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6"/>
  </p:notesMasterIdLst>
  <p:sldIdLst>
    <p:sldId id="1273" r:id="rId2"/>
    <p:sldId id="7574" r:id="rId3"/>
    <p:sldId id="7578" r:id="rId4"/>
    <p:sldId id="7582" r:id="rId5"/>
    <p:sldId id="7581" r:id="rId6"/>
    <p:sldId id="7583" r:id="rId7"/>
    <p:sldId id="7580" r:id="rId8"/>
    <p:sldId id="7584" r:id="rId9"/>
    <p:sldId id="7585" r:id="rId10"/>
    <p:sldId id="7586" r:id="rId11"/>
    <p:sldId id="7497" r:id="rId12"/>
    <p:sldId id="7587" r:id="rId13"/>
    <p:sldId id="7499" r:id="rId14"/>
    <p:sldId id="7500" r:id="rId15"/>
    <p:sldId id="7501" r:id="rId16"/>
    <p:sldId id="7588" r:id="rId17"/>
    <p:sldId id="7502" r:id="rId18"/>
    <p:sldId id="7504" r:id="rId19"/>
    <p:sldId id="7505" r:id="rId20"/>
    <p:sldId id="7506" r:id="rId21"/>
    <p:sldId id="7507" r:id="rId22"/>
    <p:sldId id="7594" r:id="rId23"/>
    <p:sldId id="7508" r:id="rId24"/>
    <p:sldId id="7509" r:id="rId25"/>
    <p:sldId id="7510" r:id="rId26"/>
    <p:sldId id="7511" r:id="rId27"/>
    <p:sldId id="7430" r:id="rId28"/>
    <p:sldId id="7512" r:id="rId29"/>
    <p:sldId id="7597" r:id="rId30"/>
    <p:sldId id="7513" r:id="rId31"/>
    <p:sldId id="7514" r:id="rId32"/>
    <p:sldId id="7515" r:id="rId33"/>
    <p:sldId id="7516" r:id="rId34"/>
    <p:sldId id="7517" r:id="rId35"/>
    <p:sldId id="7518" r:id="rId36"/>
    <p:sldId id="7519" r:id="rId37"/>
    <p:sldId id="7520" r:id="rId38"/>
    <p:sldId id="7590" r:id="rId39"/>
    <p:sldId id="7521" r:id="rId40"/>
    <p:sldId id="7522" r:id="rId41"/>
    <p:sldId id="7523" r:id="rId42"/>
    <p:sldId id="7526" r:id="rId43"/>
    <p:sldId id="7524" r:id="rId44"/>
    <p:sldId id="7527" r:id="rId45"/>
    <p:sldId id="7528" r:id="rId46"/>
    <p:sldId id="7525" r:id="rId47"/>
    <p:sldId id="7529" r:id="rId48"/>
    <p:sldId id="7530" r:id="rId49"/>
    <p:sldId id="7531" r:id="rId50"/>
    <p:sldId id="7532" r:id="rId51"/>
    <p:sldId id="7533" r:id="rId52"/>
    <p:sldId id="7534" r:id="rId53"/>
    <p:sldId id="7535" r:id="rId54"/>
    <p:sldId id="7536" r:id="rId55"/>
    <p:sldId id="7537" r:id="rId56"/>
    <p:sldId id="7539" r:id="rId57"/>
    <p:sldId id="7540" r:id="rId58"/>
    <p:sldId id="7541" r:id="rId59"/>
    <p:sldId id="7542" r:id="rId60"/>
    <p:sldId id="7543" r:id="rId61"/>
    <p:sldId id="7544" r:id="rId62"/>
    <p:sldId id="7545" r:id="rId63"/>
    <p:sldId id="7546" r:id="rId64"/>
    <p:sldId id="7547" r:id="rId65"/>
    <p:sldId id="7549" r:id="rId66"/>
    <p:sldId id="7550" r:id="rId67"/>
    <p:sldId id="7551" r:id="rId68"/>
    <p:sldId id="7552" r:id="rId69"/>
    <p:sldId id="7553" r:id="rId70"/>
    <p:sldId id="7554" r:id="rId71"/>
    <p:sldId id="7555" r:id="rId72"/>
    <p:sldId id="7592" r:id="rId73"/>
    <p:sldId id="7593" r:id="rId74"/>
    <p:sldId id="7556" r:id="rId75"/>
    <p:sldId id="7557" r:id="rId76"/>
    <p:sldId id="7558" r:id="rId77"/>
    <p:sldId id="7559" r:id="rId78"/>
    <p:sldId id="7560" r:id="rId79"/>
    <p:sldId id="7561" r:id="rId80"/>
    <p:sldId id="7562" r:id="rId81"/>
    <p:sldId id="7567" r:id="rId82"/>
    <p:sldId id="7568" r:id="rId83"/>
    <p:sldId id="7563" r:id="rId84"/>
    <p:sldId id="7564" r:id="rId85"/>
    <p:sldId id="7565" r:id="rId86"/>
    <p:sldId id="7566" r:id="rId87"/>
    <p:sldId id="7570" r:id="rId88"/>
    <p:sldId id="7571" r:id="rId89"/>
    <p:sldId id="7572" r:id="rId90"/>
    <p:sldId id="7575" r:id="rId91"/>
    <p:sldId id="7577" r:id="rId92"/>
    <p:sldId id="7573" r:id="rId93"/>
    <p:sldId id="7595" r:id="rId94"/>
    <p:sldId id="7596" r:id="rId95"/>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800" userDrawn="1">
          <p15:clr>
            <a:srgbClr val="A4A3A4"/>
          </p15:clr>
        </p15:guide>
        <p15:guide id="2" pos="320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85400"/>
    <a:srgbClr val="B85C00"/>
    <a:srgbClr val="C06000"/>
    <a:srgbClr val="005AB4"/>
    <a:srgbClr val="4D4D4D"/>
    <a:srgbClr val="595959"/>
    <a:srgbClr val="000064"/>
    <a:srgbClr val="640000"/>
    <a:srgbClr val="006400"/>
    <a:srgbClr val="007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5" autoAdjust="0"/>
    <p:restoredTop sz="90545" autoAdjust="0"/>
  </p:normalViewPr>
  <p:slideViewPr>
    <p:cSldViewPr>
      <p:cViewPr varScale="1">
        <p:scale>
          <a:sx n="39" d="100"/>
          <a:sy n="39" d="100"/>
        </p:scale>
        <p:origin x="-1980" y="-108"/>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105"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extLst>
      <p:ext uri="{BB962C8B-B14F-4D97-AF65-F5344CB8AC3E}">
        <p14:creationId xmlns:p14="http://schemas.microsoft.com/office/powerpoint/2010/main" xmlns="" val="735799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51037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08573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43010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30462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94813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58032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795757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722856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111703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061600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19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807289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4183545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79190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799093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71391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920776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836043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978082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26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993159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37</a:t>
            </a:fld>
            <a:endParaRPr lang="en-US" dirty="0"/>
          </a:p>
        </p:txBody>
      </p:sp>
    </p:spTree>
    <p:extLst>
      <p:ext uri="{BB962C8B-B14F-4D97-AF65-F5344CB8AC3E}">
        <p14:creationId xmlns:p14="http://schemas.microsoft.com/office/powerpoint/2010/main" xmlns="" val="178202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349338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27373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r>
              <a:rPr lang="en-US" dirty="0" smtClean="0">
                <a:ea typeface="ＭＳ Ｐゴシック" pitchFamily="34" charset="-128"/>
              </a:rPr>
              <a:t>Twitter battles!</a:t>
            </a:r>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621280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526400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552596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3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9C3C32-44DA-423E-9F02-91D6FE5C3597}" type="slidenum">
              <a:rPr lang="en-US" smtClean="0"/>
              <a:pPr/>
              <a:t>42</a:t>
            </a:fld>
            <a:endParaRPr lang="en-US" smtClean="0"/>
          </a:p>
        </p:txBody>
      </p:sp>
    </p:spTree>
    <p:extLst>
      <p:ext uri="{BB962C8B-B14F-4D97-AF65-F5344CB8AC3E}">
        <p14:creationId xmlns:p14="http://schemas.microsoft.com/office/powerpoint/2010/main" xmlns="" val="852014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6943422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898301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1779357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448213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4669960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86185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612359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137088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50</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151129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51</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041509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4864945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975912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8060471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463417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3844" name="Slide Number Placeholder 3"/>
          <p:cNvSpPr>
            <a:spLocks noGrp="1"/>
          </p:cNvSpPr>
          <p:nvPr>
            <p:ph type="sldNum" sz="quarter" idx="5"/>
          </p:nvPr>
        </p:nvSpPr>
        <p:spPr bwMode="auto">
          <a:noFill/>
          <a:ln>
            <a:miter lim="800000"/>
            <a:headEnd/>
            <a:tailEnd/>
          </a:ln>
        </p:spPr>
        <p:txBody>
          <a:bodyPr/>
          <a:lstStyle/>
          <a:p>
            <a:fld id="{322C3D1A-06F1-4EB0-A38E-BB0141FCDAE4}" type="slidenum">
              <a:rPr lang="en-US">
                <a:solidFill>
                  <a:prstClr val="black"/>
                </a:solidFill>
              </a:rPr>
              <a:pPr/>
              <a:t>59</a:t>
            </a:fld>
            <a:endParaRPr lang="en-US">
              <a:solidFill>
                <a:prstClr val="black"/>
              </a:solidFill>
            </a:endParaRPr>
          </a:p>
        </p:txBody>
      </p:sp>
    </p:spTree>
    <p:extLst>
      <p:ext uri="{BB962C8B-B14F-4D97-AF65-F5344CB8AC3E}">
        <p14:creationId xmlns:p14="http://schemas.microsoft.com/office/powerpoint/2010/main" xmlns="" val="36642378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4868" name="Slide Number Placeholder 3"/>
          <p:cNvSpPr>
            <a:spLocks noGrp="1"/>
          </p:cNvSpPr>
          <p:nvPr>
            <p:ph type="sldNum" sz="quarter" idx="5"/>
          </p:nvPr>
        </p:nvSpPr>
        <p:spPr bwMode="auto">
          <a:noFill/>
          <a:ln>
            <a:miter lim="800000"/>
            <a:headEnd/>
            <a:tailEnd/>
          </a:ln>
        </p:spPr>
        <p:txBody>
          <a:bodyPr/>
          <a:lstStyle/>
          <a:p>
            <a:fld id="{22B7EBA6-DD6C-4919-B01D-4ABB5DD2A598}" type="slidenum">
              <a:rPr lang="en-US">
                <a:solidFill>
                  <a:prstClr val="black"/>
                </a:solidFill>
              </a:rPr>
              <a:pPr/>
              <a:t>60</a:t>
            </a:fld>
            <a:endParaRPr lang="en-US">
              <a:solidFill>
                <a:prstClr val="black"/>
              </a:solidFill>
            </a:endParaRPr>
          </a:p>
        </p:txBody>
      </p:sp>
    </p:spTree>
    <p:extLst>
      <p:ext uri="{BB962C8B-B14F-4D97-AF65-F5344CB8AC3E}">
        <p14:creationId xmlns:p14="http://schemas.microsoft.com/office/powerpoint/2010/main" xmlns="" val="37939921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5892" name="Slide Number Placeholder 3"/>
          <p:cNvSpPr>
            <a:spLocks noGrp="1"/>
          </p:cNvSpPr>
          <p:nvPr>
            <p:ph type="sldNum" sz="quarter" idx="5"/>
          </p:nvPr>
        </p:nvSpPr>
        <p:spPr bwMode="auto">
          <a:noFill/>
          <a:ln>
            <a:miter lim="800000"/>
            <a:headEnd/>
            <a:tailEnd/>
          </a:ln>
        </p:spPr>
        <p:txBody>
          <a:bodyPr/>
          <a:lstStyle/>
          <a:p>
            <a:fld id="{536DC280-709E-4E15-8CFE-D51D5FD719A6}" type="slidenum">
              <a:rPr lang="en-US">
                <a:solidFill>
                  <a:prstClr val="black"/>
                </a:solidFill>
              </a:rPr>
              <a:pPr/>
              <a:t>61</a:t>
            </a:fld>
            <a:endParaRPr lang="en-US">
              <a:solidFill>
                <a:prstClr val="black"/>
              </a:solidFill>
            </a:endParaRPr>
          </a:p>
        </p:txBody>
      </p:sp>
    </p:spTree>
    <p:extLst>
      <p:ext uri="{BB962C8B-B14F-4D97-AF65-F5344CB8AC3E}">
        <p14:creationId xmlns:p14="http://schemas.microsoft.com/office/powerpoint/2010/main" xmlns="" val="37472174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p:spPr>
      </p:sp>
      <p:sp>
        <p:nvSpPr>
          <p:cNvPr id="166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6916" name="Slide Number Placeholder 3"/>
          <p:cNvSpPr>
            <a:spLocks noGrp="1"/>
          </p:cNvSpPr>
          <p:nvPr>
            <p:ph type="sldNum" sz="quarter" idx="5"/>
          </p:nvPr>
        </p:nvSpPr>
        <p:spPr bwMode="auto">
          <a:noFill/>
          <a:ln>
            <a:miter lim="800000"/>
            <a:headEnd/>
            <a:tailEnd/>
          </a:ln>
        </p:spPr>
        <p:txBody>
          <a:bodyPr/>
          <a:lstStyle/>
          <a:p>
            <a:fld id="{3F5F79F2-3E1F-4F79-9957-8D22604D64B1}" type="slidenum">
              <a:rPr lang="en-US">
                <a:solidFill>
                  <a:prstClr val="black"/>
                </a:solidFill>
              </a:rPr>
              <a:pPr/>
              <a:t>62</a:t>
            </a:fld>
            <a:endParaRPr lang="en-US">
              <a:solidFill>
                <a:prstClr val="black"/>
              </a:solidFill>
            </a:endParaRPr>
          </a:p>
        </p:txBody>
      </p:sp>
    </p:spTree>
    <p:extLst>
      <p:ext uri="{BB962C8B-B14F-4D97-AF65-F5344CB8AC3E}">
        <p14:creationId xmlns:p14="http://schemas.microsoft.com/office/powerpoint/2010/main" xmlns="" val="308122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5</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865216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167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7940" name="Slide Number Placeholder 3"/>
          <p:cNvSpPr>
            <a:spLocks noGrp="1"/>
          </p:cNvSpPr>
          <p:nvPr>
            <p:ph type="sldNum" sz="quarter" idx="5"/>
          </p:nvPr>
        </p:nvSpPr>
        <p:spPr bwMode="auto">
          <a:noFill/>
          <a:ln>
            <a:miter lim="800000"/>
            <a:headEnd/>
            <a:tailEnd/>
          </a:ln>
        </p:spPr>
        <p:txBody>
          <a:bodyPr/>
          <a:lstStyle/>
          <a:p>
            <a:fld id="{3483120A-6EC2-4D64-923B-E2429122CC22}" type="slidenum">
              <a:rPr lang="en-US">
                <a:solidFill>
                  <a:prstClr val="black"/>
                </a:solidFill>
              </a:rPr>
              <a:pPr/>
              <a:t>63</a:t>
            </a:fld>
            <a:endParaRPr lang="en-US">
              <a:solidFill>
                <a:prstClr val="black"/>
              </a:solidFill>
            </a:endParaRPr>
          </a:p>
        </p:txBody>
      </p:sp>
    </p:spTree>
    <p:extLst>
      <p:ext uri="{BB962C8B-B14F-4D97-AF65-F5344CB8AC3E}">
        <p14:creationId xmlns:p14="http://schemas.microsoft.com/office/powerpoint/2010/main" xmlns="" val="36792971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168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68964" name="Slide Number Placeholder 3"/>
          <p:cNvSpPr>
            <a:spLocks noGrp="1"/>
          </p:cNvSpPr>
          <p:nvPr>
            <p:ph type="sldNum" sz="quarter" idx="5"/>
          </p:nvPr>
        </p:nvSpPr>
        <p:spPr bwMode="auto">
          <a:noFill/>
          <a:ln>
            <a:miter lim="800000"/>
            <a:headEnd/>
            <a:tailEnd/>
          </a:ln>
        </p:spPr>
        <p:txBody>
          <a:bodyPr/>
          <a:lstStyle/>
          <a:p>
            <a:fld id="{52D3E835-A175-45B1-9270-56E123E59BB1}" type="slidenum">
              <a:rPr lang="en-US">
                <a:solidFill>
                  <a:prstClr val="black"/>
                </a:solidFill>
              </a:rPr>
              <a:pPr/>
              <a:t>64</a:t>
            </a:fld>
            <a:endParaRPr lang="en-US">
              <a:solidFill>
                <a:prstClr val="black"/>
              </a:solidFill>
            </a:endParaRPr>
          </a:p>
        </p:txBody>
      </p:sp>
    </p:spTree>
    <p:extLst>
      <p:ext uri="{BB962C8B-B14F-4D97-AF65-F5344CB8AC3E}">
        <p14:creationId xmlns:p14="http://schemas.microsoft.com/office/powerpoint/2010/main" xmlns="" val="317436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p:spPr>
      </p:sp>
      <p:sp>
        <p:nvSpPr>
          <p:cNvPr id="171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1012" name="Slide Number Placeholder 3"/>
          <p:cNvSpPr>
            <a:spLocks noGrp="1"/>
          </p:cNvSpPr>
          <p:nvPr>
            <p:ph type="sldNum" sz="quarter" idx="5"/>
          </p:nvPr>
        </p:nvSpPr>
        <p:spPr bwMode="auto">
          <a:noFill/>
          <a:ln>
            <a:miter lim="800000"/>
            <a:headEnd/>
            <a:tailEnd/>
          </a:ln>
        </p:spPr>
        <p:txBody>
          <a:bodyPr/>
          <a:lstStyle/>
          <a:p>
            <a:fld id="{EEC8FC12-F538-45A8-8A81-7D6E51EAB775}" type="slidenum">
              <a:rPr lang="en-US">
                <a:solidFill>
                  <a:prstClr val="black"/>
                </a:solidFill>
              </a:rPr>
              <a:pPr/>
              <a:t>65</a:t>
            </a:fld>
            <a:endParaRPr lang="en-US">
              <a:solidFill>
                <a:prstClr val="black"/>
              </a:solidFill>
            </a:endParaRPr>
          </a:p>
        </p:txBody>
      </p:sp>
    </p:spTree>
    <p:extLst>
      <p:ext uri="{BB962C8B-B14F-4D97-AF65-F5344CB8AC3E}">
        <p14:creationId xmlns:p14="http://schemas.microsoft.com/office/powerpoint/2010/main" xmlns="" val="117971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2036" name="Slide Number Placeholder 3"/>
          <p:cNvSpPr>
            <a:spLocks noGrp="1"/>
          </p:cNvSpPr>
          <p:nvPr>
            <p:ph type="sldNum" sz="quarter" idx="5"/>
          </p:nvPr>
        </p:nvSpPr>
        <p:spPr bwMode="auto">
          <a:noFill/>
          <a:ln>
            <a:miter lim="800000"/>
            <a:headEnd/>
            <a:tailEnd/>
          </a:ln>
        </p:spPr>
        <p:txBody>
          <a:bodyPr/>
          <a:lstStyle/>
          <a:p>
            <a:fld id="{C8A862A3-7548-4648-8642-C5C8E4F3A07D}" type="slidenum">
              <a:rPr lang="en-US">
                <a:solidFill>
                  <a:prstClr val="black"/>
                </a:solidFill>
              </a:rPr>
              <a:pPr/>
              <a:t>66</a:t>
            </a:fld>
            <a:endParaRPr lang="en-US">
              <a:solidFill>
                <a:prstClr val="black"/>
              </a:solidFill>
            </a:endParaRPr>
          </a:p>
        </p:txBody>
      </p:sp>
    </p:spTree>
    <p:extLst>
      <p:ext uri="{BB962C8B-B14F-4D97-AF65-F5344CB8AC3E}">
        <p14:creationId xmlns:p14="http://schemas.microsoft.com/office/powerpoint/2010/main" xmlns="" val="38482197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xmlns="" val="31648249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xmlns="" val="1462805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xmlns="" val="38379054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xmlns="" val="19966084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xmlns="" val="17862848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41831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6</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8913960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3148460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3060" name="Slide Number Placeholder 3"/>
          <p:cNvSpPr>
            <a:spLocks noGrp="1"/>
          </p:cNvSpPr>
          <p:nvPr>
            <p:ph type="sldNum" sz="quarter" idx="5"/>
          </p:nvPr>
        </p:nvSpPr>
        <p:spPr bwMode="auto">
          <a:noFill/>
          <a:ln>
            <a:miter lim="800000"/>
            <a:headEnd/>
            <a:tailEnd/>
          </a:ln>
        </p:spPr>
        <p:txBody>
          <a:bodyPr/>
          <a:lstStyle/>
          <a:p>
            <a:fld id="{4D704CEA-98AE-4A81-99BB-A4799388EA97}" type="slidenum">
              <a:rPr lang="en-US">
                <a:solidFill>
                  <a:prstClr val="black"/>
                </a:solidFill>
              </a:rPr>
              <a:pPr/>
              <a:t>74</a:t>
            </a:fld>
            <a:endParaRPr lang="en-US">
              <a:solidFill>
                <a:prstClr val="black"/>
              </a:solidFill>
            </a:endParaRPr>
          </a:p>
        </p:txBody>
      </p:sp>
    </p:spTree>
    <p:extLst>
      <p:ext uri="{BB962C8B-B14F-4D97-AF65-F5344CB8AC3E}">
        <p14:creationId xmlns:p14="http://schemas.microsoft.com/office/powerpoint/2010/main" xmlns="" val="33405354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a:lstStyle/>
          <a:p>
            <a:fld id="{A399B2D5-0A8C-4BD1-B64C-17EB05A45B55}" type="slidenum">
              <a:rPr lang="en-US">
                <a:solidFill>
                  <a:prstClr val="black"/>
                </a:solidFill>
              </a:rPr>
              <a:pPr/>
              <a:t>75</a:t>
            </a:fld>
            <a:endParaRPr lang="en-US">
              <a:solidFill>
                <a:prstClr val="black"/>
              </a:solidFill>
            </a:endParaRPr>
          </a:p>
        </p:txBody>
      </p:sp>
    </p:spTree>
    <p:extLst>
      <p:ext uri="{BB962C8B-B14F-4D97-AF65-F5344CB8AC3E}">
        <p14:creationId xmlns:p14="http://schemas.microsoft.com/office/powerpoint/2010/main" xmlns="" val="9616907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xmlns="" val="7948922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xmlns="" val="39247698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64B3B516-1BB5-4C80-B268-F5F2C570A7D0}"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xmlns="" val="37274103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bwMode="auto">
          <a:noFill/>
          <a:ln>
            <a:solidFill>
              <a:srgbClr val="000000"/>
            </a:solidFill>
            <a:miter lim="800000"/>
            <a:headEnd/>
            <a:tailEnd/>
          </a:ln>
        </p:spPr>
      </p:sp>
      <p:sp>
        <p:nvSpPr>
          <p:cNvPr id="292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2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35A90A-90A2-4396-98F1-703EA862EB83}" type="slidenum">
              <a:rPr lang="en-US" smtClean="0"/>
              <a:pPr/>
              <a:t>80</a:t>
            </a:fld>
            <a:endParaRPr lang="en-US" smtClean="0"/>
          </a:p>
        </p:txBody>
      </p:sp>
    </p:spTree>
    <p:extLst>
      <p:ext uri="{BB962C8B-B14F-4D97-AF65-F5344CB8AC3E}">
        <p14:creationId xmlns:p14="http://schemas.microsoft.com/office/powerpoint/2010/main" xmlns="" val="20990736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Slide Image Placeholder 1"/>
          <p:cNvSpPr>
            <a:spLocks noGrp="1" noRot="1" noChangeAspect="1" noTextEdit="1"/>
          </p:cNvSpPr>
          <p:nvPr>
            <p:ph type="sldImg"/>
          </p:nvPr>
        </p:nvSpPr>
        <p:spPr bwMode="auto">
          <a:noFill/>
          <a:ln>
            <a:solidFill>
              <a:srgbClr val="000000"/>
            </a:solidFill>
            <a:miter lim="800000"/>
            <a:headEnd/>
            <a:tailEnd/>
          </a:ln>
        </p:spPr>
      </p:sp>
      <p:sp>
        <p:nvSpPr>
          <p:cNvPr id="293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3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981FE7-8CB7-45AE-98FB-C245BD77B791}" type="slidenum">
              <a:rPr lang="en-US" smtClean="0"/>
              <a:pPr/>
              <a:t>83</a:t>
            </a:fld>
            <a:endParaRPr lang="en-US" smtClean="0"/>
          </a:p>
        </p:txBody>
      </p:sp>
    </p:spTree>
    <p:extLst>
      <p:ext uri="{BB962C8B-B14F-4D97-AF65-F5344CB8AC3E}">
        <p14:creationId xmlns:p14="http://schemas.microsoft.com/office/powerpoint/2010/main" xmlns="" val="136291223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75108" name="Slide Number Placeholder 3"/>
          <p:cNvSpPr>
            <a:spLocks noGrp="1"/>
          </p:cNvSpPr>
          <p:nvPr>
            <p:ph type="sldNum" sz="quarter" idx="5"/>
          </p:nvPr>
        </p:nvSpPr>
        <p:spPr bwMode="auto">
          <a:noFill/>
          <a:ln>
            <a:miter lim="800000"/>
            <a:headEnd/>
            <a:tailEnd/>
          </a:ln>
        </p:spPr>
        <p:txBody>
          <a:bodyPr/>
          <a:lstStyle/>
          <a:p>
            <a:fld id="{CC1EA069-B7FD-46C0-A9D2-067B0C7EF65F}" type="slidenum">
              <a:rPr lang="en-US">
                <a:solidFill>
                  <a:prstClr val="black"/>
                </a:solidFill>
              </a:rPr>
              <a:pPr/>
              <a:t>84</a:t>
            </a:fld>
            <a:endParaRPr lang="en-US">
              <a:solidFill>
                <a:prstClr val="black"/>
              </a:solidFill>
            </a:endParaRPr>
          </a:p>
        </p:txBody>
      </p:sp>
    </p:spTree>
    <p:extLst>
      <p:ext uri="{BB962C8B-B14F-4D97-AF65-F5344CB8AC3E}">
        <p14:creationId xmlns:p14="http://schemas.microsoft.com/office/powerpoint/2010/main" xmlns="" val="30702420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90</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xmlns="" val="359319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7</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9424727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91</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extLst>
      <p:ext uri="{BB962C8B-B14F-4D97-AF65-F5344CB8AC3E}">
        <p14:creationId xmlns:p14="http://schemas.microsoft.com/office/powerpoint/2010/main" xmlns="" val="359319546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93</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1032108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94</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3364505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8</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2784292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381000" y="685800"/>
            <a:ext cx="6096000" cy="3429000"/>
          </a:xfrm>
          <a:ln/>
        </p:spPr>
      </p:sp>
      <p:sp>
        <p:nvSpPr>
          <p:cNvPr id="84995" name="Notes Placeholder 2"/>
          <p:cNvSpPr>
            <a:spLocks noGrp="1"/>
          </p:cNvSpPr>
          <p:nvPr>
            <p:ph type="body" idx="1"/>
          </p:nvPr>
        </p:nvSpPr>
        <p:spPr>
          <a:noFill/>
          <a:ln/>
        </p:spPr>
        <p:txBody>
          <a:bodyPr/>
          <a:lstStyle/>
          <a:p>
            <a:endParaRPr lang="en-US" dirty="0">
              <a:ea typeface="ＭＳ Ｐゴシック" pitchFamily="34" charset="-128"/>
            </a:endParaRPr>
          </a:p>
        </p:txBody>
      </p:sp>
      <p:sp>
        <p:nvSpPr>
          <p:cNvPr id="38916" name="Slide Number Placeholder 3"/>
          <p:cNvSpPr>
            <a:spLocks noGrp="1"/>
          </p:cNvSpPr>
          <p:nvPr>
            <p:ph type="sldNum" sz="quarter" idx="5"/>
          </p:nvPr>
        </p:nvSpPr>
        <p:spPr/>
        <p:txBody>
          <a:bodyPr/>
          <a:lstStyle/>
          <a:p>
            <a:pPr>
              <a:defRPr/>
            </a:pPr>
            <a:fld id="{715AA91A-840B-400E-8836-D9A384A456C7}" type="slidenum">
              <a:rPr lang="en-US" smtClean="0">
                <a:latin typeface="Times New Roman" pitchFamily="18" charset="0"/>
                <a:ea typeface="ＭＳ Ｐゴシック" pitchFamily="34" charset="-128"/>
              </a:rPr>
              <a:pPr>
                <a:defRPr/>
              </a:pPr>
              <a:t>9</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xmlns="" val="1397156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0"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6"/>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2"/>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a:ea typeface="ＭＳ Ｐゴシック" pitchFamily="34" charset="-128"/>
              </a:rPr>
              <a:t>Daniel </a:t>
            </a:r>
            <a:r>
              <a:rPr lang="en-US" sz="7200" dirty="0" smtClean="0">
                <a:ea typeface="ＭＳ Ｐゴシック" pitchFamily="34" charset="-128"/>
              </a:rPr>
              <a:t>11</a:t>
            </a:r>
            <a:endParaRPr lang="en-US" sz="7200" dirty="0">
              <a:ea typeface="ＭＳ Ｐゴシック" pitchFamily="34" charset="-128"/>
            </a:endParaRPr>
          </a:p>
        </p:txBody>
      </p:sp>
      <p:sp>
        <p:nvSpPr>
          <p:cNvPr id="7171" name="Subtitle 2"/>
          <p:cNvSpPr>
            <a:spLocks noGrp="1"/>
          </p:cNvSpPr>
          <p:nvPr>
            <p:ph type="subTitle" idx="1"/>
          </p:nvPr>
        </p:nvSpPr>
        <p:spPr/>
        <p:txBody>
          <a:bodyPr/>
          <a:lstStyle/>
          <a:p>
            <a:r>
              <a:rPr lang="en-US" sz="5400" dirty="0" smtClean="0">
                <a:ea typeface="ＭＳ Ｐゴシック" pitchFamily="34" charset="-128"/>
              </a:rPr>
              <a:t>The Last World War</a:t>
            </a:r>
            <a:endParaRPr lang="en-US" sz="5400" dirty="0">
              <a:ea typeface="ＭＳ Ｐゴシック" pitchFamily="34" charset="-128"/>
            </a:endParaRPr>
          </a:p>
        </p:txBody>
      </p:sp>
      <p:sp>
        <p:nvSpPr>
          <p:cNvPr id="238593" name="Rectangle 1"/>
          <p:cNvSpPr>
            <a:spLocks noChangeArrowheads="1"/>
          </p:cNvSpPr>
          <p:nvPr/>
        </p:nvSpPr>
        <p:spPr bwMode="auto">
          <a:xfrm>
            <a:off x="0" y="0"/>
            <a:ext cx="10160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457200" algn="l"/>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21</a:t>
            </a:r>
            <a:r>
              <a:rPr kumimoji="0" lang="en-US" sz="1200" b="0" i="0"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And the rest were killed with the sword which came from the mouth of Him who sat on the horse…</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8594" name="Rectangle 2"/>
          <p:cNvSpPr>
            <a:spLocks noChangeArrowheads="1"/>
          </p:cNvSpPr>
          <p:nvPr/>
        </p:nvSpPr>
        <p:spPr bwMode="auto">
          <a:xfrm>
            <a:off x="0" y="0"/>
            <a:ext cx="10160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r"/>
                <a:tab pos="457200" algn="l"/>
              </a:tabLst>
            </a:pP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21</a:t>
            </a:r>
            <a:r>
              <a:rPr kumimoji="0" lang="en-US" sz="1200" b="0" i="0" u="none" strike="noStrike" cap="none" normalizeH="0" baseline="30000" smtClean="0">
                <a:ln>
                  <a:noFill/>
                </a:ln>
                <a:solidFill>
                  <a:srgbClr val="00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rPr>
              <a:t>And the rest were killed with the sword which came from the mouth of Him who sat on the horse…</a:t>
            </a:r>
            <a:endParaRPr kumimoji="0" lang="en-US"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r"/>
                <a:tab pos="457200"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34</a:t>
            </a:r>
            <a:r>
              <a:rPr lang="en-US" baseline="30000" dirty="0" smtClean="0"/>
              <a:t> </a:t>
            </a:r>
            <a:r>
              <a:rPr lang="en-US" dirty="0" smtClean="0"/>
              <a:t>When they fall, they will receive a little help, and many who are not sincere will join them.</a:t>
            </a:r>
          </a:p>
          <a:p>
            <a:r>
              <a:rPr lang="en-US" dirty="0" smtClean="0"/>
              <a:t>35</a:t>
            </a:r>
            <a:r>
              <a:rPr lang="en-US" baseline="30000" dirty="0" smtClean="0"/>
              <a:t> </a:t>
            </a:r>
            <a:r>
              <a:rPr lang="en-US" dirty="0" smtClean="0"/>
              <a:t>Some of the wise will stumble, so that they may be refined, purified and made spotless </a:t>
            </a:r>
            <a:r>
              <a:rPr lang="en-US" u="sng" dirty="0" smtClean="0"/>
              <a:t>until the time of the end</a:t>
            </a:r>
            <a:r>
              <a:rPr lang="en-US" dirty="0" smtClean="0"/>
              <a:t>, for it will still come at the appointed time.  </a:t>
            </a:r>
          </a:p>
          <a:p>
            <a:endParaRPr lang="en-US"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Daniel 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r>
              <a:rPr lang="en-US" i="1" dirty="0" smtClean="0"/>
              <a:t>At 11:36, the narrative changes…</a:t>
            </a:r>
          </a:p>
          <a:p>
            <a:pPr>
              <a:buFont typeface="Arial" pitchFamily="34" charset="0"/>
              <a:buChar char="•"/>
            </a:pPr>
            <a:r>
              <a:rPr lang="en-US" dirty="0" smtClean="0"/>
              <a:t>A new figure arises, a new king:</a:t>
            </a:r>
          </a:p>
          <a:p>
            <a:pPr lvl="1">
              <a:buFont typeface="Arial" pitchFamily="34" charset="0"/>
              <a:buChar char="•"/>
            </a:pPr>
            <a:r>
              <a:rPr lang="en-US" dirty="0" smtClean="0"/>
              <a:t>Similar to Antiochus Epiphanes, but different</a:t>
            </a:r>
          </a:p>
          <a:p>
            <a:pPr lvl="1">
              <a:buFont typeface="Arial" pitchFamily="34" charset="0"/>
              <a:buChar char="•"/>
            </a:pPr>
            <a:r>
              <a:rPr lang="en-US" dirty="0" smtClean="0"/>
              <a:t>Dan 11:35, 40 both tie it to the end of time</a:t>
            </a:r>
            <a:endParaRPr lang="en-US" dirty="0"/>
          </a:p>
        </p:txBody>
      </p:sp>
      <p:sp>
        <p:nvSpPr>
          <p:cNvPr id="4" name="Rounded Rectangle 3">
            <a:extLst>
              <a:ext uri="{FF2B5EF4-FFF2-40B4-BE49-F238E27FC236}">
                <a16:creationId xmlns:a16="http://schemas.microsoft.com/office/drawing/2014/main" xmlns="" id="{47E88126-63EF-42C3-B412-5FBED0B21855}"/>
              </a:ext>
            </a:extLst>
          </p:cNvPr>
          <p:cNvSpPr/>
          <p:nvPr/>
        </p:nvSpPr>
        <p:spPr bwMode="auto">
          <a:xfrm>
            <a:off x="279400" y="3086100"/>
            <a:ext cx="9601200" cy="182203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Daniel </a:t>
            </a:r>
            <a:r>
              <a:rPr lang="en-US" sz="3600" dirty="0" smtClean="0">
                <a:solidFill>
                  <a:schemeClr val="bg1"/>
                </a:solidFill>
              </a:rPr>
              <a:t>11:35</a:t>
            </a:r>
            <a:endParaRPr lang="en-US" sz="3600" dirty="0">
              <a:solidFill>
                <a:schemeClr val="bg1"/>
              </a:solidFill>
            </a:endParaRPr>
          </a:p>
          <a:p>
            <a:r>
              <a:rPr lang="en-US" u="sng" dirty="0" smtClean="0"/>
              <a:t>until the time of the end</a:t>
            </a:r>
            <a:r>
              <a:rPr lang="en-US" dirty="0" smtClean="0"/>
              <a:t>, for it will still come at the appointed time.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Daniel 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r>
              <a:rPr lang="en-US" i="1" dirty="0" smtClean="0"/>
              <a:t>At 11:36, the narrative changes…</a:t>
            </a:r>
          </a:p>
          <a:p>
            <a:pPr>
              <a:buFont typeface="Arial" pitchFamily="34" charset="0"/>
              <a:buChar char="•"/>
            </a:pPr>
            <a:r>
              <a:rPr lang="en-US" dirty="0" smtClean="0"/>
              <a:t>A new figure arises, a new king:</a:t>
            </a:r>
          </a:p>
          <a:p>
            <a:pPr lvl="1">
              <a:buFont typeface="Arial" pitchFamily="34" charset="0"/>
              <a:buChar char="•"/>
            </a:pPr>
            <a:r>
              <a:rPr lang="en-US" dirty="0" smtClean="0"/>
              <a:t>Similar to Antiochus Epiphanes, but different</a:t>
            </a:r>
          </a:p>
          <a:p>
            <a:pPr lvl="1">
              <a:buFont typeface="Arial" pitchFamily="34" charset="0"/>
              <a:buChar char="•"/>
            </a:pPr>
            <a:r>
              <a:rPr lang="en-US" dirty="0" smtClean="0"/>
              <a:t>Dan 11:35, 40 both tie it to the end of time</a:t>
            </a:r>
            <a:endParaRPr lang="en-US" dirty="0"/>
          </a:p>
        </p:txBody>
      </p:sp>
      <p:sp>
        <p:nvSpPr>
          <p:cNvPr id="4" name="Rounded Rectangle 3">
            <a:extLst>
              <a:ext uri="{FF2B5EF4-FFF2-40B4-BE49-F238E27FC236}">
                <a16:creationId xmlns:a16="http://schemas.microsoft.com/office/drawing/2014/main" xmlns="" id="{47E88126-63EF-42C3-B412-5FBED0B21855}"/>
              </a:ext>
            </a:extLst>
          </p:cNvPr>
          <p:cNvSpPr/>
          <p:nvPr/>
        </p:nvSpPr>
        <p:spPr bwMode="auto">
          <a:xfrm>
            <a:off x="279400" y="3086100"/>
            <a:ext cx="9601200" cy="243759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Daniel </a:t>
            </a:r>
            <a:r>
              <a:rPr lang="en-US" sz="3600" dirty="0" smtClean="0">
                <a:solidFill>
                  <a:schemeClr val="bg1"/>
                </a:solidFill>
              </a:rPr>
              <a:t>11:40</a:t>
            </a:r>
            <a:endParaRPr lang="en-US" sz="3600" dirty="0">
              <a:solidFill>
                <a:schemeClr val="bg1"/>
              </a:solidFill>
            </a:endParaRPr>
          </a:p>
          <a:p>
            <a:r>
              <a:rPr lang="en-US" dirty="0" smtClean="0"/>
              <a:t>“</a:t>
            </a:r>
            <a:r>
              <a:rPr lang="en-US" u="sng" dirty="0" smtClean="0"/>
              <a:t>At the end time</a:t>
            </a:r>
            <a:r>
              <a:rPr lang="en-US" dirty="0" smtClean="0"/>
              <a:t> the king of the South will collide with him, and the king of the North will storm against him…</a:t>
            </a: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Daniel 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r>
              <a:rPr lang="en-US" i="1" dirty="0" smtClean="0"/>
              <a:t>At 11:36, the narrative changes…</a:t>
            </a:r>
          </a:p>
          <a:p>
            <a:pPr>
              <a:buFont typeface="Arial" pitchFamily="34" charset="0"/>
              <a:buChar char="•"/>
            </a:pPr>
            <a:r>
              <a:rPr lang="en-US" dirty="0" smtClean="0"/>
              <a:t>A new figure arises, a new king:</a:t>
            </a:r>
          </a:p>
          <a:p>
            <a:pPr lvl="1">
              <a:buFont typeface="Arial" pitchFamily="34" charset="0"/>
              <a:buChar char="•"/>
            </a:pPr>
            <a:r>
              <a:rPr lang="en-US" dirty="0" smtClean="0"/>
              <a:t>Similar to Antiochus Epiphanes, but different</a:t>
            </a:r>
          </a:p>
          <a:p>
            <a:pPr lvl="1">
              <a:buFont typeface="Arial" pitchFamily="34" charset="0"/>
              <a:buChar char="•"/>
            </a:pPr>
            <a:r>
              <a:rPr lang="en-US" dirty="0" smtClean="0"/>
              <a:t>Dan 11:35, 40 both tie it to the end of time</a:t>
            </a:r>
          </a:p>
          <a:p>
            <a:pPr lvl="1">
              <a:buFont typeface="Arial" pitchFamily="34" charset="0"/>
              <a:buChar char="•"/>
            </a:pPr>
            <a:r>
              <a:rPr lang="en-US" dirty="0" smtClean="0"/>
              <a:t>Antiochus </a:t>
            </a:r>
            <a:r>
              <a:rPr lang="en-US" i="1" dirty="0" smtClean="0"/>
              <a:t>was</a:t>
            </a:r>
            <a:r>
              <a:rPr lang="en-US" dirty="0" smtClean="0"/>
              <a:t> the king of the North</a:t>
            </a:r>
            <a:endParaRPr lang="en-US" dirty="0"/>
          </a:p>
        </p:txBody>
      </p:sp>
      <p:sp>
        <p:nvSpPr>
          <p:cNvPr id="4" name="Rounded Rectangle 3">
            <a:extLst>
              <a:ext uri="{FF2B5EF4-FFF2-40B4-BE49-F238E27FC236}">
                <a16:creationId xmlns:a16="http://schemas.microsoft.com/office/drawing/2014/main" xmlns="" id="{47E88126-63EF-42C3-B412-5FBED0B21855}"/>
              </a:ext>
            </a:extLst>
          </p:cNvPr>
          <p:cNvSpPr/>
          <p:nvPr/>
        </p:nvSpPr>
        <p:spPr bwMode="auto">
          <a:xfrm>
            <a:off x="279400" y="3086100"/>
            <a:ext cx="9601200" cy="2437590"/>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Daniel </a:t>
            </a:r>
            <a:r>
              <a:rPr lang="en-US" sz="3600" dirty="0" smtClean="0">
                <a:solidFill>
                  <a:schemeClr val="bg1"/>
                </a:solidFill>
              </a:rPr>
              <a:t>11:40</a:t>
            </a:r>
            <a:endParaRPr lang="en-US" sz="3600" dirty="0">
              <a:solidFill>
                <a:schemeClr val="bg1"/>
              </a:solidFill>
            </a:endParaRPr>
          </a:p>
          <a:p>
            <a:r>
              <a:rPr lang="en-US" dirty="0" smtClean="0"/>
              <a:t>“At the end time the king of the South will collide with him, and </a:t>
            </a:r>
            <a:r>
              <a:rPr lang="en-US" u="sng" dirty="0" smtClean="0"/>
              <a:t>the king of the North </a:t>
            </a:r>
            <a:r>
              <a:rPr lang="en-US" dirty="0" smtClean="0"/>
              <a:t>will storm against him…</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Daniel 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r>
              <a:rPr lang="en-US" i="1" dirty="0" smtClean="0"/>
              <a:t>At 11:36, the narrative changes…</a:t>
            </a:r>
          </a:p>
          <a:p>
            <a:pPr>
              <a:buFont typeface="Arial" pitchFamily="34" charset="0"/>
              <a:buChar char="•"/>
            </a:pPr>
            <a:r>
              <a:rPr lang="en-US" dirty="0" smtClean="0"/>
              <a:t>A new figure arises, a new king:</a:t>
            </a:r>
          </a:p>
          <a:p>
            <a:pPr lvl="1">
              <a:buFont typeface="Arial" pitchFamily="34" charset="0"/>
              <a:buChar char="•"/>
            </a:pPr>
            <a:r>
              <a:rPr lang="en-US" dirty="0" smtClean="0"/>
              <a:t>Similar to Antiochus Epiphanes, but different</a:t>
            </a:r>
          </a:p>
          <a:p>
            <a:pPr lvl="1">
              <a:buFont typeface="Arial" pitchFamily="34" charset="0"/>
              <a:buChar char="•"/>
            </a:pPr>
            <a:r>
              <a:rPr lang="en-US" dirty="0" smtClean="0"/>
              <a:t>Dan 11:35, 40 both tie it to the end of time</a:t>
            </a:r>
          </a:p>
          <a:p>
            <a:pPr lvl="1">
              <a:buFont typeface="Arial" pitchFamily="34" charset="0"/>
              <a:buChar char="•"/>
            </a:pPr>
            <a:r>
              <a:rPr lang="en-US" dirty="0" smtClean="0"/>
              <a:t>Antiochus </a:t>
            </a:r>
            <a:r>
              <a:rPr lang="en-US" i="1" dirty="0" smtClean="0"/>
              <a:t>was</a:t>
            </a:r>
            <a:r>
              <a:rPr lang="en-US" dirty="0" smtClean="0"/>
              <a:t> the king of the North</a:t>
            </a:r>
          </a:p>
          <a:p>
            <a:pPr lvl="1">
              <a:buFont typeface="Arial" pitchFamily="34" charset="0"/>
              <a:buChar char="•"/>
            </a:pPr>
            <a:r>
              <a:rPr lang="en-US" dirty="0" smtClean="0"/>
              <a:t>Dan 11:1-35 = fulfilled; Dan 11:36-12:4 = unfulfilled</a:t>
            </a:r>
          </a:p>
          <a:p>
            <a:pPr lvl="1">
              <a:buFont typeface="Arial" pitchFamily="34" charset="0"/>
              <a:buChar char="•"/>
            </a:pPr>
            <a:endParaRPr lang="en-U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Daniel 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r>
              <a:rPr lang="en-US" i="1" dirty="0" smtClean="0"/>
              <a:t>At 11:36, the narrative changes…</a:t>
            </a:r>
          </a:p>
          <a:p>
            <a:pPr>
              <a:buFont typeface="Arial" pitchFamily="34" charset="0"/>
              <a:buChar char="•"/>
            </a:pPr>
            <a:r>
              <a:rPr lang="en-US" dirty="0" smtClean="0"/>
              <a:t>A new figure arises, a new king:</a:t>
            </a:r>
          </a:p>
          <a:p>
            <a:pPr lvl="1">
              <a:buFont typeface="Arial" pitchFamily="34" charset="0"/>
              <a:buChar char="•"/>
            </a:pPr>
            <a:r>
              <a:rPr lang="en-US" dirty="0" smtClean="0"/>
              <a:t>Similar to Antiochus Epiphanes, but different</a:t>
            </a:r>
          </a:p>
          <a:p>
            <a:pPr lvl="2">
              <a:buFont typeface="Arial" pitchFamily="34" charset="0"/>
              <a:buChar char="•"/>
            </a:pPr>
            <a:r>
              <a:rPr lang="en-US" dirty="0" smtClean="0"/>
              <a:t>Dan 11:37 doesn’t fit Antiochus</a:t>
            </a:r>
          </a:p>
        </p:txBody>
      </p:sp>
      <p:sp>
        <p:nvSpPr>
          <p:cNvPr id="4" name="Rounded Rectangle 3">
            <a:extLst>
              <a:ext uri="{FF2B5EF4-FFF2-40B4-BE49-F238E27FC236}">
                <a16:creationId xmlns:a16="http://schemas.microsoft.com/office/drawing/2014/main" xmlns="" id="{47E88126-63EF-42C3-B412-5FBED0B21855}"/>
              </a:ext>
            </a:extLst>
          </p:cNvPr>
          <p:cNvSpPr/>
          <p:nvPr/>
        </p:nvSpPr>
        <p:spPr bwMode="auto">
          <a:xfrm>
            <a:off x="279400" y="3086100"/>
            <a:ext cx="9601200" cy="1822037"/>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Daniel </a:t>
            </a:r>
            <a:r>
              <a:rPr lang="en-US" sz="3600" dirty="0" smtClean="0">
                <a:solidFill>
                  <a:schemeClr val="bg1"/>
                </a:solidFill>
              </a:rPr>
              <a:t>11:37</a:t>
            </a:r>
            <a:endParaRPr lang="en-US" sz="3600" dirty="0">
              <a:solidFill>
                <a:schemeClr val="bg1"/>
              </a:solidFill>
            </a:endParaRPr>
          </a:p>
          <a:p>
            <a:r>
              <a:rPr lang="en-US" dirty="0" smtClean="0"/>
              <a:t>He will show no regard for the gods of his fathers…</a:t>
            </a:r>
            <a:endParaRPr lang="en-US" i="1"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Daniel 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r>
              <a:rPr lang="en-US" i="1" dirty="0" smtClean="0"/>
              <a:t>At 11:36, the narrative changes…</a:t>
            </a:r>
          </a:p>
          <a:p>
            <a:pPr>
              <a:buFont typeface="Arial" pitchFamily="34" charset="0"/>
              <a:buChar char="•"/>
            </a:pPr>
            <a:r>
              <a:rPr lang="en-US" dirty="0" smtClean="0"/>
              <a:t>A new figure arises, a new king:</a:t>
            </a:r>
          </a:p>
          <a:p>
            <a:pPr lvl="1">
              <a:buFont typeface="Arial" pitchFamily="34" charset="0"/>
              <a:buChar char="•"/>
            </a:pPr>
            <a:r>
              <a:rPr lang="en-US" dirty="0" smtClean="0"/>
              <a:t>Similar to Antiochus Epiphanes, but different</a:t>
            </a:r>
          </a:p>
          <a:p>
            <a:pPr lvl="2">
              <a:buFont typeface="Arial" pitchFamily="34" charset="0"/>
              <a:buChar char="•"/>
            </a:pPr>
            <a:r>
              <a:rPr lang="en-US" dirty="0" smtClean="0"/>
              <a:t>Dan 11:37 doesn’t fit Antiochus</a:t>
            </a:r>
          </a:p>
          <a:p>
            <a:pPr lvl="2">
              <a:buFont typeface="Arial" pitchFamily="34" charset="0"/>
              <a:buChar char="•"/>
            </a:pPr>
            <a:r>
              <a:rPr lang="en-US" dirty="0" smtClean="0"/>
              <a:t>Or Dan 11:45</a:t>
            </a:r>
          </a:p>
        </p:txBody>
      </p:sp>
      <p:sp>
        <p:nvSpPr>
          <p:cNvPr id="4" name="Rounded Rectangle 3">
            <a:extLst>
              <a:ext uri="{FF2B5EF4-FFF2-40B4-BE49-F238E27FC236}">
                <a16:creationId xmlns:a16="http://schemas.microsoft.com/office/drawing/2014/main" xmlns="" id="{47E88126-63EF-42C3-B412-5FBED0B21855}"/>
              </a:ext>
            </a:extLst>
          </p:cNvPr>
          <p:cNvSpPr/>
          <p:nvPr/>
        </p:nvSpPr>
        <p:spPr bwMode="auto">
          <a:xfrm>
            <a:off x="279400" y="3086100"/>
            <a:ext cx="9601200" cy="1206484"/>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a:solidFill>
                  <a:schemeClr val="bg1"/>
                </a:solidFill>
              </a:rPr>
              <a:t>Daniel </a:t>
            </a:r>
            <a:r>
              <a:rPr lang="en-US" sz="3600" dirty="0" smtClean="0">
                <a:solidFill>
                  <a:schemeClr val="bg1"/>
                </a:solidFill>
              </a:rPr>
              <a:t>11:45</a:t>
            </a:r>
            <a:endParaRPr lang="en-US" sz="3600" dirty="0">
              <a:solidFill>
                <a:schemeClr val="bg1"/>
              </a:solidFill>
            </a:endParaRPr>
          </a:p>
          <a:p>
            <a:r>
              <a:rPr lang="en-US" dirty="0" smtClean="0"/>
              <a:t>He will come to his end [in Israel]</a:t>
            </a:r>
            <a:endParaRPr lang="en-US" i="1"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36 “Then the king will do as he pleases, and he will </a:t>
            </a:r>
            <a:r>
              <a:rPr lang="en-US" u="sng" dirty="0" smtClean="0"/>
              <a:t>exalt and magnify himself above every god</a:t>
            </a:r>
            <a:r>
              <a:rPr lang="en-US" dirty="0" smtClean="0"/>
              <a:t> and will speak monstrous things against the God of gods; </a:t>
            </a:r>
          </a:p>
          <a:p>
            <a:r>
              <a:rPr lang="en-US" dirty="0" smtClean="0"/>
              <a:t>and he will prosper until the indignation is finished, for that which is decreed will be done.</a:t>
            </a:r>
            <a:endParaRPr lang="en-US" i="1"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37 He will show no regard for the gods of his fathers or for the desire of women, nor will he regard any god, but will </a:t>
            </a:r>
            <a:r>
              <a:rPr lang="en-US" u="sng" dirty="0" smtClean="0"/>
              <a:t>exalt himself above them all.</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5" name="Rounded Rectangle 3">
            <a:extLst>
              <a:ext uri="{FF2B5EF4-FFF2-40B4-BE49-F238E27FC236}">
                <a16:creationId xmlns:a16="http://schemas.microsoft.com/office/drawing/2014/main" xmlns="" id="{47E88126-63EF-42C3-B412-5FBED0B21855}"/>
              </a:ext>
            </a:extLst>
          </p:cNvPr>
          <p:cNvSpPr/>
          <p:nvPr/>
        </p:nvSpPr>
        <p:spPr bwMode="auto">
          <a:xfrm>
            <a:off x="355600" y="3825371"/>
            <a:ext cx="96012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2 </a:t>
            </a:r>
            <a:r>
              <a:rPr lang="en-US" sz="3600" dirty="0" err="1" smtClean="0">
                <a:solidFill>
                  <a:schemeClr val="bg1"/>
                </a:solidFill>
              </a:rPr>
              <a:t>Thess</a:t>
            </a:r>
            <a:r>
              <a:rPr lang="en-US" sz="3600" dirty="0" smtClean="0">
                <a:solidFill>
                  <a:schemeClr val="bg1"/>
                </a:solidFill>
              </a:rPr>
              <a:t> 2:4 – displaying himself as being God.</a:t>
            </a:r>
            <a:endParaRPr lang="en-US" sz="3600"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37 He will show no regard for the gods of his fathers or for the desire of women, nor will he regard any god, but will </a:t>
            </a:r>
            <a:r>
              <a:rPr lang="en-US" u="sng" dirty="0" smtClean="0"/>
              <a:t>exalt himself above them all.</a:t>
            </a:r>
          </a:p>
          <a:p>
            <a:pPr>
              <a:defRPr/>
            </a:pPr>
            <a:r>
              <a:rPr lang="en-US" dirty="0" smtClean="0"/>
              <a:t>38 Instead of them, he will honor a god of fortresses; a god unknown to his fathers he will honor with gold and silver, with precious stones and costly gifts.</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9976A6F1-8A13-4EEF-87F0-A7A0BBA7C0D5}"/>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4851400" y="0"/>
            <a:ext cx="1517992" cy="1702612"/>
          </a:xfrm>
          <a:prstGeom prst="rect">
            <a:avLst/>
          </a:prstGeom>
        </p:spPr>
      </p:pic>
      <p:pic>
        <p:nvPicPr>
          <p:cNvPr id="7" name="Content Placeholder 6">
            <a:extLst>
              <a:ext uri="{FF2B5EF4-FFF2-40B4-BE49-F238E27FC236}">
                <a16:creationId xmlns:a16="http://schemas.microsoft.com/office/drawing/2014/main" xmlns="" id="{1B19DBD8-5D60-4BBB-8EF1-CA86C31B5830}"/>
              </a:ext>
            </a:extLst>
          </p:cNvPr>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a:stretch/>
        </p:blipFill>
        <p:spPr>
          <a:xfrm flipH="1">
            <a:off x="2308" y="647700"/>
            <a:ext cx="4153315" cy="5059218"/>
          </a:xfrm>
        </p:spPr>
      </p:pic>
      <p:sp>
        <p:nvSpPr>
          <p:cNvPr id="8" name="Content Placeholder 4">
            <a:extLst>
              <a:ext uri="{FF2B5EF4-FFF2-40B4-BE49-F238E27FC236}">
                <a16:creationId xmlns:a16="http://schemas.microsoft.com/office/drawing/2014/main" xmlns="" id="{C5DBBE9E-2A95-4D54-B920-7757CFD89A5C}"/>
              </a:ext>
            </a:extLst>
          </p:cNvPr>
          <p:cNvSpPr txBox="1">
            <a:spLocks/>
          </p:cNvSpPr>
          <p:nvPr/>
        </p:nvSpPr>
        <p:spPr bwMode="auto">
          <a:xfrm>
            <a:off x="93136" y="723900"/>
            <a:ext cx="1671030" cy="585821"/>
          </a:xfrm>
          <a:prstGeom prst="rect">
            <a:avLst/>
          </a:prstGeom>
          <a:noFill/>
          <a:ln w="952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algn="ctr"/>
            <a:r>
              <a:rPr lang="en-US" sz="3200" kern="0" dirty="0">
                <a:solidFill>
                  <a:schemeClr val="bg1">
                    <a:lumMod val="85000"/>
                  </a:schemeClr>
                </a:solidFill>
              </a:rPr>
              <a:t>Babylon</a:t>
            </a:r>
          </a:p>
        </p:txBody>
      </p:sp>
      <p:sp>
        <p:nvSpPr>
          <p:cNvPr id="9" name="Content Placeholder 4">
            <a:extLst>
              <a:ext uri="{FF2B5EF4-FFF2-40B4-BE49-F238E27FC236}">
                <a16:creationId xmlns:a16="http://schemas.microsoft.com/office/drawing/2014/main" xmlns="" id="{B712C17A-F4B2-4450-A5BD-CBB2CDD3B323}"/>
              </a:ext>
            </a:extLst>
          </p:cNvPr>
          <p:cNvSpPr txBox="1">
            <a:spLocks/>
          </p:cNvSpPr>
          <p:nvPr/>
        </p:nvSpPr>
        <p:spPr bwMode="auto">
          <a:xfrm>
            <a:off x="89920" y="1702611"/>
            <a:ext cx="1674246" cy="990600"/>
          </a:xfrm>
          <a:prstGeom prst="rect">
            <a:avLst/>
          </a:prstGeom>
          <a:noFill/>
          <a:ln w="952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3200" kern="0" dirty="0">
                <a:solidFill>
                  <a:schemeClr val="bg1">
                    <a:lumMod val="85000"/>
                  </a:schemeClr>
                </a:solidFill>
              </a:rPr>
              <a:t>Medo-Persian</a:t>
            </a:r>
          </a:p>
        </p:txBody>
      </p:sp>
      <p:sp>
        <p:nvSpPr>
          <p:cNvPr id="10" name="Content Placeholder 4">
            <a:extLst>
              <a:ext uri="{FF2B5EF4-FFF2-40B4-BE49-F238E27FC236}">
                <a16:creationId xmlns:a16="http://schemas.microsoft.com/office/drawing/2014/main" xmlns="" id="{4E025E99-0588-4733-8E37-CA5AF881CDAC}"/>
              </a:ext>
            </a:extLst>
          </p:cNvPr>
          <p:cNvSpPr txBox="1">
            <a:spLocks/>
          </p:cNvSpPr>
          <p:nvPr/>
        </p:nvSpPr>
        <p:spPr bwMode="auto">
          <a:xfrm>
            <a:off x="89921" y="3086101"/>
            <a:ext cx="1674246" cy="531054"/>
          </a:xfrm>
          <a:prstGeom prst="rect">
            <a:avLst/>
          </a:prstGeom>
          <a:noFill/>
          <a:ln w="952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3200" kern="0" dirty="0">
                <a:solidFill>
                  <a:schemeClr val="bg1">
                    <a:lumMod val="85000"/>
                  </a:schemeClr>
                </a:solidFill>
              </a:rPr>
              <a:t>Greece</a:t>
            </a:r>
          </a:p>
        </p:txBody>
      </p:sp>
      <p:sp>
        <p:nvSpPr>
          <p:cNvPr id="11" name="Content Placeholder 4">
            <a:extLst>
              <a:ext uri="{FF2B5EF4-FFF2-40B4-BE49-F238E27FC236}">
                <a16:creationId xmlns:a16="http://schemas.microsoft.com/office/drawing/2014/main" xmlns="" id="{6F0C4251-AABB-4810-9551-778FEE5F7213}"/>
              </a:ext>
            </a:extLst>
          </p:cNvPr>
          <p:cNvSpPr txBox="1">
            <a:spLocks/>
          </p:cNvSpPr>
          <p:nvPr/>
        </p:nvSpPr>
        <p:spPr bwMode="auto">
          <a:xfrm>
            <a:off x="89921" y="4004883"/>
            <a:ext cx="1674246" cy="531054"/>
          </a:xfrm>
          <a:prstGeom prst="rect">
            <a:avLst/>
          </a:prstGeom>
          <a:noFill/>
          <a:ln w="952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3200" kern="0" dirty="0">
                <a:solidFill>
                  <a:schemeClr val="bg1">
                    <a:lumMod val="85000"/>
                  </a:schemeClr>
                </a:solidFill>
              </a:rPr>
              <a:t>Rome</a:t>
            </a:r>
          </a:p>
        </p:txBody>
      </p:sp>
      <p:sp>
        <p:nvSpPr>
          <p:cNvPr id="12" name="Content Placeholder 4">
            <a:extLst>
              <a:ext uri="{FF2B5EF4-FFF2-40B4-BE49-F238E27FC236}">
                <a16:creationId xmlns:a16="http://schemas.microsoft.com/office/drawing/2014/main" xmlns="" id="{F78497A1-453D-478D-A2F1-5970B524F2F6}"/>
              </a:ext>
            </a:extLst>
          </p:cNvPr>
          <p:cNvSpPr txBox="1">
            <a:spLocks/>
          </p:cNvSpPr>
          <p:nvPr/>
        </p:nvSpPr>
        <p:spPr bwMode="auto">
          <a:xfrm>
            <a:off x="89919" y="4916392"/>
            <a:ext cx="1674247" cy="531054"/>
          </a:xfrm>
          <a:prstGeom prst="rect">
            <a:avLst/>
          </a:prstGeom>
          <a:noFill/>
          <a:ln w="9525">
            <a:solidFill>
              <a:schemeClr val="bg1">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3200" kern="0" dirty="0">
                <a:solidFill>
                  <a:schemeClr val="bg1">
                    <a:lumMod val="85000"/>
                  </a:schemeClr>
                </a:solidFill>
              </a:rPr>
              <a:t>Rome 2</a:t>
            </a:r>
          </a:p>
        </p:txBody>
      </p:sp>
      <p:sp>
        <p:nvSpPr>
          <p:cNvPr id="15" name="Content Placeholder 4">
            <a:extLst>
              <a:ext uri="{FF2B5EF4-FFF2-40B4-BE49-F238E27FC236}">
                <a16:creationId xmlns:a16="http://schemas.microsoft.com/office/drawing/2014/main" xmlns="" id="{936D68EA-A262-4B57-ADF4-C671B267904C}"/>
              </a:ext>
            </a:extLst>
          </p:cNvPr>
          <p:cNvSpPr txBox="1">
            <a:spLocks/>
          </p:cNvSpPr>
          <p:nvPr/>
        </p:nvSpPr>
        <p:spPr bwMode="auto">
          <a:xfrm>
            <a:off x="52623" y="139523"/>
            <a:ext cx="1634067" cy="51256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2800" kern="0" dirty="0"/>
              <a:t>Daniel 2</a:t>
            </a:r>
          </a:p>
        </p:txBody>
      </p:sp>
      <p:sp>
        <p:nvSpPr>
          <p:cNvPr id="16" name="Content Placeholder 4">
            <a:extLst>
              <a:ext uri="{FF2B5EF4-FFF2-40B4-BE49-F238E27FC236}">
                <a16:creationId xmlns:a16="http://schemas.microsoft.com/office/drawing/2014/main" xmlns="" id="{0A1EF01E-3A00-47DE-AF2B-8F8F8A87B547}"/>
              </a:ext>
            </a:extLst>
          </p:cNvPr>
          <p:cNvSpPr txBox="1">
            <a:spLocks/>
          </p:cNvSpPr>
          <p:nvPr/>
        </p:nvSpPr>
        <p:spPr bwMode="auto">
          <a:xfrm>
            <a:off x="2342204" y="144953"/>
            <a:ext cx="1634067" cy="512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2800" kern="0" dirty="0"/>
              <a:t>Daniel 8</a:t>
            </a:r>
          </a:p>
        </p:txBody>
      </p:sp>
      <p:pic>
        <p:nvPicPr>
          <p:cNvPr id="19" name="Picture 18">
            <a:extLst>
              <a:ext uri="{FF2B5EF4-FFF2-40B4-BE49-F238E27FC236}">
                <a16:creationId xmlns:a16="http://schemas.microsoft.com/office/drawing/2014/main" xmlns="" id="{F7748D28-D924-4658-A82C-E10ED0DC5A13}"/>
              </a:ext>
            </a:extLst>
          </p:cNvPr>
          <p:cNvPicPr>
            <a:picLocks noChangeAspect="1"/>
          </p:cNvPicPr>
          <p:nvPr/>
        </p:nvPicPr>
        <p:blipFill rotWithShape="1">
          <a:blip r:embed="rId5" cstate="print">
            <a:duotone>
              <a:prstClr val="black"/>
              <a:srgbClr val="D9C3A5">
                <a:tint val="50000"/>
                <a:satMod val="180000"/>
              </a:srgbClr>
            </a:duotone>
            <a:extLst>
              <a:ext uri="{BEBA8EAE-BF5A-486C-A8C5-ECC9F3942E4B}">
                <a14:imgProps xmlns:a14="http://schemas.microsoft.com/office/drawing/2010/main" xmlns="">
                  <a14:imgLayer r:embed="rId6">
                    <a14:imgEffect>
                      <a14:brightnessContrast bright="20000"/>
                    </a14:imgEffect>
                  </a14:imgLayer>
                </a14:imgProps>
              </a:ext>
              <a:ext uri="{28A0092B-C50C-407E-A947-70E740481C1C}">
                <a14:useLocalDpi xmlns:a14="http://schemas.microsoft.com/office/drawing/2010/main" xmlns="" val="0"/>
              </a:ext>
            </a:extLst>
          </a:blip>
          <a:srcRect/>
          <a:stretch/>
        </p:blipFill>
        <p:spPr>
          <a:xfrm>
            <a:off x="1621679" y="2642826"/>
            <a:ext cx="2438400" cy="1746254"/>
          </a:xfrm>
          <a:prstGeom prst="rect">
            <a:avLst/>
          </a:prstGeom>
        </p:spPr>
      </p:pic>
      <p:pic>
        <p:nvPicPr>
          <p:cNvPr id="21" name="Picture 20">
            <a:extLst>
              <a:ext uri="{FF2B5EF4-FFF2-40B4-BE49-F238E27FC236}">
                <a16:creationId xmlns:a16="http://schemas.microsoft.com/office/drawing/2014/main" xmlns="" id="{C47331C4-7345-459C-8C20-4BB83173F96F}"/>
              </a:ext>
            </a:extLst>
          </p:cNvPr>
          <p:cNvPicPr>
            <a:picLocks noChangeAspect="1"/>
          </p:cNvPicPr>
          <p:nvPr/>
        </p:nvPicPr>
        <p:blipFill>
          <a:blip r:embed="rId7" cstate="print">
            <a:duotone>
              <a:prstClr val="black"/>
              <a:srgbClr val="D9C3A5">
                <a:tint val="50000"/>
                <a:satMod val="180000"/>
              </a:srgbClr>
            </a:duotone>
            <a:extLst>
              <a:ext uri="{BEBA8EAE-BF5A-486C-A8C5-ECC9F3942E4B}">
                <a14:imgProps xmlns:a14="http://schemas.microsoft.com/office/drawing/2010/main" xmlns="">
                  <a14:imgLayer r:embed="rId8">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1910416" y="800100"/>
            <a:ext cx="2388242" cy="2023447"/>
          </a:xfrm>
          <a:prstGeom prst="rect">
            <a:avLst/>
          </a:prstGeom>
        </p:spPr>
      </p:pic>
      <p:grpSp>
        <p:nvGrpSpPr>
          <p:cNvPr id="2" name="Group 2">
            <a:extLst>
              <a:ext uri="{FF2B5EF4-FFF2-40B4-BE49-F238E27FC236}">
                <a16:creationId xmlns:a16="http://schemas.microsoft.com/office/drawing/2014/main" xmlns="" id="{B4854788-3B79-4E6F-B62D-E9E7B36A6B05}"/>
              </a:ext>
            </a:extLst>
          </p:cNvPr>
          <p:cNvGrpSpPr/>
          <p:nvPr/>
        </p:nvGrpSpPr>
        <p:grpSpPr>
          <a:xfrm>
            <a:off x="3953024" y="3030386"/>
            <a:ext cx="764302" cy="531054"/>
            <a:chOff x="3976172" y="3099836"/>
            <a:chExt cx="1485641" cy="768792"/>
          </a:xfrm>
        </p:grpSpPr>
        <p:sp>
          <p:nvSpPr>
            <p:cNvPr id="25" name="Isosceles Triangle 24">
              <a:extLst>
                <a:ext uri="{FF2B5EF4-FFF2-40B4-BE49-F238E27FC236}">
                  <a16:creationId xmlns:a16="http://schemas.microsoft.com/office/drawing/2014/main" xmlns="" id="{181FA8CD-6B4F-400F-A547-D8A464989082}"/>
                </a:ext>
              </a:extLst>
            </p:cNvPr>
            <p:cNvSpPr/>
            <p:nvPr/>
          </p:nvSpPr>
          <p:spPr bwMode="auto">
            <a:xfrm rot="3127354">
              <a:off x="4789595" y="2799711"/>
              <a:ext cx="177787" cy="1166649"/>
            </a:xfrm>
            <a:prstGeom prst="triangle">
              <a:avLst/>
            </a:prstGeom>
            <a:solidFill>
              <a:schemeClr val="tx1"/>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7" name="Isosceles Triangle 16">
              <a:extLst>
                <a:ext uri="{FF2B5EF4-FFF2-40B4-BE49-F238E27FC236}">
                  <a16:creationId xmlns:a16="http://schemas.microsoft.com/office/drawing/2014/main" xmlns="" id="{5B6C5859-F0AF-457F-AAF8-4584B99F90A5}"/>
                </a:ext>
              </a:extLst>
            </p:cNvPr>
            <p:cNvSpPr/>
            <p:nvPr/>
          </p:nvSpPr>
          <p:spPr bwMode="auto">
            <a:xfrm rot="3217344">
              <a:off x="4239958" y="2836050"/>
              <a:ext cx="175806" cy="703377"/>
            </a:xfrm>
            <a:prstGeom prst="triangle">
              <a:avLst/>
            </a:prstGeom>
            <a:solidFill>
              <a:schemeClr val="tx1"/>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18" name="Isosceles Triangle 17">
              <a:extLst>
                <a:ext uri="{FF2B5EF4-FFF2-40B4-BE49-F238E27FC236}">
                  <a16:creationId xmlns:a16="http://schemas.microsoft.com/office/drawing/2014/main" xmlns="" id="{AC51852C-8232-496F-A7C7-F92303D43E67}"/>
                </a:ext>
              </a:extLst>
            </p:cNvPr>
            <p:cNvSpPr/>
            <p:nvPr/>
          </p:nvSpPr>
          <p:spPr bwMode="auto">
            <a:xfrm rot="4128538">
              <a:off x="4331859" y="3026311"/>
              <a:ext cx="175806" cy="703377"/>
            </a:xfrm>
            <a:prstGeom prst="triangle">
              <a:avLst/>
            </a:prstGeom>
            <a:solidFill>
              <a:schemeClr val="tx1"/>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20" name="Isosceles Triangle 19">
              <a:extLst>
                <a:ext uri="{FF2B5EF4-FFF2-40B4-BE49-F238E27FC236}">
                  <a16:creationId xmlns:a16="http://schemas.microsoft.com/office/drawing/2014/main" xmlns="" id="{C6338018-67E2-4294-8F49-31AACF78804D}"/>
                </a:ext>
              </a:extLst>
            </p:cNvPr>
            <p:cNvSpPr/>
            <p:nvPr/>
          </p:nvSpPr>
          <p:spPr bwMode="auto">
            <a:xfrm rot="6004138">
              <a:off x="4323864" y="3263448"/>
              <a:ext cx="175806" cy="703377"/>
            </a:xfrm>
            <a:prstGeom prst="triangle">
              <a:avLst/>
            </a:prstGeom>
            <a:solidFill>
              <a:schemeClr val="tx1"/>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sp>
          <p:nvSpPr>
            <p:cNvPr id="24" name="Isosceles Triangle 23">
              <a:extLst>
                <a:ext uri="{FF2B5EF4-FFF2-40B4-BE49-F238E27FC236}">
                  <a16:creationId xmlns:a16="http://schemas.microsoft.com/office/drawing/2014/main" xmlns="" id="{6D4A89C0-2501-445E-AA34-3F8EA5C52DD8}"/>
                </a:ext>
              </a:extLst>
            </p:cNvPr>
            <p:cNvSpPr/>
            <p:nvPr/>
          </p:nvSpPr>
          <p:spPr bwMode="auto">
            <a:xfrm rot="7084831">
              <a:off x="4241362" y="3429036"/>
              <a:ext cx="175806" cy="703377"/>
            </a:xfrm>
            <a:prstGeom prst="triangle">
              <a:avLst/>
            </a:prstGeom>
            <a:solidFill>
              <a:schemeClr val="tx1"/>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grpSp>
      <p:sp>
        <p:nvSpPr>
          <p:cNvPr id="23" name="Content Placeholder 4">
            <a:extLst>
              <a:ext uri="{FF2B5EF4-FFF2-40B4-BE49-F238E27FC236}">
                <a16:creationId xmlns:a16="http://schemas.microsoft.com/office/drawing/2014/main" xmlns="" id="{80CC9FD8-BF4E-4D32-84CC-1DD6BB680000}"/>
              </a:ext>
            </a:extLst>
          </p:cNvPr>
          <p:cNvSpPr txBox="1">
            <a:spLocks/>
          </p:cNvSpPr>
          <p:nvPr/>
        </p:nvSpPr>
        <p:spPr bwMode="auto">
          <a:xfrm>
            <a:off x="4147497" y="144953"/>
            <a:ext cx="3370903" cy="512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5000"/>
              </a:lnSpc>
              <a:spcBef>
                <a:spcPct val="20000"/>
              </a:spcBef>
              <a:spcAft>
                <a:spcPct val="0"/>
              </a:spcAft>
              <a:buNone/>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a:lstStyle>
          <a:p>
            <a:pPr marL="0" indent="0" algn="ctr"/>
            <a:r>
              <a:rPr lang="en-US" sz="2800" kern="0" dirty="0"/>
              <a:t>Daniel 7</a:t>
            </a:r>
          </a:p>
        </p:txBody>
      </p:sp>
      <p:pic>
        <p:nvPicPr>
          <p:cNvPr id="28" name="Picture 27">
            <a:extLst>
              <a:ext uri="{FF2B5EF4-FFF2-40B4-BE49-F238E27FC236}">
                <a16:creationId xmlns:a16="http://schemas.microsoft.com/office/drawing/2014/main" xmlns="" id="{0EADF9C6-2DA4-43A0-BBD4-E3E7686BE85C}"/>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358045" y="1257300"/>
            <a:ext cx="949805" cy="1544312"/>
          </a:xfrm>
          <a:prstGeom prst="rect">
            <a:avLst/>
          </a:prstGeom>
        </p:spPr>
      </p:pic>
      <p:pic>
        <p:nvPicPr>
          <p:cNvPr id="5" name="Picture 4">
            <a:extLst>
              <a:ext uri="{FF2B5EF4-FFF2-40B4-BE49-F238E27FC236}">
                <a16:creationId xmlns:a16="http://schemas.microsoft.com/office/drawing/2014/main" xmlns="" id="{4BC4D731-DA2D-435E-9A6E-7A08A9D9EA6D}"/>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898650" y="2133119"/>
            <a:ext cx="1517992" cy="2162566"/>
          </a:xfrm>
          <a:prstGeom prst="rect">
            <a:avLst/>
          </a:prstGeom>
        </p:spPr>
      </p:pic>
      <p:pic>
        <p:nvPicPr>
          <p:cNvPr id="4" name="Picture 3">
            <a:extLst>
              <a:ext uri="{FF2B5EF4-FFF2-40B4-BE49-F238E27FC236}">
                <a16:creationId xmlns:a16="http://schemas.microsoft.com/office/drawing/2014/main" xmlns="" id="{FBFBB22D-B7BA-4CAB-99B6-BF0160440E5A}"/>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204289" y="3596933"/>
            <a:ext cx="2314111" cy="2037257"/>
          </a:xfrm>
          <a:prstGeom prst="rect">
            <a:avLst/>
          </a:prstGeom>
        </p:spPr>
      </p:pic>
      <p:sp>
        <p:nvSpPr>
          <p:cNvPr id="30" name="Isosceles Triangle 29">
            <a:extLst>
              <a:ext uri="{FF2B5EF4-FFF2-40B4-BE49-F238E27FC236}">
                <a16:creationId xmlns:a16="http://schemas.microsoft.com/office/drawing/2014/main" xmlns="" id="{37240ED9-2CB5-42C5-94FC-0253C9BACBA7}"/>
              </a:ext>
            </a:extLst>
          </p:cNvPr>
          <p:cNvSpPr/>
          <p:nvPr/>
        </p:nvSpPr>
        <p:spPr bwMode="auto">
          <a:xfrm rot="3127354">
            <a:off x="7030119" y="3159688"/>
            <a:ext cx="177787" cy="1166650"/>
          </a:xfrm>
          <a:prstGeom prst="triangle">
            <a:avLst/>
          </a:prstGeom>
          <a:solidFill>
            <a:schemeClr val="tx1"/>
          </a:solidFill>
          <a:ln w="25400" cap="flat" cmpd="sng" algn="ctr">
            <a:solidFill>
              <a:schemeClr val="bg1"/>
            </a:solidFill>
            <a:prstDash val="solid"/>
            <a:round/>
            <a:headEnd type="none" w="med" len="med"/>
            <a:tailEnd type="none" w="med" len="med"/>
          </a:ln>
          <a:effectLst/>
        </p:spPr>
        <p:txBody>
          <a:bodyPr rtlCol="0" anchor="ctr"/>
          <a:lstStyle/>
          <a:p>
            <a:pPr algn="ctr"/>
            <a:endParaRPr lang="en-US"/>
          </a:p>
        </p:txBody>
      </p:sp>
      <p:pic>
        <p:nvPicPr>
          <p:cNvPr id="2050" name="Picture 2" descr="Image result for clip art eyes and angry mouth">
            <a:extLst>
              <a:ext uri="{FF2B5EF4-FFF2-40B4-BE49-F238E27FC236}">
                <a16:creationId xmlns:a16="http://schemas.microsoft.com/office/drawing/2014/main" xmlns="" id="{9E832B21-7866-4456-B29A-861BABDB248F}"/>
              </a:ext>
            </a:extLst>
          </p:cNvPr>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999654" y="3330605"/>
            <a:ext cx="554219" cy="6177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11729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500"/>
                                        <p:tgtEl>
                                          <p:spTgt spid="5"/>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par>
                          <p:cTn id="74" fill="hold">
                            <p:stCondLst>
                              <p:cond delay="2000"/>
                            </p:stCondLst>
                            <p:childTnLst>
                              <p:par>
                                <p:cTn id="75" presetID="10" presetClass="entr" presetSubtype="0"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par>
                          <p:cTn id="78" fill="hold">
                            <p:stCondLst>
                              <p:cond delay="2500"/>
                            </p:stCondLst>
                            <p:childTnLst>
                              <p:par>
                                <p:cTn id="79" presetID="10" presetClass="entr" presetSubtype="0" fill="hold" nodeType="afterEffect">
                                  <p:stCondLst>
                                    <p:cond delay="0"/>
                                  </p:stCondLst>
                                  <p:childTnLst>
                                    <p:set>
                                      <p:cBhvr>
                                        <p:cTn id="80" dur="1" fill="hold">
                                          <p:stCondLst>
                                            <p:cond delay="0"/>
                                          </p:stCondLst>
                                        </p:cTn>
                                        <p:tgtEl>
                                          <p:spTgt spid="2050"/>
                                        </p:tgtEl>
                                        <p:attrNameLst>
                                          <p:attrName>style.visibility</p:attrName>
                                        </p:attrNameLst>
                                      </p:cBhvr>
                                      <p:to>
                                        <p:strVal val="visible"/>
                                      </p:to>
                                    </p:set>
                                    <p:animEffect transition="in" filter="fade">
                                      <p:cBhvr>
                                        <p:cTn id="8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5" grpId="0" animBg="1"/>
      <p:bldP spid="16" grpId="0"/>
      <p:bldP spid="23" grpId="0"/>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39 He will attack the mightiest fortresses with the help of a foreign god and will greatly honor those who acknowledge him. He will make them rulers over many people and will distribute the land at a price.</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40 “At the time of the end </a:t>
            </a:r>
            <a:r>
              <a:rPr lang="en-US" u="sng" dirty="0" smtClean="0"/>
              <a:t>the king of the South</a:t>
            </a:r>
            <a:r>
              <a:rPr lang="en-US" dirty="0" smtClean="0"/>
              <a:t> will engage him in battle, and </a:t>
            </a:r>
            <a:r>
              <a:rPr lang="en-US" u="sng" dirty="0" smtClean="0"/>
              <a:t>the king of the North</a:t>
            </a:r>
            <a:r>
              <a:rPr lang="en-US" dirty="0" smtClean="0"/>
              <a:t> will storm out against him with chariots and cavalry and a great fleet of ships. He will invade many countries and sweep through them like a flood.</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40 “At the time of the end the king of the South will engage him in battle, and the king of the North will storm out against him </a:t>
            </a:r>
            <a:r>
              <a:rPr lang="en-US" u="sng" dirty="0" smtClean="0"/>
              <a:t>with chariots and cavalry</a:t>
            </a:r>
            <a:r>
              <a:rPr lang="en-US" dirty="0" smtClean="0"/>
              <a:t> and a great fleet of ships. He will invade many countries and sweep through them like a flood.</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5" name="Rounded Rectangle 4">
            <a:extLst>
              <a:ext uri="{FF2B5EF4-FFF2-40B4-BE49-F238E27FC236}">
                <a16:creationId xmlns:a16="http://schemas.microsoft.com/office/drawing/2014/main" xmlns="" id="{1D0A9BB7-B988-403B-A6BC-FE86B6D33122}"/>
              </a:ext>
            </a:extLst>
          </p:cNvPr>
          <p:cNvSpPr/>
          <p:nvPr/>
        </p:nvSpPr>
        <p:spPr bwMode="auto">
          <a:xfrm>
            <a:off x="1041400" y="4511171"/>
            <a:ext cx="6857999"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-Post-Oil Society?</a:t>
            </a:r>
          </a:p>
          <a:p>
            <a:pPr marL="174625" indent="-174625">
              <a:lnSpc>
                <a:spcPct val="90000"/>
              </a:lnSpc>
            </a:pPr>
            <a:r>
              <a:rPr lang="en-US" sz="3600" dirty="0" smtClean="0">
                <a:solidFill>
                  <a:schemeClr val="bg1"/>
                </a:solidFill>
              </a:rPr>
              <a:t>-Phenomenological Language?</a:t>
            </a:r>
            <a:endParaRPr lang="en-US" sz="3600"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41 He will also invade the Beautiful Land. Many countries will fall, but Edom, Moab and the leaders of Ammon will be delivered from his hand.</a:t>
            </a:r>
          </a:p>
          <a:p>
            <a:pPr>
              <a:defRPr/>
            </a:pPr>
            <a:r>
              <a:rPr lang="en-US" dirty="0" smtClean="0"/>
              <a:t>42 He will extend his power over many countries; Egypt will not escape.</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43 He will gain control of the treasures of gold and silver and all the riches of Egypt, with the Libyans and Nubians in submission.</a:t>
            </a:r>
          </a:p>
          <a:p>
            <a:pPr>
              <a:defRPr/>
            </a:pPr>
            <a:r>
              <a:rPr lang="en-US" dirty="0" smtClean="0"/>
              <a:t>44 But reports from the east and the north will alarm him, and he will set out in a great rage to destroy and annihilate many.</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45 He will pitch his royal tents between the seas at the beautiful holy mountain. Yet he will come to his end, and no one will help him.</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12:1 “Now </a:t>
            </a:r>
            <a:r>
              <a:rPr lang="en-US" u="sng" dirty="0" smtClean="0"/>
              <a:t>at that time</a:t>
            </a:r>
            <a:r>
              <a:rPr lang="en-US" dirty="0" smtClean="0"/>
              <a:t> Michael, the great prince who stands guard over the sons of your people, will arise. And there will be a time of distress such as never occurred since there was a nation until that time; and at that time your people, everyone who is found written in the book, will be rescued.”</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1 The hand of the Lord was upon me, and He brought me out by the Spirit of the Lord and set me down in the middle of the valley; and it was full of bones.</a:t>
            </a:r>
          </a:p>
          <a:p>
            <a:pPr>
              <a:defRPr/>
            </a:pPr>
            <a:r>
              <a:rPr lang="en-US" dirty="0" smtClean="0"/>
              <a:t>2 He caused me to pass among them round about, and behold, there were very many on the surface of the valley; </a:t>
            </a:r>
          </a:p>
          <a:p>
            <a:pPr>
              <a:defRPr/>
            </a:pPr>
            <a:r>
              <a:rPr lang="en-US" dirty="0" smtClean="0"/>
              <a:t>   and lo, they were very dry.</a:t>
            </a:r>
          </a:p>
        </p:txBody>
      </p:sp>
    </p:spTree>
    <p:extLst>
      <p:ext uri="{BB962C8B-B14F-4D97-AF65-F5344CB8AC3E}">
        <p14:creationId xmlns:p14="http://schemas.microsoft.com/office/powerpoint/2010/main" xmlns="" val="1817006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marL="742950" indent="-742950">
              <a:defRPr/>
            </a:pPr>
            <a:r>
              <a:rPr lang="en-US" dirty="0" smtClean="0"/>
              <a:t>3 He said to me, "Son of man, can these bones live?" </a:t>
            </a:r>
          </a:p>
          <a:p>
            <a:pPr marL="742950" indent="-742950">
              <a:defRPr/>
            </a:pPr>
            <a:r>
              <a:rPr lang="en-US" dirty="0" smtClean="0"/>
              <a:t>    And I answered, </a:t>
            </a:r>
          </a:p>
          <a:p>
            <a:pPr marL="742950" indent="-742950">
              <a:defRPr/>
            </a:pPr>
            <a:r>
              <a:rPr lang="en-US" dirty="0" smtClean="0"/>
              <a:t>   “O Lord God, You know."</a:t>
            </a:r>
          </a:p>
          <a:p>
            <a:pPr>
              <a:defRPr/>
            </a:pPr>
            <a:r>
              <a:rPr lang="en-US" dirty="0" smtClean="0"/>
              <a:t>4  Again He said to me, "Prophesy over these bones and say to them, 'O dry bones, hear the word of the Lord.'</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marL="742950" indent="-742950">
              <a:defRPr/>
            </a:pPr>
            <a:r>
              <a:rPr lang="en-US" dirty="0" smtClean="0"/>
              <a:t>5 "Thus says the Lord God to these bones, 'Behold, I will cause breath to enter you that you may come to life.</a:t>
            </a:r>
          </a:p>
          <a:p>
            <a:pPr marL="742950" indent="-742950">
              <a:defRPr/>
            </a:pPr>
            <a:r>
              <a:rPr lang="en-US" dirty="0" smtClean="0"/>
              <a:t>6  'I will put sinews on you, make flesh grow back on you, cover you with skin and put breath in you that you may come alive; and you will know that I am the Lord.'"</a:t>
            </a:r>
          </a:p>
          <a:p>
            <a:pPr marL="742950" indent="-742950">
              <a:buAutoNum type="arabicPlain" startAt="5"/>
              <a:defRPr/>
            </a:pPr>
            <a:endParaRPr lang="en-US" dirty="0" smtClean="0"/>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buFontTx/>
              <a:buChar char="-"/>
            </a:pPr>
            <a:r>
              <a:rPr lang="en-US" dirty="0" smtClean="0"/>
              <a:t>The level of detail explodes here</a:t>
            </a:r>
          </a:p>
          <a:p>
            <a:pPr>
              <a:buFontTx/>
              <a:buChar char="-"/>
            </a:pPr>
            <a:r>
              <a:rPr lang="en-US" dirty="0" smtClean="0"/>
              <a:t>About 135 fulfilled prophecies</a:t>
            </a:r>
          </a:p>
          <a:p>
            <a:pPr lvl="1">
              <a:buFontTx/>
              <a:buChar char="-"/>
            </a:pPr>
            <a:r>
              <a:rPr lang="en-US" dirty="0" smtClean="0"/>
              <a:t>Over 40% about Antiochus Epiphanes</a:t>
            </a:r>
          </a:p>
          <a:p>
            <a:pPr>
              <a:buFontTx/>
              <a:buChar char="-"/>
            </a:pPr>
            <a:r>
              <a:rPr lang="en-US" dirty="0" smtClean="0"/>
              <a:t>All the intrigue/scandal you could want!</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Daniel 11:1-35</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marL="742950" indent="-742950">
              <a:defRPr/>
            </a:pPr>
            <a:r>
              <a:rPr lang="en-US" dirty="0" smtClean="0"/>
              <a:t>7 So I prophesied as I was commanded; </a:t>
            </a:r>
          </a:p>
          <a:p>
            <a:pPr marL="742950" indent="-742950">
              <a:defRPr/>
            </a:pPr>
            <a:r>
              <a:rPr lang="en-US" dirty="0" smtClean="0"/>
              <a:t>    and as I prophesied, there was a noise, and behold, a rattling; and the bones came together, bone to its bone.</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8  And I looked, and behold, sinews were on them, and flesh grew and skin covered them; but there was no breath in them.</a:t>
            </a:r>
          </a:p>
          <a:p>
            <a:pPr>
              <a:defRPr/>
            </a:pPr>
            <a:r>
              <a:rPr lang="en-US" dirty="0" smtClean="0"/>
              <a:t>9  Then He said to me, "Prophesy to the breath, prophesy, son of man, and say to the breath, 'Thus says the Lord God, "Come from the four winds, O breath, and breathe on these slain, that they come to life."'</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10  So I prophesied as He commanded me, and the breath came into them, and they came to life and stood on their feet, an exceedingly great army.</a:t>
            </a:r>
          </a:p>
        </p:txBody>
      </p:sp>
      <p:sp>
        <p:nvSpPr>
          <p:cNvPr id="6" name="Rounded Rectangle 5">
            <a:extLst>
              <a:ext uri="{FF2B5EF4-FFF2-40B4-BE49-F238E27FC236}">
                <a16:creationId xmlns:a16="http://schemas.microsoft.com/office/drawing/2014/main" xmlns="" id="{1D0A9BB7-B988-403B-A6BC-FE86B6D33122}"/>
              </a:ext>
            </a:extLst>
          </p:cNvPr>
          <p:cNvSpPr/>
          <p:nvPr/>
        </p:nvSpPr>
        <p:spPr bwMode="auto">
          <a:xfrm>
            <a:off x="803275" y="3619500"/>
            <a:ext cx="855345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gn="ctr">
              <a:lnSpc>
                <a:spcPct val="90000"/>
              </a:lnSpc>
            </a:pPr>
            <a:r>
              <a:rPr lang="en-US" sz="3600" dirty="0" smtClean="0">
                <a:solidFill>
                  <a:schemeClr val="bg1"/>
                </a:solidFill>
              </a:rPr>
              <a:t>So this clearly predicts the regathering of Israel…</a:t>
            </a:r>
            <a:endParaRPr lang="en-US" sz="3600" dirty="0">
              <a:solidFill>
                <a:schemeClr val="bg1"/>
              </a:solidFill>
            </a:endParaRP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10  So I prophesied as He commanded me, and the breath came into them, and they came to life and stood on their feet, an exceedingly great army.</a:t>
            </a:r>
          </a:p>
          <a:p>
            <a:pPr>
              <a:defRPr/>
            </a:pPr>
            <a:r>
              <a:rPr lang="en-US" dirty="0" smtClean="0"/>
              <a:t>11  Then He said to me, "Son of man, </a:t>
            </a:r>
            <a:r>
              <a:rPr lang="en-US" u="sng" dirty="0" smtClean="0"/>
              <a:t>these bones are the whole house of Israel</a:t>
            </a:r>
            <a:r>
              <a:rPr lang="en-US" dirty="0" smtClean="0"/>
              <a:t>; behold, they say, 'Our bones are dried up and our hope has perished. We are completely cut off.'</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12  "Therefore prophesy and say to them, 'Thus says the Lord God, "Behold, I will open your graves and cause you to come up out of your graves, My people; and </a:t>
            </a:r>
            <a:r>
              <a:rPr lang="en-US" u="sng" dirty="0" smtClean="0"/>
              <a:t>I will bring you into the land of Israel</a:t>
            </a:r>
            <a:r>
              <a:rPr lang="en-US" dirty="0" smtClean="0"/>
              <a:t>.</a:t>
            </a:r>
          </a:p>
          <a:p>
            <a:pPr>
              <a:defRPr/>
            </a:pPr>
            <a:r>
              <a:rPr lang="en-US" dirty="0" smtClean="0"/>
              <a:t>13  "Then you will know that I am the Lord, when I have opened your graves and caused you to come up out of your graves, My people.</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14  "I will put My Spirit within you and you will come to life, and </a:t>
            </a:r>
            <a:r>
              <a:rPr lang="en-US" u="sng" dirty="0" smtClean="0"/>
              <a:t>I will place you on your own land</a:t>
            </a:r>
            <a:r>
              <a:rPr lang="en-US" dirty="0" smtClean="0"/>
              <a:t>. Then you will know that I, the Lord, have spoken and done it," declares the Lord.'"</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21  "Say to them, 'Thus says the Lord God, "Behold, I will take the sons of Israel from among the </a:t>
            </a:r>
            <a:r>
              <a:rPr lang="en-US" u="sng" dirty="0" smtClean="0"/>
              <a:t>nations where they have gone</a:t>
            </a:r>
            <a:r>
              <a:rPr lang="en-US" dirty="0" smtClean="0"/>
              <a:t>, and I will gather them </a:t>
            </a:r>
            <a:r>
              <a:rPr lang="en-US" u="sng" dirty="0" smtClean="0"/>
              <a:t>from every side</a:t>
            </a:r>
            <a:r>
              <a:rPr lang="en-US" dirty="0" smtClean="0"/>
              <a:t> and bring them into their own land;</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Ezekiel 37</a:t>
            </a:r>
            <a:endParaRPr lang="en-US" dirty="0"/>
          </a:p>
        </p:txBody>
      </p:sp>
      <p:sp>
        <p:nvSpPr>
          <p:cNvPr id="5" name="Content Placeholder 4"/>
          <p:cNvSpPr>
            <a:spLocks noGrp="1"/>
          </p:cNvSpPr>
          <p:nvPr>
            <p:ph idx="1"/>
          </p:nvPr>
        </p:nvSpPr>
        <p:spPr/>
        <p:txBody>
          <a:bodyPr/>
          <a:lstStyle/>
          <a:p>
            <a:pPr>
              <a:defRPr/>
            </a:pPr>
            <a:r>
              <a:rPr lang="en-US" dirty="0" smtClean="0"/>
              <a:t>24  “My servant David will be king over them, and they will all have one shepherd; and they will walk in My ordinances and keep My statutes and observe them.. . . and David My servant will be their prince forever.”</a:t>
            </a:r>
          </a:p>
          <a:p>
            <a:pPr>
              <a:defRPr/>
            </a:pPr>
            <a:endParaRPr lang="en-US" dirty="0" smtClean="0"/>
          </a:p>
        </p:txBody>
      </p:sp>
      <p:sp>
        <p:nvSpPr>
          <p:cNvPr id="6" name="Rounded Rectangle 5">
            <a:extLst>
              <a:ext uri="{FF2B5EF4-FFF2-40B4-BE49-F238E27FC236}">
                <a16:creationId xmlns:a16="http://schemas.microsoft.com/office/drawing/2014/main" xmlns="" id="{1D0A9BB7-B988-403B-A6BC-FE86B6D33122}"/>
              </a:ext>
            </a:extLst>
          </p:cNvPr>
          <p:cNvSpPr/>
          <p:nvPr/>
        </p:nvSpPr>
        <p:spPr bwMode="auto">
          <a:xfrm>
            <a:off x="803275" y="3619500"/>
            <a:ext cx="7477125" cy="6463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buFont typeface="Wingdings" pitchFamily="2" charset="2"/>
              <a:buNone/>
              <a:defRPr/>
            </a:pPr>
            <a:r>
              <a:rPr lang="en-US" sz="3600" dirty="0" smtClean="0"/>
              <a:t>Context = the reign of king Messiah</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alpha val="63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a:solidFill>
            <a:schemeClr val="bg1"/>
          </a:solidFill>
        </p:spPr>
        <p:txBody>
          <a:bodyPr/>
          <a:lstStyle/>
          <a:p>
            <a:endParaRPr lang="en-US" dirty="0" smtClean="0"/>
          </a:p>
          <a:p>
            <a:endParaRPr lang="en-US"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285700" name="AutoShape 4" descr="C:\Users\risleyc\Desktop\2594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5702" name="AutoShape 6" descr="C:\Users\risleyc\Desktop\2594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5394" name="Picture 2" descr="C:\Users\risleyc\Desktop\middle-east-map.jpg"/>
          <p:cNvPicPr>
            <a:picLocks noChangeAspect="1" noChangeArrowheads="1"/>
          </p:cNvPicPr>
          <p:nvPr/>
        </p:nvPicPr>
        <p:blipFill>
          <a:blip r:embed="rId3" cstate="print">
            <a:duotone>
              <a:schemeClr val="bg2">
                <a:shade val="45000"/>
                <a:satMod val="135000"/>
              </a:schemeClr>
              <a:prstClr val="white"/>
            </a:duotone>
            <a:lum bright="20000" contrast="-45000"/>
          </a:blip>
          <a:srcRect t="15500" b="20303"/>
          <a:stretch>
            <a:fillRect/>
          </a:stretch>
        </p:blipFill>
        <p:spPr bwMode="auto">
          <a:xfrm>
            <a:off x="1" y="0"/>
            <a:ext cx="10160000" cy="5715000"/>
          </a:xfrm>
          <a:prstGeom prst="rect">
            <a:avLst/>
          </a:prstGeom>
          <a:noFill/>
        </p:spPr>
      </p:pic>
      <p:sp>
        <p:nvSpPr>
          <p:cNvPr id="9" name="TextBox 8"/>
          <p:cNvSpPr txBox="1"/>
          <p:nvPr/>
        </p:nvSpPr>
        <p:spPr>
          <a:xfrm>
            <a:off x="2184400" y="266700"/>
            <a:ext cx="6426759" cy="707886"/>
          </a:xfrm>
          <a:prstGeom prst="rect">
            <a:avLst/>
          </a:prstGeom>
          <a:noFill/>
        </p:spPr>
        <p:txBody>
          <a:bodyPr wrap="none" rtlCol="0">
            <a:spAutoFit/>
          </a:bodyPr>
          <a:lstStyle/>
          <a:p>
            <a:r>
              <a:rPr lang="en-US" b="1" dirty="0" smtClean="0">
                <a:solidFill>
                  <a:schemeClr val="tx1"/>
                </a:solidFill>
              </a:rPr>
              <a:t>The Regathering Of Israel</a:t>
            </a:r>
            <a:endParaRPr lang="en-US" b="1" dirty="0">
              <a:solidFill>
                <a:schemeClr val="tx1"/>
              </a:solidFill>
            </a:endParaRPr>
          </a:p>
        </p:txBody>
      </p:sp>
      <p:sp>
        <p:nvSpPr>
          <p:cNvPr id="10" name="TextBox 9"/>
          <p:cNvSpPr txBox="1"/>
          <p:nvPr/>
        </p:nvSpPr>
        <p:spPr>
          <a:xfrm>
            <a:off x="2565400" y="1638300"/>
            <a:ext cx="184731" cy="707886"/>
          </a:xfrm>
          <a:prstGeom prst="rect">
            <a:avLst/>
          </a:prstGeom>
          <a:noFill/>
        </p:spPr>
        <p:txBody>
          <a:bodyPr wrap="none" rtlCol="0">
            <a:spAutoFit/>
          </a:bodyPr>
          <a:lstStyle/>
          <a:p>
            <a:endParaRPr lang="en-US" dirty="0"/>
          </a:p>
        </p:txBody>
      </p:sp>
      <p:sp>
        <p:nvSpPr>
          <p:cNvPr id="11" name="Rectangle 10"/>
          <p:cNvSpPr/>
          <p:nvPr/>
        </p:nvSpPr>
        <p:spPr>
          <a:xfrm>
            <a:off x="0" y="1104899"/>
            <a:ext cx="10160000" cy="3970318"/>
          </a:xfrm>
          <a:prstGeom prst="rect">
            <a:avLst/>
          </a:prstGeom>
        </p:spPr>
        <p:txBody>
          <a:bodyPr wrap="square">
            <a:spAutoFit/>
          </a:bodyPr>
          <a:lstStyle/>
          <a:p>
            <a:pPr>
              <a:defRPr/>
            </a:pPr>
            <a:r>
              <a:rPr lang="en-US" sz="2800" b="1" dirty="0" smtClean="0">
                <a:solidFill>
                  <a:schemeClr val="tx1"/>
                </a:solidFill>
                <a:latin typeface="Times New Roman" panose="02020603050405020304" pitchFamily="18" charset="0"/>
                <a:cs typeface="Times New Roman" panose="02020603050405020304" pitchFamily="18" charset="0"/>
              </a:rPr>
              <a:t>Moses: Deut. 4:27-30; 28:64-5; 30:1-6.</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Isaiah: 11:11–16; 27:12-13; 43:5-7; 66:19-20.</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Jeremiah: 16:14-15; 23:3-8; 30:3-11; 32:37-44.</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Ezekiel: 11:16-20; 20:41-42; 28:25; 34:12-14; 37:11-12, 14, 21-22, 25; 38:8; 39:25-29.</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Hosea: 1:11; 3:4-5; 11:10-11.</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Micah: 2:12-13; 4:6; 5:2-4; 7:9-13.</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Zephaniah: 3:18-20.</a:t>
            </a:r>
          </a:p>
          <a:p>
            <a:pPr>
              <a:defRPr/>
            </a:pPr>
            <a:r>
              <a:rPr lang="en-US" sz="2800" b="1" dirty="0" smtClean="0">
                <a:solidFill>
                  <a:schemeClr val="tx1"/>
                </a:solidFill>
                <a:latin typeface="Times New Roman" panose="02020603050405020304" pitchFamily="18" charset="0"/>
                <a:cs typeface="Times New Roman" panose="02020603050405020304" pitchFamily="18" charset="0"/>
              </a:rPr>
              <a:t>Zechariah: 8:3, 7, 20-22; 10:9-12.</a:t>
            </a:r>
            <a:endParaRPr lang="en-US" sz="28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wipe(left)">
                                      <p:cBhvr>
                                        <p:cTn id="11" dur="500"/>
                                        <p:tgtEl>
                                          <p:spTgt spid="11">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wipe(left)">
                                      <p:cBhvr>
                                        <p:cTn id="15" dur="500"/>
                                        <p:tgtEl>
                                          <p:spTgt spid="11">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wipe(left)">
                                      <p:cBhvr>
                                        <p:cTn id="19" dur="500"/>
                                        <p:tgtEl>
                                          <p:spTgt spid="11">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wipe(left)">
                                      <p:cBhvr>
                                        <p:cTn id="23" dur="500"/>
                                        <p:tgtEl>
                                          <p:spTgt spid="11">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left)">
                                      <p:cBhvr>
                                        <p:cTn id="27" dur="500"/>
                                        <p:tgtEl>
                                          <p:spTgt spid="11">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left)">
                                      <p:cBhvr>
                                        <p:cTn id="31" dur="500"/>
                                        <p:tgtEl>
                                          <p:spTgt spid="11">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animEffect transition="in" filter="wipe(left)">
                                      <p:cBhvr>
                                        <p:cTn id="35"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38:1 The word of the Lord came to me:</a:t>
            </a:r>
          </a:p>
          <a:p>
            <a:pPr>
              <a:defRPr/>
            </a:pPr>
            <a:r>
              <a:rPr lang="en-US" dirty="0" smtClean="0"/>
              <a:t>2 “Son of man, set your face against </a:t>
            </a:r>
            <a:r>
              <a:rPr lang="en-US" u="sng" dirty="0" smtClean="0"/>
              <a:t>Gog, of the land of </a:t>
            </a:r>
            <a:r>
              <a:rPr lang="en-US" u="sng" dirty="0" err="1" smtClean="0"/>
              <a:t>Magog</a:t>
            </a:r>
            <a:r>
              <a:rPr lang="en-US" u="sng" dirty="0" smtClean="0"/>
              <a:t>, Rosh, </a:t>
            </a:r>
            <a:r>
              <a:rPr lang="en-US" u="sng" dirty="0" err="1" smtClean="0"/>
              <a:t>Meshech</a:t>
            </a:r>
            <a:r>
              <a:rPr lang="en-US" u="sng" dirty="0" smtClean="0"/>
              <a:t> and Tubal</a:t>
            </a:r>
            <a:r>
              <a:rPr lang="en-US" dirty="0" smtClean="0"/>
              <a:t>; prophesy against him</a:t>
            </a:r>
          </a:p>
          <a:p>
            <a:pPr>
              <a:defRPr/>
            </a:pPr>
            <a:r>
              <a:rPr lang="en-US" dirty="0" smtClean="0"/>
              <a:t>3 and say: ‘This is what the Sovereign Lord says: I am against you, O Gog, chief prince of </a:t>
            </a:r>
            <a:r>
              <a:rPr lang="en-US" dirty="0" err="1" smtClean="0"/>
              <a:t>Meshech</a:t>
            </a:r>
            <a:r>
              <a:rPr lang="en-US" dirty="0" smtClean="0"/>
              <a:t> and Tubal.</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5" name="Rounded Rectangle 5">
            <a:extLst>
              <a:ext uri="{FF2B5EF4-FFF2-40B4-BE49-F238E27FC236}">
                <a16:creationId xmlns:a16="http://schemas.microsoft.com/office/drawing/2014/main" xmlns="" id="{1D0A9BB7-B988-403B-A6BC-FE86B6D33122}"/>
              </a:ext>
            </a:extLst>
          </p:cNvPr>
          <p:cNvSpPr/>
          <p:nvPr/>
        </p:nvSpPr>
        <p:spPr bwMode="auto">
          <a:xfrm>
            <a:off x="4308475" y="3162300"/>
            <a:ext cx="5343525" cy="924548"/>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75000"/>
              </a:lnSpc>
              <a:spcBef>
                <a:spcPct val="10000"/>
              </a:spcBef>
              <a:defRPr/>
            </a:pPr>
            <a:r>
              <a:rPr lang="en-US" sz="3600" dirty="0" smtClean="0"/>
              <a:t>Josephus and others say these are the Scythians</a:t>
            </a:r>
            <a:endParaRPr lang="en-US" sz="3600" dirty="0"/>
          </a:p>
        </p:txBody>
      </p:sp>
      <p:sp>
        <p:nvSpPr>
          <p:cNvPr id="7" name="Rounded Rectangle 5">
            <a:extLst>
              <a:ext uri="{FF2B5EF4-FFF2-40B4-BE49-F238E27FC236}">
                <a16:creationId xmlns:a16="http://schemas.microsoft.com/office/drawing/2014/main" xmlns="" id="{1D0A9BB7-B988-403B-A6BC-FE86B6D33122}"/>
              </a:ext>
            </a:extLst>
          </p:cNvPr>
          <p:cNvSpPr/>
          <p:nvPr/>
        </p:nvSpPr>
        <p:spPr bwMode="auto">
          <a:xfrm>
            <a:off x="4318000" y="4218952"/>
            <a:ext cx="5343525" cy="509050"/>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75000"/>
              </a:lnSpc>
              <a:spcBef>
                <a:spcPct val="10000"/>
              </a:spcBef>
              <a:defRPr/>
            </a:pPr>
            <a:r>
              <a:rPr lang="en-US" sz="3600" dirty="0" smtClean="0"/>
              <a:t>“King of the north”?</a:t>
            </a:r>
            <a:endParaRPr lang="en-US" sz="36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29</a:t>
            </a:r>
            <a:r>
              <a:rPr lang="en-US" baseline="30000" dirty="0" smtClean="0"/>
              <a:t> </a:t>
            </a:r>
            <a:r>
              <a:rPr lang="en-US" dirty="0" smtClean="0"/>
              <a:t>“At the appointed time </a:t>
            </a:r>
            <a:r>
              <a:rPr lang="en-US" u="sng" dirty="0" smtClean="0"/>
              <a:t>he</a:t>
            </a:r>
            <a:r>
              <a:rPr lang="en-US" dirty="0" smtClean="0"/>
              <a:t> will invade the South again, but this time the outcome will be different from what it was before.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
        <p:nvSpPr>
          <p:cNvPr id="5" name="Line 4"/>
          <p:cNvSpPr>
            <a:spLocks noChangeShapeType="1"/>
          </p:cNvSpPr>
          <p:nvPr/>
        </p:nvSpPr>
        <p:spPr bwMode="auto">
          <a:xfrm flipV="1">
            <a:off x="5384800" y="1943100"/>
            <a:ext cx="457200" cy="1066800"/>
          </a:xfrm>
          <a:prstGeom prst="line">
            <a:avLst/>
          </a:prstGeom>
          <a:noFill/>
          <a:ln w="76200">
            <a:solidFill>
              <a:schemeClr val="bg1"/>
            </a:solidFill>
            <a:round/>
            <a:headEnd type="none" w="sm" len="sm"/>
            <a:tailEnd type="triangle" w="med" len="med"/>
          </a:ln>
        </p:spPr>
        <p:txBody>
          <a:bodyPr wrap="none" anchor="ctr"/>
          <a:lstStyle/>
          <a:p>
            <a:endParaRPr lang="en-US" dirty="0"/>
          </a:p>
        </p:txBody>
      </p:sp>
      <p:sp>
        <p:nvSpPr>
          <p:cNvPr id="8" name="Rounded Rectangle 7">
            <a:extLst>
              <a:ext uri="{FF2B5EF4-FFF2-40B4-BE49-F238E27FC236}">
                <a16:creationId xmlns:a16="http://schemas.microsoft.com/office/drawing/2014/main" xmlns="" id="{1D0A9BB7-B988-403B-A6BC-FE86B6D33122}"/>
              </a:ext>
            </a:extLst>
          </p:cNvPr>
          <p:cNvSpPr/>
          <p:nvPr/>
        </p:nvSpPr>
        <p:spPr bwMode="auto">
          <a:xfrm>
            <a:off x="2489200" y="3028569"/>
            <a:ext cx="3590925"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gn="ctr">
              <a:lnSpc>
                <a:spcPct val="90000"/>
              </a:lnSpc>
            </a:pPr>
            <a:r>
              <a:rPr lang="en-US" sz="3600" dirty="0" smtClean="0">
                <a:solidFill>
                  <a:schemeClr val="bg1"/>
                </a:solidFill>
              </a:rPr>
              <a:t>Antiochus IV</a:t>
            </a:r>
            <a:endParaRPr lang="en-US" sz="3600"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4 I will turn you around, put hooks in your jaws and bring you out with your whole army—your horses, your horsemen fully armed, and a great horde with large and small shields, all of them brandishing their swords.</a:t>
            </a:r>
          </a:p>
          <a:p>
            <a:pPr>
              <a:defRPr/>
            </a:pPr>
            <a:r>
              <a:rPr lang="en-US" dirty="0" smtClean="0"/>
              <a:t>5 </a:t>
            </a:r>
            <a:r>
              <a:rPr lang="en-US" u="sng" dirty="0" smtClean="0"/>
              <a:t>Persia, Cush and Put</a:t>
            </a:r>
            <a:r>
              <a:rPr lang="en-US" dirty="0" smtClean="0"/>
              <a:t> will be with them, all with shields and helmets,</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5" name="Rounded Rectangle 5">
            <a:extLst>
              <a:ext uri="{FF2B5EF4-FFF2-40B4-BE49-F238E27FC236}">
                <a16:creationId xmlns:a16="http://schemas.microsoft.com/office/drawing/2014/main" xmlns="" id="{1D0A9BB7-B988-403B-A6BC-FE86B6D33122}"/>
              </a:ext>
            </a:extLst>
          </p:cNvPr>
          <p:cNvSpPr/>
          <p:nvPr/>
        </p:nvSpPr>
        <p:spPr bwMode="auto">
          <a:xfrm>
            <a:off x="584200" y="3568869"/>
            <a:ext cx="4495800" cy="5078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a:lnSpc>
                <a:spcPct val="75000"/>
              </a:lnSpc>
              <a:spcBef>
                <a:spcPct val="10000"/>
              </a:spcBef>
              <a:defRPr/>
            </a:pPr>
            <a:r>
              <a:rPr lang="en-US" sz="3600" dirty="0" smtClean="0"/>
              <a:t>“King of the south”?</a:t>
            </a:r>
            <a:endParaRPr lang="en-US" sz="36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6 also Gomer with all its troops, and Beth </a:t>
            </a:r>
            <a:r>
              <a:rPr lang="en-US" dirty="0" err="1" smtClean="0"/>
              <a:t>Togarmah</a:t>
            </a:r>
            <a:r>
              <a:rPr lang="en-US" dirty="0" smtClean="0"/>
              <a:t> from the far north with all its troops—the many nations with you. .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a:defRPr/>
            </a:pPr>
            <a:r>
              <a:rPr lang="en-US" sz="7200" smtClean="0"/>
              <a:t>The Last World War</a:t>
            </a:r>
          </a:p>
        </p:txBody>
      </p:sp>
      <p:sp>
        <p:nvSpPr>
          <p:cNvPr id="242691" name="Rectangle 3"/>
          <p:cNvSpPr>
            <a:spLocks noGrp="1" noChangeArrowheads="1"/>
          </p:cNvSpPr>
          <p:nvPr>
            <p:ph type="body" idx="1"/>
          </p:nvPr>
        </p:nvSpPr>
        <p:spPr/>
        <p:txBody>
          <a:bodyPr/>
          <a:lstStyle/>
          <a:p>
            <a:pPr>
              <a:buFont typeface="Wingdings" pitchFamily="2" charset="2"/>
              <a:buNone/>
              <a:defRPr/>
            </a:pPr>
            <a:r>
              <a:rPr lang="en-US" dirty="0" smtClean="0"/>
              <a:t>6 also </a:t>
            </a:r>
            <a:r>
              <a:rPr lang="en-US" dirty="0" err="1" smtClean="0"/>
              <a:t>Gomer</a:t>
            </a:r>
            <a:r>
              <a:rPr lang="en-US" dirty="0" smtClean="0"/>
              <a:t> with all its troops, and Beth </a:t>
            </a:r>
            <a:r>
              <a:rPr lang="en-US" dirty="0" err="1" smtClean="0"/>
              <a:t>Togarmah</a:t>
            </a:r>
            <a:r>
              <a:rPr lang="en-US" dirty="0" smtClean="0"/>
              <a:t> from the far north with all its troops—the many nations with you. . .</a:t>
            </a:r>
          </a:p>
        </p:txBody>
      </p:sp>
      <p:pic>
        <p:nvPicPr>
          <p:cNvPr id="4" name="Picture 3" descr="C:\Users\James\Documents\Endless Hope or Hopeless End\Endless Hope Pictures &amp; Charts\Ezekiel 38 and 39.pn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160000" cy="5715000"/>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8 After many days you will be summoned; </a:t>
            </a:r>
            <a:r>
              <a:rPr lang="en-US" u="sng" dirty="0" smtClean="0"/>
              <a:t>in the latter years</a:t>
            </a:r>
            <a:r>
              <a:rPr lang="en-US" dirty="0" smtClean="0"/>
              <a:t> you will come into the land that is restored from the sword, whose inhabitants have been gathered from many nations to the mountains of Israel which had been a continual waste; but its people were brought out from the nations, and they are living securely, all of them.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8 After many days you will be summoned; in the latter years you will come into the land that is restored from the sword, </a:t>
            </a:r>
            <a:r>
              <a:rPr lang="en-US" u="sng" dirty="0" smtClean="0"/>
              <a:t>whose inhabitants have been gathered from many nations to the mountains of Israel</a:t>
            </a:r>
            <a:r>
              <a:rPr lang="en-US" dirty="0" smtClean="0"/>
              <a:t> which had been a continual waste; </a:t>
            </a:r>
            <a:r>
              <a:rPr lang="en-US" u="sng" dirty="0" smtClean="0"/>
              <a:t>but its people were brought out from the nations</a:t>
            </a:r>
            <a:r>
              <a:rPr lang="en-US" dirty="0" smtClean="0"/>
              <a:t>, and they are living securely, all of them.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10,11 On that day… You will say, “I will invade a land of </a:t>
            </a:r>
            <a:r>
              <a:rPr lang="en-US" dirty="0" err="1" smtClean="0"/>
              <a:t>unwalled</a:t>
            </a:r>
            <a:r>
              <a:rPr lang="en-US" dirty="0" smtClean="0"/>
              <a:t> villages; I will attack a peaceful and unsuspecting people—all of them living without walls and without gates and bars…”</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14 “Therefore, son of man, prophesy and say to Gog: ‘This is what the Sovereign Lord says: In that day, when my people Israel are living in safety, will you not take notice of it? </a:t>
            </a:r>
          </a:p>
          <a:p>
            <a:pPr>
              <a:defRPr/>
            </a:pPr>
            <a:r>
              <a:rPr lang="en-US" dirty="0" smtClean="0"/>
              <a:t>15 You will come from your place in the far north, you and many nations with you, all of them riding on horses, a great horde, a mighty army.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16 You will advance against my people Israel like a cloud that covers the land. In days to come, O Gog, I will bring you against my land, so that the nations may know me when I show myself holy through you before their eyes.</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17 “‘This is what the Sovereign Lord says: Are you not the one I spoke of in former days by my servants the prophets of Israel? At that time they prophesied for years that I would bring you against them.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18 This is what will happen in that day: When Gog attacks the land of Israel, my hot anger will be aroused, declares the Sovereign Lord.</a:t>
            </a:r>
          </a:p>
          <a:p>
            <a:pPr>
              <a:defRPr/>
            </a:pPr>
            <a:r>
              <a:rPr lang="en-US" dirty="0" smtClean="0"/>
              <a:t>19 In my zeal and fiery wrath I declare that at that time there shall be a great earthquake in the land of Israel.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30</a:t>
            </a:r>
            <a:r>
              <a:rPr lang="en-US" baseline="30000" dirty="0" smtClean="0"/>
              <a:t> </a:t>
            </a:r>
            <a:r>
              <a:rPr lang="en-US" u="sng" dirty="0" smtClean="0"/>
              <a:t>Ships of the western coastlands</a:t>
            </a:r>
            <a:r>
              <a:rPr lang="en-US" dirty="0" smtClean="0"/>
              <a:t> will oppose him, and he will lose heart. Then he will turn back and vent his fury against the holy covenant. He will return and show favor to those who forsake the holy covenant.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
        <p:nvSpPr>
          <p:cNvPr id="8" name="Rounded Rectangle 7">
            <a:extLst>
              <a:ext uri="{FF2B5EF4-FFF2-40B4-BE49-F238E27FC236}">
                <a16:creationId xmlns:a16="http://schemas.microsoft.com/office/drawing/2014/main" xmlns="" id="{1D0A9BB7-B988-403B-A6BC-FE86B6D33122}"/>
              </a:ext>
            </a:extLst>
          </p:cNvPr>
          <p:cNvSpPr/>
          <p:nvPr/>
        </p:nvSpPr>
        <p:spPr bwMode="auto">
          <a:xfrm>
            <a:off x="2860675" y="2019300"/>
            <a:ext cx="3590925"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gn="ctr">
              <a:lnSpc>
                <a:spcPct val="90000"/>
              </a:lnSpc>
            </a:pPr>
            <a:r>
              <a:rPr lang="en-US" sz="3600" dirty="0" smtClean="0">
                <a:solidFill>
                  <a:schemeClr val="bg1"/>
                </a:solidFill>
              </a:rPr>
              <a:t>Roman “Line in the Sand”</a:t>
            </a:r>
            <a:endParaRPr lang="en-US" sz="3600" dirty="0">
              <a:solidFill>
                <a:schemeClr val="bg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defRPr/>
            </a:pPr>
            <a:r>
              <a:rPr lang="en-US" dirty="0" smtClean="0"/>
              <a:t>20 The fish of the sea, the birds of the air, the beasts of the field, every creature that moves along the ground, and all the people on the face of the earth will tremble at my presence. The mountains will be overturned, the cliffs will crumble and every wall will fall to the ground.</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pPr>
              <a:defRPr/>
            </a:pPr>
            <a:endParaRPr lang="en-US" dirty="0" smtClean="0"/>
          </a:p>
          <a:p>
            <a:pPr>
              <a:defRPr/>
            </a:pPr>
            <a:r>
              <a:rPr lang="en-US" dirty="0" smtClean="0"/>
              <a:t>21 I will summon a sword against Gog on all my mountains, declares the Sovereign Lord. Every man’s sword will be against his brother. </a:t>
            </a:r>
          </a:p>
          <a:p>
            <a:pPr>
              <a:defRPr/>
            </a:pPr>
            <a:r>
              <a:rPr lang="en-US" dirty="0" smtClean="0"/>
              <a:t>22 I will execute judgment upon him with plague and bloodshed; I will pour down torrents of rain, hailstones and fire and brimstone on him and on his troops and on the many nations with him.</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pPr>
              <a:defRPr/>
            </a:pPr>
            <a:endParaRPr lang="en-US" dirty="0" smtClean="0"/>
          </a:p>
          <a:p>
            <a:pPr>
              <a:defRPr/>
            </a:pPr>
            <a:r>
              <a:rPr lang="en-US" dirty="0" smtClean="0"/>
              <a:t>39:2 I will bring you from the far north and send you against the mountains of Israel.</a:t>
            </a:r>
          </a:p>
          <a:p>
            <a:pPr>
              <a:defRPr/>
            </a:pPr>
            <a:r>
              <a:rPr lang="en-US" dirty="0" smtClean="0"/>
              <a:t>3 Then I will strike your bow from your left hand and make your arrows drop from your right hand.</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pPr>
              <a:defRPr/>
            </a:pPr>
            <a:endParaRPr lang="en-US" dirty="0" smtClean="0"/>
          </a:p>
          <a:p>
            <a:pPr>
              <a:defRPr/>
            </a:pPr>
            <a:r>
              <a:rPr lang="en-US" dirty="0" smtClean="0"/>
              <a:t>4 On the mountains of Israel you will fall, you and all your troops and the nations with you. I will give you as food to all kinds of carrion birds and to the wild animals.</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pPr>
              <a:defRPr/>
            </a:pPr>
            <a:endParaRPr lang="en-US" dirty="0" smtClean="0"/>
          </a:p>
          <a:p>
            <a:pPr>
              <a:defRPr/>
            </a:pPr>
            <a:r>
              <a:rPr lang="en-US" dirty="0" smtClean="0"/>
              <a:t>5 You will fall in the open field, for I have spoken, declares the Sovereign Lord.</a:t>
            </a:r>
          </a:p>
          <a:p>
            <a:pPr>
              <a:defRPr/>
            </a:pPr>
            <a:r>
              <a:rPr lang="en-US" dirty="0" smtClean="0"/>
              <a:t>6 And I shall send fire upon </a:t>
            </a:r>
            <a:r>
              <a:rPr lang="en-US" dirty="0" err="1" smtClean="0"/>
              <a:t>Magog</a:t>
            </a:r>
            <a:r>
              <a:rPr lang="en-US" dirty="0" smtClean="0"/>
              <a:t> and those who inhabit the coastlands in safety; and they will know that I am the Lord.</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smtClean="0"/>
              <a:t>Ezekiel 38-39</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pPr>
              <a:defRPr/>
            </a:pPr>
            <a:endParaRPr lang="en-US" dirty="0" smtClean="0"/>
          </a:p>
          <a:p>
            <a:pPr>
              <a:defRPr/>
            </a:pPr>
            <a:r>
              <a:rPr lang="en-US" dirty="0" smtClean="0"/>
              <a:t>7 “‘I will make known my holy name among my people Israel. I will no longer let my holy name be profaned, and the nations will know that I the Lord am the Holy One in Israel. </a:t>
            </a:r>
          </a:p>
          <a:p>
            <a:pPr>
              <a:defRPr/>
            </a:pPr>
            <a:r>
              <a:rPr lang="en-US" dirty="0" smtClean="0"/>
              <a:t>8 It is coming! It will surely take place, declares the Sovereign Lord. This is the day I have spoken of…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The Last</a:t>
            </a:r>
            <a:r>
              <a:rPr kumimoji="0" lang="en-US" sz="6000" b="0" i="0" u="none" strike="noStrike" kern="0" cap="none" spc="0" normalizeH="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 World War</a:t>
            </a: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3"/>
          <p:cNvSpPr>
            <a:spLocks noGrp="1"/>
          </p:cNvSpPr>
          <p:nvPr>
            <p:ph idx="1"/>
          </p:nvPr>
        </p:nvSpPr>
        <p:spPr/>
        <p:txBody>
          <a:bodyPr/>
          <a:lstStyle/>
          <a:p>
            <a:endParaRPr lang="en-US" smtClean="0"/>
          </a:p>
        </p:txBody>
      </p:sp>
      <p:pic>
        <p:nvPicPr>
          <p:cNvPr id="97283" name="Picture 2" descr="C:\Users\Conrad\Desktop\Capture.JPG"/>
          <p:cNvPicPr>
            <a:picLocks noChangeAspect="1" noChangeArrowheads="1"/>
          </p:cNvPicPr>
          <p:nvPr/>
        </p:nvPicPr>
        <p:blipFill>
          <a:blip r:embed="rId2" cstate="print"/>
          <a:srcRect/>
          <a:stretch>
            <a:fillRect/>
          </a:stretch>
        </p:blipFill>
        <p:spPr bwMode="auto">
          <a:xfrm>
            <a:off x="0" y="681303"/>
            <a:ext cx="10160000" cy="4462198"/>
          </a:xfrm>
          <a:prstGeom prst="rect">
            <a:avLst/>
          </a:prstGeom>
          <a:noFill/>
          <a:ln w="9525">
            <a:noFill/>
            <a:miter lim="800000"/>
            <a:headEnd/>
            <a:tailEnd/>
          </a:ln>
        </p:spPr>
      </p:pic>
      <p:grpSp>
        <p:nvGrpSpPr>
          <p:cNvPr id="2" name="Group 7"/>
          <p:cNvGrpSpPr>
            <a:grpSpLocks/>
          </p:cNvGrpSpPr>
          <p:nvPr/>
        </p:nvGrpSpPr>
        <p:grpSpPr bwMode="auto">
          <a:xfrm>
            <a:off x="3894667" y="63500"/>
            <a:ext cx="1693333" cy="2286000"/>
            <a:chOff x="3505200" y="304800"/>
            <a:chExt cx="1524000" cy="2743200"/>
          </a:xfrm>
        </p:grpSpPr>
        <p:sp>
          <p:nvSpPr>
            <p:cNvPr id="6" name="Down Arrow 5"/>
            <p:cNvSpPr/>
            <p:nvPr/>
          </p:nvSpPr>
          <p:spPr>
            <a:xfrm>
              <a:off x="3505200" y="304800"/>
              <a:ext cx="1524000" cy="2743200"/>
            </a:xfrm>
            <a:prstGeom prst="downArrow">
              <a:avLst/>
            </a:prstGeom>
            <a:solidFill>
              <a:schemeClr val="accent2">
                <a:lumMod val="50000"/>
              </a:schemeClr>
            </a:solidFill>
            <a:ln w="38100" cmpd="sng">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7" name="TextBox 6"/>
            <p:cNvSpPr txBox="1"/>
            <p:nvPr/>
          </p:nvSpPr>
          <p:spPr>
            <a:xfrm rot="5400000">
              <a:off x="3325813" y="876451"/>
              <a:ext cx="1905000" cy="914097"/>
            </a:xfrm>
            <a:prstGeom prst="rect">
              <a:avLst/>
            </a:prstGeom>
            <a:noFill/>
          </p:spPr>
          <p:txBody>
            <a:bodyPr>
              <a:spAutoFit/>
            </a:bodyPr>
            <a:lstStyle/>
            <a:p>
              <a:pPr algn="l" eaLnBrk="1" hangingPunct="1">
                <a:defRPr/>
              </a:pPr>
              <a:r>
                <a:rPr lang="en-US" sz="2000" b="1" dirty="0">
                  <a:solidFill>
                    <a:srgbClr val="003300">
                      <a:lumMod val="50000"/>
                      <a:lumOff val="50000"/>
                    </a:srgbClr>
                  </a:solidFill>
                  <a:latin typeface="Cambria" pitchFamily="18" charset="0"/>
                  <a:ea typeface="ＭＳ Ｐゴシック" charset="-128"/>
                </a:rPr>
                <a:t>King of North Gog &amp; </a:t>
              </a:r>
              <a:r>
                <a:rPr lang="en-US" sz="2000" b="1" dirty="0" err="1">
                  <a:solidFill>
                    <a:srgbClr val="003300">
                      <a:lumMod val="50000"/>
                      <a:lumOff val="50000"/>
                    </a:srgbClr>
                  </a:solidFill>
                  <a:latin typeface="Cambria" pitchFamily="18" charset="0"/>
                  <a:ea typeface="ＭＳ Ｐゴシック" charset="-128"/>
                </a:rPr>
                <a:t>Magog</a:t>
              </a:r>
              <a:endParaRPr lang="en-US" sz="2000" b="1" dirty="0">
                <a:solidFill>
                  <a:srgbClr val="003300">
                    <a:lumMod val="50000"/>
                    <a:lumOff val="50000"/>
                  </a:srgbClr>
                </a:solidFill>
                <a:latin typeface="Cambria" pitchFamily="18" charset="0"/>
                <a:ea typeface="ＭＳ Ｐゴシック" charset="-128"/>
              </a:endParaRPr>
            </a:p>
          </p:txBody>
        </p:sp>
      </p:grpSp>
      <p:grpSp>
        <p:nvGrpSpPr>
          <p:cNvPr id="3" name="Group 8"/>
          <p:cNvGrpSpPr>
            <a:grpSpLocks/>
          </p:cNvGrpSpPr>
          <p:nvPr/>
        </p:nvGrpSpPr>
        <p:grpSpPr bwMode="auto">
          <a:xfrm rot="-7436780">
            <a:off x="2033764" y="2581011"/>
            <a:ext cx="1270000" cy="3048000"/>
            <a:chOff x="3505200" y="304800"/>
            <a:chExt cx="1524000" cy="2743200"/>
          </a:xfrm>
        </p:grpSpPr>
        <p:sp>
          <p:nvSpPr>
            <p:cNvPr id="10" name="Down Arrow 9"/>
            <p:cNvSpPr/>
            <p:nvPr/>
          </p:nvSpPr>
          <p:spPr>
            <a:xfrm>
              <a:off x="3505200" y="304800"/>
              <a:ext cx="1524000" cy="2743200"/>
            </a:xfrm>
            <a:prstGeom prst="downArrow">
              <a:avLst/>
            </a:prstGeom>
            <a:solidFill>
              <a:schemeClr val="accent2">
                <a:lumMod val="50000"/>
              </a:schemeClr>
            </a:solidFill>
            <a:ln w="38100" cmpd="sng">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1" name="TextBox 10"/>
            <p:cNvSpPr txBox="1"/>
            <p:nvPr/>
          </p:nvSpPr>
          <p:spPr>
            <a:xfrm rot="5400000">
              <a:off x="3329886" y="907864"/>
              <a:ext cx="1905000" cy="849463"/>
            </a:xfrm>
            <a:prstGeom prst="rect">
              <a:avLst/>
            </a:prstGeom>
            <a:noFill/>
          </p:spPr>
          <p:txBody>
            <a:bodyPr>
              <a:spAutoFit/>
            </a:bodyPr>
            <a:lstStyle/>
            <a:p>
              <a:pPr algn="l" eaLnBrk="1" hangingPunct="1">
                <a:defRPr/>
              </a:pPr>
              <a:r>
                <a:rPr lang="en-US" sz="2000" b="1" dirty="0">
                  <a:solidFill>
                    <a:srgbClr val="003300">
                      <a:lumMod val="50000"/>
                      <a:lumOff val="50000"/>
                    </a:srgbClr>
                  </a:solidFill>
                  <a:latin typeface="Cambria" pitchFamily="18" charset="0"/>
                  <a:ea typeface="ＭＳ Ｐゴシック" charset="-128"/>
                </a:rPr>
                <a:t>Persia, Cush, &amp; Put</a:t>
              </a:r>
            </a:p>
          </p:txBody>
        </p:sp>
      </p:grpSp>
      <p:grpSp>
        <p:nvGrpSpPr>
          <p:cNvPr id="4" name="Group 12"/>
          <p:cNvGrpSpPr>
            <a:grpSpLocks/>
          </p:cNvGrpSpPr>
          <p:nvPr/>
        </p:nvGrpSpPr>
        <p:grpSpPr bwMode="auto">
          <a:xfrm rot="7773568">
            <a:off x="5408261" y="2472428"/>
            <a:ext cx="1270000" cy="3089068"/>
            <a:chOff x="3505305" y="273909"/>
            <a:chExt cx="1524000" cy="2779189"/>
          </a:xfrm>
        </p:grpSpPr>
        <p:sp>
          <p:nvSpPr>
            <p:cNvPr id="14" name="Down Arrow 13"/>
            <p:cNvSpPr/>
            <p:nvPr/>
          </p:nvSpPr>
          <p:spPr>
            <a:xfrm>
              <a:off x="3505305" y="309271"/>
              <a:ext cx="1524000" cy="2743827"/>
            </a:xfrm>
            <a:prstGeom prst="downArrow">
              <a:avLst/>
            </a:prstGeom>
            <a:solidFill>
              <a:schemeClr val="accent2">
                <a:lumMod val="50000"/>
              </a:schemeClr>
            </a:solidFill>
            <a:ln w="38100" cmpd="sng">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5" name="TextBox 14"/>
            <p:cNvSpPr txBox="1"/>
            <p:nvPr/>
          </p:nvSpPr>
          <p:spPr>
            <a:xfrm rot="16204915">
              <a:off x="3255638" y="857680"/>
              <a:ext cx="2017006" cy="849463"/>
            </a:xfrm>
            <a:prstGeom prst="rect">
              <a:avLst/>
            </a:prstGeom>
            <a:noFill/>
          </p:spPr>
          <p:txBody>
            <a:bodyPr>
              <a:spAutoFit/>
            </a:bodyPr>
            <a:lstStyle/>
            <a:p>
              <a:pPr algn="l" eaLnBrk="1" hangingPunct="1">
                <a:defRPr/>
              </a:pPr>
              <a:r>
                <a:rPr lang="en-US" sz="2000" b="1" dirty="0">
                  <a:solidFill>
                    <a:srgbClr val="003300">
                      <a:lumMod val="50000"/>
                      <a:lumOff val="50000"/>
                    </a:srgbClr>
                  </a:solidFill>
                  <a:latin typeface="Cambria" pitchFamily="18" charset="0"/>
                  <a:ea typeface="ＭＳ Ｐゴシック" charset="-128"/>
                </a:rPr>
                <a:t>Persia, Cush, &amp; Put</a:t>
              </a:r>
            </a:p>
          </p:txBody>
        </p:sp>
      </p:grpSp>
      <p:grpSp>
        <p:nvGrpSpPr>
          <p:cNvPr id="5" name="Group 15"/>
          <p:cNvGrpSpPr>
            <a:grpSpLocks/>
          </p:cNvGrpSpPr>
          <p:nvPr/>
        </p:nvGrpSpPr>
        <p:grpSpPr bwMode="auto">
          <a:xfrm rot="5400000">
            <a:off x="5979583" y="933098"/>
            <a:ext cx="1270000" cy="3086805"/>
            <a:chOff x="3505201" y="269261"/>
            <a:chExt cx="1524000" cy="2778739"/>
          </a:xfrm>
        </p:grpSpPr>
        <p:sp>
          <p:nvSpPr>
            <p:cNvPr id="17" name="Down Arrow 16"/>
            <p:cNvSpPr/>
            <p:nvPr/>
          </p:nvSpPr>
          <p:spPr>
            <a:xfrm>
              <a:off x="3505201" y="304193"/>
              <a:ext cx="1524000" cy="2743807"/>
            </a:xfrm>
            <a:prstGeom prst="downArrow">
              <a:avLst/>
            </a:prstGeom>
            <a:solidFill>
              <a:schemeClr val="accent2">
                <a:lumMod val="50000"/>
              </a:schemeClr>
            </a:solidFill>
            <a:ln w="38100" cmpd="sng">
              <a:solidFill>
                <a:schemeClr val="bg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8" name="TextBox 17"/>
            <p:cNvSpPr txBox="1"/>
            <p:nvPr/>
          </p:nvSpPr>
          <p:spPr>
            <a:xfrm rot="16204915">
              <a:off x="3258121" y="852815"/>
              <a:ext cx="2016571" cy="849463"/>
            </a:xfrm>
            <a:prstGeom prst="rect">
              <a:avLst/>
            </a:prstGeom>
            <a:noFill/>
          </p:spPr>
          <p:txBody>
            <a:bodyPr>
              <a:spAutoFit/>
            </a:bodyPr>
            <a:lstStyle/>
            <a:p>
              <a:pPr algn="l" eaLnBrk="1" hangingPunct="1">
                <a:defRPr/>
              </a:pPr>
              <a:r>
                <a:rPr lang="en-US" sz="2000" b="1" dirty="0">
                  <a:solidFill>
                    <a:srgbClr val="003300">
                      <a:lumMod val="50000"/>
                      <a:lumOff val="50000"/>
                    </a:srgbClr>
                  </a:solidFill>
                  <a:latin typeface="Cambria" pitchFamily="18" charset="0"/>
                  <a:ea typeface="ＭＳ Ｐゴシック" charset="-128"/>
                </a:rPr>
                <a:t>Persia, Cush, &amp; Put</a:t>
              </a:r>
            </a:p>
          </p:txBody>
        </p:sp>
      </p:grpSp>
      <p:grpSp>
        <p:nvGrpSpPr>
          <p:cNvPr id="8" name="Group 32"/>
          <p:cNvGrpSpPr>
            <a:grpSpLocks/>
          </p:cNvGrpSpPr>
          <p:nvPr/>
        </p:nvGrpSpPr>
        <p:grpSpPr bwMode="auto">
          <a:xfrm>
            <a:off x="3753555" y="2349501"/>
            <a:ext cx="1241778" cy="1219729"/>
            <a:chOff x="3378660" y="2819400"/>
            <a:chExt cx="1117140" cy="1463316"/>
          </a:xfrm>
        </p:grpSpPr>
        <p:cxnSp>
          <p:nvCxnSpPr>
            <p:cNvPr id="21" name="Straight Arrow Connector 20"/>
            <p:cNvCxnSpPr/>
            <p:nvPr/>
          </p:nvCxnSpPr>
          <p:spPr>
            <a:xfrm flipV="1">
              <a:off x="3505608" y="3809757"/>
              <a:ext cx="304675" cy="76181"/>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4038788" y="3885938"/>
              <a:ext cx="152337" cy="304725"/>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191125" y="3352669"/>
              <a:ext cx="304675" cy="76181"/>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4114957" y="3657394"/>
              <a:ext cx="304675" cy="76181"/>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114957" y="2971763"/>
              <a:ext cx="304675" cy="152363"/>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3378660" y="2819400"/>
              <a:ext cx="1117140" cy="1463316"/>
            </a:xfrm>
            <a:custGeom>
              <a:avLst/>
              <a:gdLst>
                <a:gd name="connsiteX0" fmla="*/ 753036 w 1117140"/>
                <a:gd name="connsiteY0" fmla="*/ 0 h 1463316"/>
                <a:gd name="connsiteX1" fmla="*/ 1038527 w 1117140"/>
                <a:gd name="connsiteY1" fmla="*/ 119989 h 1463316"/>
                <a:gd name="connsiteX2" fmla="*/ 1084040 w 1117140"/>
                <a:gd name="connsiteY2" fmla="*/ 628908 h 1463316"/>
                <a:gd name="connsiteX3" fmla="*/ 839924 w 1117140"/>
                <a:gd name="connsiteY3" fmla="*/ 1311605 h 1463316"/>
                <a:gd name="connsiteX4" fmla="*/ 277217 w 1117140"/>
                <a:gd name="connsiteY4" fmla="*/ 1340568 h 1463316"/>
                <a:gd name="connsiteX5" fmla="*/ 0 w 1117140"/>
                <a:gd name="connsiteY5" fmla="*/ 575120 h 14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140" h="1463316">
                  <a:moveTo>
                    <a:pt x="753036" y="0"/>
                  </a:moveTo>
                  <a:cubicBezTo>
                    <a:pt x="868198" y="7585"/>
                    <a:pt x="983360" y="15171"/>
                    <a:pt x="1038527" y="119989"/>
                  </a:cubicBezTo>
                  <a:cubicBezTo>
                    <a:pt x="1093694" y="224807"/>
                    <a:pt x="1117140" y="430305"/>
                    <a:pt x="1084040" y="628908"/>
                  </a:cubicBezTo>
                  <a:cubicBezTo>
                    <a:pt x="1050940" y="827511"/>
                    <a:pt x="974395" y="1192995"/>
                    <a:pt x="839924" y="1311605"/>
                  </a:cubicBezTo>
                  <a:cubicBezTo>
                    <a:pt x="705454" y="1430215"/>
                    <a:pt x="417204" y="1463316"/>
                    <a:pt x="277217" y="1340568"/>
                  </a:cubicBezTo>
                  <a:cubicBezTo>
                    <a:pt x="137230" y="1217821"/>
                    <a:pt x="46203" y="709591"/>
                    <a:pt x="0" y="575120"/>
                  </a:cubicBezTo>
                </a:path>
              </a:pathLst>
            </a:custGeom>
            <a:ln w="63500">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ontent Placeholder 3"/>
          <p:cNvSpPr>
            <a:spLocks noGrp="1"/>
          </p:cNvSpPr>
          <p:nvPr>
            <p:ph idx="1"/>
          </p:nvPr>
        </p:nvSpPr>
        <p:spPr/>
        <p:txBody>
          <a:bodyPr/>
          <a:lstStyle/>
          <a:p>
            <a:endParaRPr lang="en-US" smtClean="0"/>
          </a:p>
        </p:txBody>
      </p:sp>
      <p:pic>
        <p:nvPicPr>
          <p:cNvPr id="98307" name="Picture 2" descr="C:\Users\Conrad\Desktop\Capture.JPG"/>
          <p:cNvPicPr>
            <a:picLocks noChangeAspect="1" noChangeArrowheads="1"/>
          </p:cNvPicPr>
          <p:nvPr/>
        </p:nvPicPr>
        <p:blipFill>
          <a:blip r:embed="rId2" cstate="print"/>
          <a:srcRect/>
          <a:stretch>
            <a:fillRect/>
          </a:stretch>
        </p:blipFill>
        <p:spPr bwMode="auto">
          <a:xfrm>
            <a:off x="0" y="681303"/>
            <a:ext cx="10160000" cy="4462198"/>
          </a:xfrm>
          <a:prstGeom prst="rect">
            <a:avLst/>
          </a:prstGeom>
          <a:noFill/>
          <a:ln w="9525">
            <a:noFill/>
            <a:miter lim="800000"/>
            <a:headEnd/>
            <a:tailEnd/>
          </a:ln>
        </p:spPr>
      </p:pic>
      <p:cxnSp>
        <p:nvCxnSpPr>
          <p:cNvPr id="21" name="Straight Arrow Connector 20"/>
          <p:cNvCxnSpPr/>
          <p:nvPr/>
        </p:nvCxnSpPr>
        <p:spPr>
          <a:xfrm flipV="1">
            <a:off x="3894667" y="3175000"/>
            <a:ext cx="338667" cy="635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4487334" y="3238500"/>
            <a:ext cx="169333" cy="2540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6667" y="2794000"/>
            <a:ext cx="338667" cy="635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4572000" y="3048000"/>
            <a:ext cx="338667" cy="635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572000" y="2476500"/>
            <a:ext cx="338667" cy="1270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3753555" y="2349501"/>
            <a:ext cx="1241778" cy="1219729"/>
          </a:xfrm>
          <a:custGeom>
            <a:avLst/>
            <a:gdLst>
              <a:gd name="connsiteX0" fmla="*/ 753036 w 1117140"/>
              <a:gd name="connsiteY0" fmla="*/ 0 h 1463316"/>
              <a:gd name="connsiteX1" fmla="*/ 1038527 w 1117140"/>
              <a:gd name="connsiteY1" fmla="*/ 119989 h 1463316"/>
              <a:gd name="connsiteX2" fmla="*/ 1084040 w 1117140"/>
              <a:gd name="connsiteY2" fmla="*/ 628908 h 1463316"/>
              <a:gd name="connsiteX3" fmla="*/ 839924 w 1117140"/>
              <a:gd name="connsiteY3" fmla="*/ 1311605 h 1463316"/>
              <a:gd name="connsiteX4" fmla="*/ 277217 w 1117140"/>
              <a:gd name="connsiteY4" fmla="*/ 1340568 h 1463316"/>
              <a:gd name="connsiteX5" fmla="*/ 0 w 1117140"/>
              <a:gd name="connsiteY5" fmla="*/ 575120 h 14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140" h="1463316">
                <a:moveTo>
                  <a:pt x="753036" y="0"/>
                </a:moveTo>
                <a:cubicBezTo>
                  <a:pt x="868198" y="7585"/>
                  <a:pt x="983360" y="15171"/>
                  <a:pt x="1038527" y="119989"/>
                </a:cubicBezTo>
                <a:cubicBezTo>
                  <a:pt x="1093694" y="224807"/>
                  <a:pt x="1117140" y="430305"/>
                  <a:pt x="1084040" y="628908"/>
                </a:cubicBezTo>
                <a:cubicBezTo>
                  <a:pt x="1050940" y="827511"/>
                  <a:pt x="974395" y="1192995"/>
                  <a:pt x="839924" y="1311605"/>
                </a:cubicBezTo>
                <a:cubicBezTo>
                  <a:pt x="705454" y="1430215"/>
                  <a:pt x="417204" y="1463316"/>
                  <a:pt x="277217" y="1340568"/>
                </a:cubicBezTo>
                <a:cubicBezTo>
                  <a:pt x="137230" y="1217821"/>
                  <a:pt x="46203" y="709591"/>
                  <a:pt x="0" y="575120"/>
                </a:cubicBezTo>
              </a:path>
            </a:pathLst>
          </a:custGeom>
          <a:ln w="63500">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grpSp>
        <p:nvGrpSpPr>
          <p:cNvPr id="2" name="Group 25"/>
          <p:cNvGrpSpPr>
            <a:grpSpLocks/>
          </p:cNvGrpSpPr>
          <p:nvPr/>
        </p:nvGrpSpPr>
        <p:grpSpPr bwMode="auto">
          <a:xfrm>
            <a:off x="-677333" y="2159000"/>
            <a:ext cx="4741333" cy="952500"/>
            <a:chOff x="0" y="2590800"/>
            <a:chExt cx="3075709" cy="1143000"/>
          </a:xfrm>
        </p:grpSpPr>
        <p:sp>
          <p:nvSpPr>
            <p:cNvPr id="22" name="Right Arrow 21"/>
            <p:cNvSpPr/>
            <p:nvPr/>
          </p:nvSpPr>
          <p:spPr>
            <a:xfrm>
              <a:off x="0" y="2590800"/>
              <a:ext cx="3075709" cy="1143000"/>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24" name="TextBox 23"/>
            <p:cNvSpPr txBox="1"/>
            <p:nvPr/>
          </p:nvSpPr>
          <p:spPr>
            <a:xfrm>
              <a:off x="765495" y="2840220"/>
              <a:ext cx="1980674" cy="664798"/>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3" name="Group 36"/>
          <p:cNvGrpSpPr>
            <a:grpSpLocks/>
          </p:cNvGrpSpPr>
          <p:nvPr/>
        </p:nvGrpSpPr>
        <p:grpSpPr bwMode="auto">
          <a:xfrm rot="-8770620">
            <a:off x="4519083" y="3987271"/>
            <a:ext cx="6928556" cy="1210469"/>
            <a:chOff x="0" y="2590800"/>
            <a:chExt cx="2819400" cy="1143000"/>
          </a:xfrm>
        </p:grpSpPr>
        <p:sp>
          <p:nvSpPr>
            <p:cNvPr id="38" name="Right Arrow 37"/>
            <p:cNvSpPr/>
            <p:nvPr/>
          </p:nvSpPr>
          <p:spPr>
            <a:xfrm>
              <a:off x="0" y="2590800"/>
              <a:ext cx="2819400" cy="1143000"/>
            </a:xfrm>
            <a:prstGeom prst="rightArrow">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39" name="TextBox 38"/>
            <p:cNvSpPr txBox="1"/>
            <p:nvPr/>
          </p:nvSpPr>
          <p:spPr>
            <a:xfrm rot="10812852">
              <a:off x="364240" y="2906160"/>
              <a:ext cx="1981045" cy="523119"/>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
        <p:nvSpPr>
          <p:cNvPr id="44" name="Rectangle 43"/>
          <p:cNvSpPr>
            <a:spLocks noChangeArrowheads="1"/>
          </p:cNvSpPr>
          <p:nvPr/>
        </p:nvSpPr>
        <p:spPr bwMode="auto">
          <a:xfrm>
            <a:off x="84667" y="3118115"/>
            <a:ext cx="4318000" cy="2469885"/>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45" name="TextBox 44"/>
          <p:cNvSpPr txBox="1">
            <a:spLocks noChangeArrowheads="1"/>
          </p:cNvSpPr>
          <p:nvPr/>
        </p:nvSpPr>
        <p:spPr bwMode="auto">
          <a:xfrm>
            <a:off x="84667" y="3181615"/>
            <a:ext cx="4318000" cy="2154436"/>
          </a:xfrm>
          <a:prstGeom prst="rect">
            <a:avLst/>
          </a:prstGeom>
          <a:noFill/>
          <a:ln w="38100">
            <a:noFill/>
            <a:miter lim="800000"/>
            <a:headEnd/>
            <a:tailEnd/>
          </a:ln>
        </p:spPr>
        <p:txBody>
          <a:bodyPr>
            <a:spAutoFit/>
          </a:bodyPr>
          <a:lstStyle/>
          <a:p>
            <a:pPr marL="3175" algn="l" eaLnBrk="1" fontAlgn="auto" hangingPunct="1">
              <a:spcBef>
                <a:spcPts val="0"/>
              </a:spcBef>
              <a:spcAft>
                <a:spcPts val="0"/>
              </a:spcAft>
              <a:buSzPct val="100000"/>
              <a:defRPr/>
            </a:pPr>
            <a:r>
              <a:rPr lang="en-US" sz="2700" b="1" kern="0" dirty="0">
                <a:solidFill>
                  <a:sysClr val="window" lastClr="FFFFFF"/>
                </a:solidFill>
                <a:latin typeface="Cambria" charset="0"/>
                <a:ea typeface="ＭＳ Ｐゴシック" charset="-128"/>
              </a:rPr>
              <a:t>Daniel 11:40:</a:t>
            </a:r>
            <a:r>
              <a:rPr lang="en-US" sz="2700" kern="0" dirty="0">
                <a:solidFill>
                  <a:sysClr val="window" lastClr="FFFFFF"/>
                </a:solidFill>
                <a:latin typeface="Cambria" charset="0"/>
                <a:ea typeface="ＭＳ Ｐゴシック" charset="-128"/>
              </a:rPr>
              <a:t> “He will invade many countries </a:t>
            </a:r>
            <a:br>
              <a:rPr lang="en-US" sz="2700" kern="0" dirty="0">
                <a:solidFill>
                  <a:sysClr val="window" lastClr="FFFFFF"/>
                </a:solidFill>
                <a:latin typeface="Cambria" charset="0"/>
                <a:ea typeface="ＭＳ Ｐゴシック" charset="-128"/>
              </a:rPr>
            </a:br>
            <a:r>
              <a:rPr lang="en-US" sz="2700" kern="0" dirty="0">
                <a:solidFill>
                  <a:sysClr val="window" lastClr="FFFFFF"/>
                </a:solidFill>
                <a:latin typeface="Cambria" charset="0"/>
                <a:ea typeface="ＭＳ Ｐゴシック" charset="-128"/>
              </a:rPr>
              <a:t>and sweep through them like a flood.”</a:t>
            </a:r>
          </a:p>
          <a:p>
            <a:pPr marL="3175" algn="l" eaLnBrk="1" fontAlgn="auto" hangingPunct="1">
              <a:spcBef>
                <a:spcPts val="0"/>
              </a:spcBef>
              <a:spcAft>
                <a:spcPts val="0"/>
              </a:spcAft>
              <a:buSzPct val="100000"/>
              <a:defRPr/>
            </a:pPr>
            <a:endParaRPr lang="en-US" sz="2600" kern="0" dirty="0">
              <a:solidFill>
                <a:sysClr val="window" lastClr="FFFFFF"/>
              </a:solidFill>
              <a:latin typeface="Cambria" charset="0"/>
              <a:ea typeface="ＭＳ Ｐゴシック" charset="-128"/>
            </a:endParaRPr>
          </a:p>
        </p:txBody>
      </p:sp>
      <p:grpSp>
        <p:nvGrpSpPr>
          <p:cNvPr id="4" name="Group 50"/>
          <p:cNvGrpSpPr>
            <a:grpSpLocks/>
          </p:cNvGrpSpPr>
          <p:nvPr/>
        </p:nvGrpSpPr>
        <p:grpSpPr bwMode="auto">
          <a:xfrm>
            <a:off x="0" y="-635000"/>
            <a:ext cx="5249333" cy="2921000"/>
            <a:chOff x="0" y="0"/>
            <a:chExt cx="4724400" cy="2819400"/>
          </a:xfrm>
        </p:grpSpPr>
        <p:sp>
          <p:nvSpPr>
            <p:cNvPr id="46" name="Bent Arrow 45"/>
            <p:cNvSpPr/>
            <p:nvPr/>
          </p:nvSpPr>
          <p:spPr>
            <a:xfrm rot="5400000">
              <a:off x="952500" y="-952500"/>
              <a:ext cx="2819400" cy="4724400"/>
            </a:xfrm>
            <a:prstGeom prst="bentArrow">
              <a:avLst>
                <a:gd name="adj1" fmla="val 17201"/>
                <a:gd name="adj2" fmla="val 13673"/>
                <a:gd name="adj3" fmla="val 2150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0" name="TextBox 49"/>
            <p:cNvSpPr txBox="1"/>
            <p:nvPr/>
          </p:nvSpPr>
          <p:spPr>
            <a:xfrm rot="5400000">
              <a:off x="3305123" y="1377032"/>
              <a:ext cx="1898753" cy="526298"/>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5" name="Group 51"/>
          <p:cNvGrpSpPr>
            <a:grpSpLocks/>
          </p:cNvGrpSpPr>
          <p:nvPr/>
        </p:nvGrpSpPr>
        <p:grpSpPr bwMode="auto">
          <a:xfrm rot="13919796" flipV="1">
            <a:off x="6281870" y="165145"/>
            <a:ext cx="3618178" cy="4706056"/>
            <a:chOff x="0" y="0"/>
            <a:chExt cx="4724400" cy="2819400"/>
          </a:xfrm>
        </p:grpSpPr>
        <p:sp>
          <p:nvSpPr>
            <p:cNvPr id="53" name="Bent Arrow 52"/>
            <p:cNvSpPr/>
            <p:nvPr/>
          </p:nvSpPr>
          <p:spPr>
            <a:xfrm rot="5400000">
              <a:off x="952500" y="-952500"/>
              <a:ext cx="2819400" cy="4724400"/>
            </a:xfrm>
            <a:prstGeom prst="bentArrow">
              <a:avLst>
                <a:gd name="adj1" fmla="val 14728"/>
                <a:gd name="adj2" fmla="val 13549"/>
                <a:gd name="adj3" fmla="val 21022"/>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4" name="TextBox 53"/>
            <p:cNvSpPr txBox="1"/>
            <p:nvPr/>
          </p:nvSpPr>
          <p:spPr>
            <a:xfrm rot="5404685">
              <a:off x="3203532" y="1171714"/>
              <a:ext cx="1766880" cy="763564"/>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500"/>
                            </p:stCondLst>
                            <p:childTnLst>
                              <p:par>
                                <p:cTn id="17" presetID="2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1000"/>
                            </p:stCondLst>
                            <p:childTnLst>
                              <p:par>
                                <p:cTn id="21" presetID="22" presetClass="entr" presetSubtype="2"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right)">
                                      <p:cBhvr>
                                        <p:cTn id="23" dur="500"/>
                                        <p:tgtEl>
                                          <p:spTgt spid="3"/>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3"/>
          <p:cNvSpPr>
            <a:spLocks noGrp="1"/>
          </p:cNvSpPr>
          <p:nvPr>
            <p:ph idx="1"/>
          </p:nvPr>
        </p:nvSpPr>
        <p:spPr/>
        <p:txBody>
          <a:bodyPr/>
          <a:lstStyle/>
          <a:p>
            <a:endParaRPr lang="en-US" smtClean="0"/>
          </a:p>
        </p:txBody>
      </p:sp>
      <p:pic>
        <p:nvPicPr>
          <p:cNvPr id="99331" name="Picture 2" descr="C:\Users\Conrad\Desktop\Capture.JPG"/>
          <p:cNvPicPr>
            <a:picLocks noChangeAspect="1" noChangeArrowheads="1"/>
          </p:cNvPicPr>
          <p:nvPr/>
        </p:nvPicPr>
        <p:blipFill>
          <a:blip r:embed="rId2" cstate="print"/>
          <a:srcRect/>
          <a:stretch>
            <a:fillRect/>
          </a:stretch>
        </p:blipFill>
        <p:spPr bwMode="auto">
          <a:xfrm>
            <a:off x="0" y="681303"/>
            <a:ext cx="10160000" cy="4462198"/>
          </a:xfrm>
          <a:prstGeom prst="rect">
            <a:avLst/>
          </a:prstGeom>
          <a:noFill/>
          <a:ln w="9525">
            <a:noFill/>
            <a:miter lim="800000"/>
            <a:headEnd/>
            <a:tailEnd/>
          </a:ln>
        </p:spPr>
      </p:pic>
      <p:cxnSp>
        <p:nvCxnSpPr>
          <p:cNvPr id="21" name="Straight Arrow Connector 20"/>
          <p:cNvCxnSpPr/>
          <p:nvPr/>
        </p:nvCxnSpPr>
        <p:spPr>
          <a:xfrm flipV="1">
            <a:off x="3894667" y="3175000"/>
            <a:ext cx="338667" cy="635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4487334" y="3238500"/>
            <a:ext cx="169333" cy="2540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4656667" y="2794000"/>
            <a:ext cx="338667" cy="635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4572000" y="3048000"/>
            <a:ext cx="338667" cy="635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572000" y="2476500"/>
            <a:ext cx="338667" cy="127000"/>
          </a:xfrm>
          <a:prstGeom prst="straightConnector1">
            <a:avLst/>
          </a:prstGeom>
          <a:ln w="381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3753555" y="2349501"/>
            <a:ext cx="1241778" cy="1219729"/>
          </a:xfrm>
          <a:custGeom>
            <a:avLst/>
            <a:gdLst>
              <a:gd name="connsiteX0" fmla="*/ 753036 w 1117140"/>
              <a:gd name="connsiteY0" fmla="*/ 0 h 1463316"/>
              <a:gd name="connsiteX1" fmla="*/ 1038527 w 1117140"/>
              <a:gd name="connsiteY1" fmla="*/ 119989 h 1463316"/>
              <a:gd name="connsiteX2" fmla="*/ 1084040 w 1117140"/>
              <a:gd name="connsiteY2" fmla="*/ 628908 h 1463316"/>
              <a:gd name="connsiteX3" fmla="*/ 839924 w 1117140"/>
              <a:gd name="connsiteY3" fmla="*/ 1311605 h 1463316"/>
              <a:gd name="connsiteX4" fmla="*/ 277217 w 1117140"/>
              <a:gd name="connsiteY4" fmla="*/ 1340568 h 1463316"/>
              <a:gd name="connsiteX5" fmla="*/ 0 w 1117140"/>
              <a:gd name="connsiteY5" fmla="*/ 575120 h 146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7140" h="1463316">
                <a:moveTo>
                  <a:pt x="753036" y="0"/>
                </a:moveTo>
                <a:cubicBezTo>
                  <a:pt x="868198" y="7585"/>
                  <a:pt x="983360" y="15171"/>
                  <a:pt x="1038527" y="119989"/>
                </a:cubicBezTo>
                <a:cubicBezTo>
                  <a:pt x="1093694" y="224807"/>
                  <a:pt x="1117140" y="430305"/>
                  <a:pt x="1084040" y="628908"/>
                </a:cubicBezTo>
                <a:cubicBezTo>
                  <a:pt x="1050940" y="827511"/>
                  <a:pt x="974395" y="1192995"/>
                  <a:pt x="839924" y="1311605"/>
                </a:cubicBezTo>
                <a:cubicBezTo>
                  <a:pt x="705454" y="1430215"/>
                  <a:pt x="417204" y="1463316"/>
                  <a:pt x="277217" y="1340568"/>
                </a:cubicBezTo>
                <a:cubicBezTo>
                  <a:pt x="137230" y="1217821"/>
                  <a:pt x="46203" y="709591"/>
                  <a:pt x="0" y="575120"/>
                </a:cubicBezTo>
              </a:path>
            </a:pathLst>
          </a:custGeom>
          <a:ln w="63500">
            <a:solidFill>
              <a:srgbClr val="000000"/>
            </a:solidFill>
          </a:ln>
          <a:effectLst/>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grpSp>
        <p:nvGrpSpPr>
          <p:cNvPr id="2" name="Group 25"/>
          <p:cNvGrpSpPr>
            <a:grpSpLocks/>
          </p:cNvGrpSpPr>
          <p:nvPr/>
        </p:nvGrpSpPr>
        <p:grpSpPr bwMode="auto">
          <a:xfrm>
            <a:off x="-677333" y="2159000"/>
            <a:ext cx="4741333" cy="952500"/>
            <a:chOff x="0" y="2590800"/>
            <a:chExt cx="3075709" cy="1143000"/>
          </a:xfrm>
        </p:grpSpPr>
        <p:sp>
          <p:nvSpPr>
            <p:cNvPr id="22" name="Right Arrow 21"/>
            <p:cNvSpPr/>
            <p:nvPr/>
          </p:nvSpPr>
          <p:spPr>
            <a:xfrm>
              <a:off x="0" y="2590800"/>
              <a:ext cx="3075709" cy="1143000"/>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24" name="TextBox 23"/>
            <p:cNvSpPr txBox="1"/>
            <p:nvPr/>
          </p:nvSpPr>
          <p:spPr>
            <a:xfrm>
              <a:off x="765495" y="2840220"/>
              <a:ext cx="1980674" cy="664798"/>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3" name="Group 36"/>
          <p:cNvGrpSpPr>
            <a:grpSpLocks/>
          </p:cNvGrpSpPr>
          <p:nvPr/>
        </p:nvGrpSpPr>
        <p:grpSpPr bwMode="auto">
          <a:xfrm rot="-8770620">
            <a:off x="4519083" y="3987271"/>
            <a:ext cx="6928556" cy="1210469"/>
            <a:chOff x="0" y="2590800"/>
            <a:chExt cx="2819400" cy="1143000"/>
          </a:xfrm>
        </p:grpSpPr>
        <p:sp>
          <p:nvSpPr>
            <p:cNvPr id="38" name="Right Arrow 37"/>
            <p:cNvSpPr/>
            <p:nvPr/>
          </p:nvSpPr>
          <p:spPr>
            <a:xfrm>
              <a:off x="0" y="2590800"/>
              <a:ext cx="2819400" cy="1143000"/>
            </a:xfrm>
            <a:prstGeom prst="rightArrow">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39" name="TextBox 38"/>
            <p:cNvSpPr txBox="1"/>
            <p:nvPr/>
          </p:nvSpPr>
          <p:spPr>
            <a:xfrm rot="10812852">
              <a:off x="364240" y="2906160"/>
              <a:ext cx="1981045" cy="523119"/>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
        <p:nvSpPr>
          <p:cNvPr id="44" name="Rectangle 43"/>
          <p:cNvSpPr>
            <a:spLocks noChangeArrowheads="1"/>
          </p:cNvSpPr>
          <p:nvPr/>
        </p:nvSpPr>
        <p:spPr bwMode="auto">
          <a:xfrm>
            <a:off x="84667" y="3118115"/>
            <a:ext cx="4318000" cy="2469885"/>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45" name="TextBox 44"/>
          <p:cNvSpPr txBox="1">
            <a:spLocks noChangeArrowheads="1"/>
          </p:cNvSpPr>
          <p:nvPr/>
        </p:nvSpPr>
        <p:spPr bwMode="auto">
          <a:xfrm>
            <a:off x="84667" y="3181615"/>
            <a:ext cx="4318000" cy="923330"/>
          </a:xfrm>
          <a:prstGeom prst="rect">
            <a:avLst/>
          </a:prstGeom>
          <a:noFill/>
          <a:ln w="38100">
            <a:noFill/>
            <a:miter lim="800000"/>
            <a:headEnd/>
            <a:tailEnd/>
          </a:ln>
        </p:spPr>
        <p:txBody>
          <a:bodyPr>
            <a:spAutoFit/>
          </a:bodyPr>
          <a:lstStyle/>
          <a:p>
            <a:pPr marL="3175" algn="l" eaLnBrk="1" fontAlgn="auto" hangingPunct="1">
              <a:spcBef>
                <a:spcPts val="0"/>
              </a:spcBef>
              <a:spcAft>
                <a:spcPts val="0"/>
              </a:spcAft>
              <a:buSzPct val="100000"/>
              <a:defRPr/>
            </a:pPr>
            <a:r>
              <a:rPr lang="en-US" sz="2700" b="1" kern="0" dirty="0">
                <a:solidFill>
                  <a:sysClr val="window" lastClr="FFFFFF"/>
                </a:solidFill>
                <a:latin typeface="Cambria" charset="0"/>
                <a:ea typeface="ＭＳ Ｐゴシック" charset="-128"/>
              </a:rPr>
              <a:t>Daniel 11:41:</a:t>
            </a:r>
            <a:r>
              <a:rPr lang="en-US" sz="2700" kern="0" dirty="0">
                <a:solidFill>
                  <a:sysClr val="window" lastClr="FFFFFF"/>
                </a:solidFill>
                <a:latin typeface="Cambria" charset="0"/>
                <a:ea typeface="ＭＳ Ｐゴシック" charset="-128"/>
              </a:rPr>
              <a:t> </a:t>
            </a:r>
            <a:r>
              <a:rPr lang="en-US" sz="2700" dirty="0">
                <a:solidFill>
                  <a:srgbClr val="FFFFFF"/>
                </a:solidFill>
                <a:latin typeface="Cambria" pitchFamily="18" charset="0"/>
                <a:ea typeface="ＭＳ Ｐゴシック" charset="-128"/>
              </a:rPr>
              <a:t>“He will also invade the Beautiful Land.”</a:t>
            </a:r>
            <a:endParaRPr lang="en-US" sz="2700" kern="0" dirty="0">
              <a:solidFill>
                <a:sysClr val="window" lastClr="FFFFFF"/>
              </a:solidFill>
              <a:latin typeface="Cambria" charset="0"/>
              <a:ea typeface="ＭＳ Ｐゴシック" charset="-128"/>
            </a:endParaRPr>
          </a:p>
        </p:txBody>
      </p:sp>
      <p:grpSp>
        <p:nvGrpSpPr>
          <p:cNvPr id="4" name="Group 50"/>
          <p:cNvGrpSpPr>
            <a:grpSpLocks/>
          </p:cNvGrpSpPr>
          <p:nvPr/>
        </p:nvGrpSpPr>
        <p:grpSpPr bwMode="auto">
          <a:xfrm>
            <a:off x="0" y="-635000"/>
            <a:ext cx="5249333" cy="2921000"/>
            <a:chOff x="0" y="0"/>
            <a:chExt cx="4724400" cy="2819400"/>
          </a:xfrm>
        </p:grpSpPr>
        <p:sp>
          <p:nvSpPr>
            <p:cNvPr id="46" name="Bent Arrow 45"/>
            <p:cNvSpPr/>
            <p:nvPr/>
          </p:nvSpPr>
          <p:spPr>
            <a:xfrm rot="5400000">
              <a:off x="952500" y="-952500"/>
              <a:ext cx="2819400" cy="4724400"/>
            </a:xfrm>
            <a:prstGeom prst="bentArrow">
              <a:avLst>
                <a:gd name="adj1" fmla="val 17201"/>
                <a:gd name="adj2" fmla="val 13673"/>
                <a:gd name="adj3" fmla="val 2150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0" name="TextBox 49"/>
            <p:cNvSpPr txBox="1"/>
            <p:nvPr/>
          </p:nvSpPr>
          <p:spPr>
            <a:xfrm rot="5400000">
              <a:off x="3305123" y="1377032"/>
              <a:ext cx="1898753" cy="526298"/>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5" name="Group 51"/>
          <p:cNvGrpSpPr>
            <a:grpSpLocks/>
          </p:cNvGrpSpPr>
          <p:nvPr/>
        </p:nvGrpSpPr>
        <p:grpSpPr bwMode="auto">
          <a:xfrm rot="13919796" flipV="1">
            <a:off x="6281870" y="165145"/>
            <a:ext cx="3618178" cy="4706056"/>
            <a:chOff x="0" y="0"/>
            <a:chExt cx="4724400" cy="2819400"/>
          </a:xfrm>
        </p:grpSpPr>
        <p:sp>
          <p:nvSpPr>
            <p:cNvPr id="53" name="Bent Arrow 52"/>
            <p:cNvSpPr/>
            <p:nvPr/>
          </p:nvSpPr>
          <p:spPr>
            <a:xfrm rot="5400000">
              <a:off x="952500" y="-952500"/>
              <a:ext cx="2819400" cy="4724400"/>
            </a:xfrm>
            <a:prstGeom prst="bentArrow">
              <a:avLst>
                <a:gd name="adj1" fmla="val 14728"/>
                <a:gd name="adj2" fmla="val 13549"/>
                <a:gd name="adj3" fmla="val 21022"/>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4" name="TextBox 53"/>
            <p:cNvSpPr txBox="1"/>
            <p:nvPr/>
          </p:nvSpPr>
          <p:spPr>
            <a:xfrm rot="5404685">
              <a:off x="3203532" y="1171714"/>
              <a:ext cx="1766880" cy="763564"/>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3"/>
          <p:cNvSpPr>
            <a:spLocks noGrp="1"/>
          </p:cNvSpPr>
          <p:nvPr>
            <p:ph idx="1"/>
          </p:nvPr>
        </p:nvSpPr>
        <p:spPr/>
        <p:txBody>
          <a:bodyPr/>
          <a:lstStyle/>
          <a:p>
            <a:endParaRPr lang="en-US" smtClean="0"/>
          </a:p>
        </p:txBody>
      </p:sp>
      <p:pic>
        <p:nvPicPr>
          <p:cNvPr id="100355"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grpSp>
        <p:nvGrpSpPr>
          <p:cNvPr id="2" name="Group 50"/>
          <p:cNvGrpSpPr>
            <a:grpSpLocks/>
          </p:cNvGrpSpPr>
          <p:nvPr/>
        </p:nvGrpSpPr>
        <p:grpSpPr bwMode="auto">
          <a:xfrm>
            <a:off x="0" y="-571500"/>
            <a:ext cx="5249333" cy="3048000"/>
            <a:chOff x="0" y="0"/>
            <a:chExt cx="4724400" cy="2819400"/>
          </a:xfrm>
        </p:grpSpPr>
        <p:sp>
          <p:nvSpPr>
            <p:cNvPr id="46" name="Bent Arrow 45"/>
            <p:cNvSpPr/>
            <p:nvPr/>
          </p:nvSpPr>
          <p:spPr>
            <a:xfrm rot="5400000">
              <a:off x="952500" y="-952500"/>
              <a:ext cx="2819400" cy="4724400"/>
            </a:xfrm>
            <a:prstGeom prst="bentArrow">
              <a:avLst>
                <a:gd name="adj1" fmla="val 17201"/>
                <a:gd name="adj2" fmla="val 13673"/>
                <a:gd name="adj3" fmla="val 2150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0" name="TextBox 49"/>
            <p:cNvSpPr txBox="1"/>
            <p:nvPr/>
          </p:nvSpPr>
          <p:spPr>
            <a:xfrm rot="5400000">
              <a:off x="3304910" y="1376607"/>
              <a:ext cx="1899179" cy="526298"/>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3" name="Group 51"/>
          <p:cNvGrpSpPr>
            <a:grpSpLocks/>
          </p:cNvGrpSpPr>
          <p:nvPr/>
        </p:nvGrpSpPr>
        <p:grpSpPr bwMode="auto">
          <a:xfrm rot="13919796" flipV="1">
            <a:off x="6017287" y="342415"/>
            <a:ext cx="3618178" cy="4706056"/>
            <a:chOff x="0" y="0"/>
            <a:chExt cx="4724400" cy="2819400"/>
          </a:xfrm>
        </p:grpSpPr>
        <p:sp>
          <p:nvSpPr>
            <p:cNvPr id="53" name="Bent Arrow 52"/>
            <p:cNvSpPr/>
            <p:nvPr/>
          </p:nvSpPr>
          <p:spPr>
            <a:xfrm rot="5400000">
              <a:off x="952500" y="-952500"/>
              <a:ext cx="2819400" cy="4724400"/>
            </a:xfrm>
            <a:prstGeom prst="bentArrow">
              <a:avLst>
                <a:gd name="adj1" fmla="val 14728"/>
                <a:gd name="adj2" fmla="val 13549"/>
                <a:gd name="adj3" fmla="val 21022"/>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4" name="TextBox 53"/>
            <p:cNvSpPr txBox="1"/>
            <p:nvPr/>
          </p:nvSpPr>
          <p:spPr>
            <a:xfrm rot="5404685">
              <a:off x="3203532" y="1171714"/>
              <a:ext cx="1766880" cy="763564"/>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ln w="63500">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grpSp>
        <p:nvGrpSpPr>
          <p:cNvPr id="4" name="Group 25"/>
          <p:cNvGrpSpPr>
            <a:grpSpLocks/>
          </p:cNvGrpSpPr>
          <p:nvPr/>
        </p:nvGrpSpPr>
        <p:grpSpPr bwMode="auto">
          <a:xfrm>
            <a:off x="-423333" y="2222500"/>
            <a:ext cx="4741333" cy="952500"/>
            <a:chOff x="0" y="2590800"/>
            <a:chExt cx="3075709" cy="1143000"/>
          </a:xfrm>
        </p:grpSpPr>
        <p:sp>
          <p:nvSpPr>
            <p:cNvPr id="37" name="Right Arrow 36"/>
            <p:cNvSpPr/>
            <p:nvPr/>
          </p:nvSpPr>
          <p:spPr>
            <a:xfrm>
              <a:off x="0" y="2590800"/>
              <a:ext cx="3075709" cy="1143000"/>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40" name="TextBox 39"/>
            <p:cNvSpPr txBox="1"/>
            <p:nvPr/>
          </p:nvSpPr>
          <p:spPr>
            <a:xfrm>
              <a:off x="765495" y="2840220"/>
              <a:ext cx="1980674" cy="664798"/>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5" name="Group 36"/>
          <p:cNvGrpSpPr>
            <a:grpSpLocks/>
          </p:cNvGrpSpPr>
          <p:nvPr/>
        </p:nvGrpSpPr>
        <p:grpSpPr bwMode="auto">
          <a:xfrm rot="-8770620">
            <a:off x="4265083" y="3757084"/>
            <a:ext cx="6928556" cy="1210469"/>
            <a:chOff x="0" y="2590800"/>
            <a:chExt cx="2819400" cy="1143000"/>
          </a:xfrm>
        </p:grpSpPr>
        <p:sp>
          <p:nvSpPr>
            <p:cNvPr id="42" name="Right Arrow 41"/>
            <p:cNvSpPr/>
            <p:nvPr/>
          </p:nvSpPr>
          <p:spPr>
            <a:xfrm>
              <a:off x="0" y="2590800"/>
              <a:ext cx="2819400" cy="1143000"/>
            </a:xfrm>
            <a:prstGeom prst="rightArrow">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43" name="TextBox 42"/>
            <p:cNvSpPr txBox="1"/>
            <p:nvPr/>
          </p:nvSpPr>
          <p:spPr>
            <a:xfrm rot="10812852">
              <a:off x="364240" y="2906160"/>
              <a:ext cx="1981045" cy="523119"/>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
        <p:nvSpPr>
          <p:cNvPr id="47" name="Rectangle 46"/>
          <p:cNvSpPr>
            <a:spLocks noChangeArrowheads="1"/>
          </p:cNvSpPr>
          <p:nvPr/>
        </p:nvSpPr>
        <p:spPr bwMode="auto">
          <a:xfrm>
            <a:off x="84666" y="3543300"/>
            <a:ext cx="7357533" cy="2067718"/>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48" name="TextBox 47"/>
          <p:cNvSpPr txBox="1">
            <a:spLocks noChangeArrowheads="1"/>
          </p:cNvSpPr>
          <p:nvPr/>
        </p:nvSpPr>
        <p:spPr bwMode="auto">
          <a:xfrm>
            <a:off x="84667" y="3492501"/>
            <a:ext cx="6604000" cy="1743604"/>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Ezekiel 38:21:</a:t>
            </a:r>
            <a:r>
              <a:rPr lang="en-US" sz="2600" kern="0" dirty="0">
                <a:solidFill>
                  <a:sysClr val="window" lastClr="FFFFFF"/>
                </a:solidFill>
                <a:latin typeface="Cambria" charset="0"/>
                <a:ea typeface="ＭＳ Ｐゴシック" charset="-128"/>
              </a:rPr>
              <a:t> </a:t>
            </a:r>
            <a:r>
              <a:rPr lang="en-US" sz="2600" dirty="0">
                <a:solidFill>
                  <a:srgbClr val="FFFFFF"/>
                </a:solidFill>
                <a:latin typeface="Cambria" pitchFamily="18" charset="0"/>
                <a:ea typeface="ＭＳ Ｐゴシック" charset="-128"/>
              </a:rPr>
              <a:t>"And I shall call for a sword against [Gog and </a:t>
            </a:r>
            <a:r>
              <a:rPr lang="en-US" sz="2600" dirty="0" err="1">
                <a:solidFill>
                  <a:srgbClr val="FFFFFF"/>
                </a:solidFill>
                <a:latin typeface="Cambria" pitchFamily="18" charset="0"/>
                <a:ea typeface="ＭＳ Ｐゴシック" charset="-128"/>
              </a:rPr>
              <a:t>Magog</a:t>
            </a:r>
            <a:r>
              <a:rPr lang="en-US" sz="2600" dirty="0">
                <a:solidFill>
                  <a:srgbClr val="FFFFFF"/>
                </a:solidFill>
                <a:latin typeface="Cambria" pitchFamily="18" charset="0"/>
                <a:ea typeface="ＭＳ Ｐゴシック" charset="-128"/>
              </a:rPr>
              <a:t>] on all My mountains,” declares the Lord GOD. ” Every man's sword will be against his brother.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30</a:t>
            </a:r>
            <a:r>
              <a:rPr lang="en-US" baseline="30000" dirty="0" smtClean="0"/>
              <a:t> </a:t>
            </a:r>
            <a:r>
              <a:rPr lang="en-US" dirty="0" smtClean="0"/>
              <a:t>Ships of the western coastlands will oppose him, and he will lose heart. </a:t>
            </a:r>
            <a:r>
              <a:rPr lang="en-US" u="sng" dirty="0" smtClean="0"/>
              <a:t>Then he will turn back and vent his fury against the holy covenant.</a:t>
            </a:r>
            <a:r>
              <a:rPr lang="en-US" dirty="0" smtClean="0"/>
              <a:t> He will return and show favor to those who forsake the holy covenant. </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3"/>
          <p:cNvSpPr>
            <a:spLocks noGrp="1"/>
          </p:cNvSpPr>
          <p:nvPr>
            <p:ph idx="1"/>
          </p:nvPr>
        </p:nvSpPr>
        <p:spPr/>
        <p:txBody>
          <a:bodyPr/>
          <a:lstStyle/>
          <a:p>
            <a:endParaRPr lang="en-US" smtClean="0"/>
          </a:p>
        </p:txBody>
      </p:sp>
      <p:pic>
        <p:nvPicPr>
          <p:cNvPr id="101379" name="Picture 2" descr="C:\Users\Conrad\Desktop\Capture.JPG"/>
          <p:cNvPicPr>
            <a:picLocks noChangeAspect="1" noChangeArrowheads="1"/>
          </p:cNvPicPr>
          <p:nvPr/>
        </p:nvPicPr>
        <p:blipFill>
          <a:blip r:embed="rId3" cstate="print"/>
          <a:srcRect/>
          <a:stretch>
            <a:fillRect/>
          </a:stretch>
        </p:blipFill>
        <p:spPr bwMode="auto">
          <a:xfrm>
            <a:off x="0" y="681302"/>
            <a:ext cx="10160000" cy="4462198"/>
          </a:xfrm>
          <a:prstGeom prst="rect">
            <a:avLst/>
          </a:prstGeom>
          <a:noFill/>
          <a:ln w="9525">
            <a:noFill/>
            <a:miter lim="800000"/>
            <a:headEnd/>
            <a:tailEnd/>
          </a:ln>
        </p:spPr>
      </p:pic>
      <p:grpSp>
        <p:nvGrpSpPr>
          <p:cNvPr id="2" name="Group 50"/>
          <p:cNvGrpSpPr>
            <a:grpSpLocks/>
          </p:cNvGrpSpPr>
          <p:nvPr/>
        </p:nvGrpSpPr>
        <p:grpSpPr bwMode="auto">
          <a:xfrm>
            <a:off x="0" y="-571500"/>
            <a:ext cx="5249333" cy="3048000"/>
            <a:chOff x="0" y="0"/>
            <a:chExt cx="4724400" cy="2819400"/>
          </a:xfrm>
        </p:grpSpPr>
        <p:sp>
          <p:nvSpPr>
            <p:cNvPr id="46" name="Bent Arrow 45"/>
            <p:cNvSpPr/>
            <p:nvPr/>
          </p:nvSpPr>
          <p:spPr>
            <a:xfrm rot="5400000">
              <a:off x="952500" y="-952500"/>
              <a:ext cx="2819400" cy="4724400"/>
            </a:xfrm>
            <a:prstGeom prst="bentArrow">
              <a:avLst>
                <a:gd name="adj1" fmla="val 17201"/>
                <a:gd name="adj2" fmla="val 13673"/>
                <a:gd name="adj3" fmla="val 2150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0" name="TextBox 49"/>
            <p:cNvSpPr txBox="1"/>
            <p:nvPr/>
          </p:nvSpPr>
          <p:spPr>
            <a:xfrm rot="5400000">
              <a:off x="3304910" y="1376607"/>
              <a:ext cx="1899179" cy="526298"/>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3" name="Group 51"/>
          <p:cNvGrpSpPr>
            <a:grpSpLocks/>
          </p:cNvGrpSpPr>
          <p:nvPr/>
        </p:nvGrpSpPr>
        <p:grpSpPr bwMode="auto">
          <a:xfrm rot="13919796" flipV="1">
            <a:off x="6017287" y="342415"/>
            <a:ext cx="3618178" cy="4706056"/>
            <a:chOff x="0" y="0"/>
            <a:chExt cx="4724400" cy="2819400"/>
          </a:xfrm>
        </p:grpSpPr>
        <p:sp>
          <p:nvSpPr>
            <p:cNvPr id="53" name="Bent Arrow 52"/>
            <p:cNvSpPr/>
            <p:nvPr/>
          </p:nvSpPr>
          <p:spPr>
            <a:xfrm rot="5400000">
              <a:off x="952500" y="-952500"/>
              <a:ext cx="2819400" cy="4724400"/>
            </a:xfrm>
            <a:prstGeom prst="bentArrow">
              <a:avLst>
                <a:gd name="adj1" fmla="val 14728"/>
                <a:gd name="adj2" fmla="val 13549"/>
                <a:gd name="adj3" fmla="val 21022"/>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54" name="TextBox 53"/>
            <p:cNvSpPr txBox="1"/>
            <p:nvPr/>
          </p:nvSpPr>
          <p:spPr>
            <a:xfrm rot="5404685">
              <a:off x="3203532" y="1171714"/>
              <a:ext cx="1766880" cy="763564"/>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ln w="63500">
            <a:solidFill>
              <a:srgbClr val="000000"/>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grpSp>
        <p:nvGrpSpPr>
          <p:cNvPr id="4" name="Group 25"/>
          <p:cNvGrpSpPr>
            <a:grpSpLocks/>
          </p:cNvGrpSpPr>
          <p:nvPr/>
        </p:nvGrpSpPr>
        <p:grpSpPr bwMode="auto">
          <a:xfrm>
            <a:off x="-423333" y="2222500"/>
            <a:ext cx="4741333" cy="952500"/>
            <a:chOff x="0" y="2590800"/>
            <a:chExt cx="3075709" cy="1143000"/>
          </a:xfrm>
        </p:grpSpPr>
        <p:sp>
          <p:nvSpPr>
            <p:cNvPr id="37" name="Right Arrow 36"/>
            <p:cNvSpPr/>
            <p:nvPr/>
          </p:nvSpPr>
          <p:spPr>
            <a:xfrm>
              <a:off x="0" y="2590800"/>
              <a:ext cx="3075709" cy="1143000"/>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40" name="TextBox 39"/>
            <p:cNvSpPr txBox="1"/>
            <p:nvPr/>
          </p:nvSpPr>
          <p:spPr>
            <a:xfrm>
              <a:off x="765495" y="2840220"/>
              <a:ext cx="1980674" cy="664798"/>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grpSp>
        <p:nvGrpSpPr>
          <p:cNvPr id="5" name="Group 36"/>
          <p:cNvGrpSpPr>
            <a:grpSpLocks/>
          </p:cNvGrpSpPr>
          <p:nvPr/>
        </p:nvGrpSpPr>
        <p:grpSpPr bwMode="auto">
          <a:xfrm rot="-8770620">
            <a:off x="4265083" y="3757084"/>
            <a:ext cx="6928556" cy="1210469"/>
            <a:chOff x="0" y="2590800"/>
            <a:chExt cx="2819400" cy="1143000"/>
          </a:xfrm>
        </p:grpSpPr>
        <p:sp>
          <p:nvSpPr>
            <p:cNvPr id="42" name="Right Arrow 41"/>
            <p:cNvSpPr/>
            <p:nvPr/>
          </p:nvSpPr>
          <p:spPr>
            <a:xfrm>
              <a:off x="0" y="2590800"/>
              <a:ext cx="2819400" cy="1143000"/>
            </a:xfrm>
            <a:prstGeom prst="rightArrow">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43" name="TextBox 42"/>
            <p:cNvSpPr txBox="1"/>
            <p:nvPr/>
          </p:nvSpPr>
          <p:spPr>
            <a:xfrm rot="10812852">
              <a:off x="364240" y="2906160"/>
              <a:ext cx="1981045" cy="523119"/>
            </a:xfrm>
            <a:prstGeom prst="rect">
              <a:avLst/>
            </a:prstGeom>
            <a:noFill/>
          </p:spPr>
          <p:txBody>
            <a:bodyPr anchor="ctr">
              <a:spAutoFit/>
            </a:bodyPr>
            <a:lstStyle/>
            <a:p>
              <a:pPr eaLnBrk="1" hangingPunct="1">
                <a:defRPr/>
              </a:pPr>
              <a:r>
                <a:rPr lang="en-US" sz="30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Beast</a:t>
              </a:r>
            </a:p>
          </p:txBody>
        </p:sp>
      </p:grpSp>
      <p:sp>
        <p:nvSpPr>
          <p:cNvPr id="19" name="Rectangle 18"/>
          <p:cNvSpPr>
            <a:spLocks noChangeArrowheads="1"/>
          </p:cNvSpPr>
          <p:nvPr/>
        </p:nvSpPr>
        <p:spPr bwMode="auto">
          <a:xfrm>
            <a:off x="84666" y="3543300"/>
            <a:ext cx="7357533" cy="2067718"/>
          </a:xfrm>
          <a:prstGeom prst="rect">
            <a:avLst/>
          </a:prstGeom>
          <a:solidFill>
            <a:srgbClr val="1F497D">
              <a:lumMod val="50000"/>
            </a:srgbClr>
          </a:solidFill>
          <a:ln w="38100">
            <a:solidFill>
              <a:srgbClr val="1F497D">
                <a:lumMod val="60000"/>
                <a:lumOff val="40000"/>
              </a:srgbClr>
            </a:solidFill>
            <a:round/>
            <a:headEnd/>
            <a:tailEnd/>
          </a:ln>
        </p:spPr>
        <p:txBody>
          <a:bodyPr/>
          <a:lstStyle/>
          <a:p>
            <a:pPr fontAlgn="auto">
              <a:spcBef>
                <a:spcPts val="0"/>
              </a:spcBef>
              <a:spcAft>
                <a:spcPts val="0"/>
              </a:spcAft>
              <a:defRPr/>
            </a:pPr>
            <a:r>
              <a:rPr lang="en-US" sz="2400" b="1" kern="0" dirty="0" smtClean="0">
                <a:solidFill>
                  <a:sysClr val="window" lastClr="FFFFFF"/>
                </a:solidFill>
                <a:latin typeface="Cambria" charset="0"/>
                <a:ea typeface="ＭＳ Ｐゴシック" charset="-128"/>
              </a:rPr>
              <a:t>Ezekiel 38:22:</a:t>
            </a:r>
            <a:r>
              <a:rPr lang="en-US" sz="2400" kern="0" dirty="0" smtClean="0">
                <a:solidFill>
                  <a:sysClr val="window" lastClr="FFFFFF"/>
                </a:solidFill>
                <a:latin typeface="Cambria" charset="0"/>
                <a:ea typeface="ＭＳ Ｐゴシック" charset="-128"/>
              </a:rPr>
              <a:t> </a:t>
            </a:r>
            <a:r>
              <a:rPr lang="en-US" sz="2400" dirty="0" smtClean="0">
                <a:solidFill>
                  <a:srgbClr val="FFFFFF"/>
                </a:solidFill>
                <a:latin typeface="Cambria" pitchFamily="18" charset="0"/>
                <a:ea typeface="ＭＳ Ｐゴシック" charset="-128"/>
              </a:rPr>
              <a:t>"And with pestilence and with blood I shall enter into judgment with him; and I shall rain on him, and on his troops,  and on the many peoples who are with him, a torrential rain, with hailstones, fire, and brimstone.”</a:t>
            </a:r>
          </a:p>
          <a:p>
            <a:pPr algn="l" fontAlgn="auto">
              <a:spcBef>
                <a:spcPts val="0"/>
              </a:spcBef>
              <a:spcAft>
                <a:spcPts val="0"/>
              </a:spcAft>
              <a:defRPr/>
            </a:pPr>
            <a:endParaRPr lang="en-US" sz="2400" kern="0" dirty="0">
              <a:solidFill>
                <a:sysClr val="windowText" lastClr="000000"/>
              </a:solidFill>
              <a:ea typeface="ＭＳ Ｐゴシック" charset="-128"/>
            </a:endParaRPr>
          </a:p>
        </p:txBody>
      </p:sp>
      <p:sp>
        <p:nvSpPr>
          <p:cNvPr id="21" name="Rounded Rectangle 3">
            <a:extLst>
              <a:ext uri="{FF2B5EF4-FFF2-40B4-BE49-F238E27FC236}">
                <a16:creationId xmlns:a16="http://schemas.microsoft.com/office/drawing/2014/main" xmlns="" id="{47E88126-63EF-42C3-B412-5FBED0B21855}"/>
              </a:ext>
            </a:extLst>
          </p:cNvPr>
          <p:cNvSpPr/>
          <p:nvPr/>
        </p:nvSpPr>
        <p:spPr bwMode="auto">
          <a:xfrm>
            <a:off x="431800" y="2324100"/>
            <a:ext cx="9601200" cy="1089529"/>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Mark 13:20 – “Unless the Lord had shortened those days, no life would have been saved…”</a:t>
            </a:r>
            <a:endParaRPr lang="en-US" sz="3600"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3"/>
          <p:cNvSpPr>
            <a:spLocks noGrp="1"/>
          </p:cNvSpPr>
          <p:nvPr>
            <p:ph idx="1"/>
          </p:nvPr>
        </p:nvSpPr>
        <p:spPr/>
        <p:txBody>
          <a:bodyPr/>
          <a:lstStyle/>
          <a:p>
            <a:endParaRPr lang="en-US" smtClean="0"/>
          </a:p>
        </p:txBody>
      </p:sp>
      <p:pic>
        <p:nvPicPr>
          <p:cNvPr id="102403"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44" name="Rectangle 43"/>
          <p:cNvSpPr>
            <a:spLocks noChangeArrowheads="1"/>
          </p:cNvSpPr>
          <p:nvPr/>
        </p:nvSpPr>
        <p:spPr bwMode="auto">
          <a:xfrm>
            <a:off x="3048000" y="4070615"/>
            <a:ext cx="6688667" cy="1453885"/>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45" name="TextBox 44"/>
          <p:cNvSpPr txBox="1">
            <a:spLocks noChangeArrowheads="1"/>
          </p:cNvSpPr>
          <p:nvPr/>
        </p:nvSpPr>
        <p:spPr bwMode="auto">
          <a:xfrm>
            <a:off x="3048000" y="4134116"/>
            <a:ext cx="6688667" cy="892552"/>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Daniel 11:42:</a:t>
            </a:r>
            <a:r>
              <a:rPr lang="en-US" sz="2600" kern="0" dirty="0">
                <a:solidFill>
                  <a:sysClr val="window" lastClr="FFFFFF"/>
                </a:solidFill>
                <a:latin typeface="Cambria" charset="0"/>
                <a:ea typeface="ＭＳ Ｐゴシック" charset="-128"/>
              </a:rPr>
              <a:t> </a:t>
            </a:r>
            <a:r>
              <a:rPr lang="en-US" sz="2600" dirty="0">
                <a:solidFill>
                  <a:srgbClr val="FFFFFF"/>
                </a:solidFill>
                <a:latin typeface="Cambria" pitchFamily="18" charset="0"/>
                <a:ea typeface="ＭＳ Ｐゴシック" charset="-128"/>
              </a:rPr>
              <a:t>“He will extend his power over many countries; Egypt will not escape.”</a:t>
            </a:r>
          </a:p>
        </p:txBody>
      </p:sp>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2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Content Placeholder 3"/>
          <p:cNvSpPr>
            <a:spLocks noGrp="1"/>
          </p:cNvSpPr>
          <p:nvPr>
            <p:ph idx="1"/>
          </p:nvPr>
        </p:nvSpPr>
        <p:spPr/>
        <p:txBody>
          <a:bodyPr/>
          <a:lstStyle/>
          <a:p>
            <a:endParaRPr lang="en-US" smtClean="0"/>
          </a:p>
        </p:txBody>
      </p:sp>
      <p:pic>
        <p:nvPicPr>
          <p:cNvPr id="103427"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44" name="Rectangle 43"/>
          <p:cNvSpPr>
            <a:spLocks noChangeArrowheads="1"/>
          </p:cNvSpPr>
          <p:nvPr/>
        </p:nvSpPr>
        <p:spPr bwMode="auto">
          <a:xfrm>
            <a:off x="3048000" y="4070615"/>
            <a:ext cx="6688667" cy="1453885"/>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45" name="TextBox 44"/>
          <p:cNvSpPr txBox="1">
            <a:spLocks noChangeArrowheads="1"/>
          </p:cNvSpPr>
          <p:nvPr/>
        </p:nvSpPr>
        <p:spPr bwMode="auto">
          <a:xfrm>
            <a:off x="3048000" y="4134116"/>
            <a:ext cx="6688667" cy="892552"/>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Daniel 11:44:</a:t>
            </a:r>
            <a:r>
              <a:rPr lang="en-US" sz="2600" kern="0" dirty="0">
                <a:solidFill>
                  <a:sysClr val="window" lastClr="FFFFFF"/>
                </a:solidFill>
                <a:latin typeface="Cambria" charset="0"/>
                <a:ea typeface="ＭＳ Ｐゴシック" charset="-128"/>
              </a:rPr>
              <a:t> </a:t>
            </a:r>
            <a:r>
              <a:rPr lang="en-US" sz="2600" dirty="0">
                <a:solidFill>
                  <a:srgbClr val="FFFFFF"/>
                </a:solidFill>
                <a:latin typeface="Cambria" pitchFamily="18" charset="0"/>
                <a:ea typeface="ＭＳ Ｐゴシック" charset="-128"/>
              </a:rPr>
              <a:t>“But rumors from the East and from the North will disturb him…”</a:t>
            </a:r>
          </a:p>
        </p:txBody>
      </p:sp>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Content Placeholder 3"/>
          <p:cNvSpPr>
            <a:spLocks noGrp="1"/>
          </p:cNvSpPr>
          <p:nvPr>
            <p:ph idx="1"/>
          </p:nvPr>
        </p:nvSpPr>
        <p:spPr/>
        <p:txBody>
          <a:bodyPr/>
          <a:lstStyle/>
          <a:p>
            <a:endParaRPr lang="en-US" smtClean="0"/>
          </a:p>
        </p:txBody>
      </p:sp>
      <p:pic>
        <p:nvPicPr>
          <p:cNvPr id="104451"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
        <p:nvSpPr>
          <p:cNvPr id="11" name="Rectangle 10"/>
          <p:cNvSpPr>
            <a:spLocks noChangeArrowheads="1"/>
          </p:cNvSpPr>
          <p:nvPr/>
        </p:nvSpPr>
        <p:spPr bwMode="auto">
          <a:xfrm>
            <a:off x="84667" y="3238500"/>
            <a:ext cx="9821333" cy="2286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2" name="TextBox 11"/>
          <p:cNvSpPr txBox="1">
            <a:spLocks noChangeArrowheads="1"/>
          </p:cNvSpPr>
          <p:nvPr/>
        </p:nvSpPr>
        <p:spPr bwMode="auto">
          <a:xfrm>
            <a:off x="84667" y="3282157"/>
            <a:ext cx="9821333" cy="1292662"/>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Revelation </a:t>
            </a:r>
            <a:r>
              <a:rPr lang="en-US" sz="2600" b="1" dirty="0">
                <a:solidFill>
                  <a:srgbClr val="FFFFFF"/>
                </a:solidFill>
                <a:latin typeface="Cambria" pitchFamily="18" charset="0"/>
                <a:ea typeface="ＭＳ Ｐゴシック" charset="-128"/>
              </a:rPr>
              <a:t>9:14:</a:t>
            </a:r>
            <a:r>
              <a:rPr lang="en-US" sz="2600" dirty="0">
                <a:solidFill>
                  <a:srgbClr val="FFFFFF"/>
                </a:solidFill>
                <a:latin typeface="Cambria" pitchFamily="18" charset="0"/>
                <a:ea typeface="ＭＳ Ｐゴシック" charset="-128"/>
              </a:rPr>
              <a:t> "Release the four angels who are bound at the great river Euphrates."</a:t>
            </a:r>
          </a:p>
          <a:p>
            <a:pPr algn="l">
              <a:defRPr/>
            </a:pPr>
            <a:endParaRPr lang="en-US" sz="2600" dirty="0">
              <a:solidFill>
                <a:srgbClr val="FFFFFF"/>
              </a:solidFill>
              <a:latin typeface="Cambria" pitchFamily="18" charset="0"/>
              <a:ea typeface="ＭＳ Ｐゴシック" charset="-128"/>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3"/>
          <p:cNvSpPr>
            <a:spLocks noGrp="1"/>
          </p:cNvSpPr>
          <p:nvPr>
            <p:ph idx="1"/>
          </p:nvPr>
        </p:nvSpPr>
        <p:spPr/>
        <p:txBody>
          <a:bodyPr/>
          <a:lstStyle/>
          <a:p>
            <a:endParaRPr lang="en-US" smtClean="0"/>
          </a:p>
        </p:txBody>
      </p:sp>
      <p:pic>
        <p:nvPicPr>
          <p:cNvPr id="105475"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
        <p:nvSpPr>
          <p:cNvPr id="11" name="Rectangle 10"/>
          <p:cNvSpPr>
            <a:spLocks noChangeArrowheads="1"/>
          </p:cNvSpPr>
          <p:nvPr/>
        </p:nvSpPr>
        <p:spPr bwMode="auto">
          <a:xfrm>
            <a:off x="84667" y="3238500"/>
            <a:ext cx="9821333" cy="2286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2" name="TextBox 11"/>
          <p:cNvSpPr txBox="1">
            <a:spLocks noChangeArrowheads="1"/>
          </p:cNvSpPr>
          <p:nvPr/>
        </p:nvSpPr>
        <p:spPr bwMode="auto">
          <a:xfrm>
            <a:off x="84667" y="3282157"/>
            <a:ext cx="9821333" cy="2492990"/>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Revelation </a:t>
            </a:r>
            <a:r>
              <a:rPr lang="en-US" sz="2600" b="1" dirty="0">
                <a:solidFill>
                  <a:srgbClr val="FFFFFF"/>
                </a:solidFill>
                <a:latin typeface="Cambria" pitchFamily="18" charset="0"/>
                <a:ea typeface="ＭＳ Ｐゴシック" charset="-128"/>
              </a:rPr>
              <a:t>9:14:</a:t>
            </a:r>
            <a:r>
              <a:rPr lang="en-US" sz="2600" dirty="0">
                <a:solidFill>
                  <a:srgbClr val="FFFFFF"/>
                </a:solidFill>
                <a:latin typeface="Cambria" pitchFamily="18" charset="0"/>
                <a:ea typeface="ＭＳ Ｐゴシック" charset="-128"/>
              </a:rPr>
              <a:t> "Release the four angels who are bound at the great river Euphrates.“ </a:t>
            </a:r>
            <a:r>
              <a:rPr lang="en-US" sz="2600" b="1" baseline="30000" dirty="0">
                <a:solidFill>
                  <a:srgbClr val="FFFFFF"/>
                </a:solidFill>
                <a:latin typeface="Cambria" pitchFamily="18" charset="0"/>
                <a:ea typeface="ＭＳ Ｐゴシック" charset="-128"/>
              </a:rPr>
              <a:t>15</a:t>
            </a:r>
            <a:r>
              <a:rPr lang="en-US" sz="2600" b="1" dirty="0">
                <a:solidFill>
                  <a:srgbClr val="FFFFFF"/>
                </a:solidFill>
                <a:latin typeface="Cambria" pitchFamily="18" charset="0"/>
                <a:ea typeface="ＭＳ Ｐゴシック" charset="-128"/>
              </a:rPr>
              <a:t> </a:t>
            </a:r>
            <a:r>
              <a:rPr lang="en-US" sz="2600" dirty="0">
                <a:solidFill>
                  <a:srgbClr val="FFFFFF"/>
                </a:solidFill>
                <a:latin typeface="Cambria" pitchFamily="18" charset="0"/>
                <a:ea typeface="ＭＳ Ｐゴシック" charset="-128"/>
              </a:rPr>
              <a:t>And the four angels who had been kept ready for this very hour and day and month and year were released to kill a third of mankind.</a:t>
            </a:r>
          </a:p>
          <a:p>
            <a:pPr algn="l">
              <a:defRPr/>
            </a:pPr>
            <a:endParaRPr lang="en-US" sz="2600" dirty="0">
              <a:solidFill>
                <a:srgbClr val="FFFFFF"/>
              </a:solidFill>
              <a:latin typeface="Cambria" pitchFamily="18" charset="0"/>
              <a:ea typeface="ＭＳ Ｐゴシック" charset="-128"/>
            </a:endParaRPr>
          </a:p>
          <a:p>
            <a:pPr algn="l">
              <a:defRPr/>
            </a:pPr>
            <a:endParaRPr lang="en-US" sz="2600" dirty="0">
              <a:solidFill>
                <a:srgbClr val="FFFFFF"/>
              </a:solidFill>
              <a:latin typeface="Cambria" pitchFamily="18" charset="0"/>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3"/>
          <p:cNvSpPr>
            <a:spLocks noGrp="1"/>
          </p:cNvSpPr>
          <p:nvPr>
            <p:ph idx="1"/>
          </p:nvPr>
        </p:nvSpPr>
        <p:spPr/>
        <p:txBody>
          <a:bodyPr/>
          <a:lstStyle/>
          <a:p>
            <a:endParaRPr lang="en-US" smtClean="0"/>
          </a:p>
        </p:txBody>
      </p:sp>
      <p:pic>
        <p:nvPicPr>
          <p:cNvPr id="107523"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
        <p:nvSpPr>
          <p:cNvPr id="11" name="Rectangle 10"/>
          <p:cNvSpPr>
            <a:spLocks noChangeArrowheads="1"/>
          </p:cNvSpPr>
          <p:nvPr/>
        </p:nvSpPr>
        <p:spPr bwMode="auto">
          <a:xfrm>
            <a:off x="84667" y="3238500"/>
            <a:ext cx="9821333" cy="2286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2" name="TextBox 11"/>
          <p:cNvSpPr txBox="1">
            <a:spLocks noChangeArrowheads="1"/>
          </p:cNvSpPr>
          <p:nvPr/>
        </p:nvSpPr>
        <p:spPr bwMode="auto">
          <a:xfrm>
            <a:off x="84667" y="3282157"/>
            <a:ext cx="9821333" cy="2078302"/>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Revelation </a:t>
            </a:r>
            <a:r>
              <a:rPr lang="en-US" sz="2600" b="1" dirty="0">
                <a:solidFill>
                  <a:srgbClr val="FFFFFF"/>
                </a:solidFill>
                <a:latin typeface="Cambria" pitchFamily="18" charset="0"/>
                <a:ea typeface="ＭＳ Ｐゴシック" charset="-128"/>
              </a:rPr>
              <a:t>9:14:</a:t>
            </a:r>
            <a:r>
              <a:rPr lang="en-US" sz="2600" dirty="0">
                <a:solidFill>
                  <a:srgbClr val="FFFFFF"/>
                </a:solidFill>
                <a:latin typeface="Cambria" pitchFamily="18" charset="0"/>
                <a:ea typeface="ＭＳ Ｐゴシック" charset="-128"/>
              </a:rPr>
              <a:t> "Release the four angels who are bound at the great river Euphrates.“ </a:t>
            </a:r>
            <a:r>
              <a:rPr lang="en-US" sz="2600" b="1" baseline="30000" dirty="0">
                <a:solidFill>
                  <a:srgbClr val="FFFFFF"/>
                </a:solidFill>
                <a:latin typeface="Cambria" pitchFamily="18" charset="0"/>
                <a:ea typeface="ＭＳ Ｐゴシック" charset="-128"/>
              </a:rPr>
              <a:t>15</a:t>
            </a:r>
            <a:r>
              <a:rPr lang="en-US" sz="2600" dirty="0">
                <a:solidFill>
                  <a:srgbClr val="FFFFFF"/>
                </a:solidFill>
                <a:latin typeface="Cambria" pitchFamily="18" charset="0"/>
                <a:ea typeface="ＭＳ Ｐゴシック" charset="-128"/>
              </a:rPr>
              <a:t> And the four angels who had been kept ready for this very hour and day and month and year were released to kill a third of mankind. </a:t>
            </a:r>
            <a:r>
              <a:rPr lang="en-US" sz="2600" baseline="30000" dirty="0">
                <a:solidFill>
                  <a:srgbClr val="FFFFFF"/>
                </a:solidFill>
                <a:latin typeface="Cambria" pitchFamily="18" charset="0"/>
                <a:ea typeface="ＭＳ Ｐゴシック" charset="-128"/>
              </a:rPr>
              <a:t>16</a:t>
            </a:r>
            <a:r>
              <a:rPr lang="en-US" sz="2600" dirty="0">
                <a:solidFill>
                  <a:srgbClr val="FFFFFF"/>
                </a:solidFill>
                <a:latin typeface="Cambria" pitchFamily="18" charset="0"/>
                <a:ea typeface="ＭＳ Ｐゴシック" charset="-128"/>
              </a:rPr>
              <a:t> The number of the mounted troops was two hundred million. I heard their number.</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3"/>
          <p:cNvSpPr>
            <a:spLocks noGrp="1"/>
          </p:cNvSpPr>
          <p:nvPr>
            <p:ph idx="1"/>
          </p:nvPr>
        </p:nvSpPr>
        <p:spPr/>
        <p:txBody>
          <a:bodyPr/>
          <a:lstStyle/>
          <a:p>
            <a:endParaRPr lang="en-US" smtClean="0"/>
          </a:p>
        </p:txBody>
      </p:sp>
      <p:pic>
        <p:nvPicPr>
          <p:cNvPr id="108547"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
        <p:nvSpPr>
          <p:cNvPr id="11" name="Rectangle 10"/>
          <p:cNvSpPr>
            <a:spLocks noChangeArrowheads="1"/>
          </p:cNvSpPr>
          <p:nvPr/>
        </p:nvSpPr>
        <p:spPr bwMode="auto">
          <a:xfrm>
            <a:off x="84667" y="3238500"/>
            <a:ext cx="9821333" cy="2286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2" name="TextBox 11"/>
          <p:cNvSpPr txBox="1">
            <a:spLocks noChangeArrowheads="1"/>
          </p:cNvSpPr>
          <p:nvPr/>
        </p:nvSpPr>
        <p:spPr bwMode="auto">
          <a:xfrm>
            <a:off x="84667" y="3282157"/>
            <a:ext cx="9821333" cy="1292662"/>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Revelation </a:t>
            </a:r>
            <a:r>
              <a:rPr lang="en-US" sz="2600" b="1" dirty="0">
                <a:solidFill>
                  <a:srgbClr val="FFFFFF"/>
                </a:solidFill>
                <a:latin typeface="Cambria" pitchFamily="18" charset="0"/>
                <a:ea typeface="ＭＳ Ｐゴシック" charset="-128"/>
              </a:rPr>
              <a:t>16:12, 14, 16:</a:t>
            </a:r>
            <a:r>
              <a:rPr lang="en-US" sz="2600" dirty="0">
                <a:solidFill>
                  <a:srgbClr val="FFFFFF"/>
                </a:solidFill>
                <a:latin typeface="Cambria" pitchFamily="18" charset="0"/>
                <a:ea typeface="ＭＳ Ｐゴシック" charset="-128"/>
              </a:rPr>
              <a:t> “The sixth angel poured out his bowl on the great river Euphrates, and its water was dried up to prepare the way for the kings from the East…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The Euphrates is drying up. Strangled by the water policies of Iraq’s neighbors, Turkey and </a:t>
            </a:r>
            <a:r>
              <a:rPr lang="en-US" sz="4400" dirty="0" smtClean="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Syria… </a:t>
            </a:r>
            <a:endPar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169333" y="254000"/>
            <a:ext cx="6688668" cy="1938992"/>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C0504D"/>
                </a:solidFill>
                <a:effectLst>
                  <a:outerShdw blurRad="38100" dist="38100" dir="2700000" algn="tl">
                    <a:srgbClr val="000000">
                      <a:alpha val="43137"/>
                    </a:srgbClr>
                  </a:outerShdw>
                </a:effectLst>
                <a:cs typeface="Times New Roman" pitchFamily="18" charset="0"/>
              </a:rPr>
              <a:t>Time Magazine</a:t>
            </a:r>
          </a:p>
          <a:p>
            <a:pPr eaLnBrk="1" fontAlgn="auto" hangingPunct="1">
              <a:spcBef>
                <a:spcPts val="0"/>
              </a:spcBef>
              <a:spcAft>
                <a:spcPts val="0"/>
              </a:spcAft>
            </a:pPr>
            <a:endParaRPr lang="en-US" sz="1800" dirty="0" smtClean="0">
              <a:solidFill>
                <a:srgbClr val="C0504D"/>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1800" dirty="0">
                <a:solidFill>
                  <a:srgbClr val="C0504D"/>
                </a:solidFill>
                <a:effectLst>
                  <a:outerShdw blurRad="38100" dist="38100" dir="2700000" algn="tl">
                    <a:srgbClr val="000000">
                      <a:alpha val="43137"/>
                    </a:srgbClr>
                  </a:outerShdw>
                </a:effectLst>
                <a:cs typeface="Times New Roman" pitchFamily="18" charset="0"/>
              </a:rPr>
              <a:t>Campbell Robertson, “Iraq Suffers as the Euphrates River Dwindles.” </a:t>
            </a:r>
            <a:r>
              <a:rPr lang="en-US" sz="1800" i="1" dirty="0">
                <a:solidFill>
                  <a:srgbClr val="C0504D"/>
                </a:solidFill>
                <a:effectLst>
                  <a:outerShdw blurRad="38100" dist="38100" dir="2700000" algn="tl">
                    <a:srgbClr val="000000">
                      <a:alpha val="43137"/>
                    </a:srgbClr>
                  </a:outerShdw>
                </a:effectLst>
                <a:cs typeface="Times New Roman" pitchFamily="18" charset="0"/>
              </a:rPr>
              <a:t>Time</a:t>
            </a:r>
            <a:r>
              <a:rPr lang="en-US" sz="1800" dirty="0">
                <a:solidFill>
                  <a:srgbClr val="C0504D"/>
                </a:solidFill>
                <a:effectLst>
                  <a:outerShdw blurRad="38100" dist="38100" dir="2700000" algn="tl">
                    <a:srgbClr val="000000">
                      <a:alpha val="43137"/>
                    </a:srgbClr>
                  </a:outerShdw>
                </a:effectLst>
                <a:cs typeface="Times New Roman" pitchFamily="18" charset="0"/>
              </a:rPr>
              <a:t>. July 13, 2009.</a:t>
            </a:r>
          </a:p>
        </p:txBody>
      </p:sp>
      <p:pic>
        <p:nvPicPr>
          <p:cNvPr id="5" name="Picture 2" descr="https://s-media-cache-ak0.pinimg.com/736x/3e/ed/9a/3eed9a9383b12bfa49b6323dcfd6d41f.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37022"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3552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smtClean="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river is significantly smaller than it was just a few years ago. Some officials worry that it could soon be half of what it is now. </a:t>
            </a:r>
          </a:p>
        </p:txBody>
      </p:sp>
      <p:sp>
        <p:nvSpPr>
          <p:cNvPr id="10" name="TextBox 9"/>
          <p:cNvSpPr txBox="1"/>
          <p:nvPr/>
        </p:nvSpPr>
        <p:spPr>
          <a:xfrm>
            <a:off x="169333" y="254000"/>
            <a:ext cx="6688668" cy="1938992"/>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C0504D"/>
                </a:solidFill>
                <a:effectLst>
                  <a:outerShdw blurRad="38100" dist="38100" dir="2700000" algn="tl">
                    <a:srgbClr val="000000">
                      <a:alpha val="43137"/>
                    </a:srgbClr>
                  </a:outerShdw>
                </a:effectLst>
                <a:cs typeface="Times New Roman" pitchFamily="18" charset="0"/>
              </a:rPr>
              <a:t>Time Magazine</a:t>
            </a:r>
          </a:p>
          <a:p>
            <a:pPr eaLnBrk="1" fontAlgn="auto" hangingPunct="1">
              <a:spcBef>
                <a:spcPts val="0"/>
              </a:spcBef>
              <a:spcAft>
                <a:spcPts val="0"/>
              </a:spcAft>
            </a:pPr>
            <a:endParaRPr lang="en-US" sz="1800" dirty="0" smtClean="0">
              <a:solidFill>
                <a:srgbClr val="C0504D"/>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1800" dirty="0">
                <a:solidFill>
                  <a:srgbClr val="C0504D"/>
                </a:solidFill>
                <a:effectLst>
                  <a:outerShdw blurRad="38100" dist="38100" dir="2700000" algn="tl">
                    <a:srgbClr val="000000">
                      <a:alpha val="43137"/>
                    </a:srgbClr>
                  </a:outerShdw>
                </a:effectLst>
                <a:cs typeface="Times New Roman" pitchFamily="18" charset="0"/>
              </a:rPr>
              <a:t>Campbell Robertson, “Iraq Suffers as the Euphrates River Dwindles.” </a:t>
            </a:r>
            <a:r>
              <a:rPr lang="en-US" sz="1800" i="1" dirty="0">
                <a:solidFill>
                  <a:srgbClr val="C0504D"/>
                </a:solidFill>
                <a:effectLst>
                  <a:outerShdw blurRad="38100" dist="38100" dir="2700000" algn="tl">
                    <a:srgbClr val="000000">
                      <a:alpha val="43137"/>
                    </a:srgbClr>
                  </a:outerShdw>
                </a:effectLst>
                <a:cs typeface="Times New Roman" pitchFamily="18" charset="0"/>
              </a:rPr>
              <a:t>Time</a:t>
            </a:r>
            <a:r>
              <a:rPr lang="en-US" sz="1800" dirty="0">
                <a:solidFill>
                  <a:srgbClr val="C0504D"/>
                </a:solidFill>
                <a:effectLst>
                  <a:outerShdw blurRad="38100" dist="38100" dir="2700000" algn="tl">
                    <a:srgbClr val="000000">
                      <a:alpha val="43137"/>
                    </a:srgbClr>
                  </a:outerShdw>
                </a:effectLst>
                <a:cs typeface="Times New Roman" pitchFamily="18" charset="0"/>
              </a:rPr>
              <a:t>. July 13, 2009.</a:t>
            </a:r>
          </a:p>
        </p:txBody>
      </p:sp>
      <p:pic>
        <p:nvPicPr>
          <p:cNvPr id="5" name="Picture 2" descr="https://s-media-cache-ak0.pinimg.com/736x/3e/ed/9a/3eed9a9383b12bfa49b6323dcfd6d41f.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37022"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1049778"/>
      </p:ext>
    </p:extLst>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The shrinking of the Euphrates, a river so crucial to the birth of civilization that the Book of Revelation prophesied its drying up as a sign of the end times, </a:t>
            </a:r>
          </a:p>
        </p:txBody>
      </p:sp>
      <p:sp>
        <p:nvSpPr>
          <p:cNvPr id="10" name="TextBox 9"/>
          <p:cNvSpPr txBox="1"/>
          <p:nvPr/>
        </p:nvSpPr>
        <p:spPr>
          <a:xfrm>
            <a:off x="169333" y="254000"/>
            <a:ext cx="6688668" cy="1938992"/>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C0504D"/>
                </a:solidFill>
                <a:effectLst>
                  <a:outerShdw blurRad="38100" dist="38100" dir="2700000" algn="tl">
                    <a:srgbClr val="000000">
                      <a:alpha val="43137"/>
                    </a:srgbClr>
                  </a:outerShdw>
                </a:effectLst>
                <a:cs typeface="Times New Roman" pitchFamily="18" charset="0"/>
              </a:rPr>
              <a:t>Time Magazine</a:t>
            </a:r>
          </a:p>
          <a:p>
            <a:pPr eaLnBrk="1" fontAlgn="auto" hangingPunct="1">
              <a:spcBef>
                <a:spcPts val="0"/>
              </a:spcBef>
              <a:spcAft>
                <a:spcPts val="0"/>
              </a:spcAft>
            </a:pPr>
            <a:endParaRPr lang="en-US" sz="1800" dirty="0" smtClean="0">
              <a:solidFill>
                <a:srgbClr val="C0504D"/>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1800" dirty="0">
                <a:solidFill>
                  <a:srgbClr val="C0504D"/>
                </a:solidFill>
                <a:effectLst>
                  <a:outerShdw blurRad="38100" dist="38100" dir="2700000" algn="tl">
                    <a:srgbClr val="000000">
                      <a:alpha val="43137"/>
                    </a:srgbClr>
                  </a:outerShdw>
                </a:effectLst>
                <a:cs typeface="Times New Roman" pitchFamily="18" charset="0"/>
              </a:rPr>
              <a:t>Campbell Robertson, “Iraq Suffers as the Euphrates River Dwindles.” </a:t>
            </a:r>
            <a:r>
              <a:rPr lang="en-US" sz="1800" i="1" dirty="0">
                <a:solidFill>
                  <a:srgbClr val="C0504D"/>
                </a:solidFill>
                <a:effectLst>
                  <a:outerShdw blurRad="38100" dist="38100" dir="2700000" algn="tl">
                    <a:srgbClr val="000000">
                      <a:alpha val="43137"/>
                    </a:srgbClr>
                  </a:outerShdw>
                </a:effectLst>
                <a:cs typeface="Times New Roman" pitchFamily="18" charset="0"/>
              </a:rPr>
              <a:t>Time</a:t>
            </a:r>
            <a:r>
              <a:rPr lang="en-US" sz="1800" dirty="0">
                <a:solidFill>
                  <a:srgbClr val="C0504D"/>
                </a:solidFill>
                <a:effectLst>
                  <a:outerShdw blurRad="38100" dist="38100" dir="2700000" algn="tl">
                    <a:srgbClr val="000000">
                      <a:alpha val="43137"/>
                    </a:srgbClr>
                  </a:outerShdw>
                </a:effectLst>
                <a:cs typeface="Times New Roman" pitchFamily="18" charset="0"/>
              </a:rPr>
              <a:t>. July 13, 2009.</a:t>
            </a:r>
          </a:p>
        </p:txBody>
      </p:sp>
      <p:pic>
        <p:nvPicPr>
          <p:cNvPr id="5" name="Picture 2" descr="https://s-media-cache-ak0.pinimg.com/736x/3e/ed/9a/3eed9a9383b12bfa49b6323dcfd6d41f.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37022"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033954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31</a:t>
            </a:r>
            <a:r>
              <a:rPr lang="en-US" baseline="30000" dirty="0" smtClean="0"/>
              <a:t> </a:t>
            </a:r>
            <a:r>
              <a:rPr lang="en-US" dirty="0" smtClean="0"/>
              <a:t>“His armed forces will rise up to desecrate the temple fortress and will abolish the daily sacrifice. Then they will set up </a:t>
            </a:r>
            <a:r>
              <a:rPr lang="en-US" u="sng" dirty="0" smtClean="0"/>
              <a:t>the abomination that causes desolation.</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The shrinking of the Euphrates, a river so crucial to the birth of civilization </a:t>
            </a:r>
            <a:r>
              <a:rPr lang="en-US" sz="4400" u="sng"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that the Book of Revelation prophesied its drying up as a sign of the end times</a:t>
            </a:r>
            <a:r>
              <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10" name="TextBox 9"/>
          <p:cNvSpPr txBox="1"/>
          <p:nvPr/>
        </p:nvSpPr>
        <p:spPr>
          <a:xfrm>
            <a:off x="169333" y="254000"/>
            <a:ext cx="6688668" cy="1938992"/>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C0504D"/>
                </a:solidFill>
                <a:effectLst>
                  <a:outerShdw blurRad="38100" dist="38100" dir="2700000" algn="tl">
                    <a:srgbClr val="000000">
                      <a:alpha val="43137"/>
                    </a:srgbClr>
                  </a:outerShdw>
                </a:effectLst>
                <a:cs typeface="Times New Roman" pitchFamily="18" charset="0"/>
              </a:rPr>
              <a:t>Time Magazine</a:t>
            </a:r>
          </a:p>
          <a:p>
            <a:pPr eaLnBrk="1" fontAlgn="auto" hangingPunct="1">
              <a:spcBef>
                <a:spcPts val="0"/>
              </a:spcBef>
              <a:spcAft>
                <a:spcPts val="0"/>
              </a:spcAft>
            </a:pPr>
            <a:endParaRPr lang="en-US" sz="1800" dirty="0" smtClean="0">
              <a:solidFill>
                <a:srgbClr val="C0504D"/>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1800" dirty="0">
                <a:solidFill>
                  <a:srgbClr val="C0504D"/>
                </a:solidFill>
                <a:effectLst>
                  <a:outerShdw blurRad="38100" dist="38100" dir="2700000" algn="tl">
                    <a:srgbClr val="000000">
                      <a:alpha val="43137"/>
                    </a:srgbClr>
                  </a:outerShdw>
                </a:effectLst>
                <a:cs typeface="Times New Roman" pitchFamily="18" charset="0"/>
              </a:rPr>
              <a:t>Campbell Robertson, “Iraq Suffers as the Euphrates River Dwindles.” </a:t>
            </a:r>
            <a:r>
              <a:rPr lang="en-US" sz="1800" i="1" dirty="0">
                <a:solidFill>
                  <a:srgbClr val="C0504D"/>
                </a:solidFill>
                <a:effectLst>
                  <a:outerShdw blurRad="38100" dist="38100" dir="2700000" algn="tl">
                    <a:srgbClr val="000000">
                      <a:alpha val="43137"/>
                    </a:srgbClr>
                  </a:outerShdw>
                </a:effectLst>
                <a:cs typeface="Times New Roman" pitchFamily="18" charset="0"/>
              </a:rPr>
              <a:t>Time</a:t>
            </a:r>
            <a:r>
              <a:rPr lang="en-US" sz="1800" dirty="0">
                <a:solidFill>
                  <a:srgbClr val="C0504D"/>
                </a:solidFill>
                <a:effectLst>
                  <a:outerShdw blurRad="38100" dist="38100" dir="2700000" algn="tl">
                    <a:srgbClr val="000000">
                      <a:alpha val="43137"/>
                    </a:srgbClr>
                  </a:outerShdw>
                </a:effectLst>
                <a:cs typeface="Times New Roman" pitchFamily="18" charset="0"/>
              </a:rPr>
              <a:t>. July 13, 2009.</a:t>
            </a:r>
          </a:p>
        </p:txBody>
      </p:sp>
      <p:pic>
        <p:nvPicPr>
          <p:cNvPr id="5" name="Picture 2" descr="https://s-media-cache-ak0.pinimg.com/736x/3e/ed/9a/3eed9a9383b12bfa49b6323dcfd6d41f.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37022"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3628640"/>
      </p:ext>
    </p:extLst>
  </p:cSld>
  <p:clrMapOvr>
    <a:masterClrMapping/>
  </p:clrMapOvr>
  <p:transition>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Shape 8"/>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smtClean="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has </a:t>
            </a:r>
            <a:r>
              <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decimated farms along its banks, has left fishermen impoverished and has depleted riverside towns as farmers flee to the cities looking for </a:t>
            </a:r>
            <a:r>
              <a:rPr lang="en-US" sz="4400" dirty="0" smtClean="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rPr>
              <a:t>work.</a:t>
            </a:r>
            <a:endParaRPr lang="en-US" sz="4400" dirty="0">
              <a:solidFill>
                <a:prstClr val="white">
                  <a:lumMod val="95000"/>
                </a:prst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TextBox 9"/>
          <p:cNvSpPr txBox="1"/>
          <p:nvPr/>
        </p:nvSpPr>
        <p:spPr>
          <a:xfrm>
            <a:off x="169333" y="254000"/>
            <a:ext cx="6688668" cy="1938992"/>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C0504D"/>
                </a:solidFill>
                <a:effectLst>
                  <a:outerShdw blurRad="38100" dist="38100" dir="2700000" algn="tl">
                    <a:srgbClr val="000000">
                      <a:alpha val="43137"/>
                    </a:srgbClr>
                  </a:outerShdw>
                </a:effectLst>
                <a:cs typeface="Times New Roman" pitchFamily="18" charset="0"/>
              </a:rPr>
              <a:t>Time Magazine</a:t>
            </a:r>
          </a:p>
          <a:p>
            <a:pPr eaLnBrk="1" fontAlgn="auto" hangingPunct="1">
              <a:spcBef>
                <a:spcPts val="0"/>
              </a:spcBef>
              <a:spcAft>
                <a:spcPts val="0"/>
              </a:spcAft>
            </a:pPr>
            <a:endParaRPr lang="en-US" sz="1800" dirty="0" smtClean="0">
              <a:solidFill>
                <a:srgbClr val="C0504D"/>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1800" dirty="0">
                <a:solidFill>
                  <a:srgbClr val="C0504D"/>
                </a:solidFill>
                <a:effectLst>
                  <a:outerShdw blurRad="38100" dist="38100" dir="2700000" algn="tl">
                    <a:srgbClr val="000000">
                      <a:alpha val="43137"/>
                    </a:srgbClr>
                  </a:outerShdw>
                </a:effectLst>
                <a:cs typeface="Times New Roman" pitchFamily="18" charset="0"/>
              </a:rPr>
              <a:t>Campbell Robertson, “Iraq Suffers as the Euphrates River Dwindles.” </a:t>
            </a:r>
            <a:r>
              <a:rPr lang="en-US" sz="1800" i="1" dirty="0">
                <a:solidFill>
                  <a:srgbClr val="C0504D"/>
                </a:solidFill>
                <a:effectLst>
                  <a:outerShdw blurRad="38100" dist="38100" dir="2700000" algn="tl">
                    <a:srgbClr val="000000">
                      <a:alpha val="43137"/>
                    </a:srgbClr>
                  </a:outerShdw>
                </a:effectLst>
                <a:cs typeface="Times New Roman" pitchFamily="18" charset="0"/>
              </a:rPr>
              <a:t>Time</a:t>
            </a:r>
            <a:r>
              <a:rPr lang="en-US" sz="1800" dirty="0">
                <a:solidFill>
                  <a:srgbClr val="C0504D"/>
                </a:solidFill>
                <a:effectLst>
                  <a:outerShdw blurRad="38100" dist="38100" dir="2700000" algn="tl">
                    <a:srgbClr val="000000">
                      <a:alpha val="43137"/>
                    </a:srgbClr>
                  </a:outerShdw>
                </a:effectLst>
                <a:cs typeface="Times New Roman" pitchFamily="18" charset="0"/>
              </a:rPr>
              <a:t>. July 13, 2009.</a:t>
            </a:r>
          </a:p>
        </p:txBody>
      </p:sp>
      <p:pic>
        <p:nvPicPr>
          <p:cNvPr id="48130" name="Picture 2" descr="https://s-media-cache-ak0.pinimg.com/736x/3e/ed/9a/3eed9a9383b12bfa49b6323dcfd6d41f.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37022"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949482"/>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285700" name="AutoShape 4" descr="C:\Users\risleyc\Desktop\2594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5702" name="AutoShape 6" descr="C:\Users\risleyc\Desktop\2594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6418" name="Picture 2" descr="C:\Users\risleyc\Desktop\Euphrates River.jpg"/>
          <p:cNvPicPr>
            <a:picLocks noChangeAspect="1" noChangeArrowheads="1"/>
          </p:cNvPicPr>
          <p:nvPr/>
        </p:nvPicPr>
        <p:blipFill>
          <a:blip r:embed="rId3" cstate="print"/>
          <a:srcRect/>
          <a:stretch>
            <a:fillRect/>
          </a:stretch>
        </p:blipFill>
        <p:spPr bwMode="auto">
          <a:xfrm>
            <a:off x="1008063" y="723900"/>
            <a:ext cx="8229600" cy="4200525"/>
          </a:xfrm>
          <a:prstGeom prst="rect">
            <a:avLst/>
          </a:prstGeom>
          <a:noFill/>
        </p:spPr>
      </p:pic>
      <p:cxnSp>
        <p:nvCxnSpPr>
          <p:cNvPr id="9" name="Straight Arrow Connector 8"/>
          <p:cNvCxnSpPr/>
          <p:nvPr/>
        </p:nvCxnSpPr>
        <p:spPr bwMode="auto">
          <a:xfrm>
            <a:off x="5156200" y="1943100"/>
            <a:ext cx="457200" cy="762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0" name="TextBox 9"/>
          <p:cNvSpPr txBox="1"/>
          <p:nvPr/>
        </p:nvSpPr>
        <p:spPr>
          <a:xfrm>
            <a:off x="3784600" y="1562100"/>
            <a:ext cx="1374094" cy="523220"/>
          </a:xfrm>
          <a:prstGeom prst="rect">
            <a:avLst/>
          </a:prstGeom>
          <a:noFill/>
        </p:spPr>
        <p:txBody>
          <a:bodyPr wrap="none" rtlCol="0">
            <a:spAutoFit/>
          </a:bodyPr>
          <a:lstStyle/>
          <a:p>
            <a:r>
              <a:rPr lang="en-US" sz="2800" b="1" dirty="0" smtClean="0">
                <a:solidFill>
                  <a:schemeClr val="tx1"/>
                </a:solidFill>
                <a:latin typeface="Verdana" pitchFamily="34" charset="0"/>
                <a:ea typeface="Verdana" pitchFamily="34" charset="0"/>
                <a:cs typeface="Verdana" pitchFamily="34" charset="0"/>
              </a:rPr>
              <a:t>Israel</a:t>
            </a:r>
          </a:p>
        </p:txBody>
      </p:sp>
      <p:sp>
        <p:nvSpPr>
          <p:cNvPr id="12" name="Rectangle 11"/>
          <p:cNvSpPr>
            <a:spLocks noChangeArrowheads="1"/>
          </p:cNvSpPr>
          <p:nvPr/>
        </p:nvSpPr>
        <p:spPr bwMode="auto">
          <a:xfrm>
            <a:off x="3048000" y="4070615"/>
            <a:ext cx="6688667" cy="1453885"/>
          </a:xfrm>
          <a:prstGeom prst="rect">
            <a:avLst/>
          </a:prstGeom>
          <a:solidFill>
            <a:srgbClr val="1F497D">
              <a:lumMod val="50000"/>
            </a:srgbClr>
          </a:solidFill>
          <a:ln w="38100">
            <a:solidFill>
              <a:srgbClr val="1F497D">
                <a:lumMod val="60000"/>
                <a:lumOff val="40000"/>
              </a:srgbClr>
            </a:solidFill>
            <a:round/>
            <a:headEnd/>
            <a:tailEnd/>
          </a:ln>
        </p:spPr>
        <p:txBody>
          <a:bodyPr/>
          <a:lstStyle/>
          <a:p>
            <a:pPr>
              <a:defRPr/>
            </a:pPr>
            <a:r>
              <a:rPr lang="en-US" sz="2800" b="1" kern="0" dirty="0" smtClean="0">
                <a:solidFill>
                  <a:sysClr val="window" lastClr="FFFFFF"/>
                </a:solidFill>
                <a:latin typeface="Cambria" charset="0"/>
                <a:ea typeface="ＭＳ Ｐゴシック" charset="-128"/>
              </a:rPr>
              <a:t>Daniel 11:44:</a:t>
            </a:r>
            <a:r>
              <a:rPr lang="en-US" sz="2800" kern="0" dirty="0" smtClean="0">
                <a:solidFill>
                  <a:sysClr val="window" lastClr="FFFFFF"/>
                </a:solidFill>
                <a:latin typeface="Cambria" charset="0"/>
                <a:ea typeface="ＭＳ Ｐゴシック" charset="-128"/>
              </a:rPr>
              <a:t> </a:t>
            </a:r>
            <a:r>
              <a:rPr lang="en-US" sz="2800" dirty="0" smtClean="0">
                <a:solidFill>
                  <a:srgbClr val="FFFFFF"/>
                </a:solidFill>
                <a:latin typeface="Cambria" pitchFamily="18" charset="0"/>
                <a:ea typeface="ＭＳ Ｐゴシック" charset="-128"/>
              </a:rPr>
              <a:t>“But rumors from the East and from the North will disturb him…”</a:t>
            </a:r>
            <a:endParaRPr lang="en-US" sz="2800" dirty="0">
              <a:solidFill>
                <a:srgbClr val="FFFFFF"/>
              </a:solidFill>
              <a:latin typeface="Cambria" pitchFamily="18" charset="0"/>
              <a:ea typeface="ＭＳ Ｐゴシック" charset="-12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endPar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endParaRPr>
          </a:p>
        </p:txBody>
      </p:sp>
      <p:sp>
        <p:nvSpPr>
          <p:cNvPr id="285700" name="AutoShape 4" descr="C:\Users\risleyc\Desktop\2594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5702" name="AutoShape 6" descr="C:\Users\risleyc\Desktop\259465.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6418" name="Picture 2" descr="C:\Users\risleyc\Desktop\Euphrates River.jpg"/>
          <p:cNvPicPr>
            <a:picLocks noChangeAspect="1" noChangeArrowheads="1"/>
          </p:cNvPicPr>
          <p:nvPr/>
        </p:nvPicPr>
        <p:blipFill>
          <a:blip r:embed="rId3" cstate="print"/>
          <a:srcRect/>
          <a:stretch>
            <a:fillRect/>
          </a:stretch>
        </p:blipFill>
        <p:spPr bwMode="auto">
          <a:xfrm>
            <a:off x="1008063" y="723900"/>
            <a:ext cx="8229600" cy="4200525"/>
          </a:xfrm>
          <a:prstGeom prst="rect">
            <a:avLst/>
          </a:prstGeom>
          <a:noFill/>
        </p:spPr>
      </p:pic>
      <p:cxnSp>
        <p:nvCxnSpPr>
          <p:cNvPr id="9" name="Straight Arrow Connector 8"/>
          <p:cNvCxnSpPr/>
          <p:nvPr/>
        </p:nvCxnSpPr>
        <p:spPr bwMode="auto">
          <a:xfrm>
            <a:off x="5156200" y="1943100"/>
            <a:ext cx="457200" cy="762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
        <p:nvSpPr>
          <p:cNvPr id="10" name="TextBox 9"/>
          <p:cNvSpPr txBox="1"/>
          <p:nvPr/>
        </p:nvSpPr>
        <p:spPr>
          <a:xfrm>
            <a:off x="3784600" y="1562100"/>
            <a:ext cx="1374094" cy="523220"/>
          </a:xfrm>
          <a:prstGeom prst="rect">
            <a:avLst/>
          </a:prstGeom>
          <a:noFill/>
        </p:spPr>
        <p:txBody>
          <a:bodyPr wrap="none" rtlCol="0">
            <a:spAutoFit/>
          </a:bodyPr>
          <a:lstStyle/>
          <a:p>
            <a:r>
              <a:rPr lang="en-US" sz="2800" b="1" dirty="0" smtClean="0">
                <a:solidFill>
                  <a:schemeClr val="tx1"/>
                </a:solidFill>
                <a:latin typeface="Verdana" pitchFamily="34" charset="0"/>
                <a:ea typeface="Verdana" pitchFamily="34" charset="0"/>
                <a:cs typeface="Verdana" pitchFamily="34" charset="0"/>
              </a:rPr>
              <a:t>Israel</a:t>
            </a:r>
          </a:p>
        </p:txBody>
      </p:sp>
      <p:sp>
        <p:nvSpPr>
          <p:cNvPr id="11" name="Oval 10"/>
          <p:cNvSpPr/>
          <p:nvPr/>
        </p:nvSpPr>
        <p:spPr bwMode="auto">
          <a:xfrm>
            <a:off x="6375400" y="1714500"/>
            <a:ext cx="1295400" cy="990600"/>
          </a:xfrm>
          <a:prstGeom prst="ellipse">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2" name="Oval 11"/>
          <p:cNvSpPr/>
          <p:nvPr/>
        </p:nvSpPr>
        <p:spPr bwMode="auto">
          <a:xfrm>
            <a:off x="5384800" y="952500"/>
            <a:ext cx="762000" cy="762000"/>
          </a:xfrm>
          <a:prstGeom prst="ellipse">
            <a:avLst/>
          </a:prstGeom>
          <a:noFill/>
          <a:ln w="3810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3" name="Rectangle 12"/>
          <p:cNvSpPr>
            <a:spLocks noChangeArrowheads="1"/>
          </p:cNvSpPr>
          <p:nvPr/>
        </p:nvSpPr>
        <p:spPr bwMode="auto">
          <a:xfrm>
            <a:off x="3048000" y="4070615"/>
            <a:ext cx="6688667" cy="1453885"/>
          </a:xfrm>
          <a:prstGeom prst="rect">
            <a:avLst/>
          </a:prstGeom>
          <a:solidFill>
            <a:srgbClr val="1F497D">
              <a:lumMod val="50000"/>
            </a:srgbClr>
          </a:solidFill>
          <a:ln w="38100">
            <a:solidFill>
              <a:srgbClr val="1F497D">
                <a:lumMod val="60000"/>
                <a:lumOff val="40000"/>
              </a:srgbClr>
            </a:solidFill>
            <a:round/>
            <a:headEnd/>
            <a:tailEnd/>
          </a:ln>
        </p:spPr>
        <p:txBody>
          <a:bodyPr/>
          <a:lstStyle/>
          <a:p>
            <a:pPr>
              <a:defRPr/>
            </a:pPr>
            <a:r>
              <a:rPr lang="en-US" sz="2800" b="1" kern="0" dirty="0" smtClean="0">
                <a:solidFill>
                  <a:sysClr val="window" lastClr="FFFFFF"/>
                </a:solidFill>
                <a:latin typeface="Cambria" charset="0"/>
                <a:ea typeface="ＭＳ Ｐゴシック" charset="-128"/>
              </a:rPr>
              <a:t>Daniel 11:44:</a:t>
            </a:r>
            <a:r>
              <a:rPr lang="en-US" sz="2800" kern="0" dirty="0" smtClean="0">
                <a:solidFill>
                  <a:sysClr val="window" lastClr="FFFFFF"/>
                </a:solidFill>
                <a:latin typeface="Cambria" charset="0"/>
                <a:ea typeface="ＭＳ Ｐゴシック" charset="-128"/>
              </a:rPr>
              <a:t> </a:t>
            </a:r>
            <a:r>
              <a:rPr lang="en-US" sz="2800" dirty="0" smtClean="0">
                <a:solidFill>
                  <a:srgbClr val="FFFFFF"/>
                </a:solidFill>
                <a:latin typeface="Cambria" pitchFamily="18" charset="0"/>
                <a:ea typeface="ＭＳ Ｐゴシック" charset="-128"/>
              </a:rPr>
              <a:t>“But rumors from the East and from the North will disturb him…”</a:t>
            </a:r>
            <a:endParaRPr lang="en-US" sz="2800" dirty="0">
              <a:solidFill>
                <a:srgbClr val="FFFFFF"/>
              </a:solidFill>
              <a:latin typeface="Cambria" pitchFamily="18" charset="0"/>
              <a:ea typeface="ＭＳ Ｐゴシック" charset="-12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Content Placeholder 3"/>
          <p:cNvSpPr>
            <a:spLocks noGrp="1"/>
          </p:cNvSpPr>
          <p:nvPr>
            <p:ph idx="1"/>
          </p:nvPr>
        </p:nvSpPr>
        <p:spPr/>
        <p:txBody>
          <a:bodyPr/>
          <a:lstStyle/>
          <a:p>
            <a:endParaRPr lang="en-US" smtClean="0"/>
          </a:p>
        </p:txBody>
      </p:sp>
      <p:pic>
        <p:nvPicPr>
          <p:cNvPr id="109571"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
        <p:nvSpPr>
          <p:cNvPr id="11" name="Rectangle 10"/>
          <p:cNvSpPr>
            <a:spLocks noChangeArrowheads="1"/>
          </p:cNvSpPr>
          <p:nvPr/>
        </p:nvSpPr>
        <p:spPr bwMode="auto">
          <a:xfrm>
            <a:off x="84667" y="3238500"/>
            <a:ext cx="9821333" cy="2286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2" name="TextBox 11"/>
          <p:cNvSpPr txBox="1">
            <a:spLocks noChangeArrowheads="1"/>
          </p:cNvSpPr>
          <p:nvPr/>
        </p:nvSpPr>
        <p:spPr bwMode="auto">
          <a:xfrm>
            <a:off x="84667" y="3282157"/>
            <a:ext cx="9821333" cy="2492990"/>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Revelation </a:t>
            </a:r>
            <a:r>
              <a:rPr lang="en-US" sz="2600" b="1" dirty="0">
                <a:solidFill>
                  <a:srgbClr val="FFFFFF"/>
                </a:solidFill>
                <a:latin typeface="Cambria" pitchFamily="18" charset="0"/>
                <a:ea typeface="ＭＳ Ｐゴシック" charset="-128"/>
              </a:rPr>
              <a:t>16:12, 14, 16:</a:t>
            </a:r>
            <a:r>
              <a:rPr lang="en-US" sz="2600" dirty="0">
                <a:solidFill>
                  <a:srgbClr val="FFFFFF"/>
                </a:solidFill>
                <a:latin typeface="Cambria" pitchFamily="18" charset="0"/>
                <a:ea typeface="ＭＳ Ｐゴシック" charset="-128"/>
              </a:rPr>
              <a:t> “The sixth angel poured out his bowl on the great river Euphrates, and its water was dried up to prepare the way for the kings from the East…and [demons] go out to the kings of the whole world, to gather them for the battle on the great day of God Almighty…”</a:t>
            </a:r>
          </a:p>
          <a:p>
            <a:pPr algn="l">
              <a:defRPr/>
            </a:pPr>
            <a:endParaRPr lang="en-US" sz="2600" dirty="0">
              <a:solidFill>
                <a:srgbClr val="FFFFFF"/>
              </a:solidFill>
              <a:latin typeface="Cambria" pitchFamily="18" charset="0"/>
              <a:ea typeface="ＭＳ Ｐゴシック" charset="-128"/>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3"/>
          <p:cNvSpPr>
            <a:spLocks noGrp="1"/>
          </p:cNvSpPr>
          <p:nvPr>
            <p:ph idx="1"/>
          </p:nvPr>
        </p:nvSpPr>
        <p:spPr/>
        <p:txBody>
          <a:bodyPr/>
          <a:lstStyle/>
          <a:p>
            <a:endParaRPr lang="en-US" smtClean="0"/>
          </a:p>
        </p:txBody>
      </p:sp>
      <p:pic>
        <p:nvPicPr>
          <p:cNvPr id="110595" name="Picture 2" descr="C:\Users\Conrad\Desktop\Capture.JPG"/>
          <p:cNvPicPr>
            <a:picLocks noChangeAspect="1" noChangeArrowheads="1"/>
          </p:cNvPicPr>
          <p:nvPr/>
        </p:nvPicPr>
        <p:blipFill>
          <a:blip r:embed="rId3" cstate="print"/>
          <a:srcRect/>
          <a:stretch>
            <a:fillRect/>
          </a:stretch>
        </p:blipFill>
        <p:spPr bwMode="auto">
          <a:xfrm>
            <a:off x="0" y="681303"/>
            <a:ext cx="10160000" cy="4462198"/>
          </a:xfrm>
          <a:prstGeom prst="rect">
            <a:avLst/>
          </a:prstGeom>
          <a:noFill/>
          <a:ln w="9525">
            <a:noFill/>
            <a:miter lim="800000"/>
            <a:headEnd/>
            <a:tailEnd/>
          </a:ln>
        </p:spPr>
      </p:pic>
      <p:sp>
        <p:nvSpPr>
          <p:cNvPr id="35" name="Freeform 34"/>
          <p:cNvSpPr/>
          <p:nvPr/>
        </p:nvSpPr>
        <p:spPr>
          <a:xfrm>
            <a:off x="4064000" y="2502959"/>
            <a:ext cx="811389" cy="633678"/>
          </a:xfrm>
          <a:custGeom>
            <a:avLst/>
            <a:gdLst>
              <a:gd name="connsiteX0" fmla="*/ 413309 w 729691"/>
              <a:gd name="connsiteY0" fmla="*/ 0 h 761390"/>
              <a:gd name="connsiteX1" fmla="*/ 683971 w 729691"/>
              <a:gd name="connsiteY1" fmla="*/ 212140 h 761390"/>
              <a:gd name="connsiteX2" fmla="*/ 687629 w 729691"/>
              <a:gd name="connsiteY2" fmla="*/ 566928 h 761390"/>
              <a:gd name="connsiteX3" fmla="*/ 479146 w 729691"/>
              <a:gd name="connsiteY3" fmla="*/ 746150 h 761390"/>
              <a:gd name="connsiteX4" fmla="*/ 168250 w 729691"/>
              <a:gd name="connsiteY4" fmla="*/ 658368 h 761390"/>
              <a:gd name="connsiteX5" fmla="*/ 0 w 729691"/>
              <a:gd name="connsiteY5" fmla="*/ 373075 h 7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 h="761390">
                <a:moveTo>
                  <a:pt x="413309" y="0"/>
                </a:moveTo>
                <a:cubicBezTo>
                  <a:pt x="525780" y="58826"/>
                  <a:pt x="638251" y="117652"/>
                  <a:pt x="683971" y="212140"/>
                </a:cubicBezTo>
                <a:cubicBezTo>
                  <a:pt x="729691" y="306628"/>
                  <a:pt x="721767" y="477926"/>
                  <a:pt x="687629" y="566928"/>
                </a:cubicBezTo>
                <a:cubicBezTo>
                  <a:pt x="653492" y="655930"/>
                  <a:pt x="565709" y="730910"/>
                  <a:pt x="479146" y="746150"/>
                </a:cubicBezTo>
                <a:cubicBezTo>
                  <a:pt x="392583" y="761390"/>
                  <a:pt x="248108" y="720547"/>
                  <a:pt x="168250" y="658368"/>
                </a:cubicBezTo>
                <a:cubicBezTo>
                  <a:pt x="88392" y="596189"/>
                  <a:pt x="8534" y="390144"/>
                  <a:pt x="0" y="373075"/>
                </a:cubicBezTo>
              </a:path>
            </a:pathLst>
          </a:custGeom>
          <a:gradFill>
            <a:gsLst>
              <a:gs pos="0">
                <a:schemeClr val="accent6">
                  <a:lumMod val="20000"/>
                  <a:lumOff val="80000"/>
                </a:schemeClr>
              </a:gs>
              <a:gs pos="100000">
                <a:schemeClr val="accent1">
                  <a:tint val="50000"/>
                  <a:shade val="100000"/>
                  <a:satMod val="350000"/>
                </a:schemeClr>
              </a:gs>
            </a:gsLst>
            <a:lin ang="16200000" scaled="0"/>
          </a:gradFill>
          <a:ln w="38100">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eaLnBrk="1" hangingPunct="1">
              <a:defRPr/>
            </a:pPr>
            <a:endParaRPr lang="en-US" sz="8000">
              <a:solidFill>
                <a:srgbClr val="FFFFFF"/>
              </a:solidFill>
            </a:endParaRPr>
          </a:p>
        </p:txBody>
      </p:sp>
      <p:sp>
        <p:nvSpPr>
          <p:cNvPr id="23" name="Right Arrow 22"/>
          <p:cNvSpPr/>
          <p:nvPr/>
        </p:nvSpPr>
        <p:spPr>
          <a:xfrm rot="9139621">
            <a:off x="2543528" y="3030803"/>
            <a:ext cx="1559278" cy="542396"/>
          </a:xfrm>
          <a:prstGeom prst="rightArrow">
            <a:avLst>
              <a:gd name="adj1" fmla="val 50000"/>
              <a:gd name="adj2" fmla="val 62632"/>
            </a:avLst>
          </a:prstGeom>
          <a:gradFill>
            <a:gsLst>
              <a:gs pos="0">
                <a:schemeClr val="accent6">
                  <a:lumMod val="40000"/>
                  <a:lumOff val="6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grpSp>
        <p:nvGrpSpPr>
          <p:cNvPr id="2" name="Group 7"/>
          <p:cNvGrpSpPr>
            <a:grpSpLocks/>
          </p:cNvGrpSpPr>
          <p:nvPr/>
        </p:nvGrpSpPr>
        <p:grpSpPr bwMode="auto">
          <a:xfrm rot="13919796" flipV="1">
            <a:off x="5863388" y="331832"/>
            <a:ext cx="4398698" cy="4706056"/>
            <a:chOff x="355432" y="95249"/>
            <a:chExt cx="4724400" cy="2819400"/>
          </a:xfrm>
        </p:grpSpPr>
        <p:sp>
          <p:nvSpPr>
            <p:cNvPr id="9" name="Bent Arrow 8"/>
            <p:cNvSpPr/>
            <p:nvPr/>
          </p:nvSpPr>
          <p:spPr>
            <a:xfrm rot="5400000">
              <a:off x="1307932" y="-857251"/>
              <a:ext cx="2819400" cy="4724400"/>
            </a:xfrm>
            <a:prstGeom prst="bentArrow">
              <a:avLst>
                <a:gd name="adj1" fmla="val 32559"/>
                <a:gd name="adj2" fmla="val 22964"/>
                <a:gd name="adj3" fmla="val 31157"/>
                <a:gd name="adj4" fmla="val 43750"/>
              </a:avLst>
            </a:prstGeom>
            <a:gradFill>
              <a:gsLst>
                <a:gs pos="0">
                  <a:schemeClr val="accent6">
                    <a:lumMod val="20000"/>
                    <a:lumOff val="80000"/>
                  </a:schemeClr>
                </a:gs>
                <a:gs pos="100000">
                  <a:schemeClr val="accent1">
                    <a:tint val="50000"/>
                    <a:shade val="100000"/>
                    <a:satMod val="350000"/>
                  </a:schemeClr>
                </a:gs>
              </a:gsLst>
            </a:gradFill>
            <a:ln w="254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8000">
                <a:solidFill>
                  <a:srgbClr val="FFFFFF"/>
                </a:solidFill>
              </a:endParaRPr>
            </a:p>
          </p:txBody>
        </p:sp>
        <p:sp>
          <p:nvSpPr>
            <p:cNvPr id="10" name="TextBox 9"/>
            <p:cNvSpPr txBox="1"/>
            <p:nvPr/>
          </p:nvSpPr>
          <p:spPr>
            <a:xfrm rot="5404685">
              <a:off x="3257606" y="929648"/>
              <a:ext cx="1876782" cy="1156981"/>
            </a:xfrm>
            <a:prstGeom prst="rect">
              <a:avLst/>
            </a:prstGeom>
            <a:noFill/>
          </p:spPr>
          <p:txBody>
            <a:bodyPr anchor="ctr">
              <a:spAutoFit/>
            </a:bodyPr>
            <a:lstStyle/>
            <a:p>
              <a:pPr eaLnBrk="1" hangingPunct="1">
                <a:defRPr/>
              </a:pPr>
              <a:r>
                <a:rPr lang="en-US" sz="3200" b="1" dirty="0">
                  <a:solidFill>
                    <a:srgbClr val="FF0000"/>
                  </a:solidFill>
                  <a:effectLst>
                    <a:outerShdw blurRad="38100" dist="38100" dir="2700000" algn="tl">
                      <a:srgbClr val="000000">
                        <a:alpha val="43137"/>
                      </a:srgbClr>
                    </a:outerShdw>
                  </a:effectLst>
                  <a:latin typeface="Cambria" pitchFamily="18" charset="0"/>
                  <a:ea typeface="ＭＳ Ｐゴシック" charset="-128"/>
                </a:rPr>
                <a:t>Kings of the East</a:t>
              </a:r>
            </a:p>
          </p:txBody>
        </p:sp>
      </p:grpSp>
      <p:sp>
        <p:nvSpPr>
          <p:cNvPr id="11" name="Rectangle 10"/>
          <p:cNvSpPr>
            <a:spLocks noChangeArrowheads="1"/>
          </p:cNvSpPr>
          <p:nvPr/>
        </p:nvSpPr>
        <p:spPr bwMode="auto">
          <a:xfrm>
            <a:off x="84667" y="3238500"/>
            <a:ext cx="9821333" cy="2286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2" name="TextBox 11"/>
          <p:cNvSpPr txBox="1">
            <a:spLocks noChangeArrowheads="1"/>
          </p:cNvSpPr>
          <p:nvPr/>
        </p:nvSpPr>
        <p:spPr bwMode="auto">
          <a:xfrm>
            <a:off x="84667" y="3282157"/>
            <a:ext cx="9821333" cy="892552"/>
          </a:xfrm>
          <a:prstGeom prst="rect">
            <a:avLst/>
          </a:prstGeom>
          <a:noFill/>
          <a:ln w="38100">
            <a:noFill/>
            <a:miter lim="800000"/>
            <a:headEnd/>
            <a:tailEnd/>
          </a:ln>
        </p:spPr>
        <p:txBody>
          <a:bodyPr>
            <a:spAutoFit/>
          </a:bodyPr>
          <a:lstStyle/>
          <a:p>
            <a:pPr algn="l">
              <a:defRPr/>
            </a:pPr>
            <a:r>
              <a:rPr lang="en-US" sz="2600" b="1" kern="0" dirty="0">
                <a:solidFill>
                  <a:sysClr val="window" lastClr="FFFFFF"/>
                </a:solidFill>
                <a:latin typeface="Cambria" charset="0"/>
                <a:ea typeface="ＭＳ Ｐゴシック" charset="-128"/>
              </a:rPr>
              <a:t>Revelation </a:t>
            </a:r>
            <a:r>
              <a:rPr lang="en-US" sz="2600" b="1" dirty="0">
                <a:solidFill>
                  <a:srgbClr val="FFFFFF"/>
                </a:solidFill>
                <a:latin typeface="Cambria" pitchFamily="18" charset="0"/>
                <a:ea typeface="ＭＳ Ｐゴシック" charset="-128"/>
              </a:rPr>
              <a:t>16:12, 14, 16:</a:t>
            </a:r>
            <a:r>
              <a:rPr lang="en-US" sz="2600" dirty="0">
                <a:solidFill>
                  <a:srgbClr val="FFFFFF"/>
                </a:solidFill>
                <a:latin typeface="Cambria" pitchFamily="18" charset="0"/>
                <a:ea typeface="ＭＳ Ｐゴシック" charset="-128"/>
              </a:rPr>
              <a:t> “And they gathered them together to the place which in Hebrew is called </a:t>
            </a:r>
            <a:r>
              <a:rPr lang="en-US" sz="2600" dirty="0" err="1">
                <a:solidFill>
                  <a:srgbClr val="FFFFFF"/>
                </a:solidFill>
                <a:latin typeface="Cambria" pitchFamily="18" charset="0"/>
                <a:ea typeface="ＭＳ Ｐゴシック" charset="-128"/>
              </a:rPr>
              <a:t>Har-Magedon</a:t>
            </a:r>
            <a:r>
              <a:rPr lang="en-US" sz="2600" dirty="0">
                <a:solidFill>
                  <a:srgbClr val="FFFFFF"/>
                </a:solidFill>
                <a:latin typeface="Cambria" pitchFamily="18" charset="0"/>
                <a:ea typeface="ＭＳ Ｐゴシック" charset="-128"/>
              </a:rPr>
              <a:t>. </a:t>
            </a: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a:solidFill>
                  <a:prstClr val="white">
                    <a:lumMod val="85000"/>
                  </a:prstClr>
                </a:solidFill>
                <a:effectLst>
                  <a:outerShdw blurRad="38100" dist="38100" dir="2700000" algn="tl">
                    <a:srgbClr val="000000">
                      <a:alpha val="43137"/>
                    </a:srgbClr>
                  </a:outerShdw>
                </a:effectLst>
                <a:latin typeface="Times New Roman" pitchFamily="18" charset="0"/>
                <a:cs typeface="Times New Roman" pitchFamily="18" charset="0"/>
              </a:rPr>
              <a:t>It is not a single battle but rather a whole series of conflicts that culminate with the Second Coming of Christ. </a:t>
            </a:r>
          </a:p>
        </p:txBody>
      </p:sp>
      <p:sp>
        <p:nvSpPr>
          <p:cNvPr id="4" name="TextBox 3"/>
          <p:cNvSpPr txBox="1"/>
          <p:nvPr/>
        </p:nvSpPr>
        <p:spPr>
          <a:xfrm>
            <a:off x="254002" y="190500"/>
            <a:ext cx="6519332" cy="2769989"/>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F79646">
                    <a:lumMod val="75000"/>
                  </a:srgbClr>
                </a:solidFill>
                <a:effectLst>
                  <a:outerShdw blurRad="38100" dist="38100" dir="2700000" algn="tl">
                    <a:srgbClr val="000000">
                      <a:alpha val="43137"/>
                    </a:srgbClr>
                  </a:outerShdw>
                </a:effectLst>
                <a:cs typeface="Times New Roman" pitchFamily="18" charset="0"/>
              </a:rPr>
              <a:t>Paul </a:t>
            </a:r>
            <a:r>
              <a:rPr lang="en-US" sz="6600" dirty="0" err="1" smtClean="0">
                <a:solidFill>
                  <a:srgbClr val="F79646">
                    <a:lumMod val="75000"/>
                  </a:srgbClr>
                </a:solidFill>
                <a:effectLst>
                  <a:outerShdw blurRad="38100" dist="38100" dir="2700000" algn="tl">
                    <a:srgbClr val="000000">
                      <a:alpha val="43137"/>
                    </a:srgbClr>
                  </a:outerShdw>
                </a:effectLst>
                <a:cs typeface="Times New Roman" pitchFamily="18" charset="0"/>
              </a:rPr>
              <a:t>Benware</a:t>
            </a:r>
            <a:endParaRPr lang="en-US" sz="6600" dirty="0" smtClean="0">
              <a:solidFill>
                <a:srgbClr val="F79646">
                  <a:lumMod val="75000"/>
                </a:srgbClr>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2800" dirty="0" smtClean="0">
                <a:solidFill>
                  <a:srgbClr val="F79646">
                    <a:lumMod val="75000"/>
                  </a:srgbClr>
                </a:solidFill>
                <a:effectLst>
                  <a:outerShdw blurRad="38100" dist="38100" dir="2700000" algn="tl">
                    <a:srgbClr val="000000">
                      <a:alpha val="43137"/>
                    </a:srgbClr>
                  </a:outerShdw>
                </a:effectLst>
                <a:cs typeface="Times New Roman" pitchFamily="18" charset="0"/>
              </a:rPr>
              <a:t>(NT Scholar)</a:t>
            </a:r>
          </a:p>
          <a:p>
            <a:pPr eaLnBrk="1" fontAlgn="auto" hangingPunct="1">
              <a:spcBef>
                <a:spcPts val="0"/>
              </a:spcBef>
              <a:spcAft>
                <a:spcPts val="0"/>
              </a:spcAft>
            </a:pPr>
            <a:endParaRPr lang="en-US" dirty="0" smtClean="0">
              <a:solidFill>
                <a:srgbClr val="F79646">
                  <a:lumMod val="75000"/>
                </a:srgbClr>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2000" dirty="0" err="1" smtClean="0">
                <a:solidFill>
                  <a:srgbClr val="F79646">
                    <a:lumMod val="75000"/>
                  </a:srgbClr>
                </a:solidFill>
                <a:effectLst>
                  <a:outerShdw blurRad="38100" dist="38100" dir="2700000" algn="tl">
                    <a:srgbClr val="000000">
                      <a:alpha val="43137"/>
                    </a:srgbClr>
                  </a:outerShdw>
                </a:effectLst>
                <a:cs typeface="Times New Roman" pitchFamily="18" charset="0"/>
              </a:rPr>
              <a:t>Benware</a:t>
            </a:r>
            <a:r>
              <a:rPr lang="en-US" sz="2000" dirty="0" smtClean="0">
                <a:solidFill>
                  <a:srgbClr val="F79646">
                    <a:lumMod val="75000"/>
                  </a:srgbClr>
                </a:solidFill>
                <a:effectLst>
                  <a:outerShdw blurRad="38100" dist="38100" dir="2700000" algn="tl">
                    <a:srgbClr val="000000">
                      <a:alpha val="43137"/>
                    </a:srgbClr>
                  </a:outerShdw>
                </a:effectLst>
                <a:cs typeface="Times New Roman" pitchFamily="18" charset="0"/>
              </a:rPr>
              <a:t>, Paul. </a:t>
            </a:r>
            <a:r>
              <a:rPr lang="en-US" sz="2000" i="1" dirty="0">
                <a:solidFill>
                  <a:srgbClr val="F79646">
                    <a:lumMod val="75000"/>
                  </a:srgbClr>
                </a:solidFill>
                <a:effectLst>
                  <a:outerShdw blurRad="38100" dist="38100" dir="2700000" algn="tl">
                    <a:srgbClr val="000000">
                      <a:alpha val="43137"/>
                    </a:srgbClr>
                  </a:outerShdw>
                </a:effectLst>
                <a:cs typeface="Times New Roman" pitchFamily="18" charset="0"/>
              </a:rPr>
              <a:t>Understanding End Times Prophecy </a:t>
            </a:r>
            <a:r>
              <a:rPr lang="en-US" sz="2000" dirty="0">
                <a:solidFill>
                  <a:srgbClr val="F79646">
                    <a:lumMod val="75000"/>
                  </a:srgbClr>
                </a:solidFill>
                <a:effectLst>
                  <a:outerShdw blurRad="38100" dist="38100" dir="2700000" algn="tl">
                    <a:srgbClr val="000000">
                      <a:alpha val="43137"/>
                    </a:srgbClr>
                  </a:outerShdw>
                </a:effectLst>
                <a:cs typeface="Times New Roman" pitchFamily="18" charset="0"/>
              </a:rPr>
              <a:t>(</a:t>
            </a:r>
            <a:r>
              <a:rPr lang="en-US" sz="2000" dirty="0" err="1">
                <a:solidFill>
                  <a:srgbClr val="F79646">
                    <a:lumMod val="75000"/>
                  </a:srgbClr>
                </a:solidFill>
                <a:effectLst>
                  <a:outerShdw blurRad="38100" dist="38100" dir="2700000" algn="tl">
                    <a:srgbClr val="000000">
                      <a:alpha val="43137"/>
                    </a:srgbClr>
                  </a:outerShdw>
                </a:effectLst>
                <a:cs typeface="Times New Roman" pitchFamily="18" charset="0"/>
              </a:rPr>
              <a:t>Moody:Chicago</a:t>
            </a:r>
            <a:r>
              <a:rPr lang="en-US" sz="2000" dirty="0">
                <a:solidFill>
                  <a:srgbClr val="F79646">
                    <a:lumMod val="75000"/>
                  </a:srgbClr>
                </a:solidFill>
                <a:effectLst>
                  <a:outerShdw blurRad="38100" dist="38100" dir="2700000" algn="tl">
                    <a:srgbClr val="000000">
                      <a:alpha val="43137"/>
                    </a:srgbClr>
                  </a:outerShdw>
                </a:effectLst>
                <a:cs typeface="Times New Roman" pitchFamily="18" charset="0"/>
              </a:rPr>
              <a:t>, 2006) p. 315</a:t>
            </a:r>
          </a:p>
        </p:txBody>
      </p:sp>
      <p:pic>
        <p:nvPicPr>
          <p:cNvPr id="5" name="Picture 2" descr="http://d202m5krfqbpi5.cloudfront.net/books/1328855830l/34936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60600" cy="29210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34198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a:solidFill>
                  <a:prstClr val="white">
                    <a:lumMod val="85000"/>
                  </a:prstClr>
                </a:solidFill>
                <a:effectLst>
                  <a:outerShdw blurRad="38100" dist="38100" dir="2700000" algn="tl">
                    <a:srgbClr val="000000">
                      <a:alpha val="43137"/>
                    </a:srgbClr>
                  </a:outerShdw>
                </a:effectLst>
                <a:latin typeface="Times New Roman" pitchFamily="18" charset="0"/>
                <a:cs typeface="Times New Roman" pitchFamily="18" charset="0"/>
              </a:rPr>
              <a:t>The Greek word </a:t>
            </a:r>
            <a:r>
              <a:rPr lang="en-US" sz="4400" i="1" dirty="0" err="1">
                <a:solidFill>
                  <a:prstClr val="white">
                    <a:lumMod val="85000"/>
                  </a:prstClr>
                </a:solidFill>
                <a:effectLst>
                  <a:outerShdw blurRad="38100" dist="38100" dir="2700000" algn="tl">
                    <a:srgbClr val="000000">
                      <a:alpha val="43137"/>
                    </a:srgbClr>
                  </a:outerShdw>
                </a:effectLst>
                <a:latin typeface="Times New Roman" pitchFamily="18" charset="0"/>
                <a:cs typeface="Times New Roman" pitchFamily="18" charset="0"/>
              </a:rPr>
              <a:t>polemos</a:t>
            </a:r>
            <a:r>
              <a:rPr lang="en-US" sz="4400" dirty="0">
                <a:solidFill>
                  <a:prstClr val="white">
                    <a:lumMod val="85000"/>
                  </a:prstClr>
                </a:solidFill>
                <a:effectLst>
                  <a:outerShdw blurRad="38100" dist="38100" dir="2700000" algn="tl">
                    <a:srgbClr val="000000">
                      <a:alpha val="43137"/>
                    </a:srgbClr>
                  </a:outerShdw>
                </a:effectLst>
                <a:latin typeface="Times New Roman" pitchFamily="18" charset="0"/>
                <a:cs typeface="Times New Roman" pitchFamily="18" charset="0"/>
              </a:rPr>
              <a:t>, translated ‘battle’ in Revelation 16:14, signifies a war of campaign… </a:t>
            </a:r>
          </a:p>
        </p:txBody>
      </p:sp>
      <p:sp>
        <p:nvSpPr>
          <p:cNvPr id="4" name="TextBox 3"/>
          <p:cNvSpPr txBox="1"/>
          <p:nvPr/>
        </p:nvSpPr>
        <p:spPr>
          <a:xfrm>
            <a:off x="254002" y="190500"/>
            <a:ext cx="6519332" cy="2769989"/>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F79646">
                    <a:lumMod val="75000"/>
                  </a:srgbClr>
                </a:solidFill>
                <a:effectLst>
                  <a:outerShdw blurRad="38100" dist="38100" dir="2700000" algn="tl">
                    <a:srgbClr val="000000">
                      <a:alpha val="43137"/>
                    </a:srgbClr>
                  </a:outerShdw>
                </a:effectLst>
                <a:cs typeface="Times New Roman" pitchFamily="18" charset="0"/>
              </a:rPr>
              <a:t>Paul </a:t>
            </a:r>
            <a:r>
              <a:rPr lang="en-US" sz="6600" dirty="0" err="1" smtClean="0">
                <a:solidFill>
                  <a:srgbClr val="F79646">
                    <a:lumMod val="75000"/>
                  </a:srgbClr>
                </a:solidFill>
                <a:effectLst>
                  <a:outerShdw blurRad="38100" dist="38100" dir="2700000" algn="tl">
                    <a:srgbClr val="000000">
                      <a:alpha val="43137"/>
                    </a:srgbClr>
                  </a:outerShdw>
                </a:effectLst>
                <a:cs typeface="Times New Roman" pitchFamily="18" charset="0"/>
              </a:rPr>
              <a:t>Benware</a:t>
            </a:r>
            <a:endParaRPr lang="en-US" sz="6600" dirty="0" smtClean="0">
              <a:solidFill>
                <a:srgbClr val="F79646">
                  <a:lumMod val="75000"/>
                </a:srgbClr>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2800" dirty="0" smtClean="0">
                <a:solidFill>
                  <a:srgbClr val="F79646">
                    <a:lumMod val="75000"/>
                  </a:srgbClr>
                </a:solidFill>
                <a:effectLst>
                  <a:outerShdw blurRad="38100" dist="38100" dir="2700000" algn="tl">
                    <a:srgbClr val="000000">
                      <a:alpha val="43137"/>
                    </a:srgbClr>
                  </a:outerShdw>
                </a:effectLst>
                <a:cs typeface="Times New Roman" pitchFamily="18" charset="0"/>
              </a:rPr>
              <a:t>(NT Scholar)</a:t>
            </a:r>
          </a:p>
          <a:p>
            <a:pPr eaLnBrk="1" fontAlgn="auto" hangingPunct="1">
              <a:spcBef>
                <a:spcPts val="0"/>
              </a:spcBef>
              <a:spcAft>
                <a:spcPts val="0"/>
              </a:spcAft>
            </a:pPr>
            <a:endParaRPr lang="en-US" dirty="0" smtClean="0">
              <a:solidFill>
                <a:srgbClr val="F79646">
                  <a:lumMod val="75000"/>
                </a:srgbClr>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2000" dirty="0" err="1" smtClean="0">
                <a:solidFill>
                  <a:srgbClr val="F79646">
                    <a:lumMod val="75000"/>
                  </a:srgbClr>
                </a:solidFill>
                <a:effectLst>
                  <a:outerShdw blurRad="38100" dist="38100" dir="2700000" algn="tl">
                    <a:srgbClr val="000000">
                      <a:alpha val="43137"/>
                    </a:srgbClr>
                  </a:outerShdw>
                </a:effectLst>
                <a:cs typeface="Times New Roman" pitchFamily="18" charset="0"/>
              </a:rPr>
              <a:t>Benware</a:t>
            </a:r>
            <a:r>
              <a:rPr lang="en-US" sz="2000" dirty="0" smtClean="0">
                <a:solidFill>
                  <a:srgbClr val="F79646">
                    <a:lumMod val="75000"/>
                  </a:srgbClr>
                </a:solidFill>
                <a:effectLst>
                  <a:outerShdw blurRad="38100" dist="38100" dir="2700000" algn="tl">
                    <a:srgbClr val="000000">
                      <a:alpha val="43137"/>
                    </a:srgbClr>
                  </a:outerShdw>
                </a:effectLst>
                <a:cs typeface="Times New Roman" pitchFamily="18" charset="0"/>
              </a:rPr>
              <a:t>, Paul. </a:t>
            </a:r>
            <a:r>
              <a:rPr lang="en-US" sz="2000" i="1" dirty="0">
                <a:solidFill>
                  <a:srgbClr val="F79646">
                    <a:lumMod val="75000"/>
                  </a:srgbClr>
                </a:solidFill>
                <a:effectLst>
                  <a:outerShdw blurRad="38100" dist="38100" dir="2700000" algn="tl">
                    <a:srgbClr val="000000">
                      <a:alpha val="43137"/>
                    </a:srgbClr>
                  </a:outerShdw>
                </a:effectLst>
                <a:cs typeface="Times New Roman" pitchFamily="18" charset="0"/>
              </a:rPr>
              <a:t>Understanding End Times Prophecy </a:t>
            </a:r>
            <a:r>
              <a:rPr lang="en-US" sz="2000" dirty="0">
                <a:solidFill>
                  <a:srgbClr val="F79646">
                    <a:lumMod val="75000"/>
                  </a:srgbClr>
                </a:solidFill>
                <a:effectLst>
                  <a:outerShdw blurRad="38100" dist="38100" dir="2700000" algn="tl">
                    <a:srgbClr val="000000">
                      <a:alpha val="43137"/>
                    </a:srgbClr>
                  </a:outerShdw>
                </a:effectLst>
                <a:cs typeface="Times New Roman" pitchFamily="18" charset="0"/>
              </a:rPr>
              <a:t>(</a:t>
            </a:r>
            <a:r>
              <a:rPr lang="en-US" sz="2000" dirty="0" err="1">
                <a:solidFill>
                  <a:srgbClr val="F79646">
                    <a:lumMod val="75000"/>
                  </a:srgbClr>
                </a:solidFill>
                <a:effectLst>
                  <a:outerShdw blurRad="38100" dist="38100" dir="2700000" algn="tl">
                    <a:srgbClr val="000000">
                      <a:alpha val="43137"/>
                    </a:srgbClr>
                  </a:outerShdw>
                </a:effectLst>
                <a:cs typeface="Times New Roman" pitchFamily="18" charset="0"/>
              </a:rPr>
              <a:t>Moody:Chicago</a:t>
            </a:r>
            <a:r>
              <a:rPr lang="en-US" sz="2000" dirty="0">
                <a:solidFill>
                  <a:srgbClr val="F79646">
                    <a:lumMod val="75000"/>
                  </a:srgbClr>
                </a:solidFill>
                <a:effectLst>
                  <a:outerShdw blurRad="38100" dist="38100" dir="2700000" algn="tl">
                    <a:srgbClr val="000000">
                      <a:alpha val="43137"/>
                    </a:srgbClr>
                  </a:outerShdw>
                </a:effectLst>
                <a:cs typeface="Times New Roman" pitchFamily="18" charset="0"/>
              </a:rPr>
              <a:t>, 2006) p. 315</a:t>
            </a:r>
          </a:p>
        </p:txBody>
      </p:sp>
      <p:pic>
        <p:nvPicPr>
          <p:cNvPr id="6" name="Picture 2" descr="http://d202m5krfqbpi5.cloudfront.net/books/1328855830l/34936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60600" cy="29210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9698567"/>
      </p:ext>
    </p:extLst>
  </p:cSld>
  <p:clrMapOvr>
    <a:masterClrMapping/>
  </p:clrMapOvr>
  <p:transition>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p:cNvSpPr/>
          <p:nvPr/>
        </p:nvSpPr>
        <p:spPr>
          <a:xfrm>
            <a:off x="0" y="0"/>
            <a:ext cx="10160000" cy="5715000"/>
          </a:xfrm>
          <a:prstGeom prst="corner">
            <a:avLst>
              <a:gd name="adj1" fmla="val 50000"/>
              <a:gd name="adj2" fmla="val 93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eaLnBrk="1" fontAlgn="auto" hangingPunct="1">
              <a:spcBef>
                <a:spcPts val="0"/>
              </a:spcBef>
              <a:spcAft>
                <a:spcPts val="0"/>
              </a:spcAft>
            </a:pPr>
            <a:r>
              <a:rPr lang="en-US" sz="4400" dirty="0">
                <a:solidFill>
                  <a:prstClr val="white">
                    <a:lumMod val="85000"/>
                  </a:prstClr>
                </a:solidFill>
                <a:effectLst>
                  <a:outerShdw blurRad="38100" dist="38100" dir="2700000" algn="tl">
                    <a:srgbClr val="000000">
                      <a:alpha val="43137"/>
                    </a:srgbClr>
                  </a:outerShdw>
                </a:effectLst>
                <a:latin typeface="Times New Roman" pitchFamily="18" charset="0"/>
                <a:cs typeface="Times New Roman" pitchFamily="18" charset="0"/>
              </a:rPr>
              <a:t>[This] indicates that Armageddon is really a campaign made up of numerous conflicts among a number of nations over a period of time at the end of the tribulation.</a:t>
            </a:r>
          </a:p>
        </p:txBody>
      </p:sp>
      <p:sp>
        <p:nvSpPr>
          <p:cNvPr id="4" name="TextBox 3"/>
          <p:cNvSpPr txBox="1"/>
          <p:nvPr/>
        </p:nvSpPr>
        <p:spPr>
          <a:xfrm>
            <a:off x="254002" y="190500"/>
            <a:ext cx="6519332" cy="2769989"/>
          </a:xfrm>
          <a:prstGeom prst="rect">
            <a:avLst/>
          </a:prstGeom>
          <a:noFill/>
        </p:spPr>
        <p:txBody>
          <a:bodyPr wrap="square" rtlCol="0">
            <a:spAutoFit/>
          </a:bodyPr>
          <a:lstStyle/>
          <a:p>
            <a:pPr eaLnBrk="1" fontAlgn="auto" hangingPunct="1">
              <a:spcBef>
                <a:spcPts val="0"/>
              </a:spcBef>
              <a:spcAft>
                <a:spcPts val="0"/>
              </a:spcAft>
            </a:pPr>
            <a:r>
              <a:rPr lang="en-US" sz="6600" dirty="0" smtClean="0">
                <a:solidFill>
                  <a:srgbClr val="F79646">
                    <a:lumMod val="75000"/>
                  </a:srgbClr>
                </a:solidFill>
                <a:effectLst>
                  <a:outerShdw blurRad="38100" dist="38100" dir="2700000" algn="tl">
                    <a:srgbClr val="000000">
                      <a:alpha val="43137"/>
                    </a:srgbClr>
                  </a:outerShdw>
                </a:effectLst>
                <a:cs typeface="Times New Roman" pitchFamily="18" charset="0"/>
              </a:rPr>
              <a:t>Paul </a:t>
            </a:r>
            <a:r>
              <a:rPr lang="en-US" sz="6600" dirty="0" err="1" smtClean="0">
                <a:solidFill>
                  <a:srgbClr val="F79646">
                    <a:lumMod val="75000"/>
                  </a:srgbClr>
                </a:solidFill>
                <a:effectLst>
                  <a:outerShdw blurRad="38100" dist="38100" dir="2700000" algn="tl">
                    <a:srgbClr val="000000">
                      <a:alpha val="43137"/>
                    </a:srgbClr>
                  </a:outerShdw>
                </a:effectLst>
                <a:cs typeface="Times New Roman" pitchFamily="18" charset="0"/>
              </a:rPr>
              <a:t>Benware</a:t>
            </a:r>
            <a:endParaRPr lang="en-US" sz="6600" dirty="0" smtClean="0">
              <a:solidFill>
                <a:srgbClr val="F79646">
                  <a:lumMod val="75000"/>
                </a:srgbClr>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2800" dirty="0" smtClean="0">
                <a:solidFill>
                  <a:srgbClr val="F79646">
                    <a:lumMod val="75000"/>
                  </a:srgbClr>
                </a:solidFill>
                <a:effectLst>
                  <a:outerShdw blurRad="38100" dist="38100" dir="2700000" algn="tl">
                    <a:srgbClr val="000000">
                      <a:alpha val="43137"/>
                    </a:srgbClr>
                  </a:outerShdw>
                </a:effectLst>
                <a:cs typeface="Times New Roman" pitchFamily="18" charset="0"/>
              </a:rPr>
              <a:t>(NT Scholar)</a:t>
            </a:r>
          </a:p>
          <a:p>
            <a:pPr eaLnBrk="1" fontAlgn="auto" hangingPunct="1">
              <a:spcBef>
                <a:spcPts val="0"/>
              </a:spcBef>
              <a:spcAft>
                <a:spcPts val="0"/>
              </a:spcAft>
            </a:pPr>
            <a:endParaRPr lang="en-US" dirty="0" smtClean="0">
              <a:solidFill>
                <a:srgbClr val="F79646">
                  <a:lumMod val="75000"/>
                </a:srgbClr>
              </a:solidFill>
              <a:effectLst>
                <a:outerShdw blurRad="38100" dist="38100" dir="2700000" algn="tl">
                  <a:srgbClr val="000000">
                    <a:alpha val="43137"/>
                  </a:srgbClr>
                </a:outerShdw>
              </a:effectLst>
              <a:cs typeface="Times New Roman" pitchFamily="18" charset="0"/>
            </a:endParaRPr>
          </a:p>
          <a:p>
            <a:pPr eaLnBrk="1" fontAlgn="auto" hangingPunct="1">
              <a:spcBef>
                <a:spcPts val="0"/>
              </a:spcBef>
              <a:spcAft>
                <a:spcPts val="0"/>
              </a:spcAft>
            </a:pPr>
            <a:r>
              <a:rPr lang="en-US" sz="2000" dirty="0" err="1" smtClean="0">
                <a:solidFill>
                  <a:srgbClr val="F79646">
                    <a:lumMod val="75000"/>
                  </a:srgbClr>
                </a:solidFill>
                <a:effectLst>
                  <a:outerShdw blurRad="38100" dist="38100" dir="2700000" algn="tl">
                    <a:srgbClr val="000000">
                      <a:alpha val="43137"/>
                    </a:srgbClr>
                  </a:outerShdw>
                </a:effectLst>
                <a:cs typeface="Times New Roman" pitchFamily="18" charset="0"/>
              </a:rPr>
              <a:t>Benware</a:t>
            </a:r>
            <a:r>
              <a:rPr lang="en-US" sz="2000" dirty="0" smtClean="0">
                <a:solidFill>
                  <a:srgbClr val="F79646">
                    <a:lumMod val="75000"/>
                  </a:srgbClr>
                </a:solidFill>
                <a:effectLst>
                  <a:outerShdw blurRad="38100" dist="38100" dir="2700000" algn="tl">
                    <a:srgbClr val="000000">
                      <a:alpha val="43137"/>
                    </a:srgbClr>
                  </a:outerShdw>
                </a:effectLst>
                <a:cs typeface="Times New Roman" pitchFamily="18" charset="0"/>
              </a:rPr>
              <a:t>, Paul. </a:t>
            </a:r>
            <a:r>
              <a:rPr lang="en-US" sz="2000" i="1" dirty="0">
                <a:solidFill>
                  <a:srgbClr val="F79646">
                    <a:lumMod val="75000"/>
                  </a:srgbClr>
                </a:solidFill>
                <a:effectLst>
                  <a:outerShdw blurRad="38100" dist="38100" dir="2700000" algn="tl">
                    <a:srgbClr val="000000">
                      <a:alpha val="43137"/>
                    </a:srgbClr>
                  </a:outerShdw>
                </a:effectLst>
                <a:cs typeface="Times New Roman" pitchFamily="18" charset="0"/>
              </a:rPr>
              <a:t>Understanding End Times Prophecy </a:t>
            </a:r>
            <a:r>
              <a:rPr lang="en-US" sz="2000" dirty="0">
                <a:solidFill>
                  <a:srgbClr val="F79646">
                    <a:lumMod val="75000"/>
                  </a:srgbClr>
                </a:solidFill>
                <a:effectLst>
                  <a:outerShdw blurRad="38100" dist="38100" dir="2700000" algn="tl">
                    <a:srgbClr val="000000">
                      <a:alpha val="43137"/>
                    </a:srgbClr>
                  </a:outerShdw>
                </a:effectLst>
                <a:cs typeface="Times New Roman" pitchFamily="18" charset="0"/>
              </a:rPr>
              <a:t>(</a:t>
            </a:r>
            <a:r>
              <a:rPr lang="en-US" sz="2000" dirty="0" err="1">
                <a:solidFill>
                  <a:srgbClr val="F79646">
                    <a:lumMod val="75000"/>
                  </a:srgbClr>
                </a:solidFill>
                <a:effectLst>
                  <a:outerShdw blurRad="38100" dist="38100" dir="2700000" algn="tl">
                    <a:srgbClr val="000000">
                      <a:alpha val="43137"/>
                    </a:srgbClr>
                  </a:outerShdw>
                </a:effectLst>
                <a:cs typeface="Times New Roman" pitchFamily="18" charset="0"/>
              </a:rPr>
              <a:t>Moody:Chicago</a:t>
            </a:r>
            <a:r>
              <a:rPr lang="en-US" sz="2000" dirty="0">
                <a:solidFill>
                  <a:srgbClr val="F79646">
                    <a:lumMod val="75000"/>
                  </a:srgbClr>
                </a:solidFill>
                <a:effectLst>
                  <a:outerShdw blurRad="38100" dist="38100" dir="2700000" algn="tl">
                    <a:srgbClr val="000000">
                      <a:alpha val="43137"/>
                    </a:srgbClr>
                  </a:outerShdw>
                </a:effectLst>
                <a:cs typeface="Times New Roman" pitchFamily="18" charset="0"/>
              </a:rPr>
              <a:t>, 2006) p. 315</a:t>
            </a:r>
          </a:p>
        </p:txBody>
      </p:sp>
      <p:pic>
        <p:nvPicPr>
          <p:cNvPr id="7" name="Picture 2" descr="http://d202m5krfqbpi5.cloudfront.net/books/1328855830l/349365.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899400" y="0"/>
            <a:ext cx="2260600" cy="29210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8" name="Rounded Rectangle 7"/>
          <p:cNvSpPr/>
          <p:nvPr/>
        </p:nvSpPr>
        <p:spPr>
          <a:xfrm>
            <a:off x="3302001" y="571500"/>
            <a:ext cx="6767354" cy="1397000"/>
          </a:xfrm>
          <a:prstGeom prst="roundRect">
            <a:avLst/>
          </a:pr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4400" b="1" dirty="0" smtClean="0">
                <a:solidFill>
                  <a:prstClr val="white">
                    <a:lumMod val="9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smtClean="0">
                <a:solidFill>
                  <a:prstClr val="white">
                    <a:lumMod val="9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Har</a:t>
            </a:r>
            <a:r>
              <a:rPr lang="en-US" sz="4400" b="1" dirty="0" smtClean="0">
                <a:solidFill>
                  <a:prstClr val="white">
                    <a:lumMod val="9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smtClean="0">
                <a:solidFill>
                  <a:srgbClr val="1F497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Mountain</a:t>
            </a:r>
          </a:p>
          <a:p>
            <a:pPr eaLnBrk="1" fontAlgn="auto" hangingPunct="1">
              <a:spcBef>
                <a:spcPts val="0"/>
              </a:spcBef>
              <a:spcAft>
                <a:spcPts val="0"/>
              </a:spcAft>
              <a:defRPr/>
            </a:pPr>
            <a:r>
              <a:rPr lang="en-US" sz="4400" b="1" dirty="0" smtClean="0">
                <a:solidFill>
                  <a:prstClr val="white">
                    <a:lumMod val="9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err="1" smtClean="0">
                <a:solidFill>
                  <a:prstClr val="white">
                    <a:lumMod val="9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Magedon</a:t>
            </a:r>
            <a:r>
              <a:rPr lang="en-US" sz="4400" b="1" dirty="0" smtClean="0">
                <a:solidFill>
                  <a:prstClr val="white">
                    <a:lumMod val="95000"/>
                  </a:prst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smtClean="0">
                <a:solidFill>
                  <a:srgbClr val="1F497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Megiddo</a:t>
            </a:r>
            <a:endParaRPr lang="en-US" sz="4400" b="1" dirty="0">
              <a:solidFill>
                <a:srgbClr val="1F497D">
                  <a:lumMod val="20000"/>
                  <a:lumOff val="80000"/>
                </a:srgb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36445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3" descr="C:\Users\Conrad\Desktop\Capture.JPG"/>
          <p:cNvPicPr>
            <a:picLocks noChangeAspect="1" noChangeArrowheads="1"/>
          </p:cNvPicPr>
          <p:nvPr/>
        </p:nvPicPr>
        <p:blipFill>
          <a:blip r:embed="rId2" cstate="print"/>
          <a:srcRect/>
          <a:stretch>
            <a:fillRect/>
          </a:stretch>
        </p:blipFill>
        <p:spPr bwMode="auto">
          <a:xfrm>
            <a:off x="0" y="254000"/>
            <a:ext cx="10160000" cy="5192448"/>
          </a:xfrm>
          <a:prstGeom prst="rect">
            <a:avLst/>
          </a:prstGeom>
          <a:noFill/>
          <a:ln w="9525">
            <a:noFill/>
            <a:miter lim="800000"/>
            <a:headEnd/>
            <a:tailEnd/>
          </a:ln>
        </p:spPr>
      </p:pic>
      <p:grpSp>
        <p:nvGrpSpPr>
          <p:cNvPr id="2" name="Group 5"/>
          <p:cNvGrpSpPr>
            <a:grpSpLocks/>
          </p:cNvGrpSpPr>
          <p:nvPr/>
        </p:nvGrpSpPr>
        <p:grpSpPr bwMode="auto">
          <a:xfrm>
            <a:off x="338667" y="635000"/>
            <a:ext cx="6265333" cy="1460500"/>
            <a:chOff x="304800" y="762000"/>
            <a:chExt cx="5638800" cy="1752600"/>
          </a:xfrm>
        </p:grpSpPr>
        <p:sp>
          <p:nvSpPr>
            <p:cNvPr id="111620" name="Rounded Rectangle 3"/>
            <p:cNvSpPr>
              <a:spLocks noChangeArrowheads="1"/>
            </p:cNvSpPr>
            <p:nvPr/>
          </p:nvSpPr>
          <p:spPr bwMode="auto">
            <a:xfrm>
              <a:off x="4267200" y="762000"/>
              <a:ext cx="1676400" cy="1752600"/>
            </a:xfrm>
            <a:prstGeom prst="roundRect">
              <a:avLst>
                <a:gd name="adj" fmla="val 16667"/>
              </a:avLst>
            </a:prstGeom>
            <a:noFill/>
            <a:ln w="152400" algn="ctr">
              <a:solidFill>
                <a:srgbClr val="000000"/>
              </a:solidFill>
              <a:round/>
              <a:headEnd/>
              <a:tailEnd/>
            </a:ln>
          </p:spPr>
          <p:txBody>
            <a:bodyPr wrap="none" anchor="ctr"/>
            <a:lstStyle/>
            <a:p>
              <a:endParaRPr lang="en-US">
                <a:solidFill>
                  <a:srgbClr val="000000"/>
                </a:solidFill>
                <a:ea typeface="ＭＳ Ｐゴシック" charset="-128"/>
              </a:endParaRPr>
            </a:p>
          </p:txBody>
        </p:sp>
        <p:sp>
          <p:nvSpPr>
            <p:cNvPr id="5" name="TextBox 4"/>
            <p:cNvSpPr txBox="1"/>
            <p:nvPr/>
          </p:nvSpPr>
          <p:spPr>
            <a:xfrm>
              <a:off x="304800" y="1181100"/>
              <a:ext cx="3810000" cy="960263"/>
            </a:xfrm>
            <a:prstGeom prst="rect">
              <a:avLst/>
            </a:prstGeom>
            <a:noFill/>
            <a:ln>
              <a:noFill/>
            </a:ln>
          </p:spPr>
          <p:txBody>
            <a:bodyPr>
              <a:spAutoFit/>
            </a:bodyPr>
            <a:lstStyle/>
            <a:p>
              <a:pPr eaLnBrk="1" hangingPunct="1">
                <a:defRPr/>
              </a:pPr>
              <a:r>
                <a:rPr lang="en-US" sz="4600" b="1" dirty="0">
                  <a:solidFill>
                    <a:srgbClr val="000000"/>
                  </a:solidFill>
                  <a:effectLst>
                    <a:outerShdw blurRad="38100" dist="38100" dir="2700000" algn="tl">
                      <a:srgbClr val="000000">
                        <a:alpha val="43137"/>
                      </a:srgbClr>
                    </a:outerShdw>
                  </a:effectLst>
                  <a:latin typeface="Cambria" pitchFamily="18" charset="0"/>
                  <a:ea typeface="ＭＳ Ｐゴシック" charset="-128"/>
                </a:rPr>
                <a:t>Armageddon</a:t>
              </a:r>
            </a:p>
          </p:txBody>
        </p:sp>
      </p:gr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32</a:t>
            </a:r>
            <a:r>
              <a:rPr lang="en-US" baseline="30000" dirty="0" smtClean="0"/>
              <a:t> </a:t>
            </a:r>
            <a:r>
              <a:rPr lang="en-US" dirty="0" smtClean="0"/>
              <a:t>With flattery he will corrupt those who have violated the covenant, but the people who know their God will firmly resist him. </a:t>
            </a:r>
          </a:p>
          <a:p>
            <a:r>
              <a:rPr lang="en-US" dirty="0" smtClean="0"/>
              <a:t>33</a:t>
            </a:r>
            <a:r>
              <a:rPr lang="en-US" baseline="30000" dirty="0" smtClean="0"/>
              <a:t> </a:t>
            </a:r>
            <a:r>
              <a:rPr lang="en-US" dirty="0" smtClean="0"/>
              <a:t>“Those who are wise will instruct many, though for a time they will fall by the sword or be burned or captured or plundered. </a:t>
            </a:r>
            <a:endParaRPr lang="en-US" u="sng"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AutoShape 4"/>
          <p:cNvSpPr>
            <a:spLocks noChangeArrowheads="1"/>
          </p:cNvSpPr>
          <p:nvPr/>
        </p:nvSpPr>
        <p:spPr bwMode="auto">
          <a:xfrm>
            <a:off x="7620000" y="2857500"/>
            <a:ext cx="1778000" cy="1079500"/>
          </a:xfrm>
          <a:prstGeom prst="leftArrow">
            <a:avLst>
              <a:gd name="adj1" fmla="val 50000"/>
              <a:gd name="adj2" fmla="val 30882"/>
            </a:avLst>
          </a:prstGeom>
          <a:solidFill>
            <a:schemeClr val="hlink"/>
          </a:solidFill>
          <a:ln w="76200">
            <a:solidFill>
              <a:schemeClr val="accent1"/>
            </a:solidFill>
            <a:miter lim="800000"/>
            <a:headEnd/>
            <a:tailEnd/>
          </a:ln>
        </p:spPr>
        <p:txBody>
          <a:bodyPr wrap="none" anchor="ctr"/>
          <a:lstStyle/>
          <a:p>
            <a:endParaRPr lang="en-US"/>
          </a:p>
        </p:txBody>
      </p:sp>
      <p:sp>
        <p:nvSpPr>
          <p:cNvPr id="139269" name="AutoShape 5"/>
          <p:cNvSpPr>
            <a:spLocks noChangeArrowheads="1"/>
          </p:cNvSpPr>
          <p:nvPr/>
        </p:nvSpPr>
        <p:spPr bwMode="auto">
          <a:xfrm>
            <a:off x="7704667" y="1270000"/>
            <a:ext cx="1778000" cy="1079500"/>
          </a:xfrm>
          <a:prstGeom prst="leftArrow">
            <a:avLst>
              <a:gd name="adj1" fmla="val 50000"/>
              <a:gd name="adj2" fmla="val 30882"/>
            </a:avLst>
          </a:prstGeom>
          <a:solidFill>
            <a:schemeClr val="hlink"/>
          </a:solidFill>
          <a:ln w="76200">
            <a:solidFill>
              <a:schemeClr val="accent1"/>
            </a:solidFill>
            <a:miter lim="800000"/>
            <a:headEnd/>
            <a:tailEnd/>
          </a:ln>
        </p:spPr>
        <p:txBody>
          <a:bodyPr wrap="none" anchor="ctr"/>
          <a:lstStyle/>
          <a:p>
            <a:endParaRPr lang="en-US"/>
          </a:p>
        </p:txBody>
      </p:sp>
      <p:sp>
        <p:nvSpPr>
          <p:cNvPr id="139273" name="Text Box 9"/>
          <p:cNvSpPr txBox="1">
            <a:spLocks noChangeArrowheads="1"/>
          </p:cNvSpPr>
          <p:nvPr/>
        </p:nvSpPr>
        <p:spPr bwMode="auto">
          <a:xfrm>
            <a:off x="1093612" y="330191"/>
            <a:ext cx="5596404" cy="2185214"/>
          </a:xfrm>
          <a:prstGeom prst="rect">
            <a:avLst/>
          </a:prstGeom>
          <a:noFill/>
          <a:ln w="152400">
            <a:noFill/>
            <a:miter lim="800000"/>
            <a:headEnd/>
            <a:tailEnd/>
          </a:ln>
        </p:spPr>
        <p:txBody>
          <a:bodyPr wrap="none" anchor="ctr">
            <a:spAutoFit/>
          </a:bodyPr>
          <a:lstStyle/>
          <a:p>
            <a:r>
              <a:rPr lang="en-US" b="1">
                <a:solidFill>
                  <a:srgbClr val="000000"/>
                </a:solidFill>
              </a:rPr>
              <a:t>Dan 11:45 </a:t>
            </a:r>
            <a:r>
              <a:rPr lang="en-US" sz="2800" b="1">
                <a:solidFill>
                  <a:srgbClr val="000000"/>
                </a:solidFill>
              </a:rPr>
              <a:t>Yet he will come </a:t>
            </a:r>
            <a:br>
              <a:rPr lang="en-US" sz="2800" b="1">
                <a:solidFill>
                  <a:srgbClr val="000000"/>
                </a:solidFill>
              </a:rPr>
            </a:br>
            <a:r>
              <a:rPr lang="en-US" sz="2800" b="1">
                <a:solidFill>
                  <a:srgbClr val="000000"/>
                </a:solidFill>
              </a:rPr>
              <a:t>to his end, and no </a:t>
            </a:r>
            <a:br>
              <a:rPr lang="en-US" sz="2800" b="1">
                <a:solidFill>
                  <a:srgbClr val="000000"/>
                </a:solidFill>
              </a:rPr>
            </a:br>
            <a:r>
              <a:rPr lang="en-US" sz="2800" b="1">
                <a:solidFill>
                  <a:srgbClr val="000000"/>
                </a:solidFill>
              </a:rPr>
              <a:t>one will help him.</a:t>
            </a:r>
            <a:endParaRPr lang="en-US"/>
          </a:p>
          <a:p>
            <a:endParaRPr lang="en-US" b="1">
              <a:solidFill>
                <a:srgbClr val="000000"/>
              </a:solidFill>
            </a:endParaRPr>
          </a:p>
        </p:txBody>
      </p:sp>
      <p:sp>
        <p:nvSpPr>
          <p:cNvPr id="139274" name="Line 10"/>
          <p:cNvSpPr>
            <a:spLocks noChangeShapeType="1"/>
          </p:cNvSpPr>
          <p:nvPr/>
        </p:nvSpPr>
        <p:spPr bwMode="auto">
          <a:xfrm>
            <a:off x="6180667" y="2159000"/>
            <a:ext cx="254000" cy="444500"/>
          </a:xfrm>
          <a:prstGeom prst="line">
            <a:avLst/>
          </a:prstGeom>
          <a:noFill/>
          <a:ln w="152400">
            <a:solidFill>
              <a:srgbClr val="000000"/>
            </a:solidFill>
            <a:round/>
            <a:headEnd/>
            <a:tailEnd/>
          </a:ln>
        </p:spPr>
        <p:txBody>
          <a:bodyPr wrap="none" anchor="ctr"/>
          <a:lstStyle/>
          <a:p>
            <a:endParaRPr lang="en-US"/>
          </a:p>
        </p:txBody>
      </p:sp>
      <p:sp>
        <p:nvSpPr>
          <p:cNvPr id="139275" name="Freeform 11"/>
          <p:cNvSpPr>
            <a:spLocks/>
          </p:cNvSpPr>
          <p:nvPr/>
        </p:nvSpPr>
        <p:spPr bwMode="auto">
          <a:xfrm>
            <a:off x="6062487" y="2222500"/>
            <a:ext cx="456847" cy="293688"/>
          </a:xfrm>
          <a:custGeom>
            <a:avLst/>
            <a:gdLst>
              <a:gd name="T0" fmla="*/ 652718772 w 259"/>
              <a:gd name="T1" fmla="*/ 0 h 222"/>
              <a:gd name="T2" fmla="*/ 0 w 259"/>
              <a:gd name="T3" fmla="*/ 559474732 h 222"/>
              <a:gd name="T4" fmla="*/ 0 60000 65536"/>
              <a:gd name="T5" fmla="*/ 0 60000 65536"/>
              <a:gd name="T6" fmla="*/ 0 w 259"/>
              <a:gd name="T7" fmla="*/ 0 h 222"/>
              <a:gd name="T8" fmla="*/ 259 w 259"/>
              <a:gd name="T9" fmla="*/ 222 h 222"/>
            </a:gdLst>
            <a:ahLst/>
            <a:cxnLst>
              <a:cxn ang="T4">
                <a:pos x="T0" y="T1"/>
              </a:cxn>
              <a:cxn ang="T5">
                <a:pos x="T2" y="T3"/>
              </a:cxn>
            </a:cxnLst>
            <a:rect l="T6" t="T7" r="T8" b="T9"/>
            <a:pathLst>
              <a:path w="259" h="222">
                <a:moveTo>
                  <a:pt x="259" y="0"/>
                </a:moveTo>
                <a:lnTo>
                  <a:pt x="0" y="222"/>
                </a:lnTo>
              </a:path>
            </a:pathLst>
          </a:custGeom>
          <a:noFill/>
          <a:ln w="152400" cap="flat" cmpd="sng">
            <a:solidFill>
              <a:srgbClr val="000000"/>
            </a:solidFill>
            <a:prstDash val="solid"/>
            <a:round/>
            <a:headEnd type="none" w="med" len="med"/>
            <a:tailEnd type="none" w="med" len="med"/>
          </a:ln>
        </p:spPr>
        <p:txBody>
          <a:bodyPr wrap="none" anchor="ctr"/>
          <a:lstStyle/>
          <a:p>
            <a:endParaRPr lang="en-US"/>
          </a:p>
        </p:txBody>
      </p:sp>
      <p:sp>
        <p:nvSpPr>
          <p:cNvPr id="139276" name="Line 12"/>
          <p:cNvSpPr>
            <a:spLocks noChangeShapeType="1"/>
          </p:cNvSpPr>
          <p:nvPr/>
        </p:nvSpPr>
        <p:spPr bwMode="auto">
          <a:xfrm>
            <a:off x="4487333" y="1778000"/>
            <a:ext cx="1524000" cy="508000"/>
          </a:xfrm>
          <a:prstGeom prst="line">
            <a:avLst/>
          </a:prstGeom>
          <a:noFill/>
          <a:ln w="152400">
            <a:solidFill>
              <a:srgbClr val="000000"/>
            </a:solidFill>
            <a:round/>
            <a:headEnd/>
            <a:tailEnd type="triangle" w="med" len="med"/>
          </a:ln>
        </p:spPr>
        <p:txBody>
          <a:bodyPr wrap="none" anchor="ctr"/>
          <a:lstStyle/>
          <a:p>
            <a:endParaRPr lang="en-US"/>
          </a:p>
        </p:txBody>
      </p:sp>
      <p:sp>
        <p:nvSpPr>
          <p:cNvPr id="139277" name="AutoShape 2" descr="https://jlgragg.files.wordpress.com/2012/05/the-jezreel-valley-in-israel.jpg"/>
          <p:cNvSpPr>
            <a:spLocks noChangeAspect="1" noChangeArrowheads="1"/>
          </p:cNvSpPr>
          <p:nvPr/>
        </p:nvSpPr>
        <p:spPr bwMode="auto">
          <a:xfrm>
            <a:off x="5046486" y="-152136"/>
            <a:ext cx="338667" cy="254001"/>
          </a:xfrm>
          <a:prstGeom prst="rect">
            <a:avLst/>
          </a:prstGeom>
          <a:noFill/>
          <a:ln w="9525">
            <a:noFill/>
            <a:miter lim="800000"/>
            <a:headEnd/>
            <a:tailEnd/>
          </a:ln>
        </p:spPr>
        <p:txBody>
          <a:bodyPr/>
          <a:lstStyle/>
          <a:p>
            <a:endParaRPr lang="en-US"/>
          </a:p>
        </p:txBody>
      </p:sp>
      <p:sp>
        <p:nvSpPr>
          <p:cNvPr id="139278" name="AutoShape 4" descr="https://jlgragg.files.wordpress.com/2012/05/the-jezreel-valley-in-israel.jpg"/>
          <p:cNvSpPr>
            <a:spLocks noChangeAspect="1" noChangeArrowheads="1"/>
          </p:cNvSpPr>
          <p:nvPr/>
        </p:nvSpPr>
        <p:spPr bwMode="auto">
          <a:xfrm>
            <a:off x="5046486" y="-152136"/>
            <a:ext cx="338667" cy="254001"/>
          </a:xfrm>
          <a:prstGeom prst="rect">
            <a:avLst/>
          </a:prstGeom>
          <a:noFill/>
          <a:ln w="9525">
            <a:noFill/>
            <a:miter lim="800000"/>
            <a:headEnd/>
            <a:tailEnd/>
          </a:ln>
        </p:spPr>
        <p:txBody>
          <a:bodyPr/>
          <a:lstStyle/>
          <a:p>
            <a:endParaRPr lang="en-US"/>
          </a:p>
        </p:txBody>
      </p:sp>
      <p:sp>
        <p:nvSpPr>
          <p:cNvPr id="139279" name="AutoShape 6" descr="https://jlgragg.files.wordpress.com/2012/05/the-jezreel-valley-in-israel.jpg"/>
          <p:cNvSpPr>
            <a:spLocks noChangeAspect="1" noChangeArrowheads="1"/>
          </p:cNvSpPr>
          <p:nvPr/>
        </p:nvSpPr>
        <p:spPr bwMode="auto">
          <a:xfrm>
            <a:off x="5046486" y="-152136"/>
            <a:ext cx="338667" cy="254001"/>
          </a:xfrm>
          <a:prstGeom prst="rect">
            <a:avLst/>
          </a:prstGeom>
          <a:noFill/>
          <a:ln w="9525">
            <a:noFill/>
            <a:miter lim="800000"/>
            <a:headEnd/>
            <a:tailEnd/>
          </a:ln>
        </p:spPr>
        <p:txBody>
          <a:bodyPr/>
          <a:lstStyle/>
          <a:p>
            <a:endParaRPr lang="en-US"/>
          </a:p>
        </p:txBody>
      </p:sp>
      <p:pic>
        <p:nvPicPr>
          <p:cNvPr id="139280" name="Picture 7"/>
          <p:cNvPicPr>
            <a:picLocks noChangeAspect="1" noChangeArrowheads="1"/>
          </p:cNvPicPr>
          <p:nvPr/>
        </p:nvPicPr>
        <p:blipFill>
          <a:blip r:embed="rId3" cstate="print"/>
          <a:srcRect/>
          <a:stretch>
            <a:fillRect/>
          </a:stretch>
        </p:blipFill>
        <p:spPr bwMode="auto">
          <a:xfrm>
            <a:off x="1" y="541073"/>
            <a:ext cx="10092972" cy="4602427"/>
          </a:xfrm>
          <a:prstGeom prst="rect">
            <a:avLst/>
          </a:prstGeom>
          <a:noFill/>
          <a:ln w="152400">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DBD372A-E5F9-4559-9E6C-A58DD3325BB6}"/>
              </a:ext>
            </a:extLst>
          </p:cNvPr>
          <p:cNvSpPr>
            <a:spLocks noGrp="1"/>
          </p:cNvSpPr>
          <p:nvPr>
            <p:ph type="title"/>
          </p:nvPr>
        </p:nvSpPr>
        <p:spPr>
          <a:xfrm>
            <a:off x="190500" y="99218"/>
            <a:ext cx="8394700" cy="624682"/>
          </a:xfrm>
        </p:spPr>
        <p:txBody>
          <a:bodyPr/>
          <a:lstStyle/>
          <a:p>
            <a:r>
              <a:rPr lang="en-US" dirty="0" smtClean="0"/>
              <a:t>Eric Cline</a:t>
            </a:r>
            <a:endParaRPr lang="en-US" dirty="0"/>
          </a:p>
        </p:txBody>
      </p:sp>
      <p:sp>
        <p:nvSpPr>
          <p:cNvPr id="6" name="Text Placeholder 5">
            <a:extLst>
              <a:ext uri="{FF2B5EF4-FFF2-40B4-BE49-F238E27FC236}">
                <a16:creationId xmlns:a16="http://schemas.microsoft.com/office/drawing/2014/main" xmlns="" id="{FE185CEF-0A28-4506-AED0-830E8A1E7CE7}"/>
              </a:ext>
            </a:extLst>
          </p:cNvPr>
          <p:cNvSpPr>
            <a:spLocks noGrp="1"/>
          </p:cNvSpPr>
          <p:nvPr>
            <p:ph type="body" sz="half" idx="2"/>
          </p:nvPr>
        </p:nvSpPr>
        <p:spPr/>
        <p:txBody>
          <a:bodyPr/>
          <a:lstStyle/>
          <a:p>
            <a:r>
              <a:rPr lang="en-US" dirty="0" smtClean="0"/>
              <a:t>Napoleon supposedly looked over the </a:t>
            </a:r>
            <a:r>
              <a:rPr lang="en-US" dirty="0" err="1" smtClean="0"/>
              <a:t>Jezreel</a:t>
            </a:r>
            <a:r>
              <a:rPr lang="en-US" dirty="0" smtClean="0"/>
              <a:t> Valley and said, </a:t>
            </a:r>
          </a:p>
          <a:p>
            <a:r>
              <a:rPr lang="en-US" dirty="0" smtClean="0"/>
              <a:t>"All the armies of the world could maneuver their forces on this vast plain...There is no place in the world more suited for war than this...</a:t>
            </a:r>
            <a:endParaRPr lang="en-US" dirty="0"/>
          </a:p>
        </p:txBody>
      </p:sp>
      <p:sp>
        <p:nvSpPr>
          <p:cNvPr id="7" name="Text Placeholder 6">
            <a:extLst>
              <a:ext uri="{FF2B5EF4-FFF2-40B4-BE49-F238E27FC236}">
                <a16:creationId xmlns:a16="http://schemas.microsoft.com/office/drawing/2014/main" xmlns="" id="{4D8B04FA-F8DA-4DA1-A0FF-0E1DA4F730A6}"/>
              </a:ext>
            </a:extLst>
          </p:cNvPr>
          <p:cNvSpPr>
            <a:spLocks noGrp="1"/>
          </p:cNvSpPr>
          <p:nvPr>
            <p:ph type="body" sz="half" idx="10"/>
          </p:nvPr>
        </p:nvSpPr>
        <p:spPr>
          <a:xfrm>
            <a:off x="169332" y="1143002"/>
            <a:ext cx="8420609" cy="876299"/>
          </a:xfrm>
        </p:spPr>
        <p:txBody>
          <a:bodyPr/>
          <a:lstStyle/>
          <a:p>
            <a:r>
              <a:rPr lang="en-US" i="0" dirty="0" smtClean="0"/>
              <a:t>The Battles of Armageddon: Megiddo and the </a:t>
            </a:r>
            <a:r>
              <a:rPr lang="en-US" i="0" dirty="0" err="1" smtClean="0"/>
              <a:t>Jezreel</a:t>
            </a:r>
            <a:r>
              <a:rPr lang="en-US" i="0" dirty="0" smtClean="0"/>
              <a:t> Valley from the Bronze Age to the Nuclear Age, </a:t>
            </a:r>
            <a:r>
              <a:rPr lang="en-US" dirty="0" smtClean="0"/>
              <a:t>(2002: University of Michigan Press), p. 42 </a:t>
            </a:r>
            <a:endParaRPr lang="en-US" i="0" dirty="0"/>
          </a:p>
        </p:txBody>
      </p:sp>
      <p:sp>
        <p:nvSpPr>
          <p:cNvPr id="8" name="Text Placeholder 7">
            <a:extLst>
              <a:ext uri="{FF2B5EF4-FFF2-40B4-BE49-F238E27FC236}">
                <a16:creationId xmlns:a16="http://schemas.microsoft.com/office/drawing/2014/main" xmlns="" id="{7A9327DA-5DBF-44F1-BCED-9402FACE1A76}"/>
              </a:ext>
            </a:extLst>
          </p:cNvPr>
          <p:cNvSpPr>
            <a:spLocks noGrp="1"/>
          </p:cNvSpPr>
          <p:nvPr>
            <p:ph type="body" sz="half" idx="11"/>
          </p:nvPr>
        </p:nvSpPr>
        <p:spPr>
          <a:xfrm>
            <a:off x="169332" y="745068"/>
            <a:ext cx="8420609" cy="436033"/>
          </a:xfrm>
        </p:spPr>
        <p:txBody>
          <a:bodyPr/>
          <a:lstStyle/>
          <a:p>
            <a:r>
              <a:rPr lang="sv-SE" dirty="0" smtClean="0"/>
              <a:t>Professor of Archeology</a:t>
            </a:r>
            <a:endParaRPr lang="en-US" dirty="0"/>
          </a:p>
        </p:txBody>
      </p:sp>
      <p:pic>
        <p:nvPicPr>
          <p:cNvPr id="2050" name="Picture 2" descr="Image result for tacitus annals">
            <a:extLst>
              <a:ext uri="{FF2B5EF4-FFF2-40B4-BE49-F238E27FC236}">
                <a16:creationId xmlns:a16="http://schemas.microsoft.com/office/drawing/2014/main" xmlns="" id="{44D77418-17B6-44B4-AD88-E2BB38A4D5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37600" y="91598"/>
            <a:ext cx="1253066" cy="188904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Image result for the battles of armageddon Cline book"/>
          <p:cNvPicPr>
            <a:picLocks noChangeAspect="1" noChangeArrowheads="1"/>
          </p:cNvPicPr>
          <p:nvPr/>
        </p:nvPicPr>
        <p:blipFill>
          <a:blip r:embed="rId3" cstate="print"/>
          <a:srcRect l="33084" r="32917"/>
          <a:stretch>
            <a:fillRect/>
          </a:stretch>
        </p:blipFill>
        <p:spPr bwMode="auto">
          <a:xfrm>
            <a:off x="8737600" y="38100"/>
            <a:ext cx="1272903" cy="1965512"/>
          </a:xfrm>
          <a:prstGeom prst="rect">
            <a:avLst/>
          </a:prstGeom>
          <a:noFill/>
        </p:spPr>
      </p:pic>
    </p:spTree>
    <p:extLst>
      <p:ext uri="{BB962C8B-B14F-4D97-AF65-F5344CB8AC3E}">
        <p14:creationId xmlns:p14="http://schemas.microsoft.com/office/powerpoint/2010/main" xmlns="" val="21325785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DBD372A-E5F9-4559-9E6C-A58DD3325BB6}"/>
              </a:ext>
            </a:extLst>
          </p:cNvPr>
          <p:cNvSpPr>
            <a:spLocks noGrp="1"/>
          </p:cNvSpPr>
          <p:nvPr>
            <p:ph type="title"/>
          </p:nvPr>
        </p:nvSpPr>
        <p:spPr>
          <a:xfrm>
            <a:off x="190500" y="99218"/>
            <a:ext cx="8394700" cy="624682"/>
          </a:xfrm>
        </p:spPr>
        <p:txBody>
          <a:bodyPr/>
          <a:lstStyle/>
          <a:p>
            <a:r>
              <a:rPr lang="en-US" dirty="0" smtClean="0"/>
              <a:t>Eric Cline</a:t>
            </a:r>
            <a:endParaRPr lang="en-US" dirty="0"/>
          </a:p>
        </p:txBody>
      </p:sp>
      <p:sp>
        <p:nvSpPr>
          <p:cNvPr id="6" name="Text Placeholder 5">
            <a:extLst>
              <a:ext uri="{FF2B5EF4-FFF2-40B4-BE49-F238E27FC236}">
                <a16:creationId xmlns:a16="http://schemas.microsoft.com/office/drawing/2014/main" xmlns="" id="{FE185CEF-0A28-4506-AED0-830E8A1E7CE7}"/>
              </a:ext>
            </a:extLst>
          </p:cNvPr>
          <p:cNvSpPr>
            <a:spLocks noGrp="1"/>
          </p:cNvSpPr>
          <p:nvPr>
            <p:ph type="body" sz="half" idx="2"/>
          </p:nvPr>
        </p:nvSpPr>
        <p:spPr/>
        <p:txBody>
          <a:bodyPr/>
          <a:lstStyle/>
          <a:p>
            <a:r>
              <a:rPr lang="en-US" dirty="0" smtClean="0"/>
              <a:t>Napoleon supposedly looked over the </a:t>
            </a:r>
            <a:r>
              <a:rPr lang="en-US" dirty="0" err="1" smtClean="0"/>
              <a:t>Jezreel</a:t>
            </a:r>
            <a:r>
              <a:rPr lang="en-US" dirty="0" smtClean="0"/>
              <a:t> Valley and said, </a:t>
            </a:r>
          </a:p>
          <a:p>
            <a:r>
              <a:rPr lang="en-US" dirty="0" smtClean="0"/>
              <a:t>[It is] the most natural battleground of the whole earth."</a:t>
            </a:r>
            <a:endParaRPr lang="en-US" dirty="0"/>
          </a:p>
        </p:txBody>
      </p:sp>
      <p:sp>
        <p:nvSpPr>
          <p:cNvPr id="7" name="Text Placeholder 6">
            <a:extLst>
              <a:ext uri="{FF2B5EF4-FFF2-40B4-BE49-F238E27FC236}">
                <a16:creationId xmlns:a16="http://schemas.microsoft.com/office/drawing/2014/main" xmlns="" id="{4D8B04FA-F8DA-4DA1-A0FF-0E1DA4F730A6}"/>
              </a:ext>
            </a:extLst>
          </p:cNvPr>
          <p:cNvSpPr>
            <a:spLocks noGrp="1"/>
          </p:cNvSpPr>
          <p:nvPr>
            <p:ph type="body" sz="half" idx="10"/>
          </p:nvPr>
        </p:nvSpPr>
        <p:spPr>
          <a:xfrm>
            <a:off x="169332" y="1143002"/>
            <a:ext cx="8420609" cy="876299"/>
          </a:xfrm>
        </p:spPr>
        <p:txBody>
          <a:bodyPr/>
          <a:lstStyle/>
          <a:p>
            <a:r>
              <a:rPr lang="en-US" i="0" dirty="0" smtClean="0"/>
              <a:t>The Battles of Armageddon: Megiddo and the </a:t>
            </a:r>
            <a:r>
              <a:rPr lang="en-US" i="0" dirty="0" err="1" smtClean="0"/>
              <a:t>Jezreel</a:t>
            </a:r>
            <a:r>
              <a:rPr lang="en-US" i="0" dirty="0" smtClean="0"/>
              <a:t> Valley from the Bronze Age to the Nuclear Age, </a:t>
            </a:r>
            <a:r>
              <a:rPr lang="en-US" dirty="0" smtClean="0"/>
              <a:t>(2002: University of Michigan Press), p. 42 </a:t>
            </a:r>
            <a:endParaRPr lang="en-US" i="0" dirty="0"/>
          </a:p>
        </p:txBody>
      </p:sp>
      <p:sp>
        <p:nvSpPr>
          <p:cNvPr id="8" name="Text Placeholder 7">
            <a:extLst>
              <a:ext uri="{FF2B5EF4-FFF2-40B4-BE49-F238E27FC236}">
                <a16:creationId xmlns:a16="http://schemas.microsoft.com/office/drawing/2014/main" xmlns="" id="{7A9327DA-5DBF-44F1-BCED-9402FACE1A76}"/>
              </a:ext>
            </a:extLst>
          </p:cNvPr>
          <p:cNvSpPr>
            <a:spLocks noGrp="1"/>
          </p:cNvSpPr>
          <p:nvPr>
            <p:ph type="body" sz="half" idx="11"/>
          </p:nvPr>
        </p:nvSpPr>
        <p:spPr>
          <a:xfrm>
            <a:off x="169332" y="745068"/>
            <a:ext cx="8420609" cy="436033"/>
          </a:xfrm>
        </p:spPr>
        <p:txBody>
          <a:bodyPr/>
          <a:lstStyle/>
          <a:p>
            <a:r>
              <a:rPr lang="sv-SE" dirty="0" smtClean="0"/>
              <a:t>Professor of Archeology</a:t>
            </a:r>
            <a:endParaRPr lang="en-US" dirty="0"/>
          </a:p>
        </p:txBody>
      </p:sp>
      <p:pic>
        <p:nvPicPr>
          <p:cNvPr id="2050" name="Picture 2" descr="Image result for tacitus annals">
            <a:extLst>
              <a:ext uri="{FF2B5EF4-FFF2-40B4-BE49-F238E27FC236}">
                <a16:creationId xmlns:a16="http://schemas.microsoft.com/office/drawing/2014/main" xmlns="" id="{44D77418-17B6-44B4-AD88-E2BB38A4D5A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37600" y="91598"/>
            <a:ext cx="1253066" cy="1889044"/>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Image result for the battles of armageddon Cline book"/>
          <p:cNvPicPr>
            <a:picLocks noChangeAspect="1" noChangeArrowheads="1"/>
          </p:cNvPicPr>
          <p:nvPr/>
        </p:nvPicPr>
        <p:blipFill>
          <a:blip r:embed="rId3" cstate="print"/>
          <a:srcRect l="33084" r="32917"/>
          <a:stretch>
            <a:fillRect/>
          </a:stretch>
        </p:blipFill>
        <p:spPr bwMode="auto">
          <a:xfrm>
            <a:off x="8737600" y="38100"/>
            <a:ext cx="1272903" cy="1965512"/>
          </a:xfrm>
          <a:prstGeom prst="rect">
            <a:avLst/>
          </a:prstGeom>
          <a:noFill/>
        </p:spPr>
      </p:pic>
    </p:spTree>
    <p:extLst>
      <p:ext uri="{BB962C8B-B14F-4D97-AF65-F5344CB8AC3E}">
        <p14:creationId xmlns:p14="http://schemas.microsoft.com/office/powerpoint/2010/main" xmlns="" val="2132578571"/>
      </p:ext>
    </p:extLst>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AutoShape 4"/>
          <p:cNvSpPr>
            <a:spLocks noChangeArrowheads="1"/>
          </p:cNvSpPr>
          <p:nvPr/>
        </p:nvSpPr>
        <p:spPr bwMode="auto">
          <a:xfrm>
            <a:off x="7620000" y="2857500"/>
            <a:ext cx="1778000" cy="1079500"/>
          </a:xfrm>
          <a:prstGeom prst="leftArrow">
            <a:avLst>
              <a:gd name="adj1" fmla="val 50000"/>
              <a:gd name="adj2" fmla="val 30882"/>
            </a:avLst>
          </a:prstGeom>
          <a:solidFill>
            <a:schemeClr val="hlink"/>
          </a:solidFill>
          <a:ln w="76200">
            <a:solidFill>
              <a:schemeClr val="accent1"/>
            </a:solidFill>
            <a:miter lim="800000"/>
            <a:headEnd/>
            <a:tailEnd/>
          </a:ln>
        </p:spPr>
        <p:txBody>
          <a:bodyPr wrap="none" anchor="ctr"/>
          <a:lstStyle/>
          <a:p>
            <a:endParaRPr lang="en-US"/>
          </a:p>
        </p:txBody>
      </p:sp>
      <p:sp>
        <p:nvSpPr>
          <p:cNvPr id="140293" name="AutoShape 5"/>
          <p:cNvSpPr>
            <a:spLocks noChangeArrowheads="1"/>
          </p:cNvSpPr>
          <p:nvPr/>
        </p:nvSpPr>
        <p:spPr bwMode="auto">
          <a:xfrm>
            <a:off x="7704667" y="1270000"/>
            <a:ext cx="1778000" cy="1079500"/>
          </a:xfrm>
          <a:prstGeom prst="leftArrow">
            <a:avLst>
              <a:gd name="adj1" fmla="val 50000"/>
              <a:gd name="adj2" fmla="val 30882"/>
            </a:avLst>
          </a:prstGeom>
          <a:solidFill>
            <a:schemeClr val="hlink"/>
          </a:solidFill>
          <a:ln w="76200">
            <a:solidFill>
              <a:schemeClr val="accent1"/>
            </a:solidFill>
            <a:miter lim="800000"/>
            <a:headEnd/>
            <a:tailEnd/>
          </a:ln>
        </p:spPr>
        <p:txBody>
          <a:bodyPr wrap="none" anchor="ctr"/>
          <a:lstStyle/>
          <a:p>
            <a:endParaRPr lang="en-US"/>
          </a:p>
        </p:txBody>
      </p:sp>
      <p:sp>
        <p:nvSpPr>
          <p:cNvPr id="140297" name="Text Box 9"/>
          <p:cNvSpPr txBox="1">
            <a:spLocks noChangeArrowheads="1"/>
          </p:cNvSpPr>
          <p:nvPr/>
        </p:nvSpPr>
        <p:spPr bwMode="auto">
          <a:xfrm>
            <a:off x="1093612" y="330191"/>
            <a:ext cx="5596404" cy="2185214"/>
          </a:xfrm>
          <a:prstGeom prst="rect">
            <a:avLst/>
          </a:prstGeom>
          <a:noFill/>
          <a:ln w="152400">
            <a:noFill/>
            <a:miter lim="800000"/>
            <a:headEnd/>
            <a:tailEnd/>
          </a:ln>
        </p:spPr>
        <p:txBody>
          <a:bodyPr wrap="none" anchor="ctr">
            <a:spAutoFit/>
          </a:bodyPr>
          <a:lstStyle/>
          <a:p>
            <a:r>
              <a:rPr lang="en-US" b="1">
                <a:solidFill>
                  <a:srgbClr val="000000"/>
                </a:solidFill>
              </a:rPr>
              <a:t>Dan 11:45 </a:t>
            </a:r>
            <a:r>
              <a:rPr lang="en-US" sz="2800" b="1">
                <a:solidFill>
                  <a:srgbClr val="000000"/>
                </a:solidFill>
              </a:rPr>
              <a:t>Yet he will come </a:t>
            </a:r>
            <a:br>
              <a:rPr lang="en-US" sz="2800" b="1">
                <a:solidFill>
                  <a:srgbClr val="000000"/>
                </a:solidFill>
              </a:rPr>
            </a:br>
            <a:r>
              <a:rPr lang="en-US" sz="2800" b="1">
                <a:solidFill>
                  <a:srgbClr val="000000"/>
                </a:solidFill>
              </a:rPr>
              <a:t>to his end, and no </a:t>
            </a:r>
            <a:br>
              <a:rPr lang="en-US" sz="2800" b="1">
                <a:solidFill>
                  <a:srgbClr val="000000"/>
                </a:solidFill>
              </a:rPr>
            </a:br>
            <a:r>
              <a:rPr lang="en-US" sz="2800" b="1">
                <a:solidFill>
                  <a:srgbClr val="000000"/>
                </a:solidFill>
              </a:rPr>
              <a:t>one will help him.</a:t>
            </a:r>
            <a:endParaRPr lang="en-US"/>
          </a:p>
          <a:p>
            <a:endParaRPr lang="en-US" b="1">
              <a:solidFill>
                <a:srgbClr val="000000"/>
              </a:solidFill>
            </a:endParaRPr>
          </a:p>
        </p:txBody>
      </p:sp>
      <p:sp>
        <p:nvSpPr>
          <p:cNvPr id="140298" name="Line 10"/>
          <p:cNvSpPr>
            <a:spLocks noChangeShapeType="1"/>
          </p:cNvSpPr>
          <p:nvPr/>
        </p:nvSpPr>
        <p:spPr bwMode="auto">
          <a:xfrm>
            <a:off x="6180667" y="2159000"/>
            <a:ext cx="254000" cy="444500"/>
          </a:xfrm>
          <a:prstGeom prst="line">
            <a:avLst/>
          </a:prstGeom>
          <a:noFill/>
          <a:ln w="152400">
            <a:solidFill>
              <a:srgbClr val="000000"/>
            </a:solidFill>
            <a:round/>
            <a:headEnd/>
            <a:tailEnd/>
          </a:ln>
        </p:spPr>
        <p:txBody>
          <a:bodyPr wrap="none" anchor="ctr"/>
          <a:lstStyle/>
          <a:p>
            <a:endParaRPr lang="en-US"/>
          </a:p>
        </p:txBody>
      </p:sp>
      <p:sp>
        <p:nvSpPr>
          <p:cNvPr id="140299" name="Freeform 11"/>
          <p:cNvSpPr>
            <a:spLocks/>
          </p:cNvSpPr>
          <p:nvPr/>
        </p:nvSpPr>
        <p:spPr bwMode="auto">
          <a:xfrm>
            <a:off x="6062487" y="2222500"/>
            <a:ext cx="456847" cy="293688"/>
          </a:xfrm>
          <a:custGeom>
            <a:avLst/>
            <a:gdLst>
              <a:gd name="T0" fmla="*/ 652718772 w 259"/>
              <a:gd name="T1" fmla="*/ 0 h 222"/>
              <a:gd name="T2" fmla="*/ 0 w 259"/>
              <a:gd name="T3" fmla="*/ 559474732 h 222"/>
              <a:gd name="T4" fmla="*/ 0 60000 65536"/>
              <a:gd name="T5" fmla="*/ 0 60000 65536"/>
              <a:gd name="T6" fmla="*/ 0 w 259"/>
              <a:gd name="T7" fmla="*/ 0 h 222"/>
              <a:gd name="T8" fmla="*/ 259 w 259"/>
              <a:gd name="T9" fmla="*/ 222 h 222"/>
            </a:gdLst>
            <a:ahLst/>
            <a:cxnLst>
              <a:cxn ang="T4">
                <a:pos x="T0" y="T1"/>
              </a:cxn>
              <a:cxn ang="T5">
                <a:pos x="T2" y="T3"/>
              </a:cxn>
            </a:cxnLst>
            <a:rect l="T6" t="T7" r="T8" b="T9"/>
            <a:pathLst>
              <a:path w="259" h="222">
                <a:moveTo>
                  <a:pt x="259" y="0"/>
                </a:moveTo>
                <a:lnTo>
                  <a:pt x="0" y="222"/>
                </a:lnTo>
              </a:path>
            </a:pathLst>
          </a:custGeom>
          <a:noFill/>
          <a:ln w="152400" cap="flat" cmpd="sng">
            <a:solidFill>
              <a:srgbClr val="000000"/>
            </a:solidFill>
            <a:prstDash val="solid"/>
            <a:round/>
            <a:headEnd type="none" w="med" len="med"/>
            <a:tailEnd type="none" w="med" len="med"/>
          </a:ln>
        </p:spPr>
        <p:txBody>
          <a:bodyPr wrap="none" anchor="ctr"/>
          <a:lstStyle/>
          <a:p>
            <a:endParaRPr lang="en-US"/>
          </a:p>
        </p:txBody>
      </p:sp>
      <p:sp>
        <p:nvSpPr>
          <p:cNvPr id="140300" name="Line 12"/>
          <p:cNvSpPr>
            <a:spLocks noChangeShapeType="1"/>
          </p:cNvSpPr>
          <p:nvPr/>
        </p:nvSpPr>
        <p:spPr bwMode="auto">
          <a:xfrm>
            <a:off x="4487333" y="1778000"/>
            <a:ext cx="1524000" cy="508000"/>
          </a:xfrm>
          <a:prstGeom prst="line">
            <a:avLst/>
          </a:prstGeom>
          <a:noFill/>
          <a:ln w="152400">
            <a:solidFill>
              <a:srgbClr val="000000"/>
            </a:solidFill>
            <a:round/>
            <a:headEnd/>
            <a:tailEnd type="triangle" w="med" len="med"/>
          </a:ln>
        </p:spPr>
        <p:txBody>
          <a:bodyPr wrap="none" anchor="ctr"/>
          <a:lstStyle/>
          <a:p>
            <a:endParaRPr lang="en-US"/>
          </a:p>
        </p:txBody>
      </p:sp>
      <p:sp>
        <p:nvSpPr>
          <p:cNvPr id="140301" name="AutoShape 2" descr="https://jlgragg.files.wordpress.com/2012/05/the-jezreel-valley-in-israel.jpg"/>
          <p:cNvSpPr>
            <a:spLocks noChangeAspect="1" noChangeArrowheads="1"/>
          </p:cNvSpPr>
          <p:nvPr/>
        </p:nvSpPr>
        <p:spPr bwMode="auto">
          <a:xfrm>
            <a:off x="5046486" y="-152136"/>
            <a:ext cx="338667" cy="254001"/>
          </a:xfrm>
          <a:prstGeom prst="rect">
            <a:avLst/>
          </a:prstGeom>
          <a:noFill/>
          <a:ln w="9525">
            <a:noFill/>
            <a:miter lim="800000"/>
            <a:headEnd/>
            <a:tailEnd/>
          </a:ln>
        </p:spPr>
        <p:txBody>
          <a:bodyPr/>
          <a:lstStyle/>
          <a:p>
            <a:endParaRPr lang="en-US"/>
          </a:p>
        </p:txBody>
      </p:sp>
      <p:sp>
        <p:nvSpPr>
          <p:cNvPr id="140302" name="AutoShape 4" descr="https://jlgragg.files.wordpress.com/2012/05/the-jezreel-valley-in-israel.jpg"/>
          <p:cNvSpPr>
            <a:spLocks noChangeAspect="1" noChangeArrowheads="1"/>
          </p:cNvSpPr>
          <p:nvPr/>
        </p:nvSpPr>
        <p:spPr bwMode="auto">
          <a:xfrm>
            <a:off x="5046486" y="-152136"/>
            <a:ext cx="338667" cy="254001"/>
          </a:xfrm>
          <a:prstGeom prst="rect">
            <a:avLst/>
          </a:prstGeom>
          <a:noFill/>
          <a:ln w="9525">
            <a:noFill/>
            <a:miter lim="800000"/>
            <a:headEnd/>
            <a:tailEnd/>
          </a:ln>
        </p:spPr>
        <p:txBody>
          <a:bodyPr/>
          <a:lstStyle/>
          <a:p>
            <a:endParaRPr lang="en-US"/>
          </a:p>
        </p:txBody>
      </p:sp>
      <p:sp>
        <p:nvSpPr>
          <p:cNvPr id="140303" name="AutoShape 6" descr="https://jlgragg.files.wordpress.com/2012/05/the-jezreel-valley-in-israel.jpg"/>
          <p:cNvSpPr>
            <a:spLocks noChangeAspect="1" noChangeArrowheads="1"/>
          </p:cNvSpPr>
          <p:nvPr/>
        </p:nvSpPr>
        <p:spPr bwMode="auto">
          <a:xfrm>
            <a:off x="5046486" y="-152136"/>
            <a:ext cx="338667" cy="254001"/>
          </a:xfrm>
          <a:prstGeom prst="rect">
            <a:avLst/>
          </a:prstGeom>
          <a:noFill/>
          <a:ln w="9525">
            <a:noFill/>
            <a:miter lim="800000"/>
            <a:headEnd/>
            <a:tailEnd/>
          </a:ln>
        </p:spPr>
        <p:txBody>
          <a:bodyPr/>
          <a:lstStyle/>
          <a:p>
            <a:endParaRPr lang="en-US"/>
          </a:p>
        </p:txBody>
      </p:sp>
      <p:pic>
        <p:nvPicPr>
          <p:cNvPr id="140304" name="Picture 2"/>
          <p:cNvPicPr>
            <a:picLocks noChangeAspect="1" noChangeArrowheads="1"/>
          </p:cNvPicPr>
          <p:nvPr/>
        </p:nvPicPr>
        <p:blipFill>
          <a:blip r:embed="rId3" cstate="print"/>
          <a:srcRect/>
          <a:stretch>
            <a:fillRect/>
          </a:stretch>
        </p:blipFill>
        <p:spPr bwMode="auto">
          <a:xfrm>
            <a:off x="0" y="362480"/>
            <a:ext cx="10124722" cy="4971521"/>
          </a:xfrm>
          <a:prstGeom prst="rect">
            <a:avLst/>
          </a:prstGeom>
          <a:noFill/>
          <a:ln w="152400">
            <a:noFill/>
            <a:miter lim="800000"/>
            <a:headEnd/>
            <a:tailEnd/>
          </a:ln>
        </p:spPr>
      </p:pic>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descr="C:\Users\Conrad\Desktop\Capture.JPG"/>
          <p:cNvPicPr>
            <a:picLocks noChangeAspect="1" noChangeArrowheads="1"/>
          </p:cNvPicPr>
          <p:nvPr/>
        </p:nvPicPr>
        <p:blipFill>
          <a:blip r:embed="rId3" cstate="print"/>
          <a:srcRect/>
          <a:stretch>
            <a:fillRect/>
          </a:stretch>
        </p:blipFill>
        <p:spPr bwMode="auto">
          <a:xfrm>
            <a:off x="0" y="254000"/>
            <a:ext cx="10160000" cy="5192448"/>
          </a:xfrm>
          <a:prstGeom prst="rect">
            <a:avLst/>
          </a:prstGeom>
          <a:noFill/>
          <a:ln w="9525">
            <a:noFill/>
            <a:miter lim="800000"/>
            <a:headEnd/>
            <a:tailEnd/>
          </a:ln>
        </p:spPr>
      </p:pic>
      <p:sp>
        <p:nvSpPr>
          <p:cNvPr id="6" name="Freeform 5"/>
          <p:cNvSpPr>
            <a:spLocks/>
          </p:cNvSpPr>
          <p:nvPr/>
        </p:nvSpPr>
        <p:spPr bwMode="auto">
          <a:xfrm>
            <a:off x="4972404" y="1176073"/>
            <a:ext cx="954263" cy="4221427"/>
          </a:xfrm>
          <a:custGeom>
            <a:avLst/>
            <a:gdLst>
              <a:gd name="T0" fmla="*/ 0 w 637674"/>
              <a:gd name="T1" fmla="*/ 129836 h 5855368"/>
              <a:gd name="T2" fmla="*/ 1409956 w 637674"/>
              <a:gd name="T3" fmla="*/ 519343 h 5855368"/>
              <a:gd name="T4" fmla="*/ 881224 w 637674"/>
              <a:gd name="T5" fmla="*/ 3245892 h 5855368"/>
              <a:gd name="T6" fmla="*/ 1527451 w 637674"/>
              <a:gd name="T7" fmla="*/ 3791202 h 5855368"/>
              <a:gd name="T8" fmla="*/ 0 60000 65536"/>
              <a:gd name="T9" fmla="*/ 0 60000 65536"/>
              <a:gd name="T10" fmla="*/ 0 60000 65536"/>
              <a:gd name="T11" fmla="*/ 0 60000 65536"/>
              <a:gd name="T12" fmla="*/ 0 w 637674"/>
              <a:gd name="T13" fmla="*/ 0 h 5855368"/>
              <a:gd name="T14" fmla="*/ 637674 w 637674"/>
              <a:gd name="T15" fmla="*/ 5855368 h 5855368"/>
            </a:gdLst>
            <a:ahLst/>
            <a:cxnLst>
              <a:cxn ang="T8">
                <a:pos x="T0" y="T1"/>
              </a:cxn>
              <a:cxn ang="T9">
                <a:pos x="T2" y="T3"/>
              </a:cxn>
              <a:cxn ang="T10">
                <a:pos x="T4" y="T5"/>
              </a:cxn>
              <a:cxn ang="T11">
                <a:pos x="T6" y="T7"/>
              </a:cxn>
            </a:cxnLst>
            <a:rect l="T12" t="T13" r="T14" b="T15"/>
            <a:pathLst>
              <a:path w="637674" h="5855368">
                <a:moveTo>
                  <a:pt x="0" y="200526"/>
                </a:moveTo>
                <a:cubicBezTo>
                  <a:pt x="258679" y="100263"/>
                  <a:pt x="517358" y="0"/>
                  <a:pt x="577516" y="802105"/>
                </a:cubicBezTo>
                <a:cubicBezTo>
                  <a:pt x="637674" y="1604210"/>
                  <a:pt x="352927" y="4170947"/>
                  <a:pt x="360948" y="5013157"/>
                </a:cubicBezTo>
                <a:cubicBezTo>
                  <a:pt x="368969" y="5855367"/>
                  <a:pt x="497305" y="5855367"/>
                  <a:pt x="625642" y="5855368"/>
                </a:cubicBezTo>
              </a:path>
            </a:pathLst>
          </a:custGeom>
          <a:noFill/>
          <a:ln w="152400" cap="rnd" cmpd="sng" algn="ctr">
            <a:solidFill>
              <a:srgbClr val="000000"/>
            </a:solidFill>
            <a:prstDash val="solid"/>
            <a:round/>
            <a:headEnd type="none" w="med" len="med"/>
            <a:tailEnd type="none" w="med" len="med"/>
          </a:ln>
        </p:spPr>
        <p:txBody>
          <a:bodyPr wrap="none" anchor="ctr"/>
          <a:lstStyle/>
          <a:p>
            <a:pPr algn="l" eaLnBrk="1" hangingPunct="1"/>
            <a:endParaRPr lang="en-US" sz="8000">
              <a:solidFill>
                <a:srgbClr val="FFFFFF"/>
              </a:solidFill>
              <a:ea typeface="ＭＳ Ｐゴシック" charset="-128"/>
            </a:endParaRPr>
          </a:p>
        </p:txBody>
      </p:sp>
      <p:grpSp>
        <p:nvGrpSpPr>
          <p:cNvPr id="2" name="Group 29"/>
          <p:cNvGrpSpPr>
            <a:grpSpLocks/>
          </p:cNvGrpSpPr>
          <p:nvPr/>
        </p:nvGrpSpPr>
        <p:grpSpPr bwMode="auto">
          <a:xfrm>
            <a:off x="677333" y="1333500"/>
            <a:ext cx="4910667" cy="4381500"/>
            <a:chOff x="609600" y="1600200"/>
            <a:chExt cx="4419600" cy="5257800"/>
          </a:xfrm>
        </p:grpSpPr>
        <p:cxnSp>
          <p:nvCxnSpPr>
            <p:cNvPr id="112651" name="Curved Connector 7"/>
            <p:cNvCxnSpPr>
              <a:cxnSpLocks noChangeShapeType="1"/>
            </p:cNvCxnSpPr>
            <p:nvPr/>
          </p:nvCxnSpPr>
          <p:spPr bwMode="auto">
            <a:xfrm rot="5400000" flipH="1" flipV="1">
              <a:off x="76200" y="2133600"/>
              <a:ext cx="5257800" cy="4191000"/>
            </a:xfrm>
            <a:prstGeom prst="curvedConnector3">
              <a:avLst>
                <a:gd name="adj1" fmla="val 28949"/>
              </a:avLst>
            </a:prstGeom>
            <a:noFill/>
            <a:ln w="152400" algn="ctr">
              <a:solidFill>
                <a:srgbClr val="000000"/>
              </a:solidFill>
              <a:round/>
              <a:headEnd/>
              <a:tailEnd type="triangle" w="med" len="med"/>
            </a:ln>
          </p:spPr>
        </p:cxnSp>
        <p:cxnSp>
          <p:nvCxnSpPr>
            <p:cNvPr id="112652" name="Curved Connector 15"/>
            <p:cNvCxnSpPr>
              <a:cxnSpLocks noChangeShapeType="1"/>
            </p:cNvCxnSpPr>
            <p:nvPr/>
          </p:nvCxnSpPr>
          <p:spPr bwMode="auto">
            <a:xfrm>
              <a:off x="2819400" y="5334000"/>
              <a:ext cx="1981200" cy="12700"/>
            </a:xfrm>
            <a:prstGeom prst="curvedConnector3">
              <a:avLst>
                <a:gd name="adj1" fmla="val 50000"/>
              </a:avLst>
            </a:prstGeom>
            <a:noFill/>
            <a:ln w="152400" algn="ctr">
              <a:solidFill>
                <a:srgbClr val="000000"/>
              </a:solidFill>
              <a:round/>
              <a:headEnd/>
              <a:tailEnd type="triangle" w="med" len="med"/>
            </a:ln>
          </p:spPr>
        </p:cxnSp>
        <p:cxnSp>
          <p:nvCxnSpPr>
            <p:cNvPr id="112653" name="Curved Connector 17"/>
            <p:cNvCxnSpPr>
              <a:cxnSpLocks noChangeShapeType="1"/>
            </p:cNvCxnSpPr>
            <p:nvPr/>
          </p:nvCxnSpPr>
          <p:spPr bwMode="auto">
            <a:xfrm flipV="1">
              <a:off x="2819400" y="4191000"/>
              <a:ext cx="2209800" cy="1143000"/>
            </a:xfrm>
            <a:prstGeom prst="curvedConnector3">
              <a:avLst>
                <a:gd name="adj1" fmla="val 66333"/>
              </a:avLst>
            </a:prstGeom>
            <a:noFill/>
            <a:ln w="152400" algn="ctr">
              <a:solidFill>
                <a:srgbClr val="000000"/>
              </a:solidFill>
              <a:round/>
              <a:headEnd/>
              <a:tailEnd type="triangle" w="med" len="med"/>
            </a:ln>
          </p:spPr>
        </p:cxnSp>
        <p:cxnSp>
          <p:nvCxnSpPr>
            <p:cNvPr id="112654" name="Curved Connector 19"/>
            <p:cNvCxnSpPr>
              <a:cxnSpLocks noChangeShapeType="1"/>
            </p:cNvCxnSpPr>
            <p:nvPr/>
          </p:nvCxnSpPr>
          <p:spPr bwMode="auto">
            <a:xfrm>
              <a:off x="1676400" y="5562600"/>
              <a:ext cx="3200400" cy="685800"/>
            </a:xfrm>
            <a:prstGeom prst="curvedConnector3">
              <a:avLst>
                <a:gd name="adj1" fmla="val 50000"/>
              </a:avLst>
            </a:prstGeom>
            <a:noFill/>
            <a:ln w="152400" algn="ctr">
              <a:solidFill>
                <a:srgbClr val="000000"/>
              </a:solidFill>
              <a:round/>
              <a:headEnd/>
              <a:tailEnd type="triangle" w="med" len="med"/>
            </a:ln>
          </p:spPr>
        </p:cxnSp>
      </p:grpSp>
      <p:sp>
        <p:nvSpPr>
          <p:cNvPr id="27" name="Rectangle 26"/>
          <p:cNvSpPr>
            <a:spLocks noChangeArrowheads="1"/>
          </p:cNvSpPr>
          <p:nvPr/>
        </p:nvSpPr>
        <p:spPr bwMode="auto">
          <a:xfrm>
            <a:off x="169333" y="190500"/>
            <a:ext cx="4377268" cy="2730500"/>
          </a:xfrm>
          <a:prstGeom prst="rect">
            <a:avLst/>
          </a:prstGeom>
          <a:solidFill>
            <a:srgbClr val="1F497D">
              <a:lumMod val="50000"/>
            </a:srgbClr>
          </a:solidFill>
          <a:ln w="38100">
            <a:solidFill>
              <a:srgbClr val="1F497D">
                <a:lumMod val="60000"/>
                <a:lumOff val="40000"/>
              </a:srgbClr>
            </a:solidFill>
            <a:round/>
            <a:headEnd/>
            <a:tailEnd/>
          </a:ln>
        </p:spPr>
        <p:txBody>
          <a:bodyPr/>
          <a:lstStyle/>
          <a:p>
            <a:pPr marL="3175" fontAlgn="auto">
              <a:spcBef>
                <a:spcPts val="0"/>
              </a:spcBef>
              <a:spcAft>
                <a:spcPts val="0"/>
              </a:spcAft>
              <a:buSzPct val="100000"/>
              <a:defRPr/>
            </a:pPr>
            <a:r>
              <a:rPr lang="en-US" sz="2800" b="1" kern="0" dirty="0" smtClean="0">
                <a:solidFill>
                  <a:sysClr val="window" lastClr="FFFFFF"/>
                </a:solidFill>
                <a:latin typeface="Cambria" charset="0"/>
                <a:ea typeface="ＭＳ Ｐゴシック" charset="-128"/>
              </a:rPr>
              <a:t>Daniel 11:44:</a:t>
            </a:r>
            <a:r>
              <a:rPr lang="en-US" sz="2800" kern="0" dirty="0" smtClean="0">
                <a:solidFill>
                  <a:sysClr val="window" lastClr="FFFFFF"/>
                </a:solidFill>
                <a:latin typeface="Cambria" charset="0"/>
                <a:ea typeface="ＭＳ Ｐゴシック" charset="-128"/>
              </a:rPr>
              <a:t> “But rumors from the East  and from the North will disturb him, and he will go forth with great wrath to destroy and annihilate many.” </a:t>
            </a:r>
          </a:p>
        </p:txBody>
      </p:sp>
      <p:sp>
        <p:nvSpPr>
          <p:cNvPr id="31" name="Left Arrow 30"/>
          <p:cNvSpPr>
            <a:spLocks noChangeArrowheads="1"/>
          </p:cNvSpPr>
          <p:nvPr/>
        </p:nvSpPr>
        <p:spPr bwMode="auto">
          <a:xfrm>
            <a:off x="6350000" y="13970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32" name="Left Arrow 31"/>
          <p:cNvSpPr>
            <a:spLocks noChangeArrowheads="1"/>
          </p:cNvSpPr>
          <p:nvPr/>
        </p:nvSpPr>
        <p:spPr bwMode="auto">
          <a:xfrm>
            <a:off x="6350000" y="28575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33" name="Left Arrow 32"/>
          <p:cNvSpPr>
            <a:spLocks noChangeArrowheads="1"/>
          </p:cNvSpPr>
          <p:nvPr/>
        </p:nvSpPr>
        <p:spPr bwMode="auto">
          <a:xfrm>
            <a:off x="6350000" y="43180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34" name="Left Arrow 33"/>
          <p:cNvSpPr>
            <a:spLocks noChangeArrowheads="1"/>
          </p:cNvSpPr>
          <p:nvPr/>
        </p:nvSpPr>
        <p:spPr bwMode="auto">
          <a:xfrm rot="-1864655">
            <a:off x="5662083" y="7938"/>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1+#ppt_w/2"/>
                                          </p:val>
                                        </p:tav>
                                        <p:tav tm="100000">
                                          <p:val>
                                            <p:strVal val="#ppt_x"/>
                                          </p:val>
                                        </p:tav>
                                      </p:tavLst>
                                    </p:anim>
                                    <p:anim calcmode="lin" valueType="num">
                                      <p:cBhvr additive="base">
                                        <p:cTn id="21" dur="500" fill="hold"/>
                                        <p:tgtEl>
                                          <p:spTgt spid="31"/>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500" fill="hold"/>
                                        <p:tgtEl>
                                          <p:spTgt spid="33"/>
                                        </p:tgtEl>
                                        <p:attrNameLst>
                                          <p:attrName>ppt_x</p:attrName>
                                        </p:attrNameLst>
                                      </p:cBhvr>
                                      <p:tavLst>
                                        <p:tav tm="0">
                                          <p:val>
                                            <p:strVal val="1+#ppt_w/2"/>
                                          </p:val>
                                        </p:tav>
                                        <p:tav tm="100000">
                                          <p:val>
                                            <p:strVal val="#ppt_x"/>
                                          </p:val>
                                        </p:tav>
                                      </p:tavLst>
                                    </p:anim>
                                    <p:anim calcmode="lin" valueType="num">
                                      <p:cBhvr additive="base">
                                        <p:cTn id="26" dur="500" fill="hold"/>
                                        <p:tgtEl>
                                          <p:spTgt spid="33"/>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1+#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2" presetClass="entr" presetSubtype="3"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1+#ppt_w/2"/>
                                          </p:val>
                                        </p:tav>
                                        <p:tav tm="100000">
                                          <p:val>
                                            <p:strVal val="#ppt_x"/>
                                          </p:val>
                                        </p:tav>
                                      </p:tavLst>
                                    </p:anim>
                                    <p:anim calcmode="lin" valueType="num">
                                      <p:cBhvr additive="base">
                                        <p:cTn id="36"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 grpId="0" animBg="1"/>
      <p:bldP spid="31" grpId="0" animBg="1"/>
      <p:bldP spid="32" grpId="0" animBg="1"/>
      <p:bldP spid="33" grpId="0" animBg="1"/>
      <p:bldP spid="3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3" descr="C:\Users\Conrad\Desktop\Capture.JPG"/>
          <p:cNvPicPr>
            <a:picLocks noChangeAspect="1" noChangeArrowheads="1"/>
          </p:cNvPicPr>
          <p:nvPr/>
        </p:nvPicPr>
        <p:blipFill>
          <a:blip r:embed="rId2" cstate="print"/>
          <a:srcRect/>
          <a:stretch>
            <a:fillRect/>
          </a:stretch>
        </p:blipFill>
        <p:spPr bwMode="auto">
          <a:xfrm>
            <a:off x="0" y="254000"/>
            <a:ext cx="10160000" cy="5192448"/>
          </a:xfrm>
          <a:prstGeom prst="rect">
            <a:avLst/>
          </a:prstGeom>
          <a:solidFill>
            <a:srgbClr val="FF33CC"/>
          </a:solidFill>
          <a:ln w="9525">
            <a:noFill/>
            <a:miter lim="800000"/>
            <a:headEnd/>
            <a:tailEnd/>
          </a:ln>
        </p:spPr>
      </p:pic>
      <p:sp>
        <p:nvSpPr>
          <p:cNvPr id="113667" name="Freeform 5"/>
          <p:cNvSpPr>
            <a:spLocks/>
          </p:cNvSpPr>
          <p:nvPr/>
        </p:nvSpPr>
        <p:spPr bwMode="auto">
          <a:xfrm>
            <a:off x="4972404" y="1176073"/>
            <a:ext cx="954263" cy="4221427"/>
          </a:xfrm>
          <a:custGeom>
            <a:avLst/>
            <a:gdLst>
              <a:gd name="T0" fmla="*/ 0 w 637674"/>
              <a:gd name="T1" fmla="*/ 129836 h 5855368"/>
              <a:gd name="T2" fmla="*/ 1409956 w 637674"/>
              <a:gd name="T3" fmla="*/ 519343 h 5855368"/>
              <a:gd name="T4" fmla="*/ 881224 w 637674"/>
              <a:gd name="T5" fmla="*/ 3245892 h 5855368"/>
              <a:gd name="T6" fmla="*/ 1527451 w 637674"/>
              <a:gd name="T7" fmla="*/ 3791202 h 5855368"/>
              <a:gd name="T8" fmla="*/ 0 60000 65536"/>
              <a:gd name="T9" fmla="*/ 0 60000 65536"/>
              <a:gd name="T10" fmla="*/ 0 60000 65536"/>
              <a:gd name="T11" fmla="*/ 0 60000 65536"/>
              <a:gd name="T12" fmla="*/ 0 w 637674"/>
              <a:gd name="T13" fmla="*/ 0 h 5855368"/>
              <a:gd name="T14" fmla="*/ 637674 w 637674"/>
              <a:gd name="T15" fmla="*/ 5855368 h 5855368"/>
            </a:gdLst>
            <a:ahLst/>
            <a:cxnLst>
              <a:cxn ang="T8">
                <a:pos x="T0" y="T1"/>
              </a:cxn>
              <a:cxn ang="T9">
                <a:pos x="T2" y="T3"/>
              </a:cxn>
              <a:cxn ang="T10">
                <a:pos x="T4" y="T5"/>
              </a:cxn>
              <a:cxn ang="T11">
                <a:pos x="T6" y="T7"/>
              </a:cxn>
            </a:cxnLst>
            <a:rect l="T12" t="T13" r="T14" b="T15"/>
            <a:pathLst>
              <a:path w="637674" h="5855368">
                <a:moveTo>
                  <a:pt x="0" y="200526"/>
                </a:moveTo>
                <a:cubicBezTo>
                  <a:pt x="258679" y="100263"/>
                  <a:pt x="517358" y="0"/>
                  <a:pt x="577516" y="802105"/>
                </a:cubicBezTo>
                <a:cubicBezTo>
                  <a:pt x="637674" y="1604210"/>
                  <a:pt x="352927" y="4170947"/>
                  <a:pt x="360948" y="5013157"/>
                </a:cubicBezTo>
                <a:cubicBezTo>
                  <a:pt x="368969" y="5855367"/>
                  <a:pt x="497305" y="5855367"/>
                  <a:pt x="625642" y="5855368"/>
                </a:cubicBezTo>
              </a:path>
            </a:pathLst>
          </a:custGeom>
          <a:noFill/>
          <a:ln w="152400" cap="rnd" cmpd="sng" algn="ctr">
            <a:solidFill>
              <a:srgbClr val="000000"/>
            </a:solidFill>
            <a:prstDash val="solid"/>
            <a:round/>
            <a:headEnd type="none" w="med" len="med"/>
            <a:tailEnd type="none" w="med" len="med"/>
          </a:ln>
        </p:spPr>
        <p:txBody>
          <a:bodyPr wrap="none" anchor="ctr"/>
          <a:lstStyle/>
          <a:p>
            <a:pPr algn="l" eaLnBrk="1" hangingPunct="1"/>
            <a:endParaRPr lang="en-US" sz="8000">
              <a:solidFill>
                <a:srgbClr val="FFFFFF"/>
              </a:solidFill>
              <a:ea typeface="ＭＳ Ｐゴシック" charset="-128"/>
            </a:endParaRPr>
          </a:p>
        </p:txBody>
      </p:sp>
      <p:sp>
        <p:nvSpPr>
          <p:cNvPr id="10" name="5-Point Star 9"/>
          <p:cNvSpPr/>
          <p:nvPr/>
        </p:nvSpPr>
        <p:spPr bwMode="auto">
          <a:xfrm>
            <a:off x="4318000" y="3175000"/>
            <a:ext cx="508000" cy="381000"/>
          </a:xfrm>
          <a:prstGeom prst="star5">
            <a:avLst/>
          </a:prstGeom>
          <a:noFill/>
          <a:ln w="152400" cap="flat" cmpd="sng" algn="ctr">
            <a:solidFill>
              <a:srgbClr val="000000"/>
            </a:solidFill>
            <a:prstDash val="solid"/>
            <a:round/>
            <a:headEnd type="none" w="med" len="med"/>
            <a:tailEnd type="none" w="med" len="med"/>
          </a:ln>
          <a:effectLst/>
        </p:spPr>
        <p:txBody>
          <a:bodyPr wrap="none" anchor="ctr"/>
          <a:lstStyle/>
          <a:p>
            <a:pPr>
              <a:defRPr/>
            </a:pPr>
            <a:endParaRPr lang="en-US">
              <a:solidFill>
                <a:srgbClr val="FFFFFF"/>
              </a:solidFill>
              <a:latin typeface="Times New Roman" charset="0"/>
              <a:ea typeface="ＭＳ Ｐゴシック" charset="-128"/>
            </a:endParaRPr>
          </a:p>
        </p:txBody>
      </p:sp>
      <p:cxnSp>
        <p:nvCxnSpPr>
          <p:cNvPr id="12" name="Straight Arrow Connector 11"/>
          <p:cNvCxnSpPr>
            <a:cxnSpLocks noChangeShapeType="1"/>
          </p:cNvCxnSpPr>
          <p:nvPr/>
        </p:nvCxnSpPr>
        <p:spPr bwMode="auto">
          <a:xfrm>
            <a:off x="2286000" y="2286000"/>
            <a:ext cx="1608667" cy="952500"/>
          </a:xfrm>
          <a:prstGeom prst="straightConnector1">
            <a:avLst/>
          </a:prstGeom>
          <a:noFill/>
          <a:ln w="152400" algn="ctr">
            <a:solidFill>
              <a:srgbClr val="000000"/>
            </a:solidFill>
            <a:round/>
            <a:headEnd/>
            <a:tailEnd type="triangle" w="med" len="med"/>
          </a:ln>
        </p:spPr>
      </p:cxnSp>
      <p:sp>
        <p:nvSpPr>
          <p:cNvPr id="21" name="Rectangle 20"/>
          <p:cNvSpPr>
            <a:spLocks noChangeArrowheads="1"/>
          </p:cNvSpPr>
          <p:nvPr/>
        </p:nvSpPr>
        <p:spPr bwMode="auto">
          <a:xfrm>
            <a:off x="169333" y="190500"/>
            <a:ext cx="4148667" cy="19050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22" name="TextBox 21"/>
          <p:cNvSpPr txBox="1">
            <a:spLocks noChangeArrowheads="1"/>
          </p:cNvSpPr>
          <p:nvPr/>
        </p:nvSpPr>
        <p:spPr bwMode="auto">
          <a:xfrm>
            <a:off x="169333" y="254000"/>
            <a:ext cx="4148667" cy="1808428"/>
          </a:xfrm>
          <a:prstGeom prst="rect">
            <a:avLst/>
          </a:prstGeom>
          <a:noFill/>
          <a:ln w="38100">
            <a:noFill/>
            <a:miter lim="800000"/>
            <a:headEnd/>
            <a:tailEnd/>
          </a:ln>
        </p:spPr>
        <p:txBody>
          <a:bodyPr>
            <a:spAutoFit/>
          </a:bodyPr>
          <a:lstStyle/>
          <a:p>
            <a:pPr marL="3175" algn="l" eaLnBrk="1" fontAlgn="auto" hangingPunct="1">
              <a:spcBef>
                <a:spcPts val="0"/>
              </a:spcBef>
              <a:spcAft>
                <a:spcPts val="0"/>
              </a:spcAft>
              <a:buSzPct val="100000"/>
              <a:defRPr/>
            </a:pPr>
            <a:r>
              <a:rPr lang="en-US" sz="2700" b="1" kern="0" dirty="0">
                <a:solidFill>
                  <a:sysClr val="window" lastClr="FFFFFF"/>
                </a:solidFill>
                <a:latin typeface="Cambria" charset="0"/>
                <a:ea typeface="ＭＳ Ｐゴシック" charset="-128"/>
              </a:rPr>
              <a:t>Daniel 11:45:</a:t>
            </a:r>
            <a:r>
              <a:rPr lang="en-US" sz="2700" kern="0" dirty="0">
                <a:solidFill>
                  <a:sysClr val="window" lastClr="FFFFFF"/>
                </a:solidFill>
                <a:latin typeface="Cambria" charset="0"/>
                <a:ea typeface="ＭＳ Ｐゴシック" charset="-128"/>
              </a:rPr>
              <a:t> “He will pitch his royal tents between the seas at the </a:t>
            </a:r>
            <a:br>
              <a:rPr lang="en-US" sz="2700" kern="0" dirty="0">
                <a:solidFill>
                  <a:sysClr val="window" lastClr="FFFFFF"/>
                </a:solidFill>
                <a:latin typeface="Cambria" charset="0"/>
                <a:ea typeface="ＭＳ Ｐゴシック" charset="-128"/>
              </a:rPr>
            </a:br>
            <a:r>
              <a:rPr lang="en-US" sz="2700" kern="0" dirty="0">
                <a:solidFill>
                  <a:sysClr val="window" lastClr="FFFFFF"/>
                </a:solidFill>
                <a:latin typeface="Cambria" charset="0"/>
                <a:ea typeface="ＭＳ Ｐゴシック" charset="-128"/>
              </a:rPr>
              <a:t>beautiful holy mountain.</a:t>
            </a:r>
          </a:p>
        </p:txBody>
      </p:sp>
      <p:sp>
        <p:nvSpPr>
          <p:cNvPr id="113672" name="Left Arrow 23"/>
          <p:cNvSpPr>
            <a:spLocks noChangeArrowheads="1"/>
          </p:cNvSpPr>
          <p:nvPr/>
        </p:nvSpPr>
        <p:spPr bwMode="auto">
          <a:xfrm>
            <a:off x="6350000" y="13970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13673" name="Left Arrow 24"/>
          <p:cNvSpPr>
            <a:spLocks noChangeArrowheads="1"/>
          </p:cNvSpPr>
          <p:nvPr/>
        </p:nvSpPr>
        <p:spPr bwMode="auto">
          <a:xfrm>
            <a:off x="6350000" y="28575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13674" name="Left Arrow 25"/>
          <p:cNvSpPr>
            <a:spLocks noChangeArrowheads="1"/>
          </p:cNvSpPr>
          <p:nvPr/>
        </p:nvSpPr>
        <p:spPr bwMode="auto">
          <a:xfrm>
            <a:off x="6350000" y="43180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13675" name="Left Arrow 26"/>
          <p:cNvSpPr>
            <a:spLocks noChangeArrowheads="1"/>
          </p:cNvSpPr>
          <p:nvPr/>
        </p:nvSpPr>
        <p:spPr bwMode="auto">
          <a:xfrm rot="-1864655">
            <a:off x="5662083" y="7938"/>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descr="C:\Users\Conrad\Desktop\Capture.JPG"/>
          <p:cNvPicPr>
            <a:picLocks noChangeAspect="1" noChangeArrowheads="1"/>
          </p:cNvPicPr>
          <p:nvPr/>
        </p:nvPicPr>
        <p:blipFill>
          <a:blip r:embed="rId2" cstate="print"/>
          <a:srcRect/>
          <a:stretch>
            <a:fillRect/>
          </a:stretch>
        </p:blipFill>
        <p:spPr bwMode="auto">
          <a:xfrm>
            <a:off x="0" y="254000"/>
            <a:ext cx="10160000" cy="5192448"/>
          </a:xfrm>
          <a:prstGeom prst="rect">
            <a:avLst/>
          </a:prstGeom>
          <a:solidFill>
            <a:srgbClr val="FFC000"/>
          </a:solidFill>
          <a:ln w="9525">
            <a:noFill/>
            <a:miter lim="800000"/>
            <a:headEnd/>
            <a:tailEnd/>
          </a:ln>
        </p:spPr>
      </p:pic>
      <p:sp>
        <p:nvSpPr>
          <p:cNvPr id="114691" name="Freeform 5"/>
          <p:cNvSpPr>
            <a:spLocks/>
          </p:cNvSpPr>
          <p:nvPr/>
        </p:nvSpPr>
        <p:spPr bwMode="auto">
          <a:xfrm>
            <a:off x="4972404" y="1176073"/>
            <a:ext cx="954263" cy="4221427"/>
          </a:xfrm>
          <a:custGeom>
            <a:avLst/>
            <a:gdLst>
              <a:gd name="T0" fmla="*/ 0 w 637674"/>
              <a:gd name="T1" fmla="*/ 129836 h 5855368"/>
              <a:gd name="T2" fmla="*/ 1409956 w 637674"/>
              <a:gd name="T3" fmla="*/ 519343 h 5855368"/>
              <a:gd name="T4" fmla="*/ 881224 w 637674"/>
              <a:gd name="T5" fmla="*/ 3245892 h 5855368"/>
              <a:gd name="T6" fmla="*/ 1527451 w 637674"/>
              <a:gd name="T7" fmla="*/ 3791202 h 5855368"/>
              <a:gd name="T8" fmla="*/ 0 60000 65536"/>
              <a:gd name="T9" fmla="*/ 0 60000 65536"/>
              <a:gd name="T10" fmla="*/ 0 60000 65536"/>
              <a:gd name="T11" fmla="*/ 0 60000 65536"/>
              <a:gd name="T12" fmla="*/ 0 w 637674"/>
              <a:gd name="T13" fmla="*/ 0 h 5855368"/>
              <a:gd name="T14" fmla="*/ 637674 w 637674"/>
              <a:gd name="T15" fmla="*/ 5855368 h 5855368"/>
            </a:gdLst>
            <a:ahLst/>
            <a:cxnLst>
              <a:cxn ang="T8">
                <a:pos x="T0" y="T1"/>
              </a:cxn>
              <a:cxn ang="T9">
                <a:pos x="T2" y="T3"/>
              </a:cxn>
              <a:cxn ang="T10">
                <a:pos x="T4" y="T5"/>
              </a:cxn>
              <a:cxn ang="T11">
                <a:pos x="T6" y="T7"/>
              </a:cxn>
            </a:cxnLst>
            <a:rect l="T12" t="T13" r="T14" b="T15"/>
            <a:pathLst>
              <a:path w="637674" h="5855368">
                <a:moveTo>
                  <a:pt x="0" y="200526"/>
                </a:moveTo>
                <a:cubicBezTo>
                  <a:pt x="258679" y="100263"/>
                  <a:pt x="517358" y="0"/>
                  <a:pt x="577516" y="802105"/>
                </a:cubicBezTo>
                <a:cubicBezTo>
                  <a:pt x="637674" y="1604210"/>
                  <a:pt x="352927" y="4170947"/>
                  <a:pt x="360948" y="5013157"/>
                </a:cubicBezTo>
                <a:cubicBezTo>
                  <a:pt x="368969" y="5855367"/>
                  <a:pt x="497305" y="5855367"/>
                  <a:pt x="625642" y="5855368"/>
                </a:cubicBezTo>
              </a:path>
            </a:pathLst>
          </a:custGeom>
          <a:noFill/>
          <a:ln w="152400" cap="rnd" cmpd="sng" algn="ctr">
            <a:solidFill>
              <a:srgbClr val="000000"/>
            </a:solidFill>
            <a:prstDash val="solid"/>
            <a:round/>
            <a:headEnd type="none" w="med" len="med"/>
            <a:tailEnd type="none" w="med" len="med"/>
          </a:ln>
        </p:spPr>
        <p:txBody>
          <a:bodyPr wrap="none" anchor="ctr"/>
          <a:lstStyle/>
          <a:p>
            <a:pPr algn="l" eaLnBrk="1" hangingPunct="1"/>
            <a:endParaRPr lang="en-US" sz="8000">
              <a:solidFill>
                <a:srgbClr val="FFFFFF"/>
              </a:solidFill>
              <a:ea typeface="ＭＳ Ｐゴシック" charset="-128"/>
            </a:endParaRPr>
          </a:p>
        </p:txBody>
      </p:sp>
      <p:sp>
        <p:nvSpPr>
          <p:cNvPr id="10" name="5-Point Star 9"/>
          <p:cNvSpPr/>
          <p:nvPr/>
        </p:nvSpPr>
        <p:spPr bwMode="auto">
          <a:xfrm>
            <a:off x="4318000" y="3175000"/>
            <a:ext cx="508000" cy="381000"/>
          </a:xfrm>
          <a:prstGeom prst="star5">
            <a:avLst/>
          </a:prstGeom>
          <a:noFill/>
          <a:ln w="152400" cap="flat" cmpd="sng" algn="ctr">
            <a:solidFill>
              <a:srgbClr val="000000"/>
            </a:solidFill>
            <a:prstDash val="solid"/>
            <a:round/>
            <a:headEnd type="none" w="med" len="med"/>
            <a:tailEnd type="none" w="med" len="med"/>
          </a:ln>
          <a:effectLst/>
        </p:spPr>
        <p:txBody>
          <a:bodyPr wrap="none" anchor="ctr"/>
          <a:lstStyle/>
          <a:p>
            <a:pPr>
              <a:defRPr/>
            </a:pPr>
            <a:endParaRPr lang="en-US">
              <a:solidFill>
                <a:srgbClr val="FFFFFF"/>
              </a:solidFill>
              <a:latin typeface="Times New Roman" charset="0"/>
              <a:ea typeface="ＭＳ Ｐゴシック" charset="-128"/>
            </a:endParaRPr>
          </a:p>
        </p:txBody>
      </p:sp>
      <p:sp>
        <p:nvSpPr>
          <p:cNvPr id="114693" name="Left Arrow 23"/>
          <p:cNvSpPr>
            <a:spLocks noChangeArrowheads="1"/>
          </p:cNvSpPr>
          <p:nvPr/>
        </p:nvSpPr>
        <p:spPr bwMode="auto">
          <a:xfrm>
            <a:off x="6350000" y="13970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14694" name="Left Arrow 24"/>
          <p:cNvSpPr>
            <a:spLocks noChangeArrowheads="1"/>
          </p:cNvSpPr>
          <p:nvPr/>
        </p:nvSpPr>
        <p:spPr bwMode="auto">
          <a:xfrm>
            <a:off x="6350000" y="28575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14695" name="Left Arrow 25"/>
          <p:cNvSpPr>
            <a:spLocks noChangeArrowheads="1"/>
          </p:cNvSpPr>
          <p:nvPr/>
        </p:nvSpPr>
        <p:spPr bwMode="auto">
          <a:xfrm>
            <a:off x="6350000" y="4318000"/>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14696" name="Left Arrow 26"/>
          <p:cNvSpPr>
            <a:spLocks noChangeArrowheads="1"/>
          </p:cNvSpPr>
          <p:nvPr/>
        </p:nvSpPr>
        <p:spPr bwMode="auto">
          <a:xfrm rot="-1864655">
            <a:off x="5662083" y="7938"/>
            <a:ext cx="2116667" cy="1397000"/>
          </a:xfrm>
          <a:prstGeom prst="leftArrow">
            <a:avLst>
              <a:gd name="adj1" fmla="val 50000"/>
              <a:gd name="adj2" fmla="val 39952"/>
            </a:avLst>
          </a:prstGeom>
          <a:solidFill>
            <a:srgbClr val="FF5050"/>
          </a:solidFill>
          <a:ln w="38100" algn="ctr">
            <a:solidFill>
              <a:srgbClr val="000000"/>
            </a:solidFill>
            <a:round/>
            <a:headEnd/>
            <a:tailEnd/>
          </a:ln>
        </p:spPr>
        <p:txBody>
          <a:bodyPr wrap="none" anchor="ctr"/>
          <a:lstStyle/>
          <a:p>
            <a:endParaRPr lang="en-US">
              <a:solidFill>
                <a:srgbClr val="FFFFFF"/>
              </a:solidFill>
              <a:ea typeface="ＭＳ Ｐゴシック" charset="-128"/>
            </a:endParaRPr>
          </a:p>
        </p:txBody>
      </p:sp>
      <p:sp>
        <p:nvSpPr>
          <p:cNvPr id="14" name="Right Arrow 13"/>
          <p:cNvSpPr/>
          <p:nvPr/>
        </p:nvSpPr>
        <p:spPr>
          <a:xfrm rot="17239802">
            <a:off x="4252075" y="1333280"/>
            <a:ext cx="1525323" cy="1710972"/>
          </a:xfrm>
          <a:prstGeom prst="rightArrow">
            <a:avLst>
              <a:gd name="adj1" fmla="val 50000"/>
              <a:gd name="adj2" fmla="val 62632"/>
            </a:avLst>
          </a:prstGeom>
          <a:gradFill rotWithShape="1">
            <a:gsLst>
              <a:gs pos="0">
                <a:srgbClr val="2D2DB9">
                  <a:lumMod val="40000"/>
                  <a:lumOff val="60000"/>
                </a:srgbClr>
              </a:gs>
              <a:gs pos="100000">
                <a:srgbClr val="00CC99">
                  <a:tint val="50000"/>
                  <a:shade val="100000"/>
                  <a:satMod val="350000"/>
                </a:srgbClr>
              </a:gs>
            </a:gsLst>
            <a:lin ang="16200000" scaled="0"/>
          </a:gradFill>
          <a:ln w="25400" cap="flat" cmpd="sng" algn="ctr">
            <a:solidFill>
              <a:srgbClr val="2D2DB9">
                <a:lumMod val="75000"/>
              </a:srgbClr>
            </a:solidFill>
            <a:prstDash val="solid"/>
          </a:ln>
          <a:effectLst>
            <a:outerShdw blurRad="40000" dist="23000" dir="5400000" rotWithShape="0">
              <a:srgbClr val="000000">
                <a:alpha val="35000"/>
              </a:srgbClr>
            </a:outerShdw>
          </a:effectLst>
        </p:spPr>
        <p:txBody>
          <a:bodyPr anchor="ctr"/>
          <a:lstStyle/>
          <a:p>
            <a:pPr eaLnBrk="1" fontAlgn="auto" hangingPunct="1">
              <a:spcBef>
                <a:spcPts val="0"/>
              </a:spcBef>
              <a:spcAft>
                <a:spcPts val="0"/>
              </a:spcAft>
              <a:defRPr/>
            </a:pPr>
            <a:endParaRPr lang="en-US" sz="1800" kern="0">
              <a:solidFill>
                <a:srgbClr val="FFFFFF"/>
              </a:solidFill>
              <a:latin typeface="Times New Roman"/>
              <a:ea typeface="ＭＳ Ｐゴシック" charset="-128"/>
            </a:endParaRPr>
          </a:p>
        </p:txBody>
      </p:sp>
      <p:sp>
        <p:nvSpPr>
          <p:cNvPr id="15" name="Rectangle 14"/>
          <p:cNvSpPr>
            <a:spLocks noChangeArrowheads="1"/>
          </p:cNvSpPr>
          <p:nvPr/>
        </p:nvSpPr>
        <p:spPr bwMode="auto">
          <a:xfrm>
            <a:off x="169333" y="190500"/>
            <a:ext cx="3894667" cy="1968500"/>
          </a:xfrm>
          <a:prstGeom prst="rect">
            <a:avLst/>
          </a:prstGeom>
          <a:solidFill>
            <a:srgbClr val="1F497D">
              <a:lumMod val="50000"/>
            </a:srgbClr>
          </a:solidFill>
          <a:ln w="38100">
            <a:solidFill>
              <a:srgbClr val="1F497D">
                <a:lumMod val="60000"/>
                <a:lumOff val="40000"/>
              </a:srgbClr>
            </a:solidFill>
            <a:round/>
            <a:headEnd/>
            <a:tailEnd/>
          </a:ln>
        </p:spPr>
        <p:txBody>
          <a:bodyPr/>
          <a:lstStyle/>
          <a:p>
            <a:pPr algn="l" fontAlgn="auto">
              <a:spcBef>
                <a:spcPts val="0"/>
              </a:spcBef>
              <a:spcAft>
                <a:spcPts val="0"/>
              </a:spcAft>
              <a:defRPr/>
            </a:pPr>
            <a:endParaRPr lang="en-US" sz="1800" kern="0">
              <a:solidFill>
                <a:sysClr val="windowText" lastClr="000000"/>
              </a:solidFill>
              <a:ea typeface="ＭＳ Ｐゴシック" charset="-128"/>
            </a:endParaRPr>
          </a:p>
        </p:txBody>
      </p:sp>
      <p:sp>
        <p:nvSpPr>
          <p:cNvPr id="16" name="TextBox 15"/>
          <p:cNvSpPr txBox="1">
            <a:spLocks noChangeArrowheads="1"/>
          </p:cNvSpPr>
          <p:nvPr/>
        </p:nvSpPr>
        <p:spPr bwMode="auto">
          <a:xfrm>
            <a:off x="169333" y="254000"/>
            <a:ext cx="3894667" cy="1815882"/>
          </a:xfrm>
          <a:prstGeom prst="rect">
            <a:avLst/>
          </a:prstGeom>
          <a:noFill/>
          <a:ln w="38100">
            <a:noFill/>
            <a:miter lim="800000"/>
            <a:headEnd/>
            <a:tailEnd/>
          </a:ln>
        </p:spPr>
        <p:txBody>
          <a:bodyPr>
            <a:spAutoFit/>
          </a:bodyPr>
          <a:lstStyle/>
          <a:p>
            <a:pPr marL="3175" algn="l" eaLnBrk="1" fontAlgn="auto" hangingPunct="1">
              <a:spcBef>
                <a:spcPts val="0"/>
              </a:spcBef>
              <a:spcAft>
                <a:spcPts val="0"/>
              </a:spcAft>
              <a:buSzPct val="100000"/>
              <a:defRPr/>
            </a:pPr>
            <a:r>
              <a:rPr lang="en-US" sz="2700" b="1" kern="0" dirty="0">
                <a:solidFill>
                  <a:sysClr val="window" lastClr="FFFFFF"/>
                </a:solidFill>
                <a:latin typeface="Cambria" pitchFamily="18" charset="0"/>
                <a:ea typeface="ＭＳ Ｐゴシック" charset="-128"/>
              </a:rPr>
              <a:t>Daniel 11:45:</a:t>
            </a:r>
            <a:r>
              <a:rPr lang="en-US" sz="2700" kern="0" dirty="0">
                <a:solidFill>
                  <a:sysClr val="window" lastClr="FFFFFF"/>
                </a:solidFill>
                <a:latin typeface="Cambria" pitchFamily="18" charset="0"/>
                <a:ea typeface="ＭＳ Ｐゴシック" charset="-128"/>
              </a:rPr>
              <a:t> “</a:t>
            </a:r>
            <a:r>
              <a:rPr lang="en-US" sz="2800" dirty="0">
                <a:solidFill>
                  <a:srgbClr val="FFFFFF"/>
                </a:solidFill>
                <a:latin typeface="Cambria" pitchFamily="18" charset="0"/>
                <a:ea typeface="ＭＳ Ｐゴシック" charset="-128"/>
              </a:rPr>
              <a:t>Yet he will come to his end, and no one will help him.”</a:t>
            </a:r>
            <a:endParaRPr lang="en-US" sz="2700" kern="0" dirty="0">
              <a:solidFill>
                <a:sysClr val="window" lastClr="FFFFFF"/>
              </a:solidFill>
              <a:latin typeface="Cambria" pitchFamily="18" charset="0"/>
              <a:ea typeface="ＭＳ Ｐゴシック" charset="-128"/>
            </a:endParaRPr>
          </a:p>
        </p:txBody>
      </p:sp>
      <p:sp>
        <p:nvSpPr>
          <p:cNvPr id="17" name="Explosion 2 16"/>
          <p:cNvSpPr>
            <a:spLocks noChangeArrowheads="1"/>
          </p:cNvSpPr>
          <p:nvPr/>
        </p:nvSpPr>
        <p:spPr bwMode="auto">
          <a:xfrm>
            <a:off x="4741333" y="635000"/>
            <a:ext cx="1524000" cy="1397000"/>
          </a:xfrm>
          <a:prstGeom prst="irregularSeal2">
            <a:avLst/>
          </a:prstGeom>
          <a:solidFill>
            <a:srgbClr val="FFFF00"/>
          </a:solidFill>
          <a:ln w="38100" algn="ctr">
            <a:solidFill>
              <a:srgbClr val="FF0000"/>
            </a:solidFill>
            <a:round/>
            <a:headEnd/>
            <a:tailEnd/>
          </a:ln>
        </p:spPr>
        <p:txBody>
          <a:bodyPr wrap="none" anchor="ctr"/>
          <a:lstStyle/>
          <a:p>
            <a:endParaRPr lang="en-US">
              <a:solidFill>
                <a:srgbClr val="FFFFFF"/>
              </a:solidFill>
              <a:ea typeface="ＭＳ Ｐゴシック"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39" presetClass="entr" presetSubtype="0" ac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12"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13"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 19</a:t>
            </a:r>
            <a:endParaRPr lang="en-US" dirty="0"/>
          </a:p>
        </p:txBody>
      </p:sp>
      <p:sp>
        <p:nvSpPr>
          <p:cNvPr id="5" name="Content Placeholder 4"/>
          <p:cNvSpPr>
            <a:spLocks noGrp="1"/>
          </p:cNvSpPr>
          <p:nvPr>
            <p:ph idx="1"/>
          </p:nvPr>
        </p:nvSpPr>
        <p:spPr/>
        <p:txBody>
          <a:bodyPr/>
          <a:lstStyle/>
          <a:p>
            <a:pPr>
              <a:defRPr/>
            </a:pPr>
            <a:r>
              <a:rPr lang="en-US" dirty="0" smtClean="0"/>
              <a:t>11</a:t>
            </a:r>
            <a:r>
              <a:rPr lang="en-US" baseline="30000" dirty="0" smtClean="0"/>
              <a:t> </a:t>
            </a:r>
            <a:r>
              <a:rPr lang="en-US" dirty="0" smtClean="0"/>
              <a:t>And I saw heaven opened, and behold, a white horse, and He who sat on it is called Faithful and True, and in righteousness He judges and wages war. </a:t>
            </a:r>
          </a:p>
          <a:p>
            <a:pPr>
              <a:defRPr/>
            </a:pPr>
            <a:r>
              <a:rPr lang="en-US" dirty="0" smtClean="0"/>
              <a:t>12</a:t>
            </a:r>
            <a:r>
              <a:rPr lang="en-US" baseline="30000" dirty="0" smtClean="0"/>
              <a:t> </a:t>
            </a:r>
            <a:r>
              <a:rPr lang="en-US" dirty="0" smtClean="0"/>
              <a:t>His eyes are a flame of fire, and on His head are many crowns; and He has a name written on Him which no one knows except Himself. </a:t>
            </a:r>
          </a:p>
        </p:txBody>
      </p:sp>
    </p:spTree>
    <p:extLst>
      <p:ext uri="{BB962C8B-B14F-4D97-AF65-F5344CB8AC3E}">
        <p14:creationId xmlns:p14="http://schemas.microsoft.com/office/powerpoint/2010/main" xmlns="" val="18170067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 19</a:t>
            </a:r>
            <a:endParaRPr lang="en-US" dirty="0"/>
          </a:p>
        </p:txBody>
      </p:sp>
      <p:sp>
        <p:nvSpPr>
          <p:cNvPr id="5" name="Content Placeholder 4"/>
          <p:cNvSpPr>
            <a:spLocks noGrp="1"/>
          </p:cNvSpPr>
          <p:nvPr>
            <p:ph idx="1"/>
          </p:nvPr>
        </p:nvSpPr>
        <p:spPr/>
        <p:txBody>
          <a:bodyPr/>
          <a:lstStyle/>
          <a:p>
            <a:pPr>
              <a:defRPr/>
            </a:pPr>
            <a:r>
              <a:rPr lang="en-US" dirty="0" smtClean="0"/>
              <a:t>13 He is clothed with a robe dipped in blood, and His name is called The Word of God. </a:t>
            </a:r>
          </a:p>
          <a:p>
            <a:pPr>
              <a:defRPr/>
            </a:pPr>
            <a:r>
              <a:rPr lang="en-US" dirty="0" smtClean="0"/>
              <a:t>14</a:t>
            </a:r>
            <a:r>
              <a:rPr lang="en-US" baseline="30000" dirty="0" smtClean="0"/>
              <a:t> </a:t>
            </a:r>
            <a:r>
              <a:rPr lang="en-US" dirty="0" smtClean="0"/>
              <a:t>And the armies which are in heaven, clothed in fine linen, white and clean, were following Him on white horses.</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 19</a:t>
            </a:r>
            <a:endParaRPr lang="en-US" dirty="0"/>
          </a:p>
        </p:txBody>
      </p:sp>
      <p:sp>
        <p:nvSpPr>
          <p:cNvPr id="5" name="Content Placeholder 4"/>
          <p:cNvSpPr>
            <a:spLocks noGrp="1"/>
          </p:cNvSpPr>
          <p:nvPr>
            <p:ph idx="1"/>
          </p:nvPr>
        </p:nvSpPr>
        <p:spPr/>
        <p:txBody>
          <a:bodyPr/>
          <a:lstStyle/>
          <a:p>
            <a:pPr>
              <a:defRPr/>
            </a:pPr>
            <a:r>
              <a:rPr lang="en-US" dirty="0" smtClean="0"/>
              <a:t>15</a:t>
            </a:r>
            <a:r>
              <a:rPr lang="en-US" baseline="30000" dirty="0" smtClean="0"/>
              <a:t> </a:t>
            </a:r>
            <a:r>
              <a:rPr lang="en-US" dirty="0" smtClean="0"/>
              <a:t>From His mouth comes a sharp sword, so that with it He may strike down the nations, and He will</a:t>
            </a:r>
            <a:r>
              <a:rPr lang="en-US" baseline="30000" dirty="0" smtClean="0"/>
              <a:t> </a:t>
            </a:r>
            <a:r>
              <a:rPr lang="en-US" dirty="0" smtClean="0"/>
              <a:t>rule them with a rod of iron; and He treads the wine press of the fierce wrath of God, the Almighty.</a:t>
            </a:r>
          </a:p>
          <a:p>
            <a:pPr>
              <a:defRPr/>
            </a:pPr>
            <a:r>
              <a:rPr lang="en-US" dirty="0" smtClean="0"/>
              <a:t>16</a:t>
            </a:r>
            <a:r>
              <a:rPr lang="en-US" baseline="30000" dirty="0" smtClean="0"/>
              <a:t> </a:t>
            </a:r>
            <a:r>
              <a:rPr lang="en-US" dirty="0" smtClean="0"/>
              <a:t>And on His robe and on His thigh He has a name written, “KING OF KINGS, AND LORD OF LORDS.”</a:t>
            </a:r>
          </a:p>
          <a:p>
            <a:pPr>
              <a:defRPr/>
            </a:pPr>
            <a:endParaRPr lang="en-US" dirty="0" smtClean="0"/>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r>
              <a:rPr lang="en-US" dirty="0"/>
              <a:t>Daniel </a:t>
            </a:r>
            <a:r>
              <a:rPr lang="en-US" dirty="0" smtClean="0"/>
              <a:t>11</a:t>
            </a:r>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34</a:t>
            </a:r>
            <a:r>
              <a:rPr lang="en-US" baseline="30000" dirty="0" smtClean="0"/>
              <a:t> </a:t>
            </a:r>
            <a:r>
              <a:rPr lang="en-US" dirty="0" smtClean="0"/>
              <a:t>When they fall, they will receive a little help, and many who are not sincere will join them.</a:t>
            </a:r>
          </a:p>
          <a:p>
            <a:r>
              <a:rPr lang="en-US" dirty="0" smtClean="0"/>
              <a:t>35</a:t>
            </a:r>
            <a:r>
              <a:rPr lang="en-US" baseline="30000" dirty="0" smtClean="0"/>
              <a:t> </a:t>
            </a:r>
            <a:r>
              <a:rPr lang="en-US" dirty="0" smtClean="0"/>
              <a:t>Some of the wise will stumble, so that they may be refined, purified and made spotless until the time of the end, for it will still come at the appointed time.  </a:t>
            </a:r>
          </a:p>
          <a:p>
            <a:endParaRPr lang="en-US" dirty="0" smtClean="0"/>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Picking up in the Middle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left)">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p:txBody>
      </p:sp>
      <p:sp>
        <p:nvSpPr>
          <p:cNvPr id="63491" name="Rectangle 8"/>
          <p:cNvSpPr>
            <a:spLocks noGrp="1" noChangeArrowheads="1"/>
          </p:cNvSpPr>
          <p:nvPr>
            <p:ph type="title"/>
          </p:nvPr>
        </p:nvSpPr>
        <p:spPr/>
        <p:txBody>
          <a:bodyPr/>
          <a:lstStyle/>
          <a:p>
            <a:pPr eaLnBrk="1" hangingPunct="1"/>
            <a:endParaRPr lang="en-US" dirty="0">
              <a:ea typeface="ＭＳ Ｐゴシック" pitchFamily="34" charset="-128"/>
            </a:endParaRPr>
          </a:p>
        </p:txBody>
      </p:sp>
      <p:pic>
        <p:nvPicPr>
          <p:cNvPr id="282627" name="Picture 3" descr="C:\Users\risleyc\Desktop\maxresdefault.jpg"/>
          <p:cNvPicPr>
            <a:picLocks noChangeAspect="1" noChangeArrowheads="1"/>
          </p:cNvPicPr>
          <p:nvPr/>
        </p:nvPicPr>
        <p:blipFill>
          <a:blip r:embed="rId3" cstate="print"/>
          <a:srcRect l="6418" r="10766"/>
          <a:stretch>
            <a:fillRect/>
          </a:stretch>
        </p:blipFill>
        <p:spPr bwMode="auto">
          <a:xfrm>
            <a:off x="0" y="0"/>
            <a:ext cx="10160000" cy="5715000"/>
          </a:xfrm>
          <a:prstGeom prst="rect">
            <a:avLst/>
          </a:prstGeom>
          <a:noFill/>
        </p:spPr>
      </p:pic>
    </p:spTree>
    <p:extLst>
      <p:ext uri="{BB962C8B-B14F-4D97-AF65-F5344CB8AC3E}">
        <p14:creationId xmlns:p14="http://schemas.microsoft.com/office/powerpoint/2010/main" xmlns="" val="1805536738"/>
      </p:ext>
    </p:extLst>
  </p:cSld>
  <p:clrMapOvr>
    <a:masterClrMapping/>
  </p:clrMapOvr>
  <p:transition>
    <p:fade thruBlk="1"/>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p:txBody>
      </p:sp>
      <p:sp>
        <p:nvSpPr>
          <p:cNvPr id="63491" name="Rectangle 8"/>
          <p:cNvSpPr>
            <a:spLocks noGrp="1" noChangeArrowheads="1"/>
          </p:cNvSpPr>
          <p:nvPr>
            <p:ph type="title"/>
          </p:nvPr>
        </p:nvSpPr>
        <p:spPr/>
        <p:txBody>
          <a:bodyPr/>
          <a:lstStyle/>
          <a:p>
            <a:pPr eaLnBrk="1" hangingPunct="1"/>
            <a:endParaRPr lang="en-US" dirty="0">
              <a:ea typeface="ＭＳ Ｐゴシック" pitchFamily="34" charset="-128"/>
            </a:endParaRPr>
          </a:p>
        </p:txBody>
      </p:sp>
      <p:pic>
        <p:nvPicPr>
          <p:cNvPr id="284674" name="Picture 2" descr="C:\Users\risleyc\Desktop\giphy.gif"/>
          <p:cNvPicPr>
            <a:picLocks noChangeAspect="1" noChangeArrowheads="1" noCrop="1"/>
          </p:cNvPicPr>
          <p:nvPr/>
        </p:nvPicPr>
        <p:blipFill>
          <a:blip r:embed="rId3" cstate="print"/>
          <a:srcRect/>
          <a:stretch>
            <a:fillRect/>
          </a:stretch>
        </p:blipFill>
        <p:spPr bwMode="auto">
          <a:xfrm>
            <a:off x="965200" y="841248"/>
            <a:ext cx="8229600" cy="4032505"/>
          </a:xfrm>
          <a:prstGeom prst="rect">
            <a:avLst/>
          </a:prstGeom>
          <a:noFill/>
        </p:spPr>
      </p:pic>
    </p:spTree>
    <p:extLst>
      <p:ext uri="{BB962C8B-B14F-4D97-AF65-F5344CB8AC3E}">
        <p14:creationId xmlns:p14="http://schemas.microsoft.com/office/powerpoint/2010/main" xmlns="" val="1805536738"/>
      </p:ext>
    </p:extLst>
  </p:cSld>
  <p:clrMapOvr>
    <a:masterClrMapping/>
  </p:clrMapOvr>
  <p:transition>
    <p:fade thruBlk="1"/>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 19</a:t>
            </a:r>
            <a:endParaRPr lang="en-US" dirty="0"/>
          </a:p>
        </p:txBody>
      </p:sp>
      <p:sp>
        <p:nvSpPr>
          <p:cNvPr id="5" name="Content Placeholder 4"/>
          <p:cNvSpPr>
            <a:spLocks noGrp="1"/>
          </p:cNvSpPr>
          <p:nvPr>
            <p:ph idx="1"/>
          </p:nvPr>
        </p:nvSpPr>
        <p:spPr/>
        <p:txBody>
          <a:bodyPr/>
          <a:lstStyle/>
          <a:p>
            <a:r>
              <a:rPr lang="en-US" dirty="0" smtClean="0"/>
              <a:t>19</a:t>
            </a:r>
            <a:r>
              <a:rPr lang="en-US" baseline="30000" dirty="0" smtClean="0"/>
              <a:t> </a:t>
            </a:r>
            <a:r>
              <a:rPr lang="en-US" dirty="0" smtClean="0"/>
              <a:t>And I saw the beast and the kings of the earth and their armies assembled to make war against Him who sat on the horse and against His army.</a:t>
            </a:r>
          </a:p>
          <a:p>
            <a:pPr>
              <a:defRPr/>
            </a:pPr>
            <a:r>
              <a:rPr lang="en-US" dirty="0" smtClean="0"/>
              <a:t>20</a:t>
            </a:r>
            <a:r>
              <a:rPr lang="en-US" baseline="30000" dirty="0" smtClean="0"/>
              <a:t> </a:t>
            </a:r>
            <a:r>
              <a:rPr lang="en-US" dirty="0" smtClean="0"/>
              <a:t>And the beast was seized, and [he was] thrown alive into the lake of fire which burns with brimstone. </a:t>
            </a:r>
          </a:p>
          <a:p>
            <a:r>
              <a:rPr lang="en-US" dirty="0" smtClean="0"/>
              <a:t>21</a:t>
            </a:r>
            <a:r>
              <a:rPr lang="en-US" baseline="30000" dirty="0" smtClean="0"/>
              <a:t> </a:t>
            </a:r>
            <a:r>
              <a:rPr lang="en-US" dirty="0" smtClean="0"/>
              <a:t>And the rest were killed with the sword which came from the mouth of Him who sat on the horse…</a:t>
            </a:r>
          </a:p>
        </p:txBody>
      </p:sp>
    </p:spTree>
    <p:extLst>
      <p:ext uri="{BB962C8B-B14F-4D97-AF65-F5344CB8AC3E}">
        <p14:creationId xmlns:p14="http://schemas.microsoft.com/office/powerpoint/2010/main" xmlns="" val="181700677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r>
              <a:rPr lang="en-US" dirty="0" smtClean="0"/>
              <a:t>- There will be a final world ruler who will be the catalyst for a final world war</a:t>
            </a:r>
          </a:p>
          <a:p>
            <a:pPr>
              <a:buFontTx/>
              <a:buChar char="-"/>
            </a:pPr>
            <a:r>
              <a:rPr lang="en-US" dirty="0" smtClean="0"/>
              <a:t>Israel needs to be regathered as nation [completed]</a:t>
            </a:r>
          </a:p>
          <a:p>
            <a:pPr>
              <a:buFontTx/>
              <a:buChar char="-"/>
            </a:pPr>
            <a:r>
              <a:rPr lang="en-US" dirty="0" smtClean="0"/>
              <a:t>The final world war should destroy humanity, but Jesus himself puts a stop to it</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Summary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891F13-1295-442C-AA0C-876AF1D6AB1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6C2EE68B-0101-4102-B3B9-5CBB3667B15A}"/>
              </a:ext>
            </a:extLst>
          </p:cNvPr>
          <p:cNvSpPr>
            <a:spLocks noGrp="1"/>
          </p:cNvSpPr>
          <p:nvPr>
            <p:ph idx="1"/>
          </p:nvPr>
        </p:nvSpPr>
        <p:spPr/>
        <p:txBody>
          <a:bodyPr/>
          <a:lstStyle/>
          <a:p>
            <a:endParaRPr lang="en-US" dirty="0" smtClean="0"/>
          </a:p>
          <a:p>
            <a:endParaRPr lang="en-US" dirty="0" smtClean="0"/>
          </a:p>
          <a:p>
            <a:pPr>
              <a:buFontTx/>
              <a:buChar char="-"/>
            </a:pPr>
            <a:r>
              <a:rPr lang="en-US" dirty="0" smtClean="0"/>
              <a:t>The human race needs another solution</a:t>
            </a:r>
          </a:p>
          <a:p>
            <a:pPr>
              <a:buFontTx/>
              <a:buChar char="-"/>
            </a:pPr>
            <a:r>
              <a:rPr lang="en-US" dirty="0" smtClean="0"/>
              <a:t>Jesus’ Second Coming will rescue us from ourselves; Jesus’ First Coming was to save us from our sins</a:t>
            </a:r>
          </a:p>
          <a:p>
            <a:pPr>
              <a:buFontTx/>
              <a:buChar char="-"/>
            </a:pPr>
            <a:r>
              <a:rPr lang="en-US" dirty="0" smtClean="0"/>
              <a:t>We have no need to fear anything about the future</a:t>
            </a:r>
          </a:p>
        </p:txBody>
      </p:sp>
      <p:sp>
        <p:nvSpPr>
          <p:cNvPr id="6" name="Rectangle 1026"/>
          <p:cNvSpPr txBox="1">
            <a:spLocks noChangeArrowheads="1"/>
          </p:cNvSpPr>
          <p:nvPr/>
        </p:nvSpPr>
        <p:spPr bwMode="auto">
          <a:xfrm>
            <a:off x="0" y="76200"/>
            <a:ext cx="10160000" cy="876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6000" b="0" i="0" u="none" strike="noStrike" kern="0" cap="none" spc="0" normalizeH="0" baseline="0" noProof="0" dirty="0" smtClean="0">
                <a:ln>
                  <a:noFill/>
                </a:ln>
                <a:solidFill>
                  <a:schemeClr val="accent1">
                    <a:lumMod val="60000"/>
                    <a:lumOff val="40000"/>
                  </a:schemeClr>
                </a:solidFill>
                <a:effectLst/>
                <a:uLnTx/>
                <a:uFillTx/>
                <a:latin typeface="Arial" pitchFamily="34" charset="0"/>
                <a:ea typeface="ＭＳ Ｐゴシック" charset="-128"/>
                <a:cs typeface="Arial" pitchFamily="34" charset="0"/>
              </a:rPr>
              <a:t>Why is This Important?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4094</Words>
  <Application>Microsoft Office PowerPoint</Application>
  <PresentationFormat>Custom</PresentationFormat>
  <Paragraphs>495</Paragraphs>
  <Slides>94</Slides>
  <Notes>72</Notes>
  <HiddenSlides>0</HiddenSlides>
  <MMClips>0</MMClips>
  <ScaleCrop>false</ScaleCrop>
  <HeadingPairs>
    <vt:vector size="4" baseType="variant">
      <vt:variant>
        <vt:lpstr>Theme</vt:lpstr>
      </vt:variant>
      <vt:variant>
        <vt:i4>1</vt:i4>
      </vt:variant>
      <vt:variant>
        <vt:lpstr>Slide Titles</vt:lpstr>
      </vt:variant>
      <vt:variant>
        <vt:i4>94</vt:i4>
      </vt:variant>
    </vt:vector>
  </HeadingPairs>
  <TitlesOfParts>
    <vt:vector size="95" baseType="lpstr">
      <vt:lpstr>Default Design</vt:lpstr>
      <vt:lpstr>Daniel 11</vt:lpstr>
      <vt:lpstr>Slide 2</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Daniel 11</vt:lpstr>
      <vt:lpstr>Ezekiel 37</vt:lpstr>
      <vt:lpstr>Ezekiel 37</vt:lpstr>
      <vt:lpstr>Ezekiel 37</vt:lpstr>
      <vt:lpstr>Ezekiel 37</vt:lpstr>
      <vt:lpstr>Ezekiel 37</vt:lpstr>
      <vt:lpstr>Ezekiel 37</vt:lpstr>
      <vt:lpstr>Ezekiel 37</vt:lpstr>
      <vt:lpstr>Ezekiel 37</vt:lpstr>
      <vt:lpstr>Ezekiel 37</vt:lpstr>
      <vt:lpstr>Ezekiel 37</vt:lpstr>
      <vt:lpstr>Ezekiel 37</vt:lpstr>
      <vt:lpstr>Slide 38</vt:lpstr>
      <vt:lpstr>Ezekiel 38-39</vt:lpstr>
      <vt:lpstr>Ezekiel 38-39</vt:lpstr>
      <vt:lpstr>Ezekiel 38-39</vt:lpstr>
      <vt:lpstr>The Last World War</vt:lpstr>
      <vt:lpstr>Ezekiel 38-39</vt:lpstr>
      <vt:lpstr>Ezekiel 38-39</vt:lpstr>
      <vt:lpstr>Ezekiel 38-39</vt:lpstr>
      <vt:lpstr>Ezekiel 38-39</vt:lpstr>
      <vt:lpstr>Ezekiel 38-39</vt:lpstr>
      <vt:lpstr>Ezekiel 38-39</vt:lpstr>
      <vt:lpstr>Ezekiel 38-39</vt:lpstr>
      <vt:lpstr>Ezekiel 38-39</vt:lpstr>
      <vt:lpstr>Ezekiel 38-39</vt:lpstr>
      <vt:lpstr>Ezekiel 38-39</vt:lpstr>
      <vt:lpstr>Ezekiel 38-39</vt:lpstr>
      <vt:lpstr>Ezekiel 38-39</vt:lpstr>
      <vt:lpstr>Ezekiel 38-39</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Eric Cline</vt:lpstr>
      <vt:lpstr>Eric Cline</vt:lpstr>
      <vt:lpstr>Slide 83</vt:lpstr>
      <vt:lpstr>Slide 84</vt:lpstr>
      <vt:lpstr>Slide 85</vt:lpstr>
      <vt:lpstr>Slide 86</vt:lpstr>
      <vt:lpstr>Rev 19</vt:lpstr>
      <vt:lpstr>Rev 19</vt:lpstr>
      <vt:lpstr>Rev 19</vt:lpstr>
      <vt:lpstr>Slide 90</vt:lpstr>
      <vt:lpstr>Slide 91</vt:lpstr>
      <vt:lpstr>Rev 19</vt:lpstr>
      <vt:lpstr>Slide 93</vt:lpstr>
      <vt:lpstr>Slide 94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2017-12-21T01:37:48Z</dcterms:modified>
</cp:coreProperties>
</file>