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3">
  <p:sldMasterIdLst>
    <p:sldMasterId id="2147483648" r:id="rId1"/>
    <p:sldMasterId id="2147483660" r:id="rId2"/>
    <p:sldMasterId id="2147483672" r:id="rId3"/>
    <p:sldMasterId id="2147483708" r:id="rId4"/>
  </p:sldMasterIdLst>
  <p:notesMasterIdLst>
    <p:notesMasterId r:id="rId42"/>
  </p:notesMasterIdLst>
  <p:sldIdLst>
    <p:sldId id="1325" r:id="rId5"/>
    <p:sldId id="1497" r:id="rId6"/>
    <p:sldId id="1499" r:id="rId7"/>
    <p:sldId id="1500" r:id="rId8"/>
    <p:sldId id="1501" r:id="rId9"/>
    <p:sldId id="1502" r:id="rId10"/>
    <p:sldId id="1503" r:id="rId11"/>
    <p:sldId id="1580" r:id="rId12"/>
    <p:sldId id="1494" r:id="rId13"/>
    <p:sldId id="1486" r:id="rId14"/>
    <p:sldId id="1504" r:id="rId15"/>
    <p:sldId id="1505" r:id="rId16"/>
    <p:sldId id="1487" r:id="rId17"/>
    <p:sldId id="1488" r:id="rId18"/>
    <p:sldId id="1570" r:id="rId19"/>
    <p:sldId id="1562" r:id="rId20"/>
    <p:sldId id="1564" r:id="rId21"/>
    <p:sldId id="1565" r:id="rId22"/>
    <p:sldId id="1573" r:id="rId23"/>
    <p:sldId id="1575" r:id="rId24"/>
    <p:sldId id="1506" r:id="rId25"/>
    <p:sldId id="1572" r:id="rId26"/>
    <p:sldId id="1576" r:id="rId27"/>
    <p:sldId id="1577" r:id="rId28"/>
    <p:sldId id="1489" r:id="rId29"/>
    <p:sldId id="1507" r:id="rId30"/>
    <p:sldId id="1490" r:id="rId31"/>
    <p:sldId id="1509" r:id="rId32"/>
    <p:sldId id="1513" r:id="rId33"/>
    <p:sldId id="1492" r:id="rId34"/>
    <p:sldId id="1493" r:id="rId35"/>
    <p:sldId id="1518" r:id="rId36"/>
    <p:sldId id="1387" r:id="rId37"/>
    <p:sldId id="1579" r:id="rId38"/>
    <p:sldId id="1519" r:id="rId39"/>
    <p:sldId id="1446" r:id="rId40"/>
    <p:sldId id="12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3C46"/>
    <a:srgbClr val="66351C"/>
    <a:srgbClr val="412E1B"/>
    <a:srgbClr val="452A17"/>
    <a:srgbClr val="3E2B1E"/>
    <a:srgbClr val="4B3729"/>
    <a:srgbClr val="9B5209"/>
    <a:srgbClr val="774141"/>
    <a:srgbClr val="865146"/>
    <a:srgbClr val="ECBA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013" autoAdjust="0"/>
    <p:restoredTop sz="83112" autoAdjust="0"/>
  </p:normalViewPr>
  <p:slideViewPr>
    <p:cSldViewPr>
      <p:cViewPr varScale="1">
        <p:scale>
          <a:sx n="63" d="100"/>
          <a:sy n="63" d="100"/>
        </p:scale>
        <p:origin x="76" y="152"/>
      </p:cViewPr>
      <p:guideLst>
        <p:guide orient="horz" pos="2160"/>
        <p:guide pos="3840"/>
      </p:guideLst>
    </p:cSldViewPr>
  </p:slideViewPr>
  <p:notesTextViewPr>
    <p:cViewPr>
      <p:scale>
        <a:sx n="100" d="100"/>
        <a:sy n="100" d="100"/>
      </p:scale>
      <p:origin x="0" y="0"/>
    </p:cViewPr>
  </p:notesTextViewPr>
  <p:sorterViewPr>
    <p:cViewPr>
      <p:scale>
        <a:sx n="116" d="100"/>
        <a:sy n="116" d="100"/>
      </p:scale>
      <p:origin x="0" y="-153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F5C749-4993-4E44-A439-8E1EDE8A1D92}" type="datetimeFigureOut">
              <a:rPr lang="en-US" smtClean="0"/>
              <a:pPr/>
              <a:t>7/27/2021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B3B516-1BB5-4C80-B268-F5F2C570A7D0}" type="slidenum">
              <a:rPr lang="en-US" smtClean="0"/>
              <a:pPr/>
              <a:t>‹#›</a:t>
            </a:fld>
            <a:endParaRPr lang="en-US"/>
          </a:p>
        </p:txBody>
      </p:sp>
    </p:spTree>
    <p:extLst>
      <p:ext uri="{BB962C8B-B14F-4D97-AF65-F5344CB8AC3E}">
        <p14:creationId xmlns:p14="http://schemas.microsoft.com/office/powerpoint/2010/main" val="361234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a:t>
            </a:fld>
            <a:endParaRPr lang="en-US"/>
          </a:p>
        </p:txBody>
      </p:sp>
    </p:spTree>
    <p:extLst>
      <p:ext uri="{BB962C8B-B14F-4D97-AF65-F5344CB8AC3E}">
        <p14:creationId xmlns:p14="http://schemas.microsoft.com/office/powerpoint/2010/main" val="364764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10</a:t>
            </a:fld>
            <a:endParaRPr lang="en-US"/>
          </a:p>
        </p:txBody>
      </p:sp>
    </p:spTree>
    <p:extLst>
      <p:ext uri="{BB962C8B-B14F-4D97-AF65-F5344CB8AC3E}">
        <p14:creationId xmlns:p14="http://schemas.microsoft.com/office/powerpoint/2010/main" val="3198948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11</a:t>
            </a:fld>
            <a:endParaRPr lang="en-US"/>
          </a:p>
        </p:txBody>
      </p:sp>
    </p:spTree>
    <p:extLst>
      <p:ext uri="{BB962C8B-B14F-4D97-AF65-F5344CB8AC3E}">
        <p14:creationId xmlns:p14="http://schemas.microsoft.com/office/powerpoint/2010/main" val="1399975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12</a:t>
            </a:fld>
            <a:endParaRPr lang="en-US"/>
          </a:p>
        </p:txBody>
      </p:sp>
    </p:spTree>
    <p:extLst>
      <p:ext uri="{BB962C8B-B14F-4D97-AF65-F5344CB8AC3E}">
        <p14:creationId xmlns:p14="http://schemas.microsoft.com/office/powerpoint/2010/main" val="1721492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13</a:t>
            </a:fld>
            <a:endParaRPr lang="en-US"/>
          </a:p>
        </p:txBody>
      </p:sp>
    </p:spTree>
    <p:extLst>
      <p:ext uri="{BB962C8B-B14F-4D97-AF65-F5344CB8AC3E}">
        <p14:creationId xmlns:p14="http://schemas.microsoft.com/office/powerpoint/2010/main" val="4187367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14</a:t>
            </a:fld>
            <a:endParaRPr lang="en-US"/>
          </a:p>
        </p:txBody>
      </p:sp>
    </p:spTree>
    <p:extLst>
      <p:ext uri="{BB962C8B-B14F-4D97-AF65-F5344CB8AC3E}">
        <p14:creationId xmlns:p14="http://schemas.microsoft.com/office/powerpoint/2010/main" val="3200745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8922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5370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0238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111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19</a:t>
            </a:fld>
            <a:endParaRPr lang="en-US"/>
          </a:p>
        </p:txBody>
      </p:sp>
    </p:spTree>
    <p:extLst>
      <p:ext uri="{BB962C8B-B14F-4D97-AF65-F5344CB8AC3E}">
        <p14:creationId xmlns:p14="http://schemas.microsoft.com/office/powerpoint/2010/main" val="2776890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a:t>
            </a:fld>
            <a:endParaRPr lang="en-US"/>
          </a:p>
        </p:txBody>
      </p:sp>
    </p:spTree>
    <p:extLst>
      <p:ext uri="{BB962C8B-B14F-4D97-AF65-F5344CB8AC3E}">
        <p14:creationId xmlns:p14="http://schemas.microsoft.com/office/powerpoint/2010/main" val="3926864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20</a:t>
            </a:fld>
            <a:endParaRPr lang="en-US"/>
          </a:p>
        </p:txBody>
      </p:sp>
    </p:spTree>
    <p:extLst>
      <p:ext uri="{BB962C8B-B14F-4D97-AF65-F5344CB8AC3E}">
        <p14:creationId xmlns:p14="http://schemas.microsoft.com/office/powerpoint/2010/main" val="1436574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21</a:t>
            </a:fld>
            <a:endParaRPr lang="en-US"/>
          </a:p>
        </p:txBody>
      </p:sp>
    </p:spTree>
    <p:extLst>
      <p:ext uri="{BB962C8B-B14F-4D97-AF65-F5344CB8AC3E}">
        <p14:creationId xmlns:p14="http://schemas.microsoft.com/office/powerpoint/2010/main" val="532672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67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23</a:t>
            </a:fld>
            <a:endParaRPr lang="en-US"/>
          </a:p>
        </p:txBody>
      </p:sp>
    </p:spTree>
    <p:extLst>
      <p:ext uri="{BB962C8B-B14F-4D97-AF65-F5344CB8AC3E}">
        <p14:creationId xmlns:p14="http://schemas.microsoft.com/office/powerpoint/2010/main" val="2118123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24</a:t>
            </a:fld>
            <a:endParaRPr lang="en-US"/>
          </a:p>
        </p:txBody>
      </p:sp>
    </p:spTree>
    <p:extLst>
      <p:ext uri="{BB962C8B-B14F-4D97-AF65-F5344CB8AC3E}">
        <p14:creationId xmlns:p14="http://schemas.microsoft.com/office/powerpoint/2010/main" val="2347881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25</a:t>
            </a:fld>
            <a:endParaRPr lang="en-US"/>
          </a:p>
        </p:txBody>
      </p:sp>
    </p:spTree>
    <p:extLst>
      <p:ext uri="{BB962C8B-B14F-4D97-AF65-F5344CB8AC3E}">
        <p14:creationId xmlns:p14="http://schemas.microsoft.com/office/powerpoint/2010/main" val="2348143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26</a:t>
            </a:fld>
            <a:endParaRPr lang="en-US"/>
          </a:p>
        </p:txBody>
      </p:sp>
    </p:spTree>
    <p:extLst>
      <p:ext uri="{BB962C8B-B14F-4D97-AF65-F5344CB8AC3E}">
        <p14:creationId xmlns:p14="http://schemas.microsoft.com/office/powerpoint/2010/main" val="3803680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27</a:t>
            </a:fld>
            <a:endParaRPr lang="en-US"/>
          </a:p>
        </p:txBody>
      </p:sp>
    </p:spTree>
    <p:extLst>
      <p:ext uri="{BB962C8B-B14F-4D97-AF65-F5344CB8AC3E}">
        <p14:creationId xmlns:p14="http://schemas.microsoft.com/office/powerpoint/2010/main" val="2117725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28</a:t>
            </a:fld>
            <a:endParaRPr lang="en-US"/>
          </a:p>
        </p:txBody>
      </p:sp>
    </p:spTree>
    <p:extLst>
      <p:ext uri="{BB962C8B-B14F-4D97-AF65-F5344CB8AC3E}">
        <p14:creationId xmlns:p14="http://schemas.microsoft.com/office/powerpoint/2010/main" val="4206300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29</a:t>
            </a:fld>
            <a:endParaRPr lang="en-US"/>
          </a:p>
        </p:txBody>
      </p:sp>
    </p:spTree>
    <p:extLst>
      <p:ext uri="{BB962C8B-B14F-4D97-AF65-F5344CB8AC3E}">
        <p14:creationId xmlns:p14="http://schemas.microsoft.com/office/powerpoint/2010/main" val="2623886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1640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30</a:t>
            </a:fld>
            <a:endParaRPr lang="en-US"/>
          </a:p>
        </p:txBody>
      </p:sp>
    </p:spTree>
    <p:extLst>
      <p:ext uri="{BB962C8B-B14F-4D97-AF65-F5344CB8AC3E}">
        <p14:creationId xmlns:p14="http://schemas.microsoft.com/office/powerpoint/2010/main" val="3156124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31</a:t>
            </a:fld>
            <a:endParaRPr lang="en-US"/>
          </a:p>
        </p:txBody>
      </p:sp>
    </p:spTree>
    <p:extLst>
      <p:ext uri="{BB962C8B-B14F-4D97-AF65-F5344CB8AC3E}">
        <p14:creationId xmlns:p14="http://schemas.microsoft.com/office/powerpoint/2010/main" val="88680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32</a:t>
            </a:fld>
            <a:endParaRPr lang="en-US"/>
          </a:p>
        </p:txBody>
      </p:sp>
    </p:spTree>
    <p:extLst>
      <p:ext uri="{BB962C8B-B14F-4D97-AF65-F5344CB8AC3E}">
        <p14:creationId xmlns:p14="http://schemas.microsoft.com/office/powerpoint/2010/main" val="2461879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4531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1976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4029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9706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fontAlgn="base"/>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3554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2793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2963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2328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7</a:t>
            </a:fld>
            <a:endParaRPr lang="en-US"/>
          </a:p>
        </p:txBody>
      </p:sp>
    </p:spTree>
    <p:extLst>
      <p:ext uri="{BB962C8B-B14F-4D97-AF65-F5344CB8AC3E}">
        <p14:creationId xmlns:p14="http://schemas.microsoft.com/office/powerpoint/2010/main" val="2504030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8</a:t>
            </a:fld>
            <a:endParaRPr lang="en-US"/>
          </a:p>
        </p:txBody>
      </p:sp>
    </p:spTree>
    <p:extLst>
      <p:ext uri="{BB962C8B-B14F-4D97-AF65-F5344CB8AC3E}">
        <p14:creationId xmlns:p14="http://schemas.microsoft.com/office/powerpoint/2010/main" val="2803488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9</a:t>
            </a:fld>
            <a:endParaRPr lang="en-US"/>
          </a:p>
        </p:txBody>
      </p:sp>
    </p:spTree>
    <p:extLst>
      <p:ext uri="{BB962C8B-B14F-4D97-AF65-F5344CB8AC3E}">
        <p14:creationId xmlns:p14="http://schemas.microsoft.com/office/powerpoint/2010/main" val="1053234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7/27/2021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99877004"/>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7/27/2021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46471120"/>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7/27/2021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14088130"/>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solidFill>
                  <a:prstClr val="white">
                    <a:tint val="75000"/>
                  </a:prstClr>
                </a:solidFill>
              </a:rPr>
              <a:pPr/>
              <a:t>7/27/2021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91788500"/>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solidFill>
                  <a:prstClr val="white">
                    <a:tint val="75000"/>
                  </a:prstClr>
                </a:solidFill>
              </a:rPr>
              <a:pPr/>
              <a:t>7/27/2021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31205349"/>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solidFill>
                  <a:prstClr val="white">
                    <a:tint val="75000"/>
                  </a:prstClr>
                </a:solidFill>
              </a:rPr>
              <a:pPr/>
              <a:t>7/27/2021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31535571"/>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solidFill>
                  <a:prstClr val="white">
                    <a:tint val="75000"/>
                  </a:prstClr>
                </a:solidFill>
              </a:rPr>
              <a:pPr/>
              <a:t>7/27/2021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42616419"/>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solidFill>
                  <a:prstClr val="white">
                    <a:tint val="75000"/>
                  </a:prstClr>
                </a:solidFill>
              </a:rPr>
              <a:pPr/>
              <a:t>7/27/2021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36288633"/>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solidFill>
                  <a:prstClr val="white">
                    <a:tint val="75000"/>
                  </a:prstClr>
                </a:solidFill>
              </a:rPr>
              <a:pPr/>
              <a:t>7/27/2021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02374745"/>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7/27/2021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6416936"/>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7/27/2021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02382368"/>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400843996"/>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040579712"/>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933840666"/>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7/27/2021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153767534"/>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7/27/2021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843731440"/>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7/27/2021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279684279"/>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7/27/2021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878503916"/>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7/27/2021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546099137"/>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7/27/2021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86049418"/>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799061747"/>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438829516"/>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198187674"/>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762262741"/>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769381293"/>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7/27/2021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588604731"/>
      </p:ext>
    </p:extLst>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7/27/2021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893250676"/>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7/27/2021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981688105"/>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7/27/2021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7/27/2021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856410391"/>
      </p:ext>
    </p:extLst>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7/27/2021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961318528"/>
      </p:ext>
    </p:extLst>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7/27/2021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424197144"/>
      </p:ext>
    </p:extLst>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55970649"/>
      </p:ext>
    </p:extLst>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126577598"/>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7/27/2021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7/27/2021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7/27/2021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7/27/2021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7/27/2021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7/27/2021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solidFill>
                  <a:prstClr val="white">
                    <a:tint val="75000"/>
                  </a:prstClr>
                </a:solidFill>
              </a:rPr>
              <a:pPr/>
              <a:t>7/27/2021</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7832146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7/27/2021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extLst>
      <p:ext uri="{BB962C8B-B14F-4D97-AF65-F5344CB8AC3E}">
        <p14:creationId xmlns:p14="http://schemas.microsoft.com/office/powerpoint/2010/main" val="7021290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7/27/2021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extLst>
      <p:ext uri="{BB962C8B-B14F-4D97-AF65-F5344CB8AC3E}">
        <p14:creationId xmlns:p14="http://schemas.microsoft.com/office/powerpoint/2010/main" val="342713727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52EDE1F-6B44-4356-8623-F39AFDB591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560" y="2691064"/>
            <a:ext cx="9738880" cy="13545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449560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12017470" cy="1446550"/>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1:2) [Christians] are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chosen</a:t>
            </a:r>
          </a:p>
          <a:p>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according to the foreknowledge of God</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the Father</a:t>
            </a:r>
          </a:p>
        </p:txBody>
      </p:sp>
      <p:sp>
        <p:nvSpPr>
          <p:cNvPr id="6" name="Rounded Rectangle 8">
            <a:extLst>
              <a:ext uri="{FF2B5EF4-FFF2-40B4-BE49-F238E27FC236}">
                <a16:creationId xmlns="" xmlns:a16="http://schemas.microsoft.com/office/drawing/2014/main" id="{F3CEEFB6-80F3-4E23-B2BB-EE0C4283AC0A}"/>
              </a:ext>
            </a:extLst>
          </p:cNvPr>
          <p:cNvSpPr/>
          <p:nvPr/>
        </p:nvSpPr>
        <p:spPr>
          <a:xfrm>
            <a:off x="1718582" y="1752600"/>
            <a:ext cx="8752902" cy="3529264"/>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“Foreknowledge” (</a:t>
            </a:r>
            <a:r>
              <a:rPr lang="en-US" altLang="en-US" sz="4800" b="1" i="1" spc="-150"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proginōskō</a:t>
            </a: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457200" lvl="0">
              <a:defRPr/>
            </a:pPr>
            <a:r>
              <a:rPr lang="en-US" alt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Pet. 3:17) Knowing this beforehand (</a:t>
            </a:r>
            <a:r>
              <a:rPr lang="en-US" altLang="en-US" sz="4000" b="1" i="1" spc="-150"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proginōskō</a:t>
            </a:r>
            <a:r>
              <a:rPr lang="en-US" alt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be on your guard.</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(Rom. 8:29) Those whom He </a:t>
            </a:r>
            <a:r>
              <a:rPr lang="en-US" altLang="en-US" sz="4000" b="1" i="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foreknew</a:t>
            </a: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 also </a:t>
            </a:r>
            <a:r>
              <a:rPr lang="en-US" altLang="en-US" sz="4000" b="1" i="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predestined</a:t>
            </a: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1080943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12017470" cy="2123658"/>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1:2) [Christians] are chosen</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according to the foreknowledge of God the Father</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by the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sanctifying work of the Spirit</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3" name="Rounded Rectangle 8">
            <a:extLst>
              <a:ext uri="{FF2B5EF4-FFF2-40B4-BE49-F238E27FC236}">
                <a16:creationId xmlns="" xmlns:a16="http://schemas.microsoft.com/office/drawing/2014/main" id="{B48291A7-FAB2-4673-952F-1676BF89327C}"/>
              </a:ext>
            </a:extLst>
          </p:cNvPr>
          <p:cNvSpPr/>
          <p:nvPr/>
        </p:nvSpPr>
        <p:spPr>
          <a:xfrm>
            <a:off x="2954793" y="2667000"/>
            <a:ext cx="3140240" cy="954504"/>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8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“Set apart”</a:t>
            </a:r>
            <a:endPar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07282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left)">
                                      <p:cBhvr>
                                        <p:cTn id="7" dur="500"/>
                                        <p:tgtEl>
                                          <p:spTgt spid="9">
                                            <p:txEl>
                                              <p:pRg st="2" end="2"/>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12017470" cy="3477875"/>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1:2) [Christians] are chosen</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according to the foreknowledge of God the Father</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by the sanctifying work of the Spirit,</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to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obey Jesus Christ</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and be sprinkled with His blood:</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May grace and peace be yours in the fullest measure.</a:t>
            </a:r>
          </a:p>
        </p:txBody>
      </p:sp>
      <p:sp>
        <p:nvSpPr>
          <p:cNvPr id="4" name="Rectangle: Rounded Corners 3">
            <a:extLst>
              <a:ext uri="{FF2B5EF4-FFF2-40B4-BE49-F238E27FC236}">
                <a16:creationId xmlns="" xmlns:a16="http://schemas.microsoft.com/office/drawing/2014/main" id="{DB9F61C0-CC9C-4EC0-B233-0DF095664F7D}"/>
              </a:ext>
            </a:extLst>
          </p:cNvPr>
          <p:cNvSpPr/>
          <p:nvPr/>
        </p:nvSpPr>
        <p:spPr>
          <a:xfrm>
            <a:off x="5550568" y="2145632"/>
            <a:ext cx="6462894" cy="762000"/>
          </a:xfrm>
          <a:prstGeom prst="roundRect">
            <a:avLst/>
          </a:prstGeom>
          <a:noFill/>
          <a:ln w="57150">
            <a:solidFill>
              <a:srgbClr val="FFFF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8">
            <a:extLst>
              <a:ext uri="{FF2B5EF4-FFF2-40B4-BE49-F238E27FC236}">
                <a16:creationId xmlns="" xmlns:a16="http://schemas.microsoft.com/office/drawing/2014/main" id="{497C879E-BA95-4A08-A2B2-873A1C468E76}"/>
              </a:ext>
            </a:extLst>
          </p:cNvPr>
          <p:cNvSpPr/>
          <p:nvPr/>
        </p:nvSpPr>
        <p:spPr>
          <a:xfrm>
            <a:off x="1219200" y="4023306"/>
            <a:ext cx="10591800" cy="1600201"/>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(Rom. 1:5) We have received apostleship to bring about </a:t>
            </a:r>
            <a:r>
              <a:rPr lang="en-US" altLang="en-US" sz="4000" b="1" u="sng"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obedience of faith</a:t>
            </a: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among all the Gentiles.</a:t>
            </a:r>
          </a:p>
        </p:txBody>
      </p:sp>
    </p:spTree>
    <p:extLst>
      <p:ext uri="{BB962C8B-B14F-4D97-AF65-F5344CB8AC3E}">
        <p14:creationId xmlns:p14="http://schemas.microsoft.com/office/powerpoint/2010/main" val="353822721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wipe(left)">
                                      <p:cBhvr>
                                        <p:cTn id="7" dur="500"/>
                                        <p:tgtEl>
                                          <p:spTgt spid="9">
                                            <p:txEl>
                                              <p:pRg st="3" end="3"/>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animEffect transition="in" filter="wipe(left)">
                                      <p:cBhvr>
                                        <p:cTn id="11" dur="500"/>
                                        <p:tgtEl>
                                          <p:spTgt spid="9">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12017470" cy="3477875"/>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1:3) Blessed be the God and Father of our Lord Jesus Christ, who according to His great mercy</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has caused us to be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born again to a living hope</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through the resurrection of Jesus Christ from the dead.</a:t>
            </a:r>
          </a:p>
        </p:txBody>
      </p:sp>
    </p:spTree>
    <p:extLst>
      <p:ext uri="{BB962C8B-B14F-4D97-AF65-F5344CB8AC3E}">
        <p14:creationId xmlns:p14="http://schemas.microsoft.com/office/powerpoint/2010/main" val="25559587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left)">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8143302" cy="3477875"/>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1:4) To obtain an inheritance</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which is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imperishable</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and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undefiled</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and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will not fade away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reserved in heaven for you.</a:t>
            </a:r>
          </a:p>
        </p:txBody>
      </p:sp>
      <p:sp>
        <p:nvSpPr>
          <p:cNvPr id="3" name="Rounded Rectangle 8">
            <a:extLst>
              <a:ext uri="{FF2B5EF4-FFF2-40B4-BE49-F238E27FC236}">
                <a16:creationId xmlns="" xmlns:a16="http://schemas.microsoft.com/office/drawing/2014/main" id="{E42D2595-B507-43E3-8144-9E39BF5D93BC}"/>
              </a:ext>
            </a:extLst>
          </p:cNvPr>
          <p:cNvSpPr/>
          <p:nvPr/>
        </p:nvSpPr>
        <p:spPr>
          <a:xfrm>
            <a:off x="7162800" y="914400"/>
            <a:ext cx="4191000" cy="4495800"/>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5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Everything in this life is perishable, defiled, and fading away.</a:t>
            </a:r>
          </a:p>
        </p:txBody>
      </p:sp>
    </p:spTree>
    <p:extLst>
      <p:ext uri="{BB962C8B-B14F-4D97-AF65-F5344CB8AC3E}">
        <p14:creationId xmlns:p14="http://schemas.microsoft.com/office/powerpoint/2010/main" val="108408206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left)">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wipe(left)">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wipe(left)">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4692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099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79337"/>
      </p:ext>
    </p:extLst>
  </p:cSld>
  <p:clrMapOvr>
    <a:masterClrMapping/>
  </p:clrMapOvr>
  <mc:AlternateContent xmlns:mc="http://schemas.openxmlformats.org/markup-compatibility/2006" xmlns:p14="http://schemas.microsoft.com/office/powerpoint/2010/main">
    <mc:Choice Requires="p14">
      <p:transition spd="slow" p14:dur="2000">
        <p:wipe dir="u"/>
      </p:transition>
    </mc:Choice>
    <mc:Fallback xmlns="">
      <p:transition spd="slow">
        <p:wipe dir="u"/>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700713"/>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8143302" cy="3477875"/>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1:4) To obtain an inheritance</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which is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imperishable</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and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undefiled</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and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will not fade away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reserved in heaven for you.</a:t>
            </a:r>
          </a:p>
        </p:txBody>
      </p:sp>
      <p:sp>
        <p:nvSpPr>
          <p:cNvPr id="3" name="Rounded Rectangle 8">
            <a:extLst>
              <a:ext uri="{FF2B5EF4-FFF2-40B4-BE49-F238E27FC236}">
                <a16:creationId xmlns="" xmlns:a16="http://schemas.microsoft.com/office/drawing/2014/main" id="{E42D2595-B507-43E3-8144-9E39BF5D93BC}"/>
              </a:ext>
            </a:extLst>
          </p:cNvPr>
          <p:cNvSpPr/>
          <p:nvPr/>
        </p:nvSpPr>
        <p:spPr>
          <a:xfrm>
            <a:off x="7162800" y="914400"/>
            <a:ext cx="4191000" cy="4495800"/>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5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Everything in this life is perishable, defiled, and fading away.</a:t>
            </a:r>
          </a:p>
        </p:txBody>
      </p:sp>
    </p:spTree>
    <p:extLst>
      <p:ext uri="{BB962C8B-B14F-4D97-AF65-F5344CB8AC3E}">
        <p14:creationId xmlns:p14="http://schemas.microsoft.com/office/powerpoint/2010/main" val="68592649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12017470" cy="769441"/>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Peter</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an apostle of Jesus Christ.</a:t>
            </a:r>
          </a:p>
        </p:txBody>
      </p:sp>
      <p:sp>
        <p:nvSpPr>
          <p:cNvPr id="3" name="Rounded Rectangle 8">
            <a:extLst>
              <a:ext uri="{FF2B5EF4-FFF2-40B4-BE49-F238E27FC236}">
                <a16:creationId xmlns="" xmlns:a16="http://schemas.microsoft.com/office/drawing/2014/main" id="{5EA4E336-4858-4C7B-BBDC-EA14E2A815BB}"/>
              </a:ext>
            </a:extLst>
          </p:cNvPr>
          <p:cNvSpPr/>
          <p:nvPr/>
        </p:nvSpPr>
        <p:spPr>
          <a:xfrm>
            <a:off x="1143000" y="882752"/>
            <a:ext cx="9829800" cy="5947176"/>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Did the Peter really write this?</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Claims to be written by Peter.</a:t>
            </a:r>
          </a:p>
          <a:p>
            <a:pPr marL="914400" lvl="0">
              <a:defRPr/>
            </a:pPr>
            <a:r>
              <a:rPr lang="nn-NO"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Peter 1:1; 5:1; 2 Peter 1:1; 3:1, 15-16</a:t>
            </a:r>
          </a:p>
          <a:p>
            <a:pPr marL="914400" lvl="0">
              <a:defRPr/>
            </a:pPr>
            <a:r>
              <a:rPr lang="nn-NO"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letter criticizes deceit (1 Pet. 2:1, 22; 3:10)</a:t>
            </a:r>
          </a:p>
          <a:p>
            <a:pPr marL="457200" lvl="0">
              <a:defRPr/>
            </a:pPr>
            <a:r>
              <a:rPr lang="en-US" alt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Writing from Rome (AD 62-68).</a:t>
            </a:r>
          </a:p>
          <a:p>
            <a:pPr marL="914400" lvl="0">
              <a:defRPr/>
            </a:pPr>
            <a:r>
              <a:rPr lang="en-US" altLang="en-US" sz="20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Peter 5:13.</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Similarities with his speeches in Acts.</a:t>
            </a:r>
          </a:p>
          <a:p>
            <a:pPr marL="914400" lvl="0">
              <a:defRPr/>
            </a:pPr>
            <a:r>
              <a:rPr lang="en-US"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Craig Blomberg, </a:t>
            </a:r>
            <a:r>
              <a:rPr lang="en-US" altLang="en-US" sz="20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From Pentecost to Patmos: an Introduction to Acts through Revelation</a:t>
            </a:r>
            <a:r>
              <a:rPr lang="en-US"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(Nashville, TN: B &amp; H Academic, 2006), p.441.</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Attested very early (AD 95-132)</a:t>
            </a:r>
          </a:p>
          <a:p>
            <a:pPr marL="914400" lvl="0">
              <a:defRPr/>
            </a:pPr>
            <a:r>
              <a:rPr lang="en-US"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Didache 1:4; 1 Pet. 2:11; Papias in </a:t>
            </a:r>
            <a:r>
              <a:rPr lang="en-US" altLang="en-US" sz="20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Church History</a:t>
            </a:r>
            <a:r>
              <a:rPr lang="en-US"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3.39.17; 1 Clem. 23.3; cf. 2 Pet. 3:4; 2 Clement refers to it as “the prophetic word” (2 Clem. 11.2); </a:t>
            </a:r>
            <a:r>
              <a:rPr lang="sv-SE"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Barnabas, 15.4; cf. 2 Pet. 3:8; </a:t>
            </a:r>
            <a:r>
              <a:rPr lang="sv-SE" altLang="en-US" sz="20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Apocalypse of Peter</a:t>
            </a:r>
            <a:r>
              <a:rPr lang="sv-SE"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 </a:t>
            </a:r>
            <a:r>
              <a:rPr lang="en-US"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cites 2 Peter 2:1.</a:t>
            </a:r>
          </a:p>
        </p:txBody>
      </p:sp>
    </p:spTree>
    <p:extLst>
      <p:ext uri="{BB962C8B-B14F-4D97-AF65-F5344CB8AC3E}">
        <p14:creationId xmlns:p14="http://schemas.microsoft.com/office/powerpoint/2010/main" val="191420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500"/>
                                        <p:tgtEl>
                                          <p:spTgt spid="3">
                                            <p:txEl>
                                              <p:pRg st="6" end="6"/>
                                            </p:txEl>
                                          </p:spTgt>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wipe(left)">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wipe(left)">
                                      <p:cBhvr>
                                        <p:cTn id="51" dur="500"/>
                                        <p:tgtEl>
                                          <p:spTgt spid="3">
                                            <p:txEl>
                                              <p:pRg st="8" end="8"/>
                                            </p:txEl>
                                          </p:spTgt>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wipe(left)">
                                      <p:cBhvr>
                                        <p:cTn id="5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8143302" cy="3477875"/>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1:4) To obtain an inheritance</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which is imperishable</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and undefiled</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and will not fade away,</a:t>
            </a:r>
          </a:p>
          <a:p>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reserved in heaven for you.</a:t>
            </a:r>
          </a:p>
        </p:txBody>
      </p:sp>
    </p:spTree>
    <p:extLst>
      <p:ext uri="{BB962C8B-B14F-4D97-AF65-F5344CB8AC3E}">
        <p14:creationId xmlns:p14="http://schemas.microsoft.com/office/powerpoint/2010/main" val="3210227742"/>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7838502" cy="2800767"/>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1:5) You are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protected</a:t>
            </a:r>
          </a:p>
          <a:p>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by the power of God</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through faith for a salvation ready to be revealed in the last time.</a:t>
            </a:r>
          </a:p>
        </p:txBody>
      </p:sp>
      <p:sp>
        <p:nvSpPr>
          <p:cNvPr id="3" name="Rounded Rectangle 8">
            <a:extLst>
              <a:ext uri="{FF2B5EF4-FFF2-40B4-BE49-F238E27FC236}">
                <a16:creationId xmlns="" xmlns:a16="http://schemas.microsoft.com/office/drawing/2014/main" id="{4983178D-2051-4B08-A222-F6F7FB5F72E2}"/>
              </a:ext>
            </a:extLst>
          </p:cNvPr>
          <p:cNvSpPr/>
          <p:nvPr/>
        </p:nvSpPr>
        <p:spPr>
          <a:xfrm>
            <a:off x="5943600" y="2898838"/>
            <a:ext cx="6019800" cy="1981200"/>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5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likely is it that I’ll lose eternal life?</a:t>
            </a:r>
          </a:p>
        </p:txBody>
      </p:sp>
      <p:sp>
        <p:nvSpPr>
          <p:cNvPr id="4" name="Rounded Rectangle 2">
            <a:extLst>
              <a:ext uri="{FF2B5EF4-FFF2-40B4-BE49-F238E27FC236}">
                <a16:creationId xmlns="" xmlns:a16="http://schemas.microsoft.com/office/drawing/2014/main" id="{FF3CA013-FBF2-4196-AD59-4E891E4DCFA4}"/>
              </a:ext>
            </a:extLst>
          </p:cNvPr>
          <p:cNvSpPr/>
          <p:nvPr/>
        </p:nvSpPr>
        <p:spPr>
          <a:xfrm>
            <a:off x="86298" y="5181600"/>
            <a:ext cx="11277600" cy="1313877"/>
          </a:xfrm>
          <a:prstGeom prst="roundRect">
            <a:avLst/>
          </a:prstGeom>
          <a:gradFill flip="none" rotWithShape="1">
            <a:gsLst>
              <a:gs pos="0">
                <a:schemeClr val="bg1">
                  <a:lumMod val="75000"/>
                  <a:lumOff val="25000"/>
                  <a:shade val="30000"/>
                  <a:satMod val="115000"/>
                </a:schemeClr>
              </a:gs>
              <a:gs pos="50000">
                <a:schemeClr val="bg1">
                  <a:lumMod val="75000"/>
                  <a:lumOff val="25000"/>
                  <a:shade val="67500"/>
                  <a:satMod val="115000"/>
                </a:schemeClr>
              </a:gs>
              <a:gs pos="100000">
                <a:schemeClr val="bg1">
                  <a:lumMod val="75000"/>
                  <a:lumOff val="2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66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know how the story ends…</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00941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left)">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finity War Deaths">
            <a:hlinkClick r:id="" action="ppaction://media"/>
            <a:extLst>
              <a:ext uri="{FF2B5EF4-FFF2-40B4-BE49-F238E27FC236}">
                <a16:creationId xmlns="" xmlns:a16="http://schemas.microsoft.com/office/drawing/2014/main" id="{BA842A3E-E599-40BF-AFCC-8682FBDB77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7828"/>
            <a:ext cx="12192000" cy="6858000"/>
          </a:xfrm>
          <a:prstGeom prst="rect">
            <a:avLst/>
          </a:prstGeom>
        </p:spPr>
      </p:pic>
    </p:spTree>
    <p:extLst>
      <p:ext uri="{BB962C8B-B14F-4D97-AF65-F5344CB8AC3E}">
        <p14:creationId xmlns:p14="http://schemas.microsoft.com/office/powerpoint/2010/main" val="186264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7838502" cy="2800767"/>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1:5) You are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protected</a:t>
            </a:r>
          </a:p>
          <a:p>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by the power of God</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through faith for a salvation ready to be revealed in the last time.</a:t>
            </a:r>
          </a:p>
        </p:txBody>
      </p:sp>
      <p:sp>
        <p:nvSpPr>
          <p:cNvPr id="3" name="Rounded Rectangle 8">
            <a:extLst>
              <a:ext uri="{FF2B5EF4-FFF2-40B4-BE49-F238E27FC236}">
                <a16:creationId xmlns="" xmlns:a16="http://schemas.microsoft.com/office/drawing/2014/main" id="{4983178D-2051-4B08-A222-F6F7FB5F72E2}"/>
              </a:ext>
            </a:extLst>
          </p:cNvPr>
          <p:cNvSpPr/>
          <p:nvPr/>
        </p:nvSpPr>
        <p:spPr>
          <a:xfrm>
            <a:off x="6019800" y="2209800"/>
            <a:ext cx="6019800" cy="1981200"/>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5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likely is it that I’ll lose eternal life?</a:t>
            </a:r>
          </a:p>
        </p:txBody>
      </p:sp>
      <p:sp>
        <p:nvSpPr>
          <p:cNvPr id="4" name="Rounded Rectangle 2">
            <a:extLst>
              <a:ext uri="{FF2B5EF4-FFF2-40B4-BE49-F238E27FC236}">
                <a16:creationId xmlns="" xmlns:a16="http://schemas.microsoft.com/office/drawing/2014/main" id="{FF3CA013-FBF2-4196-AD59-4E891E4DCFA4}"/>
              </a:ext>
            </a:extLst>
          </p:cNvPr>
          <p:cNvSpPr/>
          <p:nvPr/>
        </p:nvSpPr>
        <p:spPr>
          <a:xfrm>
            <a:off x="228600" y="3943923"/>
            <a:ext cx="11277600" cy="1313877"/>
          </a:xfrm>
          <a:prstGeom prst="roundRect">
            <a:avLst/>
          </a:prstGeom>
          <a:gradFill flip="none" rotWithShape="1">
            <a:gsLst>
              <a:gs pos="0">
                <a:schemeClr val="bg1">
                  <a:lumMod val="75000"/>
                  <a:lumOff val="25000"/>
                  <a:shade val="30000"/>
                  <a:satMod val="115000"/>
                </a:schemeClr>
              </a:gs>
              <a:gs pos="50000">
                <a:schemeClr val="bg1">
                  <a:lumMod val="75000"/>
                  <a:lumOff val="25000"/>
                  <a:shade val="67500"/>
                  <a:satMod val="115000"/>
                </a:schemeClr>
              </a:gs>
              <a:gs pos="100000">
                <a:schemeClr val="bg1">
                  <a:lumMod val="75000"/>
                  <a:lumOff val="2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66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know how the story ends…</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200002A0-569C-4B60-95AC-8523E0EAAA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5505" y="0"/>
            <a:ext cx="8286495" cy="6858000"/>
          </a:xfrm>
          <a:prstGeom prst="rect">
            <a:avLst/>
          </a:prstGeom>
        </p:spPr>
      </p:pic>
      <p:pic>
        <p:nvPicPr>
          <p:cNvPr id="6" name="Picture 5">
            <a:extLst>
              <a:ext uri="{FF2B5EF4-FFF2-40B4-BE49-F238E27FC236}">
                <a16:creationId xmlns="" xmlns:a16="http://schemas.microsoft.com/office/drawing/2014/main" id="{BBF262F3-88A9-439C-85CD-C8AA601CCD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045846"/>
            <a:ext cx="11651178" cy="1600200"/>
          </a:xfrm>
          <a:prstGeom prst="rect">
            <a:avLst/>
          </a:prstGeom>
          <a:ln w="76200">
            <a:solidFill>
              <a:srgbClr val="C00000"/>
            </a:solidFill>
          </a:ln>
        </p:spPr>
      </p:pic>
    </p:spTree>
    <p:extLst>
      <p:ext uri="{BB962C8B-B14F-4D97-AF65-F5344CB8AC3E}">
        <p14:creationId xmlns:p14="http://schemas.microsoft.com/office/powerpoint/2010/main" val="26397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7838502" cy="2800767"/>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1:5) You are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protected</a:t>
            </a:r>
          </a:p>
          <a:p>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by the power of God</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through faith for a salvation ready to be revealed in the last time.</a:t>
            </a:r>
          </a:p>
        </p:txBody>
      </p:sp>
      <p:sp>
        <p:nvSpPr>
          <p:cNvPr id="3" name="Rounded Rectangle 8">
            <a:extLst>
              <a:ext uri="{FF2B5EF4-FFF2-40B4-BE49-F238E27FC236}">
                <a16:creationId xmlns="" xmlns:a16="http://schemas.microsoft.com/office/drawing/2014/main" id="{4983178D-2051-4B08-A222-F6F7FB5F72E2}"/>
              </a:ext>
            </a:extLst>
          </p:cNvPr>
          <p:cNvSpPr/>
          <p:nvPr/>
        </p:nvSpPr>
        <p:spPr>
          <a:xfrm>
            <a:off x="6019800" y="2209800"/>
            <a:ext cx="6019800" cy="1981200"/>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5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likely is it that I’ll lose eternal life?</a:t>
            </a:r>
          </a:p>
        </p:txBody>
      </p:sp>
      <p:sp>
        <p:nvSpPr>
          <p:cNvPr id="4" name="Rounded Rectangle 2">
            <a:extLst>
              <a:ext uri="{FF2B5EF4-FFF2-40B4-BE49-F238E27FC236}">
                <a16:creationId xmlns="" xmlns:a16="http://schemas.microsoft.com/office/drawing/2014/main" id="{FF3CA013-FBF2-4196-AD59-4E891E4DCFA4}"/>
              </a:ext>
            </a:extLst>
          </p:cNvPr>
          <p:cNvSpPr/>
          <p:nvPr/>
        </p:nvSpPr>
        <p:spPr>
          <a:xfrm>
            <a:off x="152400" y="4353628"/>
            <a:ext cx="11277600" cy="1313877"/>
          </a:xfrm>
          <a:prstGeom prst="roundRect">
            <a:avLst/>
          </a:prstGeom>
          <a:gradFill flip="none" rotWithShape="1">
            <a:gsLst>
              <a:gs pos="0">
                <a:schemeClr val="bg1">
                  <a:lumMod val="75000"/>
                  <a:lumOff val="25000"/>
                  <a:shade val="30000"/>
                  <a:satMod val="115000"/>
                </a:schemeClr>
              </a:gs>
              <a:gs pos="50000">
                <a:schemeClr val="bg1">
                  <a:lumMod val="75000"/>
                  <a:lumOff val="25000"/>
                  <a:shade val="67500"/>
                  <a:satMod val="115000"/>
                </a:schemeClr>
              </a:gs>
              <a:gs pos="100000">
                <a:schemeClr val="bg1">
                  <a:lumMod val="75000"/>
                  <a:lumOff val="2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66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know how the story ends…</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81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8600502" cy="769441"/>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1:6)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In this</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you greatly rejoice,</a:t>
            </a:r>
          </a:p>
        </p:txBody>
      </p:sp>
    </p:spTree>
    <p:extLst>
      <p:ext uri="{BB962C8B-B14F-4D97-AF65-F5344CB8AC3E}">
        <p14:creationId xmlns:p14="http://schemas.microsoft.com/office/powerpoint/2010/main" val="4240359372"/>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8600502" cy="2800767"/>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1:6) In this you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greatly rejoice</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even though now for a little while,</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if necessary, you have been</a:t>
            </a:r>
          </a:p>
          <a:p>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distressed by various trials.</a:t>
            </a:r>
          </a:p>
        </p:txBody>
      </p:sp>
      <p:sp>
        <p:nvSpPr>
          <p:cNvPr id="3" name="Rounded Rectangle 8">
            <a:extLst>
              <a:ext uri="{FF2B5EF4-FFF2-40B4-BE49-F238E27FC236}">
                <a16:creationId xmlns="" xmlns:a16="http://schemas.microsoft.com/office/drawing/2014/main" id="{6DD8C606-4243-4C1C-B5A5-613DB733CF0D}"/>
              </a:ext>
            </a:extLst>
          </p:cNvPr>
          <p:cNvSpPr/>
          <p:nvPr/>
        </p:nvSpPr>
        <p:spPr>
          <a:xfrm>
            <a:off x="6705600" y="1600200"/>
            <a:ext cx="4495800" cy="1343525"/>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66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paradox?</a:t>
            </a:r>
          </a:p>
        </p:txBody>
      </p:sp>
      <p:sp>
        <p:nvSpPr>
          <p:cNvPr id="4" name="Rounded Rectangle 8">
            <a:extLst>
              <a:ext uri="{FF2B5EF4-FFF2-40B4-BE49-F238E27FC236}">
                <a16:creationId xmlns="" xmlns:a16="http://schemas.microsoft.com/office/drawing/2014/main" id="{8E62271E-3E2F-4981-A372-9189102850D9}"/>
              </a:ext>
            </a:extLst>
          </p:cNvPr>
          <p:cNvSpPr/>
          <p:nvPr/>
        </p:nvSpPr>
        <p:spPr>
          <a:xfrm>
            <a:off x="3124200" y="3066634"/>
            <a:ext cx="6705600" cy="2800766"/>
          </a:xfrm>
          <a:prstGeom prst="roundRect">
            <a:avLst/>
          </a:prstGeom>
          <a:gradFill flip="none" rotWithShape="1">
            <a:gsLst>
              <a:gs pos="0">
                <a:schemeClr val="bg1">
                  <a:lumMod val="75000"/>
                  <a:lumOff val="25000"/>
                  <a:shade val="30000"/>
                  <a:satMod val="115000"/>
                </a:schemeClr>
              </a:gs>
              <a:gs pos="50000">
                <a:schemeClr val="bg1">
                  <a:lumMod val="75000"/>
                  <a:lumOff val="25000"/>
                  <a:shade val="67500"/>
                  <a:satMod val="115000"/>
                </a:schemeClr>
              </a:gs>
              <a:gs pos="100000">
                <a:schemeClr val="bg1">
                  <a:lumMod val="75000"/>
                  <a:lumOff val="2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5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could I get to the point where I had this sort of capability?</a:t>
            </a:r>
          </a:p>
        </p:txBody>
      </p:sp>
    </p:spTree>
    <p:extLst>
      <p:ext uri="{BB962C8B-B14F-4D97-AF65-F5344CB8AC3E}">
        <p14:creationId xmlns:p14="http://schemas.microsoft.com/office/powerpoint/2010/main" val="287141722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left)">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wipe(left)">
                                      <p:cBhvr>
                                        <p:cTn id="17" dur="500"/>
                                        <p:tgtEl>
                                          <p:spTgt spid="9">
                                            <p:txEl>
                                              <p:pRg st="3" end="3"/>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10048302" cy="2123658"/>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1:7) The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proof of your faith</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being more precious than gold which is perishable,</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even though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tested by fire</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3" name="Picture 2">
            <a:extLst>
              <a:ext uri="{FF2B5EF4-FFF2-40B4-BE49-F238E27FC236}">
                <a16:creationId xmlns="" xmlns:a16="http://schemas.microsoft.com/office/drawing/2014/main" id="{E003F92D-CD3B-4C99-8F9E-DB7F5FE29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1447800"/>
            <a:ext cx="4598835" cy="5562600"/>
          </a:xfrm>
          <a:prstGeom prst="rect">
            <a:avLst/>
          </a:prstGeom>
        </p:spPr>
      </p:pic>
      <p:sp>
        <p:nvSpPr>
          <p:cNvPr id="5" name="Rounded Rectangle 8">
            <a:extLst>
              <a:ext uri="{FF2B5EF4-FFF2-40B4-BE49-F238E27FC236}">
                <a16:creationId xmlns="" xmlns:a16="http://schemas.microsoft.com/office/drawing/2014/main" id="{C0215D3D-31CC-4578-B1D0-946DAC732FE2}"/>
              </a:ext>
            </a:extLst>
          </p:cNvPr>
          <p:cNvSpPr/>
          <p:nvPr/>
        </p:nvSpPr>
        <p:spPr>
          <a:xfrm>
            <a:off x="-228600" y="3048000"/>
            <a:ext cx="10210800" cy="3048000"/>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54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does God use suffering?</a:t>
            </a:r>
          </a:p>
          <a:p>
            <a:pPr marL="457200" lvl="0">
              <a:defRPr/>
            </a:pPr>
            <a:r>
              <a:rPr lang="en-US" altLang="en-US" sz="4400" b="1" i="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Reveals</a:t>
            </a:r>
            <a:r>
              <a:rPr lang="en-US" altLang="en-US" sz="44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what we’ve been trusting in.</a:t>
            </a:r>
          </a:p>
          <a:p>
            <a:pPr marL="457200" lvl="0">
              <a:defRPr/>
            </a:pPr>
            <a:r>
              <a:rPr lang="en-US" altLang="en-US" sz="4400" b="1" i="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Refines</a:t>
            </a:r>
            <a:r>
              <a:rPr lang="en-US" altLang="en-US" sz="44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our faith, taking it to new depths.</a:t>
            </a:r>
          </a:p>
          <a:p>
            <a:pPr marL="457200" lvl="0">
              <a:defRPr/>
            </a:pPr>
            <a:r>
              <a:rPr lang="en-US" altLang="en-US" sz="4400" b="1" i="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Results</a:t>
            </a:r>
            <a:r>
              <a:rPr lang="en-US" altLang="en-US" sz="44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unspeakable reward!</a:t>
            </a:r>
            <a:endParaRPr lang="en-US" altLang="en-US" sz="4400" b="1" i="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791331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2" presetClass="entr" presetSubtype="8" fill="hold"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10048302" cy="3477875"/>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1:7) The proof of your faith, being more precious than gold which is perishable,</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even though tested by fire,</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may be found to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result in praise and glory and honor</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at the revelation of Jesus Christ.</a:t>
            </a:r>
          </a:p>
        </p:txBody>
      </p:sp>
    </p:spTree>
    <p:extLst>
      <p:ext uri="{BB962C8B-B14F-4D97-AF65-F5344CB8AC3E}">
        <p14:creationId xmlns:p14="http://schemas.microsoft.com/office/powerpoint/2010/main" val="259729518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left)">
                                      <p:cBhvr>
                                        <p:cTn id="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11267502" cy="4154984"/>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1:8) And though you have not seen Him, you love Him, and though you do not see Him now, but believe in Him, you greatly rejoice with joy inexpressible and full of glory,</a:t>
            </a:r>
          </a:p>
          <a:p>
            <a:r>
              <a:rPr lang="en-US" sz="4400" b="1" spc="-150" baseline="3000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9 </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obtaining as the outcome of your faith the salvation of your souls.</a:t>
            </a:r>
          </a:p>
        </p:txBody>
      </p:sp>
    </p:spTree>
    <p:extLst>
      <p:ext uri="{BB962C8B-B14F-4D97-AF65-F5344CB8AC3E}">
        <p14:creationId xmlns:p14="http://schemas.microsoft.com/office/powerpoint/2010/main" val="41218166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3CF42C5-DD46-4C01-91A9-FEBD4BD4D79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 xmlns:a16="http://schemas.microsoft.com/office/drawing/2014/main" id="{F5A168D6-B948-4579-914D-43281400CD52}"/>
              </a:ext>
            </a:extLst>
          </p:cNvPr>
          <p:cNvSpPr txBox="1"/>
          <p:nvPr/>
        </p:nvSpPr>
        <p:spPr>
          <a:xfrm>
            <a:off x="76200" y="70009"/>
            <a:ext cx="7772398" cy="2277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Bart </a:t>
            </a:r>
            <a:r>
              <a:rPr kumimoji="0" lang="en-US" sz="6000" b="0" i="0" u="none" strike="noStrike" kern="1200" cap="none" spc="0" normalizeH="0" baseline="0" noProof="0" dirty="0" err="1">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Ehrman</a:t>
            </a:r>
            <a:endParaRPr kumimoji="0" lang="en-US" sz="60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(Agnostic NT Critic)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US" sz="2000"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Bart D. </a:t>
            </a:r>
            <a:r>
              <a:rPr lang="en-US" sz="2000" dirty="0" err="1">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Ehrman</a:t>
            </a:r>
            <a:r>
              <a:rPr lang="en-US" sz="2000"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i="1"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Forged: Why the Bible’s Authors Are Not Who We Think They Are</a:t>
            </a:r>
            <a:r>
              <a:rPr lang="en-US" sz="2000"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 (New York: </a:t>
            </a:r>
            <a:r>
              <a:rPr lang="en-US" sz="2000" dirty="0" err="1">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HarperOne</a:t>
            </a:r>
            <a:r>
              <a:rPr lang="en-US" sz="2000"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 2011), pp.138-139.</a:t>
            </a:r>
            <a:endParaRPr kumimoji="0" lang="en-US" sz="20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 xmlns:a16="http://schemas.microsoft.com/office/drawing/2014/main" id="{7821F98C-E6A5-4568-B4DD-F6C37B21B247}"/>
              </a:ext>
            </a:extLst>
          </p:cNvPr>
          <p:cNvSpPr txBox="1"/>
          <p:nvPr/>
        </p:nvSpPr>
        <p:spPr>
          <a:xfrm>
            <a:off x="76200" y="2298032"/>
            <a:ext cx="7772398" cy="4154984"/>
          </a:xfrm>
          <a:prstGeom prst="rect">
            <a:avLst/>
          </a:prstGeom>
          <a:noFill/>
        </p:spPr>
        <p:txBody>
          <a:bodyPr wrap="square" rtlCol="0">
            <a:spAutoFit/>
          </a:bodyPr>
          <a:lstStyle/>
          <a:p>
            <a:pPr lvl="0" algn="ctr">
              <a:defRPr/>
            </a:pP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[1 Peter was written by a] highly educated Greek-speaking Christian who understood how to use Greek rhetorical devices and could cite the Greek Old Testament with flair and nuance.</a:t>
            </a:r>
            <a:endParaRPr kumimoji="0" lang="en-US" sz="4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7" name="Picture 2" descr="Forged: Writing in the Name of God--Why the Bible&amp;#39;s Authors Are Not Who We  Think They Are: Ehrman, Bart D.: Amazon.com: Books">
            <a:extLst>
              <a:ext uri="{FF2B5EF4-FFF2-40B4-BE49-F238E27FC236}">
                <a16:creationId xmlns="" xmlns:a16="http://schemas.microsoft.com/office/drawing/2014/main" id="{2F767219-F00D-4E56-AFDE-FDF5DB0BA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8" y="0"/>
            <a:ext cx="42672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1163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12017470" cy="4154984"/>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1:10) As to this salvation, the prophets who prophesied of the grace that would come to you made careful searches and inquiries,</a:t>
            </a:r>
          </a:p>
          <a:p>
            <a:r>
              <a:rPr lang="en-US" sz="4400" b="1" spc="-150" baseline="3000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11 </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seeking to know what person or time the Spirit of Christ within them was indicating as He predicted the sufferings of Christ and the glories to follow.</a:t>
            </a:r>
          </a:p>
        </p:txBody>
      </p:sp>
    </p:spTree>
    <p:extLst>
      <p:ext uri="{BB962C8B-B14F-4D97-AF65-F5344CB8AC3E}">
        <p14:creationId xmlns:p14="http://schemas.microsoft.com/office/powerpoint/2010/main" val="96465606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12017470" cy="3477875"/>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1:12) It was revealed to them that they were not serving themselves, but you, in these things which now have been announced to you through those who preached the gospel to you by the Holy Spirit sent from heaven—things into which angels long to look.</a:t>
            </a:r>
          </a:p>
        </p:txBody>
      </p:sp>
      <p:sp>
        <p:nvSpPr>
          <p:cNvPr id="3" name="Rounded Rectangle 8">
            <a:extLst>
              <a:ext uri="{FF2B5EF4-FFF2-40B4-BE49-F238E27FC236}">
                <a16:creationId xmlns="" xmlns:a16="http://schemas.microsoft.com/office/drawing/2014/main" id="{708EFC38-D8EB-47B4-9AFB-BEE58E46E255}"/>
              </a:ext>
            </a:extLst>
          </p:cNvPr>
          <p:cNvSpPr/>
          <p:nvPr/>
        </p:nvSpPr>
        <p:spPr>
          <a:xfrm>
            <a:off x="990600" y="3605465"/>
            <a:ext cx="10591800" cy="2490536"/>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54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bring up God’s plan?</a:t>
            </a:r>
          </a:p>
          <a:p>
            <a:pPr marL="457200" lvl="0">
              <a:defRPr/>
            </a:pPr>
            <a:r>
              <a:rPr lang="en-US" altLang="en-US" sz="48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 one fully understood the fulfillment of God’s plan in its first installment…</a:t>
            </a:r>
          </a:p>
        </p:txBody>
      </p:sp>
    </p:spTree>
    <p:extLst>
      <p:ext uri="{BB962C8B-B14F-4D97-AF65-F5344CB8AC3E}">
        <p14:creationId xmlns:p14="http://schemas.microsoft.com/office/powerpoint/2010/main" val="108235459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12017470" cy="3477875"/>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1:12) It was revealed to them that they were not serving themselves, but you, in these things which now have been announced to you through those who preached the gospel to you by the Holy Spirit sent from heaven—things into which angels long to look.</a:t>
            </a:r>
          </a:p>
        </p:txBody>
      </p:sp>
      <p:sp>
        <p:nvSpPr>
          <p:cNvPr id="4" name="Rounded Rectangle 8">
            <a:extLst>
              <a:ext uri="{FF2B5EF4-FFF2-40B4-BE49-F238E27FC236}">
                <a16:creationId xmlns="" xmlns:a16="http://schemas.microsoft.com/office/drawing/2014/main" id="{5F7D2C4C-AEED-42B5-87FB-94965FAB2337}"/>
              </a:ext>
            </a:extLst>
          </p:cNvPr>
          <p:cNvSpPr/>
          <p:nvPr/>
        </p:nvSpPr>
        <p:spPr>
          <a:xfrm>
            <a:off x="990600" y="3605465"/>
            <a:ext cx="10591800" cy="2490536"/>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54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bring up God’s plan?</a:t>
            </a:r>
          </a:p>
          <a:p>
            <a:pPr marL="457200" lvl="0">
              <a:defRPr/>
            </a:pPr>
            <a:r>
              <a:rPr lang="en-US" altLang="en-US" sz="48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If Jesus’ First Coming blew our minds,</a:t>
            </a:r>
          </a:p>
          <a:p>
            <a:pPr marL="457200" lvl="0">
              <a:defRPr/>
            </a:pPr>
            <a:r>
              <a:rPr lang="en-US" altLang="en-US" sz="48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about his Second Coming??</a:t>
            </a:r>
          </a:p>
        </p:txBody>
      </p:sp>
    </p:spTree>
    <p:extLst>
      <p:ext uri="{BB962C8B-B14F-4D97-AF65-F5344CB8AC3E}">
        <p14:creationId xmlns:p14="http://schemas.microsoft.com/office/powerpoint/2010/main" val="363789425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7398" y="1524000"/>
            <a:ext cx="12018402" cy="5078313"/>
          </a:xfrm>
          <a:prstGeom prst="rect">
            <a:avLst/>
          </a:prstGeom>
        </p:spPr>
        <p:txBody>
          <a:bodyPr wrap="square">
            <a:spAutoFit/>
          </a:bodyPr>
          <a:lstStyle/>
          <a:p>
            <a:pPr marL="571500" lvl="0" indent="-571500">
              <a:buFont typeface="Wingdings" panose="05000000000000000000" pitchFamily="2" charset="2"/>
              <a:buChar char="ü"/>
              <a:defRPr/>
            </a:pPr>
            <a:r>
              <a:rPr lang="en-US" sz="5400" b="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never have to doubt God’s love (v.2).</a:t>
            </a:r>
          </a:p>
          <a:p>
            <a:pPr marL="571500" lvl="0" indent="-571500">
              <a:buFont typeface="Wingdings" panose="05000000000000000000" pitchFamily="2" charset="2"/>
              <a:buChar char="ü"/>
              <a:defRPr/>
            </a:pPr>
            <a:r>
              <a:rPr lang="en-US" sz="5400" b="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have a permanent clean slate (v.3).</a:t>
            </a:r>
          </a:p>
          <a:p>
            <a:pPr marL="571500" lvl="0" indent="-571500">
              <a:buFont typeface="Wingdings" panose="05000000000000000000" pitchFamily="2" charset="2"/>
              <a:buChar char="ü"/>
              <a:defRPr/>
            </a:pPr>
            <a:r>
              <a:rPr lang="en-US" sz="5400" b="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Our place in eternity is secure (vv.4-5).</a:t>
            </a:r>
          </a:p>
          <a:p>
            <a:pPr marL="571500" lvl="0" indent="-571500">
              <a:buFont typeface="Wingdings" panose="05000000000000000000" pitchFamily="2" charset="2"/>
              <a:buChar char="ü"/>
              <a:defRPr/>
            </a:pPr>
            <a:r>
              <a:rPr lang="en-US" sz="5400" b="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will heap rewards on us (v.7).</a:t>
            </a:r>
          </a:p>
          <a:p>
            <a:pPr marL="571500" lvl="0" indent="-571500">
              <a:buFont typeface="Wingdings" panose="05000000000000000000" pitchFamily="2" charset="2"/>
              <a:buChar char="ü"/>
              <a:defRPr/>
            </a:pPr>
            <a:r>
              <a:rPr lang="en-US" sz="5400" b="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can’t fathom the magnitude of what we’re going to experience (vv.8-12).</a:t>
            </a:r>
          </a:p>
        </p:txBody>
      </p:sp>
    </p:spTree>
    <p:extLst>
      <p:ext uri="{BB962C8B-B14F-4D97-AF65-F5344CB8AC3E}">
        <p14:creationId xmlns:p14="http://schemas.microsoft.com/office/powerpoint/2010/main" val="5028485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7398" y="1524000"/>
            <a:ext cx="12018402" cy="5078313"/>
          </a:xfrm>
          <a:prstGeom prst="rect">
            <a:avLst/>
          </a:prstGeom>
        </p:spPr>
        <p:txBody>
          <a:bodyPr wrap="square">
            <a:spAutoFit/>
          </a:bodyPr>
          <a:lstStyle/>
          <a:p>
            <a:pPr marL="571500" lvl="0" indent="-571500">
              <a:buFont typeface="Wingdings" panose="05000000000000000000" pitchFamily="2" charset="2"/>
              <a:buChar char="ü"/>
              <a:defRPr/>
            </a:pPr>
            <a:r>
              <a:rPr lang="en-US" sz="5400" b="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never have to doubt God’s love (v.2).</a:t>
            </a:r>
          </a:p>
          <a:p>
            <a:pPr marL="571500" lvl="0" indent="-571500">
              <a:buFont typeface="Wingdings" panose="05000000000000000000" pitchFamily="2" charset="2"/>
              <a:buChar char="ü"/>
              <a:defRPr/>
            </a:pPr>
            <a:r>
              <a:rPr lang="en-US" sz="5400" b="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have a permanent clean slate (v.3).</a:t>
            </a:r>
          </a:p>
          <a:p>
            <a:pPr marL="571500" lvl="0" indent="-571500">
              <a:buFont typeface="Wingdings" panose="05000000000000000000" pitchFamily="2" charset="2"/>
              <a:buChar char="ü"/>
              <a:defRPr/>
            </a:pPr>
            <a:r>
              <a:rPr lang="en-US" sz="5400" b="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Our place in eternity is secure (vv.4-5).</a:t>
            </a:r>
          </a:p>
          <a:p>
            <a:pPr marL="571500" lvl="0" indent="-571500">
              <a:buFont typeface="Wingdings" panose="05000000000000000000" pitchFamily="2" charset="2"/>
              <a:buChar char="ü"/>
              <a:defRPr/>
            </a:pPr>
            <a:r>
              <a:rPr lang="en-US" sz="5400" b="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will heap rewards on us (v.7).</a:t>
            </a:r>
          </a:p>
          <a:p>
            <a:pPr marL="571500" lvl="0" indent="-571500">
              <a:buFont typeface="Wingdings" panose="05000000000000000000" pitchFamily="2" charset="2"/>
              <a:buChar char="ü"/>
              <a:defRPr/>
            </a:pPr>
            <a:r>
              <a:rPr lang="en-US" sz="5400" b="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can’t fathom the magnitude of what we’re going to experience (vv.8-12).</a:t>
            </a:r>
          </a:p>
        </p:txBody>
      </p:sp>
      <p:sp>
        <p:nvSpPr>
          <p:cNvPr id="4" name="Rounded Rectangle 8">
            <a:extLst>
              <a:ext uri="{FF2B5EF4-FFF2-40B4-BE49-F238E27FC236}">
                <a16:creationId xmlns="" xmlns:a16="http://schemas.microsoft.com/office/drawing/2014/main" id="{9DB72521-6279-49F6-8B2F-A05DCBB71756}"/>
              </a:ext>
            </a:extLst>
          </p:cNvPr>
          <p:cNvSpPr/>
          <p:nvPr/>
        </p:nvSpPr>
        <p:spPr>
          <a:xfrm>
            <a:off x="2438400" y="1524000"/>
            <a:ext cx="9525000" cy="2261936"/>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6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With this in mind, how big are the problems in your life?</a:t>
            </a:r>
          </a:p>
        </p:txBody>
      </p:sp>
    </p:spTree>
    <p:extLst>
      <p:ext uri="{BB962C8B-B14F-4D97-AF65-F5344CB8AC3E}">
        <p14:creationId xmlns:p14="http://schemas.microsoft.com/office/powerpoint/2010/main" val="39594063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7398" y="1524000"/>
            <a:ext cx="12018402" cy="5262979"/>
          </a:xfrm>
          <a:prstGeom prst="rect">
            <a:avLst/>
          </a:prstGeom>
        </p:spPr>
        <p:txBody>
          <a:bodyPr wrap="square">
            <a:spAutoFit/>
          </a:bodyPr>
          <a:lstStyle/>
          <a:p>
            <a:pPr lvl="0">
              <a:defRPr/>
            </a:pPr>
            <a:r>
              <a:rPr lang="en-US" sz="6000" b="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“I’ve heard all this before, and it hasn’t changed anything in my life.”</a:t>
            </a:r>
          </a:p>
          <a:p>
            <a:pPr marL="571500" lvl="0" indent="-571500">
              <a:buFont typeface="Wingdings" panose="05000000000000000000" pitchFamily="2" charset="2"/>
              <a:buChar char="ü"/>
              <a:defRPr/>
            </a:pPr>
            <a:r>
              <a:rPr lang="en-US" sz="5400" b="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 this an </a:t>
            </a:r>
            <a:r>
              <a:rPr lang="en-US" sz="5400" b="1" i="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argument</a:t>
            </a:r>
            <a:r>
              <a:rPr lang="en-US" sz="5400" b="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7850" lvl="0">
              <a:defRPr/>
            </a:pPr>
            <a:r>
              <a:rPr lang="en-US" sz="5400" b="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 an </a:t>
            </a:r>
            <a:r>
              <a:rPr lang="en-US" sz="5400" b="1" i="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indictment</a:t>
            </a:r>
            <a:r>
              <a:rPr lang="en-US" sz="5400" b="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lvl="0" indent="-571500">
              <a:buFont typeface="Wingdings" panose="05000000000000000000" pitchFamily="2" charset="2"/>
              <a:buChar char="ü"/>
              <a:defRPr/>
            </a:pPr>
            <a:r>
              <a:rPr lang="en-US" sz="5400" b="1" kern="0" spc="-150" dirty="0">
                <a:solidFill>
                  <a:srgbClr val="C0504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Have you made these truths the greatest treasure of your life?</a:t>
            </a:r>
          </a:p>
        </p:txBody>
      </p:sp>
    </p:spTree>
    <p:extLst>
      <p:ext uri="{BB962C8B-B14F-4D97-AF65-F5344CB8AC3E}">
        <p14:creationId xmlns:p14="http://schemas.microsoft.com/office/powerpoint/2010/main" val="183267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E205F2D-36C7-40F9-A14E-1E96272DCB46}"/>
              </a:ext>
            </a:extLst>
          </p:cNvPr>
          <p:cNvSpPr txBox="1"/>
          <p:nvPr/>
        </p:nvSpPr>
        <p:spPr>
          <a:xfrm>
            <a:off x="150342" y="152936"/>
            <a:ext cx="6783858"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150" normalizeH="0" baseline="0" noProof="0" dirty="0">
                <a:ln>
                  <a:noFill/>
                </a:ln>
                <a:solidFill>
                  <a:srgbClr val="EEECE1">
                    <a:lumMod val="75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What’s so Great about Christianity?</a:t>
            </a:r>
          </a:p>
          <a:p>
            <a:pPr marL="231775" lvl="0">
              <a:defRPr/>
            </a:pPr>
            <a:r>
              <a:rPr lang="en-US" sz="36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We never again need to doubt God’s love (v.2).</a:t>
            </a:r>
          </a:p>
          <a:p>
            <a:pPr marL="231775" lvl="0">
              <a:defRPr/>
            </a:pPr>
            <a:r>
              <a:rPr lang="en-US" sz="36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Permanently clean slate (v.3).</a:t>
            </a:r>
          </a:p>
          <a:p>
            <a:pPr marL="231775" lvl="0">
              <a:defRPr/>
            </a:pPr>
            <a:r>
              <a:rPr lang="en-US" sz="36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Eternity is secure (vv.4-5).</a:t>
            </a:r>
          </a:p>
          <a:p>
            <a:pPr marL="231775" lvl="0">
              <a:defRPr/>
            </a:pPr>
            <a:r>
              <a:rPr lang="en-US" sz="36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God will heap rewards on us (v.7).</a:t>
            </a:r>
          </a:p>
          <a:p>
            <a:pPr marL="231775" lvl="0">
              <a:defRPr/>
            </a:pPr>
            <a:r>
              <a:rPr lang="en-US" sz="36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We can’t fathom the magnitude of what we’re going to experience (vv.8-12).</a:t>
            </a:r>
          </a:p>
        </p:txBody>
      </p:sp>
    </p:spTree>
    <p:extLst>
      <p:ext uri="{BB962C8B-B14F-4D97-AF65-F5344CB8AC3E}">
        <p14:creationId xmlns:p14="http://schemas.microsoft.com/office/powerpoint/2010/main" val="2796701137"/>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6200" y="20042"/>
            <a:ext cx="8316049" cy="68018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u="none" strike="noStrike" kern="1200" cap="none" spc="-150" normalizeH="0" baseline="0" noProof="0" dirty="0">
                <a:ln>
                  <a:noFill/>
                </a:ln>
                <a:solidFill>
                  <a:srgbClr val="163C4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Sovereignty = Fatalism</a:t>
            </a:r>
          </a:p>
          <a:p>
            <a:pPr marL="571500" lvl="0" indent="-571500">
              <a:buFont typeface="Wingdings" panose="05000000000000000000" pitchFamily="2" charset="2"/>
              <a:buChar char="ü"/>
            </a:pPr>
            <a:r>
              <a:rPr lang="en-US" sz="4400" b="1" spc="-150" dirty="0">
                <a:solidFill>
                  <a:srgbClr val="4BACC6">
                    <a:lumMod val="50000"/>
                  </a:srgbClr>
                </a:solidFill>
                <a:effectLst>
                  <a:outerShdw blurRad="38100" dist="38100" dir="2700000" algn="tl">
                    <a:srgbClr val="000000">
                      <a:alpha val="43137"/>
                    </a:srgbClr>
                  </a:outerShdw>
                </a:effectLst>
                <a:latin typeface="Times New Roman" pitchFamily="18" charset="0"/>
                <a:cs typeface="Times New Roman" pitchFamily="18" charset="0"/>
              </a:rPr>
              <a:t>Not biblical.</a:t>
            </a:r>
          </a:p>
          <a:p>
            <a:pPr marL="914400" lvl="0"/>
            <a:r>
              <a:rPr lang="en-US" sz="2800" b="1" dirty="0">
                <a:solidFill>
                  <a:schemeClr val="accent5">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(Psalm 115:3, 6)</a:t>
            </a:r>
          </a:p>
          <a:p>
            <a:pPr marL="571500" lvl="0" indent="-571500">
              <a:buFont typeface="Wingdings" panose="05000000000000000000" pitchFamily="2" charset="2"/>
              <a:buChar char="ü"/>
            </a:pPr>
            <a:r>
              <a:rPr lang="en-US" sz="4400" b="1" spc="-150" dirty="0">
                <a:solidFill>
                  <a:srgbClr val="4BACC6">
                    <a:lumMod val="50000"/>
                  </a:srgbClr>
                </a:solidFill>
                <a:effectLst>
                  <a:outerShdw blurRad="38100" dist="38100" dir="2700000" algn="tl">
                    <a:srgbClr val="000000">
                      <a:alpha val="43137"/>
                    </a:srgbClr>
                  </a:outerShdw>
                </a:effectLst>
                <a:latin typeface="Times New Roman" pitchFamily="18" charset="0"/>
                <a:cs typeface="Times New Roman" pitchFamily="18" charset="0"/>
              </a:rPr>
              <a:t>Foreknowledge and freedom are not contradictory.</a:t>
            </a:r>
          </a:p>
          <a:p>
            <a:pPr marL="914400" lvl="0"/>
            <a:r>
              <a:rPr lang="en-US" sz="2800" b="1" i="1" dirty="0">
                <a:solidFill>
                  <a:srgbClr val="4BACC6">
                    <a:lumMod val="75000"/>
                  </a:srgbClr>
                </a:solidFill>
                <a:effectLst>
                  <a:outerShdw blurRad="38100" dist="38100" dir="2700000" algn="tl">
                    <a:srgbClr val="000000">
                      <a:alpha val="43137"/>
                    </a:srgbClr>
                  </a:outerShdw>
                </a:effectLst>
                <a:latin typeface="Times New Roman" pitchFamily="18" charset="0"/>
                <a:cs typeface="Times New Roman" pitchFamily="18" charset="0"/>
              </a:rPr>
              <a:t>Knowing</a:t>
            </a:r>
            <a:r>
              <a:rPr lang="en-US" sz="2800" b="1" dirty="0">
                <a:solidFill>
                  <a:srgbClr val="4BACC6">
                    <a:lumMod val="75000"/>
                  </a:srgbClr>
                </a:solidFill>
                <a:effectLst>
                  <a:outerShdw blurRad="38100" dist="38100" dir="2700000" algn="tl">
                    <a:srgbClr val="000000">
                      <a:alpha val="43137"/>
                    </a:srgbClr>
                  </a:outerShdw>
                </a:effectLst>
                <a:latin typeface="Times New Roman" pitchFamily="18" charset="0"/>
                <a:cs typeface="Times New Roman" pitchFamily="18" charset="0"/>
              </a:rPr>
              <a:t> is not </a:t>
            </a:r>
            <a:r>
              <a:rPr lang="en-US" sz="2800" b="1" i="1" dirty="0">
                <a:solidFill>
                  <a:srgbClr val="4BACC6">
                    <a:lumMod val="75000"/>
                  </a:srgbClr>
                </a:solidFill>
                <a:effectLst>
                  <a:outerShdw blurRad="38100" dist="38100" dir="2700000" algn="tl">
                    <a:srgbClr val="000000">
                      <a:alpha val="43137"/>
                    </a:srgbClr>
                  </a:outerShdw>
                </a:effectLst>
                <a:latin typeface="Times New Roman" pitchFamily="18" charset="0"/>
                <a:cs typeface="Times New Roman" pitchFamily="18" charset="0"/>
              </a:rPr>
              <a:t>causing</a:t>
            </a:r>
            <a:r>
              <a:rPr lang="en-US" sz="2800" b="1" dirty="0">
                <a:solidFill>
                  <a:srgbClr val="4BACC6">
                    <a:lumMod val="75000"/>
                  </a:srgbClr>
                </a:solidFill>
                <a:effectLst>
                  <a:outerShdw blurRad="38100" dist="38100" dir="2700000" algn="tl">
                    <a:srgbClr val="000000">
                      <a:alpha val="43137"/>
                    </a:srgbClr>
                  </a:outerShdw>
                </a:effectLst>
                <a:latin typeface="Times New Roman" pitchFamily="18" charset="0"/>
                <a:cs typeface="Times New Roman" pitchFamily="18" charset="0"/>
              </a:rPr>
              <a:t>.</a:t>
            </a:r>
          </a:p>
          <a:p>
            <a:pPr marL="571500" lvl="0" indent="-571500">
              <a:buFont typeface="Wingdings" panose="05000000000000000000" pitchFamily="2" charset="2"/>
              <a:buChar char="ü"/>
            </a:pPr>
            <a:r>
              <a:rPr lang="en-US" sz="4400" b="1" spc="-150" dirty="0">
                <a:solidFill>
                  <a:srgbClr val="4BACC6">
                    <a:lumMod val="50000"/>
                  </a:srgbClr>
                </a:solidFill>
                <a:effectLst>
                  <a:outerShdw blurRad="38100" dist="38100" dir="2700000" algn="tl">
                    <a:srgbClr val="000000">
                      <a:alpha val="43137"/>
                    </a:srgbClr>
                  </a:outerShdw>
                </a:effectLst>
                <a:latin typeface="Times New Roman" pitchFamily="18" charset="0"/>
                <a:cs typeface="Times New Roman" pitchFamily="18" charset="0"/>
              </a:rPr>
              <a:t>Commits a modal fallacy.</a:t>
            </a:r>
          </a:p>
          <a:p>
            <a:pPr marL="914400" lvl="0"/>
            <a:r>
              <a:rPr lang="en-US" sz="2800" b="1" dirty="0">
                <a:solidFill>
                  <a:srgbClr val="4BACC6">
                    <a:lumMod val="75000"/>
                  </a:srgbClr>
                </a:solidFill>
                <a:effectLst>
                  <a:outerShdw blurRad="38100" dist="38100" dir="2700000" algn="tl">
                    <a:srgbClr val="000000">
                      <a:alpha val="43137"/>
                    </a:srgbClr>
                  </a:outerShdw>
                </a:effectLst>
                <a:latin typeface="Times New Roman" pitchFamily="18" charset="0"/>
                <a:cs typeface="Times New Roman" pitchFamily="18" charset="0"/>
              </a:rPr>
              <a:t>Because X is true, then X is </a:t>
            </a:r>
            <a:r>
              <a:rPr lang="en-US" sz="2800" b="1" i="1" dirty="0">
                <a:solidFill>
                  <a:srgbClr val="4BACC6">
                    <a:lumMod val="75000"/>
                  </a:srgbClr>
                </a:solidFill>
                <a:effectLst>
                  <a:outerShdw blurRad="38100" dist="38100" dir="2700000" algn="tl">
                    <a:srgbClr val="000000">
                      <a:alpha val="43137"/>
                    </a:srgbClr>
                  </a:outerShdw>
                </a:effectLst>
                <a:latin typeface="Times New Roman" pitchFamily="18" charset="0"/>
                <a:cs typeface="Times New Roman" pitchFamily="18" charset="0"/>
              </a:rPr>
              <a:t>necessarily</a:t>
            </a:r>
            <a:r>
              <a:rPr lang="en-US" sz="2800" b="1" dirty="0">
                <a:solidFill>
                  <a:srgbClr val="4BACC6">
                    <a:lumMod val="75000"/>
                  </a:srgbClr>
                </a:solidFill>
                <a:effectLst>
                  <a:outerShdw blurRad="38100" dist="38100" dir="2700000" algn="tl">
                    <a:srgbClr val="000000">
                      <a:alpha val="43137"/>
                    </a:srgbClr>
                  </a:outerShdw>
                </a:effectLst>
                <a:latin typeface="Times New Roman" pitchFamily="18" charset="0"/>
                <a:cs typeface="Times New Roman" pitchFamily="18" charset="0"/>
              </a:rPr>
              <a:t> true.</a:t>
            </a:r>
            <a:endParaRPr lang="en-US" sz="4800" b="1" spc="-150" dirty="0">
              <a:solidFill>
                <a:srgbClr val="4BACC6">
                  <a:lumMod val="50000"/>
                </a:srgbClr>
              </a:solidFill>
              <a:effectLst>
                <a:outerShdw blurRad="38100" dist="38100" dir="2700000" algn="tl">
                  <a:srgbClr val="000000">
                    <a:alpha val="43137"/>
                  </a:srgbClr>
                </a:outerShdw>
              </a:effectLst>
              <a:latin typeface="Times New Roman" pitchFamily="18" charset="0"/>
              <a:cs typeface="Times New Roman" pitchFamily="18"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400" b="1" i="0" u="none" strike="noStrike" kern="1200" cap="none" spc="-15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Times New Roman" pitchFamily="18" charset="0"/>
                <a:cs typeface="Times New Roman" pitchFamily="18" charset="0"/>
              </a:rPr>
              <a:t>Human limitations do not make foreknowledge impossible.</a:t>
            </a:r>
          </a:p>
          <a:p>
            <a:pPr marL="914400" lvl="0"/>
            <a:r>
              <a:rPr lang="en-US" sz="2800" b="1" dirty="0">
                <a:solidFill>
                  <a:srgbClr val="4BACC6">
                    <a:lumMod val="75000"/>
                  </a:srgbClr>
                </a:solidFill>
                <a:effectLst>
                  <a:outerShdw blurRad="38100" dist="38100" dir="2700000" algn="tl">
                    <a:srgbClr val="000000">
                      <a:alpha val="43137"/>
                    </a:srgbClr>
                  </a:outerShdw>
                </a:effectLst>
                <a:latin typeface="Times New Roman" pitchFamily="18" charset="0"/>
                <a:cs typeface="Times New Roman" pitchFamily="18" charset="0"/>
              </a:rPr>
              <a:t>(Isaiah 46:5)</a:t>
            </a:r>
          </a:p>
        </p:txBody>
      </p:sp>
      <p:cxnSp>
        <p:nvCxnSpPr>
          <p:cNvPr id="5" name="Straight Connector 4">
            <a:extLst>
              <a:ext uri="{FF2B5EF4-FFF2-40B4-BE49-F238E27FC236}">
                <a16:creationId xmlns="" xmlns:a16="http://schemas.microsoft.com/office/drawing/2014/main" id="{040EAFCF-828E-4C79-B1B7-9F52972D0662}"/>
              </a:ext>
            </a:extLst>
          </p:cNvPr>
          <p:cNvCxnSpPr/>
          <p:nvPr/>
        </p:nvCxnSpPr>
        <p:spPr>
          <a:xfrm flipH="1">
            <a:off x="4074696" y="240632"/>
            <a:ext cx="228600" cy="609600"/>
          </a:xfrm>
          <a:prstGeom prst="line">
            <a:avLst/>
          </a:prstGeom>
          <a:ln w="57150">
            <a:solidFill>
              <a:srgbClr val="163C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12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3CF42C5-DD46-4C01-91A9-FEBD4BD4D79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 xmlns:a16="http://schemas.microsoft.com/office/drawing/2014/main" id="{F5A168D6-B948-4579-914D-43281400CD52}"/>
              </a:ext>
            </a:extLst>
          </p:cNvPr>
          <p:cNvSpPr txBox="1"/>
          <p:nvPr/>
        </p:nvSpPr>
        <p:spPr>
          <a:xfrm>
            <a:off x="76200" y="70009"/>
            <a:ext cx="7772398" cy="2277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Bart </a:t>
            </a:r>
            <a:r>
              <a:rPr kumimoji="0" lang="en-US" sz="6000" b="0" i="0" u="none" strike="noStrike" kern="1200" cap="none" spc="0" normalizeH="0" baseline="0" noProof="0" dirty="0" err="1">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Ehrman</a:t>
            </a:r>
            <a:endParaRPr kumimoji="0" lang="en-US" sz="60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(Agnostic NT Critic)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US" sz="2000"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Bart D. </a:t>
            </a:r>
            <a:r>
              <a:rPr lang="en-US" sz="2000" dirty="0" err="1">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Ehrman</a:t>
            </a:r>
            <a:r>
              <a:rPr lang="en-US" sz="2000"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i="1"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Forged: Why the Bible’s Authors Are Not Who We Think They Are</a:t>
            </a:r>
            <a:r>
              <a:rPr lang="en-US" sz="2000"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 (New York: </a:t>
            </a:r>
            <a:r>
              <a:rPr lang="en-US" sz="2000" dirty="0" err="1">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HarperOne</a:t>
            </a:r>
            <a:r>
              <a:rPr lang="en-US" sz="2000"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 2011), pp.138-139.</a:t>
            </a:r>
            <a:endParaRPr kumimoji="0" lang="en-US" sz="20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 xmlns:a16="http://schemas.microsoft.com/office/drawing/2014/main" id="{7821F98C-E6A5-4568-B4DD-F6C37B21B247}"/>
              </a:ext>
            </a:extLst>
          </p:cNvPr>
          <p:cNvSpPr txBox="1"/>
          <p:nvPr/>
        </p:nvSpPr>
        <p:spPr>
          <a:xfrm>
            <a:off x="76200" y="2298032"/>
            <a:ext cx="7772398" cy="4154984"/>
          </a:xfrm>
          <a:prstGeom prst="rect">
            <a:avLst/>
          </a:prstGeom>
          <a:noFill/>
        </p:spPr>
        <p:txBody>
          <a:bodyPr wrap="square" rtlCol="0">
            <a:spAutoFit/>
          </a:bodyPr>
          <a:lstStyle/>
          <a:p>
            <a:pPr lvl="0" algn="ctr">
              <a:defRPr/>
            </a:pP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That does not apply to the uneducated, illiterate, Aramaic-speaking fisherman from rural Galilee, and it does not appear to have been produced by a secretary acting on his behalf.</a:t>
            </a:r>
            <a:endParaRPr kumimoji="0" lang="en-US" sz="4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7" name="Picture 2" descr="Forged: Writing in the Name of God--Why the Bible&amp;#39;s Authors Are Not Who We  Think They Are: Ehrman, Bart D.: Amazon.com: Books">
            <a:extLst>
              <a:ext uri="{FF2B5EF4-FFF2-40B4-BE49-F238E27FC236}">
                <a16:creationId xmlns="" xmlns:a16="http://schemas.microsoft.com/office/drawing/2014/main" id="{2F767219-F00D-4E56-AFDE-FDF5DB0BA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8" y="0"/>
            <a:ext cx="42672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413737"/>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3CF42C5-DD46-4C01-91A9-FEBD4BD4D79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 xmlns:a16="http://schemas.microsoft.com/office/drawing/2014/main" id="{F5A168D6-B948-4579-914D-43281400CD52}"/>
              </a:ext>
            </a:extLst>
          </p:cNvPr>
          <p:cNvSpPr txBox="1"/>
          <p:nvPr/>
        </p:nvSpPr>
        <p:spPr>
          <a:xfrm>
            <a:off x="76200" y="70009"/>
            <a:ext cx="7772398" cy="2277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Bart </a:t>
            </a:r>
            <a:r>
              <a:rPr kumimoji="0" lang="en-US" sz="6000" b="0" i="0" u="none" strike="noStrike" kern="1200" cap="none" spc="0" normalizeH="0" baseline="0" noProof="0" dirty="0" err="1">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Ehrman</a:t>
            </a:r>
            <a:endParaRPr kumimoji="0" lang="en-US" sz="60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(Agnostic NT Critic)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US" sz="2000"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Bart D. </a:t>
            </a:r>
            <a:r>
              <a:rPr lang="en-US" sz="2000" dirty="0" err="1">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Ehrman</a:t>
            </a:r>
            <a:r>
              <a:rPr lang="en-US" sz="2000"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i="1"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Forged: Why the Bible’s Authors Are Not Who We Think They Are</a:t>
            </a:r>
            <a:r>
              <a:rPr lang="en-US" sz="2000"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 (New York: </a:t>
            </a:r>
            <a:r>
              <a:rPr lang="en-US" sz="2000" dirty="0" err="1">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HarperOne</a:t>
            </a:r>
            <a:r>
              <a:rPr lang="en-US" sz="2000"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 2011), pp.138-139.</a:t>
            </a:r>
            <a:endParaRPr kumimoji="0" lang="en-US" sz="20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 xmlns:a16="http://schemas.microsoft.com/office/drawing/2014/main" id="{7821F98C-E6A5-4568-B4DD-F6C37B21B247}"/>
              </a:ext>
            </a:extLst>
          </p:cNvPr>
          <p:cNvSpPr txBox="1"/>
          <p:nvPr/>
        </p:nvSpPr>
        <p:spPr>
          <a:xfrm>
            <a:off x="76200" y="2298032"/>
            <a:ext cx="7772398" cy="4154984"/>
          </a:xfrm>
          <a:prstGeom prst="rect">
            <a:avLst/>
          </a:prstGeom>
          <a:noFill/>
        </p:spPr>
        <p:txBody>
          <a:bodyPr wrap="square" rtlCol="0">
            <a:spAutoFit/>
          </a:bodyPr>
          <a:lstStyle/>
          <a:p>
            <a:pPr lvl="0" algn="ctr">
              <a:defRPr/>
            </a:pP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That does not apply to the </a:t>
            </a:r>
            <a:r>
              <a:rPr lang="en-US" sz="4400" u="sng"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uneducated, illiterate</a:t>
            </a: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Aramaic-speaking fisherman from rural Galilee, and it does not appear to have been produced by a secretary acting on his behalf.</a:t>
            </a:r>
            <a:endParaRPr kumimoji="0" lang="en-US" sz="4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7" name="Picture 2" descr="Forged: Writing in the Name of God--Why the Bible&amp;#39;s Authors Are Not Who We  Think They Are: Ehrman, Bart D.: Amazon.com: Books">
            <a:extLst>
              <a:ext uri="{FF2B5EF4-FFF2-40B4-BE49-F238E27FC236}">
                <a16:creationId xmlns="" xmlns:a16="http://schemas.microsoft.com/office/drawing/2014/main" id="{2F767219-F00D-4E56-AFDE-FDF5DB0BA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8" y="0"/>
            <a:ext cx="4267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8">
            <a:extLst>
              <a:ext uri="{FF2B5EF4-FFF2-40B4-BE49-F238E27FC236}">
                <a16:creationId xmlns="" xmlns:a16="http://schemas.microsoft.com/office/drawing/2014/main" id="{214DB2D5-213A-49E2-9B60-31995A816CFE}"/>
              </a:ext>
            </a:extLst>
          </p:cNvPr>
          <p:cNvSpPr/>
          <p:nvPr/>
        </p:nvSpPr>
        <p:spPr>
          <a:xfrm>
            <a:off x="1447800" y="299458"/>
            <a:ext cx="10668000" cy="5415542"/>
          </a:xfrm>
          <a:prstGeom prst="roundRect">
            <a:avLst/>
          </a:prstGeom>
          <a:gradFill flip="none" rotWithShape="1">
            <a:gsLst>
              <a:gs pos="0">
                <a:srgbClr val="9B5209">
                  <a:shade val="30000"/>
                  <a:satMod val="115000"/>
                </a:srgbClr>
              </a:gs>
              <a:gs pos="50000">
                <a:srgbClr val="9B5209">
                  <a:shade val="67500"/>
                  <a:satMod val="115000"/>
                </a:srgbClr>
              </a:gs>
              <a:gs pos="100000">
                <a:srgbClr val="9B5209">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4800" b="1" spc="-150" dirty="0">
                <a:solidFill>
                  <a:schemeClr val="accent6">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religious leaders called Peter “uneducated and untrained” (Acts 4:13).</a:t>
            </a:r>
          </a:p>
          <a:p>
            <a:pPr marL="571500" lvl="0" indent="-571500">
              <a:buFont typeface="Wingdings" panose="05000000000000000000" pitchFamily="2" charset="2"/>
              <a:buChar char="ü"/>
              <a:defRPr/>
            </a:pPr>
            <a:r>
              <a:rPr lang="en-US" altLang="en-US" sz="4000" b="1" i="1" spc="-15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Agrammatos</a:t>
            </a: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doesn’t mean “illiterate.”</a:t>
            </a:r>
          </a:p>
          <a:p>
            <a:pPr marL="571500" lvl="0" indent="-571500">
              <a:buFont typeface="Wingdings" panose="05000000000000000000" pitchFamily="2" charset="2"/>
              <a:buChar char="ü"/>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By the standards of the Sanhedrin.</a:t>
            </a:r>
          </a:p>
          <a:p>
            <a:pPr marL="571500" lvl="0" indent="-571500">
              <a:buFont typeface="Wingdings" panose="05000000000000000000" pitchFamily="2" charset="2"/>
              <a:buChar char="ü"/>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has [Jesus] become learned,</a:t>
            </a:r>
          </a:p>
          <a:p>
            <a:pPr marL="57785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having </a:t>
            </a:r>
            <a:r>
              <a:rPr lang="en-US" altLang="en-US" sz="4000" b="1" i="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never been educated</a:t>
            </a: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(Jn. 7:15)</a:t>
            </a:r>
          </a:p>
          <a:p>
            <a:pPr marL="571500" lvl="0" indent="-571500">
              <a:buFont typeface="Wingdings" panose="05000000000000000000" pitchFamily="2" charset="2"/>
              <a:buChar char="ü"/>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Even slaves learned Greek (</a:t>
            </a:r>
            <a:r>
              <a:rPr lang="en-US" altLang="en-US" sz="4000" b="1" i="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Antiquities</a:t>
            </a: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20.263).</a:t>
            </a:r>
          </a:p>
          <a:p>
            <a:pPr marL="571500" lvl="0" indent="-571500">
              <a:buFont typeface="Wingdings" panose="05000000000000000000" pitchFamily="2" charset="2"/>
              <a:buChar char="ü"/>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Written 30 years later! (e.g. Rabbi Akiba)</a:t>
            </a:r>
          </a:p>
        </p:txBody>
      </p:sp>
    </p:spTree>
    <p:extLst>
      <p:ext uri="{BB962C8B-B14F-4D97-AF65-F5344CB8AC3E}">
        <p14:creationId xmlns:p14="http://schemas.microsoft.com/office/powerpoint/2010/main" val="410639260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left)">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left)">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wipe(left)">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left)">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wipe(left)">
                                      <p:cBhvr>
                                        <p:cTn id="35" dur="500"/>
                                        <p:tgtEl>
                                          <p:spTgt spid="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8">
                                            <p:txEl>
                                              <p:pRg st="6" end="6"/>
                                            </p:txEl>
                                          </p:spTgt>
                                        </p:tgtEl>
                                        <p:attrNameLst>
                                          <p:attrName>style.visibility</p:attrName>
                                        </p:attrNameLst>
                                      </p:cBhvr>
                                      <p:to>
                                        <p:strVal val="visible"/>
                                      </p:to>
                                    </p:set>
                                    <p:animEffect transition="in" filter="wipe(left)">
                                      <p:cBhvr>
                                        <p:cTn id="4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3CF42C5-DD46-4C01-91A9-FEBD4BD4D79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 xmlns:a16="http://schemas.microsoft.com/office/drawing/2014/main" id="{F5A168D6-B948-4579-914D-43281400CD52}"/>
              </a:ext>
            </a:extLst>
          </p:cNvPr>
          <p:cNvSpPr txBox="1"/>
          <p:nvPr/>
        </p:nvSpPr>
        <p:spPr>
          <a:xfrm>
            <a:off x="76200" y="70009"/>
            <a:ext cx="7772398" cy="2277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Bart </a:t>
            </a:r>
            <a:r>
              <a:rPr kumimoji="0" lang="en-US" sz="6000" b="0" i="0" u="none" strike="noStrike" kern="1200" cap="none" spc="0" normalizeH="0" baseline="0" noProof="0" dirty="0" err="1">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Ehrman</a:t>
            </a:r>
            <a:endParaRPr kumimoji="0" lang="en-US" sz="60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(Agnostic NT Critic)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US" sz="2000"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Bart D. </a:t>
            </a:r>
            <a:r>
              <a:rPr lang="en-US" sz="2000" dirty="0" err="1">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Ehrman</a:t>
            </a:r>
            <a:r>
              <a:rPr lang="en-US" sz="2000"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i="1"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Forged: Why the Bible’s Authors Are Not Who We Think They Are</a:t>
            </a:r>
            <a:r>
              <a:rPr lang="en-US" sz="2000"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 (New York: </a:t>
            </a:r>
            <a:r>
              <a:rPr lang="en-US" sz="2000" dirty="0" err="1">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HarperOne</a:t>
            </a:r>
            <a:r>
              <a:rPr lang="en-US" sz="2000" dirty="0">
                <a:solidFill>
                  <a:srgbClr val="F8A662"/>
                </a:solidFill>
                <a:effectLst>
                  <a:outerShdw blurRad="38100" dist="38100" dir="2700000" algn="tl">
                    <a:srgbClr val="000000">
                      <a:alpha val="43137"/>
                    </a:srgbClr>
                  </a:outerShdw>
                </a:effectLst>
                <a:latin typeface="Times New Roman" pitchFamily="18" charset="0"/>
                <a:cs typeface="Times New Roman" pitchFamily="18" charset="0"/>
              </a:rPr>
              <a:t>, 2011), pp.138-139.</a:t>
            </a:r>
            <a:endParaRPr kumimoji="0" lang="en-US" sz="2000" b="0" i="0" u="none" strike="noStrike" kern="1200" cap="none" spc="0" normalizeH="0" baseline="0" noProof="0" dirty="0">
              <a:ln>
                <a:noFill/>
              </a:ln>
              <a:solidFill>
                <a:srgbClr val="F8A66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 xmlns:a16="http://schemas.microsoft.com/office/drawing/2014/main" id="{7821F98C-E6A5-4568-B4DD-F6C37B21B247}"/>
              </a:ext>
            </a:extLst>
          </p:cNvPr>
          <p:cNvSpPr txBox="1"/>
          <p:nvPr/>
        </p:nvSpPr>
        <p:spPr>
          <a:xfrm>
            <a:off x="76200" y="2298032"/>
            <a:ext cx="7772398" cy="4154984"/>
          </a:xfrm>
          <a:prstGeom prst="rect">
            <a:avLst/>
          </a:prstGeom>
          <a:noFill/>
        </p:spPr>
        <p:txBody>
          <a:bodyPr wrap="square" rtlCol="0">
            <a:spAutoFit/>
          </a:bodyPr>
          <a:lstStyle/>
          <a:p>
            <a:pPr lvl="0" algn="ctr">
              <a:defRPr/>
            </a:pP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That does not apply to the uneducated, illiterate, Aramaic-speaking fisherman from rural Galilee, and it </a:t>
            </a:r>
            <a:r>
              <a:rPr lang="en-US" sz="4400" u="sng"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does not appear to have been produced by a secretary acting on his behalf</a:t>
            </a: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a:t>
            </a:r>
            <a:endParaRPr kumimoji="0" lang="en-US" sz="4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7" name="Picture 2" descr="Forged: Writing in the Name of God--Why the Bible&amp;#39;s Authors Are Not Who We  Think They Are: Ehrman, Bart D.: Amazon.com: Books">
            <a:extLst>
              <a:ext uri="{FF2B5EF4-FFF2-40B4-BE49-F238E27FC236}">
                <a16:creationId xmlns="" xmlns:a16="http://schemas.microsoft.com/office/drawing/2014/main" id="{2F767219-F00D-4E56-AFDE-FDF5DB0BA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8" y="0"/>
            <a:ext cx="4267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8">
            <a:extLst>
              <a:ext uri="{FF2B5EF4-FFF2-40B4-BE49-F238E27FC236}">
                <a16:creationId xmlns="" xmlns:a16="http://schemas.microsoft.com/office/drawing/2014/main" id="{FC5A03E9-BA02-4644-A074-53786E914963}"/>
              </a:ext>
            </a:extLst>
          </p:cNvPr>
          <p:cNvSpPr/>
          <p:nvPr/>
        </p:nvSpPr>
        <p:spPr>
          <a:xfrm>
            <a:off x="3962400" y="1524000"/>
            <a:ext cx="8077200" cy="2824742"/>
          </a:xfrm>
          <a:prstGeom prst="roundRect">
            <a:avLst/>
          </a:prstGeom>
          <a:gradFill flip="none" rotWithShape="1">
            <a:gsLst>
              <a:gs pos="0">
                <a:srgbClr val="9B5209">
                  <a:shade val="30000"/>
                  <a:satMod val="115000"/>
                </a:srgbClr>
              </a:gs>
              <a:gs pos="50000">
                <a:srgbClr val="9B5209">
                  <a:shade val="67500"/>
                  <a:satMod val="115000"/>
                </a:srgbClr>
              </a:gs>
              <a:gs pos="100000">
                <a:srgbClr val="9B5209">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Pet. 5:12) </a:t>
            </a:r>
            <a:r>
              <a:rPr lang="en-US" altLang="en-US" sz="4000" b="1" u="sng"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Through Silvanus</a:t>
            </a: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our faithful brother (for so I regard him), I have </a:t>
            </a:r>
            <a:r>
              <a:rPr lang="en-US" altLang="en-US" sz="4000" b="1" u="sng"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written</a:t>
            </a: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you briefly.</a:t>
            </a:r>
          </a:p>
          <a:p>
            <a:pPr marL="457200" lvl="0">
              <a:defRPr/>
            </a:pPr>
            <a:r>
              <a:rPr lang="en-US" altLang="en-US" sz="2400" b="1" dirty="0">
                <a:solidFill>
                  <a:schemeClr val="accent6">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(cf. Mark’s Gospel; </a:t>
            </a:r>
            <a:r>
              <a:rPr lang="en-US" altLang="en-US" sz="2400" b="1" i="1" dirty="0">
                <a:solidFill>
                  <a:schemeClr val="accent6">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Church History</a:t>
            </a:r>
            <a:r>
              <a:rPr lang="en-US" altLang="en-US" sz="2400" b="1" dirty="0">
                <a:solidFill>
                  <a:schemeClr val="accent6">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3.39.15; Jerome, </a:t>
            </a:r>
            <a:r>
              <a:rPr lang="en-US" altLang="en-US" sz="2400" b="1" i="1" dirty="0">
                <a:solidFill>
                  <a:schemeClr val="accent6">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Letter to </a:t>
            </a:r>
            <a:r>
              <a:rPr lang="en-US" altLang="en-US" sz="2400" b="1" i="1" dirty="0" err="1">
                <a:solidFill>
                  <a:schemeClr val="accent6">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Hebidia</a:t>
            </a:r>
            <a:r>
              <a:rPr lang="en-US" altLang="en-US" sz="2400" b="1" dirty="0">
                <a:solidFill>
                  <a:schemeClr val="accent6">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[Ep.] 120.11</a:t>
            </a:r>
          </a:p>
        </p:txBody>
      </p:sp>
    </p:spTree>
    <p:extLst>
      <p:ext uri="{BB962C8B-B14F-4D97-AF65-F5344CB8AC3E}">
        <p14:creationId xmlns:p14="http://schemas.microsoft.com/office/powerpoint/2010/main" val="58307256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12017470" cy="769441"/>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Peter</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an apostle of Jesus Christ.</a:t>
            </a:r>
          </a:p>
        </p:txBody>
      </p:sp>
      <p:sp>
        <p:nvSpPr>
          <p:cNvPr id="3" name="Rounded Rectangle 8">
            <a:extLst>
              <a:ext uri="{FF2B5EF4-FFF2-40B4-BE49-F238E27FC236}">
                <a16:creationId xmlns="" xmlns:a16="http://schemas.microsoft.com/office/drawing/2014/main" id="{5EA4E336-4858-4C7B-BBDC-EA14E2A815BB}"/>
              </a:ext>
            </a:extLst>
          </p:cNvPr>
          <p:cNvSpPr/>
          <p:nvPr/>
        </p:nvSpPr>
        <p:spPr>
          <a:xfrm>
            <a:off x="228600" y="858688"/>
            <a:ext cx="9829800" cy="5947176"/>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Did the Peter really write this?</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Claims to be written by Peter.</a:t>
            </a:r>
          </a:p>
          <a:p>
            <a:pPr marL="914400" lvl="0">
              <a:defRPr/>
            </a:pPr>
            <a:r>
              <a:rPr lang="nn-NO"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Peter 1:1; 5:1; 2 Peter 1:1; 3:1, 15-16</a:t>
            </a:r>
          </a:p>
          <a:p>
            <a:pPr marL="914400" lvl="0">
              <a:defRPr/>
            </a:pPr>
            <a:r>
              <a:rPr lang="nn-NO"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letter criticizes deceit (1 Pet. 2:1, 22; 3:10)</a:t>
            </a:r>
          </a:p>
          <a:p>
            <a:pPr marL="457200" lvl="0">
              <a:defRPr/>
            </a:pPr>
            <a:r>
              <a:rPr lang="en-US" alt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Writing from Rome (AD 62-68).</a:t>
            </a:r>
          </a:p>
          <a:p>
            <a:pPr marL="914400" lvl="0">
              <a:defRPr/>
            </a:pPr>
            <a:r>
              <a:rPr lang="en-US" altLang="en-US" sz="20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Peter 5:13.</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Similarities with his speeches in Acts.</a:t>
            </a:r>
          </a:p>
          <a:p>
            <a:pPr marL="914400" lvl="0">
              <a:defRPr/>
            </a:pPr>
            <a:r>
              <a:rPr lang="en-US"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Craig Blomberg, </a:t>
            </a:r>
            <a:r>
              <a:rPr lang="en-US" altLang="en-US" sz="20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From Pentecost to Patmos: an Introduction to Acts through Revelation</a:t>
            </a:r>
            <a:r>
              <a:rPr lang="en-US"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(Nashville, TN: B &amp; H Academic, 2006), p.441.</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Attested very early (AD 95-132)</a:t>
            </a:r>
          </a:p>
          <a:p>
            <a:pPr marL="914400" lvl="0">
              <a:defRPr/>
            </a:pPr>
            <a:r>
              <a:rPr lang="en-US"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Didache 1:4; 1 Pet. 2:11; Papias in </a:t>
            </a:r>
            <a:r>
              <a:rPr lang="en-US" altLang="en-US" sz="20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Church History</a:t>
            </a:r>
            <a:r>
              <a:rPr lang="en-US"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3.39.17; 1 Clem. 23.3; cf. 2 Pet. 3:4; 2 Clement refers to it as “the prophetic word” (2 Clem. 11.2); </a:t>
            </a:r>
            <a:r>
              <a:rPr lang="sv-SE"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Barnabas, 15.4; cf. 2 Pet. 3:8; </a:t>
            </a:r>
            <a:r>
              <a:rPr lang="sv-SE" altLang="en-US" sz="20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Apocalypse of Peter</a:t>
            </a:r>
            <a:r>
              <a:rPr lang="sv-SE"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 </a:t>
            </a:r>
            <a:r>
              <a:rPr lang="en-US"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cites 2 Peter 2:1.</a:t>
            </a:r>
          </a:p>
        </p:txBody>
      </p:sp>
    </p:spTree>
    <p:extLst>
      <p:ext uri="{BB962C8B-B14F-4D97-AF65-F5344CB8AC3E}">
        <p14:creationId xmlns:p14="http://schemas.microsoft.com/office/powerpoint/2010/main" val="334232579"/>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12017470" cy="769441"/>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Peter</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an apostle of Jesus Christ.</a:t>
            </a:r>
          </a:p>
        </p:txBody>
      </p:sp>
      <p:sp>
        <p:nvSpPr>
          <p:cNvPr id="3" name="Rounded Rectangle 8">
            <a:extLst>
              <a:ext uri="{FF2B5EF4-FFF2-40B4-BE49-F238E27FC236}">
                <a16:creationId xmlns="" xmlns:a16="http://schemas.microsoft.com/office/drawing/2014/main" id="{5EA4E336-4858-4C7B-BBDC-EA14E2A815BB}"/>
              </a:ext>
            </a:extLst>
          </p:cNvPr>
          <p:cNvSpPr/>
          <p:nvPr/>
        </p:nvSpPr>
        <p:spPr>
          <a:xfrm>
            <a:off x="228600" y="858688"/>
            <a:ext cx="9829800" cy="5947176"/>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Did the Peter really write this?</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Claims to be written by Peter.</a:t>
            </a:r>
          </a:p>
          <a:p>
            <a:pPr marL="914400" lvl="0">
              <a:defRPr/>
            </a:pPr>
            <a:r>
              <a:rPr lang="nn-NO"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Peter 1:1; 5:1; 2 Peter 1:1; 3:1, 15-16</a:t>
            </a:r>
          </a:p>
          <a:p>
            <a:pPr marL="914400" lvl="0">
              <a:defRPr/>
            </a:pPr>
            <a:r>
              <a:rPr lang="nn-NO"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letter criticizes deceit (1 Pet. 2:1, 22; 3:10)</a:t>
            </a:r>
          </a:p>
          <a:p>
            <a:pPr marL="457200" lvl="0">
              <a:defRPr/>
            </a:pPr>
            <a:r>
              <a:rPr lang="en-US" alt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Writing from Rome (AD 62-68).</a:t>
            </a:r>
          </a:p>
          <a:p>
            <a:pPr marL="914400" lvl="0">
              <a:defRPr/>
            </a:pPr>
            <a:r>
              <a:rPr lang="en-US" altLang="en-US" sz="20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Peter 5:13.</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Similarities with his speeches in Acts.</a:t>
            </a:r>
          </a:p>
          <a:p>
            <a:pPr marL="914400" lvl="0">
              <a:defRPr/>
            </a:pPr>
            <a:r>
              <a:rPr lang="en-US"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Craig Blomberg, </a:t>
            </a:r>
            <a:r>
              <a:rPr lang="en-US" altLang="en-US" sz="20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From Pentecost to Patmos: an Introduction to Acts through Revelation</a:t>
            </a:r>
            <a:r>
              <a:rPr lang="en-US"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(Nashville, TN: B &amp; H Academic, 2006), p.441.</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Attested very early (AD 95-132)</a:t>
            </a:r>
          </a:p>
          <a:p>
            <a:pPr marL="914400" lvl="0">
              <a:defRPr/>
            </a:pPr>
            <a:r>
              <a:rPr lang="en-US"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Didache 1:4; 1 Pet. 2:11; Papias in </a:t>
            </a:r>
            <a:r>
              <a:rPr lang="en-US" altLang="en-US" sz="20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Church History</a:t>
            </a:r>
            <a:r>
              <a:rPr lang="en-US"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3.39.17; 1 Clem. 23.3; cf. 2 Pet. 3:4; 2 Clement refers to it as “the prophetic word” (2 Clem. 11.2); </a:t>
            </a:r>
            <a:r>
              <a:rPr lang="sv-SE"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Barnabas, 15.4; cf. 2 Pet. 3:8; </a:t>
            </a:r>
            <a:r>
              <a:rPr lang="sv-SE" altLang="en-US" sz="20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Apocalypse of Peter</a:t>
            </a:r>
            <a:r>
              <a:rPr lang="sv-SE"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 </a:t>
            </a:r>
            <a:r>
              <a:rPr lang="en-US" altLang="en-US" sz="2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cites 2 Peter 2:1.</a:t>
            </a:r>
          </a:p>
        </p:txBody>
      </p:sp>
      <p:sp>
        <p:nvSpPr>
          <p:cNvPr id="4" name="Rounded Rectangle 2">
            <a:extLst>
              <a:ext uri="{FF2B5EF4-FFF2-40B4-BE49-F238E27FC236}">
                <a16:creationId xmlns="" xmlns:a16="http://schemas.microsoft.com/office/drawing/2014/main" id="{EC7B8C2B-38FE-4AA3-920F-176D3B5E28E3}"/>
              </a:ext>
            </a:extLst>
          </p:cNvPr>
          <p:cNvSpPr/>
          <p:nvPr/>
        </p:nvSpPr>
        <p:spPr>
          <a:xfrm>
            <a:off x="1708484" y="1752600"/>
            <a:ext cx="9372600" cy="3352800"/>
          </a:xfrm>
          <a:prstGeom prst="roundRect">
            <a:avLst/>
          </a:prstGeom>
          <a:gradFill flip="none" rotWithShape="1">
            <a:gsLst>
              <a:gs pos="0">
                <a:schemeClr val="bg1">
                  <a:lumMod val="75000"/>
                  <a:lumOff val="25000"/>
                  <a:shade val="30000"/>
                  <a:satMod val="115000"/>
                </a:schemeClr>
              </a:gs>
              <a:gs pos="50000">
                <a:schemeClr val="bg1">
                  <a:lumMod val="75000"/>
                  <a:lumOff val="25000"/>
                  <a:shade val="67500"/>
                  <a:satMod val="115000"/>
                </a:schemeClr>
              </a:gs>
              <a:gs pos="100000">
                <a:schemeClr val="bg1">
                  <a:lumMod val="75000"/>
                  <a:lumOff val="2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6000" b="1" spc="-150"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best evidence that Peter didn’t write this?</a:t>
            </a:r>
          </a:p>
          <a:p>
            <a:pPr lvl="0" algn="ctr">
              <a:defRPr/>
            </a:pPr>
            <a:r>
              <a:rPr lang="en-US" sz="8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Peter’s track record!</a:t>
            </a:r>
            <a:endParaRPr lang="en-US" sz="4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968308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86298" y="113311"/>
            <a:ext cx="12017470" cy="2800767"/>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 Peter, an apostle of Jesus Christ.</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To those who reside as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aliens</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scattered throughout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Pontus</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Galatia</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Cappadocia</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Asia</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and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Bithynia</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3" name="Rounded Rectangle 2">
            <a:extLst>
              <a:ext uri="{FF2B5EF4-FFF2-40B4-BE49-F238E27FC236}">
                <a16:creationId xmlns="" xmlns:a16="http://schemas.microsoft.com/office/drawing/2014/main" id="{13FAF583-D23E-4FDC-A6AE-0C57D17C4ED6}"/>
              </a:ext>
            </a:extLst>
          </p:cNvPr>
          <p:cNvSpPr/>
          <p:nvPr/>
        </p:nvSpPr>
        <p:spPr>
          <a:xfrm>
            <a:off x="1143000" y="2902046"/>
            <a:ext cx="4495800" cy="734071"/>
          </a:xfrm>
          <a:prstGeom prst="roundRect">
            <a:avLst/>
          </a:prstGeom>
          <a:gradFill flip="none" rotWithShape="1">
            <a:gsLst>
              <a:gs pos="0">
                <a:schemeClr val="bg1">
                  <a:lumMod val="75000"/>
                  <a:lumOff val="25000"/>
                  <a:shade val="30000"/>
                  <a:satMod val="115000"/>
                </a:schemeClr>
              </a:gs>
              <a:gs pos="50000">
                <a:schemeClr val="bg1">
                  <a:lumMod val="75000"/>
                  <a:lumOff val="25000"/>
                  <a:shade val="67500"/>
                  <a:satMod val="115000"/>
                </a:schemeClr>
              </a:gs>
              <a:gs pos="100000">
                <a:schemeClr val="bg1">
                  <a:lumMod val="75000"/>
                  <a:lumOff val="2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6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Modern-day Turkey</a:t>
            </a:r>
            <a:endParaRPr lang="en-US" sz="14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ounded Rectangle 8">
            <a:extLst>
              <a:ext uri="{FF2B5EF4-FFF2-40B4-BE49-F238E27FC236}">
                <a16:creationId xmlns="" xmlns:a16="http://schemas.microsoft.com/office/drawing/2014/main" id="{DB2B5EA8-E763-4E81-BBDF-0083E5413516}"/>
              </a:ext>
            </a:extLst>
          </p:cNvPr>
          <p:cNvSpPr/>
          <p:nvPr/>
        </p:nvSpPr>
        <p:spPr>
          <a:xfrm>
            <a:off x="5009147" y="4627432"/>
            <a:ext cx="7086600" cy="2066696"/>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“Aliens” (</a:t>
            </a:r>
            <a:r>
              <a:rPr lang="en-US" altLang="en-US" sz="4800" b="1" i="1" spc="-150"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parepidēmos</a:t>
            </a: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“Foreigners” or “illegal aliens.”</a:t>
            </a:r>
          </a:p>
          <a:p>
            <a:pPr marL="914400" lvl="0">
              <a:defRPr/>
            </a:pPr>
            <a:r>
              <a:rPr lang="nl-NL" altLang="en-US" sz="24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(cf. 1 Pet. 2:11; Heb. 11:13; cf. Phil. 3:20).</a:t>
            </a:r>
          </a:p>
        </p:txBody>
      </p:sp>
    </p:spTree>
    <p:extLst>
      <p:ext uri="{BB962C8B-B14F-4D97-AF65-F5344CB8AC3E}">
        <p14:creationId xmlns:p14="http://schemas.microsoft.com/office/powerpoint/2010/main" val="373629461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wipe(left)">
                                      <p:cBhvr>
                                        <p:cTn id="16" dur="500"/>
                                        <p:tgtEl>
                                          <p:spTgt spid="9">
                                            <p:txEl>
                                              <p:pRg st="2" end="2"/>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0</TotalTime>
  <Words>2140</Words>
  <Application>Microsoft Office PowerPoint</Application>
  <PresentationFormat>Widescreen</PresentationFormat>
  <Paragraphs>216</Paragraphs>
  <Slides>37</Slides>
  <Notes>37</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37</vt:i4>
      </vt:variant>
    </vt:vector>
  </HeadingPairs>
  <TitlesOfParts>
    <vt:vector size="45" baseType="lpstr">
      <vt:lpstr>Arial</vt:lpstr>
      <vt:lpstr>Calibri</vt:lpstr>
      <vt:lpstr>Times New Roman</vt:lpstr>
      <vt:lpstr>Wingdings</vt:lpstr>
      <vt:lpstr>Office Theme</vt:lpstr>
      <vt:lpstr>6_Office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2021-07-23T20:18:09Z</dcterms:created>
  <dcterms:modified xsi:type="dcterms:W3CDTF">2021-07-27T20:42:15Z</dcterms:modified>
</cp:coreProperties>
</file>