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1273" r:id="rId2"/>
    <p:sldId id="7322" r:id="rId3"/>
    <p:sldId id="7478" r:id="rId4"/>
    <p:sldId id="7479" r:id="rId5"/>
    <p:sldId id="7432" r:id="rId6"/>
    <p:sldId id="7482" r:id="rId7"/>
    <p:sldId id="7481" r:id="rId8"/>
    <p:sldId id="7483" r:id="rId9"/>
    <p:sldId id="7484" r:id="rId10"/>
    <p:sldId id="7485" r:id="rId11"/>
    <p:sldId id="7486" r:id="rId12"/>
    <p:sldId id="7492" r:id="rId13"/>
    <p:sldId id="7488" r:id="rId14"/>
    <p:sldId id="7489" r:id="rId15"/>
    <p:sldId id="7490" r:id="rId16"/>
    <p:sldId id="7493" r:id="rId17"/>
    <p:sldId id="7494" r:id="rId18"/>
    <p:sldId id="7495" r:id="rId19"/>
    <p:sldId id="7496" r:id="rId20"/>
    <p:sldId id="7433" r:id="rId21"/>
    <p:sldId id="7497" r:id="rId22"/>
    <p:sldId id="7498" r:id="rId23"/>
    <p:sldId id="7499" r:id="rId24"/>
    <p:sldId id="7500" r:id="rId25"/>
    <p:sldId id="7501" r:id="rId26"/>
    <p:sldId id="7502" r:id="rId27"/>
    <p:sldId id="7504" r:id="rId28"/>
    <p:sldId id="7503" r:id="rId29"/>
    <p:sldId id="7505" r:id="rId30"/>
    <p:sldId id="7506" r:id="rId31"/>
    <p:sldId id="7507" r:id="rId32"/>
    <p:sldId id="7508" r:id="rId33"/>
    <p:sldId id="7509" r:id="rId34"/>
    <p:sldId id="7510" r:id="rId35"/>
    <p:sldId id="7511" r:id="rId36"/>
    <p:sldId id="7512" r:id="rId37"/>
    <p:sldId id="7435" r:id="rId38"/>
    <p:sldId id="7514" r:id="rId39"/>
    <p:sldId id="7516" r:id="rId40"/>
    <p:sldId id="7518" r:id="rId41"/>
    <p:sldId id="7519" r:id="rId42"/>
    <p:sldId id="7520" r:id="rId43"/>
    <p:sldId id="7522" r:id="rId44"/>
    <p:sldId id="7521" r:id="rId45"/>
    <p:sldId id="7527" r:id="rId46"/>
    <p:sldId id="7526" r:id="rId47"/>
    <p:sldId id="7448" r:id="rId48"/>
    <p:sldId id="7525" r:id="rId49"/>
    <p:sldId id="6665" r:id="rId50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80445" autoAdjust="0"/>
  </p:normalViewPr>
  <p:slideViewPr>
    <p:cSldViewPr>
      <p:cViewPr varScale="1">
        <p:scale>
          <a:sx n="78" d="100"/>
          <a:sy n="78" d="100"/>
        </p:scale>
        <p:origin x="780" y="4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41" d="100"/>
        <a:sy n="141" d="100"/>
      </p:scale>
      <p:origin x="0" y="-23256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161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99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21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39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337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168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015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26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06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073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8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298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184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Tx/>
              <a:buChar char="-"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098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522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Tx/>
              <a:buChar char="-"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437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Tx/>
              <a:buChar char="-"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957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Tx/>
              <a:buChar char="-"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735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4960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767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3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0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55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92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35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5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52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47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33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514167" cy="624682"/>
          </a:xfrm>
        </p:spPr>
        <p:txBody>
          <a:bodyPr anchor="t"/>
          <a:lstStyle>
            <a:lvl1pPr algn="ctr">
              <a:defRPr sz="3333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874000" y="79378"/>
            <a:ext cx="2137833" cy="2079623"/>
          </a:xfrm>
        </p:spPr>
        <p:txBody>
          <a:bodyPr/>
          <a:lstStyle>
            <a:lvl1pPr marL="0" indent="0" algn="ctr">
              <a:buNone/>
              <a:defRPr sz="2333" baseline="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2204357"/>
            <a:ext cx="9821333" cy="3429000"/>
          </a:xfrm>
        </p:spPr>
        <p:txBody>
          <a:bodyPr/>
          <a:lstStyle>
            <a:lvl1pPr marL="190492" indent="-190492">
              <a:lnSpc>
                <a:spcPct val="90000"/>
              </a:lnSpc>
              <a:buNone/>
              <a:defRPr sz="3000" baseline="0">
                <a:latin typeface="Georgia" pitchFamily="18" charset="0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/>
              <a:t>Quote </a:t>
            </a:r>
            <a:r>
              <a:rPr lang="en-US"/>
              <a:t>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0"/>
            <a:ext cx="7537358" cy="10160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500" i="1" baseline="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9"/>
            <a:ext cx="7537358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67" i="0" baseline="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  <p:extLst>
      <p:ext uri="{BB962C8B-B14F-4D97-AF65-F5344CB8AC3E}">
        <p14:creationId xmlns:p14="http://schemas.microsoft.com/office/powerpoint/2010/main" val="21789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  <p:sldLayoutId id="21474848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2:13-25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Problems With Authority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E09AC85-55AC-493E-A5B6-3E0E5CF6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793" y="5143500"/>
            <a:ext cx="3398039" cy="482314"/>
          </a:xfrm>
        </p:spPr>
        <p:txBody>
          <a:bodyPr/>
          <a:lstStyle/>
          <a:p>
            <a:r>
              <a:rPr lang="en-US" sz="1100" dirty="0"/>
              <a:t>Charles Colson, Kingdoms in Conflict: An Insider’s Challenging View of Politics, Power, and the Pulpit (Zondervan, 1989), p.291.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305DA7-01F1-4FB7-8058-1D7374FC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In a pluralistic society it is not only wrong but unwise for Christians to shake their Bibles and arrogantly assert that ‘God says...’</a:t>
            </a:r>
          </a:p>
          <a:p>
            <a:r>
              <a:rPr lang="en-US" dirty="0"/>
              <a:t>That is the quickest way for Christians, a distinct minority in civil affairs, to lose their case altogether.</a:t>
            </a:r>
          </a:p>
        </p:txBody>
      </p:sp>
      <p:pic>
        <p:nvPicPr>
          <p:cNvPr id="2052" name="Picture 4" descr="Kingdoms in Conflict by Charles W. Colson">
            <a:extLst>
              <a:ext uri="{FF2B5EF4-FFF2-40B4-BE49-F238E27FC236}">
                <a16:creationId xmlns:a16="http://schemas.microsoft.com/office/drawing/2014/main" xmlns="" id="{F1B6036A-71C1-48C8-8695-D103BB1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70" y="89186"/>
            <a:ext cx="3398038" cy="50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E09AC85-55AC-493E-A5B6-3E0E5CF6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793" y="5143500"/>
            <a:ext cx="3398039" cy="482314"/>
          </a:xfrm>
        </p:spPr>
        <p:txBody>
          <a:bodyPr/>
          <a:lstStyle/>
          <a:p>
            <a:r>
              <a:rPr lang="en-US" sz="1100" dirty="0"/>
              <a:t>Charles Colson, Kingdoms in Conflict: An Insider’s Challenging View of Politics, Power, and the Pulpit (Zondervan, 1989), p.291.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305DA7-01F1-4FB7-8058-1D7374FC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 Instead, positions should be argued on their merits.</a:t>
            </a:r>
          </a:p>
          <a:p>
            <a:r>
              <a:rPr lang="en-US" dirty="0"/>
              <a:t>If the case is sound, a majority can be persuaded; </a:t>
            </a:r>
          </a:p>
          <a:p>
            <a:r>
              <a:rPr lang="en-US" dirty="0"/>
              <a:t>that's the way democracies and free nations are supposed to work</a:t>
            </a:r>
          </a:p>
        </p:txBody>
      </p:sp>
      <p:pic>
        <p:nvPicPr>
          <p:cNvPr id="2052" name="Picture 4" descr="Kingdoms in Conflict by Charles W. Colson">
            <a:extLst>
              <a:ext uri="{FF2B5EF4-FFF2-40B4-BE49-F238E27FC236}">
                <a16:creationId xmlns:a16="http://schemas.microsoft.com/office/drawing/2014/main" xmlns="" id="{F1B6036A-71C1-48C8-8695-D103BB1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70" y="89186"/>
            <a:ext cx="3398038" cy="50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94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38BC4577-A636-42E7-A40A-9D822E14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2"/>
            </a:pPr>
            <a:r>
              <a:rPr lang="en-US" dirty="0"/>
              <a:t>Public policy is complicated</a:t>
            </a:r>
          </a:p>
          <a:p>
            <a:pPr marL="742950" indent="-742950">
              <a:buAutoNum type="arabicPeriod" startAt="2"/>
            </a:pPr>
            <a:r>
              <a:rPr lang="en-US" dirty="0"/>
              <a:t>Dialogue and discuss without contempt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5A112F-D232-495C-B7E3-E0CDF7B5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Polarization in America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2F0683-702B-470C-AAC9-EDC3AC06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3234265" cy="4635500"/>
          </a:xfrm>
        </p:spPr>
        <p:txBody>
          <a:bodyPr/>
          <a:lstStyle/>
          <a:p>
            <a:r>
              <a:rPr lang="en-US" dirty="0"/>
              <a:t>People who have a “very unfavorable” view of members of the opposite party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FCBAF4-B144-4B02-AAFE-ECD932D9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889000"/>
            <a:ext cx="6400800" cy="4736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D3C6D5-FAB6-49A0-B962-1466C7F6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2447925"/>
            <a:ext cx="1981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5A112F-D232-495C-B7E3-E0CDF7B5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Polarization in America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2F0683-702B-470C-AAC9-EDC3AC06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3234265" cy="4635500"/>
          </a:xfrm>
        </p:spPr>
        <p:txBody>
          <a:bodyPr/>
          <a:lstStyle/>
          <a:p>
            <a:r>
              <a:rPr lang="en-US" dirty="0"/>
              <a:t>People who stopped talking to a family member or close friend because of the 2016 election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7F6ABD-B902-46B9-9C01-9808808D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24" y="851155"/>
            <a:ext cx="6526742" cy="46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5A112F-D232-495C-B7E3-E0CDF7B5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Polarization in America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2F0683-702B-470C-AAC9-EDC3AC06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3539066" cy="4635500"/>
          </a:xfrm>
        </p:spPr>
        <p:txBody>
          <a:bodyPr/>
          <a:lstStyle/>
          <a:p>
            <a:r>
              <a:rPr lang="en-US" dirty="0"/>
              <a:t>Polarization in the House of Representatives based on voting patterns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6A8841-F63E-4402-B9D4-D0EDB583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917574"/>
            <a:ext cx="6286678" cy="4670425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DE0CDCB6-2570-4A41-B7C1-27247ACFEAA6}"/>
              </a:ext>
            </a:extLst>
          </p:cNvPr>
          <p:cNvSpPr/>
          <p:nvPr/>
        </p:nvSpPr>
        <p:spPr bwMode="auto">
          <a:xfrm>
            <a:off x="279400" y="3917323"/>
            <a:ext cx="563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I listen to, dialogue with, and understand people with whom I disagree?</a:t>
            </a:r>
          </a:p>
        </p:txBody>
      </p:sp>
    </p:spTree>
    <p:extLst>
      <p:ext uri="{BB962C8B-B14F-4D97-AF65-F5344CB8AC3E}">
        <p14:creationId xmlns:p14="http://schemas.microsoft.com/office/powerpoint/2010/main" val="38543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38BC4577-A636-42E7-A40A-9D822E14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Don’t put your hope in government!</a:t>
            </a:r>
          </a:p>
          <a:p>
            <a:pPr marL="571500" indent="-571500">
              <a:buFontTx/>
              <a:buChar char="-"/>
            </a:pPr>
            <a:r>
              <a:rPr lang="en-US" dirty="0"/>
              <a:t>Paul talked with a lot of politicians (Felix, Festus, Agrippa II, Nero)</a:t>
            </a:r>
          </a:p>
          <a:p>
            <a:pPr marL="571500" indent="-571500">
              <a:buFontTx/>
              <a:buChar char="-"/>
            </a:pPr>
            <a:r>
              <a:rPr lang="en-US" dirty="0"/>
              <a:t>He never brought up politics!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742950" indent="-742950">
              <a:buAutoNum type="arabicPeriod" startAt="4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E09AC85-55AC-493E-A5B6-3E0E5CF6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793" y="5143500"/>
            <a:ext cx="3398039" cy="482314"/>
          </a:xfrm>
        </p:spPr>
        <p:txBody>
          <a:bodyPr/>
          <a:lstStyle/>
          <a:p>
            <a:r>
              <a:rPr lang="en-US" sz="1100" dirty="0"/>
              <a:t>Charles Colson, Kingdoms in Conflict: An Insider’s Challenging View of Politics, Power, and the Pulpit (Zondervan, 1989), p.304.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305DA7-01F1-4FB7-8058-1D7374FC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Today’s misspent enthusiasm for political solutions to the moral problems of our culture arises from a distorted view of both politics and Christianity…</a:t>
            </a:r>
          </a:p>
        </p:txBody>
      </p:sp>
      <p:pic>
        <p:nvPicPr>
          <p:cNvPr id="2052" name="Picture 4" descr="Kingdoms in Conflict by Charles W. Colson">
            <a:extLst>
              <a:ext uri="{FF2B5EF4-FFF2-40B4-BE49-F238E27FC236}">
                <a16:creationId xmlns:a16="http://schemas.microsoft.com/office/drawing/2014/main" xmlns="" id="{F1B6036A-71C1-48C8-8695-D103BB1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70" y="89186"/>
            <a:ext cx="3398038" cy="50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E09AC85-55AC-493E-A5B6-3E0E5CF6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793" y="5143500"/>
            <a:ext cx="3398039" cy="482314"/>
          </a:xfrm>
        </p:spPr>
        <p:txBody>
          <a:bodyPr/>
          <a:lstStyle/>
          <a:p>
            <a:r>
              <a:rPr lang="en-US" sz="1100" dirty="0"/>
              <a:t>Charles Colson, Kingdoms in Conflict: An Insider’s Challenging View of Politics, Power, and the Pulpit (Zondervan, 1989), p.304.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305DA7-01F1-4FB7-8058-1D7374FC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It also ignores the consistent lesson of history that shows that laws are most often reformed as a result of powerful spiritual movements (not vice versa).</a:t>
            </a:r>
          </a:p>
          <a:p>
            <a:r>
              <a:rPr lang="en-US" dirty="0"/>
              <a:t>I know of no case where a spiritual movement was achieved by passing laws.</a:t>
            </a:r>
          </a:p>
        </p:txBody>
      </p:sp>
      <p:pic>
        <p:nvPicPr>
          <p:cNvPr id="2052" name="Picture 4" descr="Kingdoms in Conflict by Charles W. Colson">
            <a:extLst>
              <a:ext uri="{FF2B5EF4-FFF2-40B4-BE49-F238E27FC236}">
                <a16:creationId xmlns:a16="http://schemas.microsoft.com/office/drawing/2014/main" xmlns="" id="{F1B6036A-71C1-48C8-8695-D103BB1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70" y="89186"/>
            <a:ext cx="3398038" cy="50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39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38BC4577-A636-42E7-A40A-9D822E14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Don’t put your hope in government!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fact that we can work for reform might cause us to forget where true change comes from</a:t>
            </a:r>
          </a:p>
          <a:p>
            <a:pPr marL="571500" indent="-571500">
              <a:buFontTx/>
              <a:buChar char="-"/>
            </a:pPr>
            <a:r>
              <a:rPr lang="en-US" dirty="0"/>
              <a:t>Remember your org. chart!</a:t>
            </a:r>
          </a:p>
          <a:p>
            <a:pPr marL="742950" indent="-742950">
              <a:buAutoNum type="arabicPeriod" startAt="4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776B206-B4C4-4097-8D80-5DD8C52C0339}"/>
              </a:ext>
            </a:extLst>
          </p:cNvPr>
          <p:cNvSpPr/>
          <p:nvPr/>
        </p:nvSpPr>
        <p:spPr bwMode="auto">
          <a:xfrm>
            <a:off x="2260600" y="3936373"/>
            <a:ext cx="563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I share my political views more than I share about the love of Christ?</a:t>
            </a:r>
          </a:p>
        </p:txBody>
      </p:sp>
    </p:spTree>
    <p:extLst>
      <p:ext uri="{BB962C8B-B14F-4D97-AF65-F5344CB8AC3E}">
        <p14:creationId xmlns:p14="http://schemas.microsoft.com/office/powerpoint/2010/main" val="30340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03947" cy="4838700"/>
          </a:xfrm>
        </p:spPr>
        <p:txBody>
          <a:bodyPr/>
          <a:lstStyle/>
          <a:p>
            <a:r>
              <a:rPr lang="en-US" dirty="0"/>
              <a:t>13 Submit yourselves for the Lord’s sake to every human institution, whether to a king as the one in authority,</a:t>
            </a:r>
          </a:p>
          <a:p>
            <a:r>
              <a:rPr lang="en-US" dirty="0"/>
              <a:t>14 or to governors as sent by him for the punishment of evildoers and the praise of those who do right.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A66FC30-1A8F-43A0-BA04-9230704CA5E2}"/>
              </a:ext>
            </a:extLst>
          </p:cNvPr>
          <p:cNvSpPr/>
          <p:nvPr/>
        </p:nvSpPr>
        <p:spPr bwMode="auto">
          <a:xfrm>
            <a:off x="6832600" y="3924300"/>
            <a:ext cx="914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FE1A010F-B43C-485E-8047-94D30D75058A}"/>
              </a:ext>
            </a:extLst>
          </p:cNvPr>
          <p:cNvSpPr/>
          <p:nvPr/>
        </p:nvSpPr>
        <p:spPr bwMode="auto">
          <a:xfrm>
            <a:off x="8195733" y="2066925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7A1BA03-6BDF-4820-90B9-A3C2ABC62216}"/>
              </a:ext>
            </a:extLst>
          </p:cNvPr>
          <p:cNvGrpSpPr/>
          <p:nvPr/>
        </p:nvGrpSpPr>
        <p:grpSpPr>
          <a:xfrm>
            <a:off x="8487836" y="2657856"/>
            <a:ext cx="1557860" cy="913828"/>
            <a:chOff x="8487836" y="2657856"/>
            <a:chExt cx="1557860" cy="913828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xmlns="" id="{4D02DDEC-94EE-41EF-BC74-0EBF09FB4804}"/>
                </a:ext>
              </a:extLst>
            </p:cNvPr>
            <p:cNvSpPr/>
            <p:nvPr/>
          </p:nvSpPr>
          <p:spPr bwMode="auto">
            <a:xfrm>
              <a:off x="8487836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xmlns="" id="{7D83FE64-B90D-46DF-BFDA-A5E439FC5A30}"/>
                </a:ext>
              </a:extLst>
            </p:cNvPr>
            <p:cNvSpPr/>
            <p:nvPr/>
          </p:nvSpPr>
          <p:spPr bwMode="auto">
            <a:xfrm>
              <a:off x="9029704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42B4C5FA-364C-47C1-9012-DAA3382974A6}"/>
                </a:ext>
              </a:extLst>
            </p:cNvPr>
            <p:cNvSpPr/>
            <p:nvPr/>
          </p:nvSpPr>
          <p:spPr bwMode="auto">
            <a:xfrm>
              <a:off x="9575800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EBBFE987-6E87-4A7C-95A7-51FFA191E9EE}"/>
                </a:ext>
              </a:extLst>
            </p:cNvPr>
            <p:cNvCxnSpPr>
              <a:cxnSpLocks/>
              <a:endCxn id="24" idx="0"/>
            </p:cNvCxnSpPr>
            <p:nvPr/>
          </p:nvCxnSpPr>
          <p:spPr bwMode="auto">
            <a:xfrm flipH="1">
              <a:off x="8722784" y="2657857"/>
              <a:ext cx="234950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233C2AB-FF36-46DF-AF03-F0F093415AAE}"/>
                </a:ext>
              </a:extLst>
            </p:cNvPr>
            <p:cNvCxnSpPr>
              <a:cxnSpLocks/>
              <a:endCxn id="25" idx="0"/>
            </p:cNvCxnSpPr>
            <p:nvPr/>
          </p:nvCxnSpPr>
          <p:spPr bwMode="auto">
            <a:xfrm>
              <a:off x="9264652" y="2657856"/>
              <a:ext cx="0" cy="322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5773B944-7FB4-4B17-BA8E-351F282B58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4933" y="2657856"/>
              <a:ext cx="391587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516AB6E-ED57-4161-95C8-591C24728472}"/>
              </a:ext>
            </a:extLst>
          </p:cNvPr>
          <p:cNvGrpSpPr/>
          <p:nvPr/>
        </p:nvGrpSpPr>
        <p:grpSpPr>
          <a:xfrm>
            <a:off x="7289800" y="2502065"/>
            <a:ext cx="1082844" cy="1524000"/>
            <a:chOff x="7289800" y="2502065"/>
            <a:chExt cx="1082844" cy="1524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60B5E60F-6BB1-4612-955C-0588E12C91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89800" y="3467100"/>
              <a:ext cx="62820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xmlns="" id="{E02ECEB1-AB59-4ADF-BAC6-868B137CAB93}"/>
                </a:ext>
              </a:extLst>
            </p:cNvPr>
            <p:cNvSpPr/>
            <p:nvPr/>
          </p:nvSpPr>
          <p:spPr bwMode="auto">
            <a:xfrm rot="19320002">
              <a:off x="8023388" y="2502065"/>
              <a:ext cx="349256" cy="1524000"/>
            </a:xfrm>
            <a:prstGeom prst="leftBrace">
              <a:avLst>
                <a:gd name="adj1" fmla="val 43787"/>
                <a:gd name="adj2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76F717B-86F4-4399-94A8-7934AF152172}"/>
              </a:ext>
            </a:extLst>
          </p:cNvPr>
          <p:cNvSpPr txBox="1"/>
          <p:nvPr/>
        </p:nvSpPr>
        <p:spPr>
          <a:xfrm rot="19395154">
            <a:off x="6660262" y="323626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</a:t>
            </a: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xmlns="" id="{FAD1C419-B64D-42F0-AD62-8CDDCE1CA889}"/>
              </a:ext>
            </a:extLst>
          </p:cNvPr>
          <p:cNvSpPr/>
          <p:nvPr/>
        </p:nvSpPr>
        <p:spPr bwMode="auto">
          <a:xfrm>
            <a:off x="5842000" y="190500"/>
            <a:ext cx="4203695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to subject oneself,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submit voluntarily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3" grpId="0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172194" cy="4838700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u="sng" dirty="0"/>
              <a:t>Servants</a:t>
            </a:r>
            <a:r>
              <a:rPr lang="en-US" dirty="0"/>
              <a:t>, be submissive to your </a:t>
            </a:r>
            <a:r>
              <a:rPr lang="en-US" u="sng" dirty="0"/>
              <a:t>masters</a:t>
            </a:r>
            <a:r>
              <a:rPr lang="en-US" dirty="0"/>
              <a:t> with all respect, </a:t>
            </a:r>
          </a:p>
          <a:p>
            <a:r>
              <a:rPr lang="en-US" dirty="0"/>
              <a:t>not only to those who are good and gentle, but also to those who are unreasonable.</a:t>
            </a:r>
          </a:p>
          <a:p>
            <a:r>
              <a:rPr lang="en-US" dirty="0"/>
              <a:t>19 For this finds favor, if for the sake of conscience toward </a:t>
            </a:r>
            <a:r>
              <a:rPr lang="en-US" u="sng" dirty="0"/>
              <a:t>God</a:t>
            </a:r>
            <a:r>
              <a:rPr lang="en-US" dirty="0"/>
              <a:t> a person bears up under sorrows when suffering unjustly.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538952B-6151-4BBE-94A6-1574327D863B}"/>
              </a:ext>
            </a:extLst>
          </p:cNvPr>
          <p:cNvSpPr/>
          <p:nvPr/>
        </p:nvSpPr>
        <p:spPr bwMode="auto">
          <a:xfrm>
            <a:off x="6527800" y="39243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105D70-B8EB-4BA2-A31C-34D709A86435}"/>
              </a:ext>
            </a:extLst>
          </p:cNvPr>
          <p:cNvGrpSpPr/>
          <p:nvPr/>
        </p:nvGrpSpPr>
        <p:grpSpPr>
          <a:xfrm>
            <a:off x="7366000" y="2066925"/>
            <a:ext cx="2362199" cy="1857375"/>
            <a:chOff x="7366000" y="2066925"/>
            <a:chExt cx="2362199" cy="1857375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xmlns="" id="{70879FD5-A7D2-47EB-B359-A11F77AD870F}"/>
                </a:ext>
              </a:extLst>
            </p:cNvPr>
            <p:cNvSpPr/>
            <p:nvPr/>
          </p:nvSpPr>
          <p:spPr bwMode="auto">
            <a:xfrm>
              <a:off x="8195732" y="2066925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Master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B9A5F09-59AA-49EF-B0AD-51F158F34C32}"/>
                </a:ext>
              </a:extLst>
            </p:cNvPr>
            <p:cNvCxnSpPr>
              <a:cxnSpLocks/>
              <a:stCxn id="4" idx="0"/>
              <a:endCxn id="8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1C42B1-1191-4A69-8052-95101E63B885}"/>
              </a:ext>
            </a:extLst>
          </p:cNvPr>
          <p:cNvGrpSpPr/>
          <p:nvPr/>
        </p:nvGrpSpPr>
        <p:grpSpPr>
          <a:xfrm>
            <a:off x="6764867" y="266700"/>
            <a:ext cx="2197099" cy="3657600"/>
            <a:chOff x="6680200" y="266700"/>
            <a:chExt cx="2197099" cy="3657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0519B5C-F0DF-4C32-BB33-B620821264DC}"/>
                </a:ext>
              </a:extLst>
            </p:cNvPr>
            <p:cNvGrpSpPr/>
            <p:nvPr/>
          </p:nvGrpSpPr>
          <p:grpSpPr>
            <a:xfrm>
              <a:off x="6680200" y="266700"/>
              <a:ext cx="1219200" cy="3657600"/>
              <a:chOff x="6680200" y="266700"/>
              <a:chExt cx="1219200" cy="3657600"/>
            </a:xfrm>
          </p:grpSpPr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xmlns="" id="{4834AD43-4C96-4748-B5B8-F9C73094EBFC}"/>
                  </a:ext>
                </a:extLst>
              </p:cNvPr>
              <p:cNvSpPr/>
              <p:nvPr/>
            </p:nvSpPr>
            <p:spPr bwMode="auto">
              <a:xfrm>
                <a:off x="6680200" y="266700"/>
                <a:ext cx="1219200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God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9B866B4F-E491-4D71-B012-F94A8BF8A378}"/>
                  </a:ext>
                </a:extLst>
              </p:cNvPr>
              <p:cNvCxnSpPr>
                <a:cxnSpLocks/>
                <a:stCxn id="4" idx="0"/>
                <a:endCxn id="20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3FA5861F-562E-4E50-ABEE-88D3785114BD}"/>
                </a:ext>
              </a:extLst>
            </p:cNvPr>
            <p:cNvCxnSpPr>
              <a:cxnSpLocks/>
              <a:stCxn id="8" idx="0"/>
            </p:cNvCxnSpPr>
            <p:nvPr/>
          </p:nvCxnSpPr>
          <p:spPr bwMode="auto">
            <a:xfrm flipH="1" flipV="1">
              <a:off x="7670801" y="857631"/>
              <a:ext cx="1206498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DDA40E-86AE-48EB-9D83-7C9FBD6ED859}"/>
              </a:ext>
            </a:extLst>
          </p:cNvPr>
          <p:cNvSpPr txBox="1"/>
          <p:nvPr/>
        </p:nvSpPr>
        <p:spPr>
          <a:xfrm rot="19395154">
            <a:off x="7184879" y="294729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10984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172194" cy="4838700"/>
          </a:xfrm>
        </p:spPr>
        <p:txBody>
          <a:bodyPr/>
          <a:lstStyle/>
          <a:p>
            <a:r>
              <a:rPr lang="en-US" dirty="0"/>
              <a:t>20 For what credit is there if, when you sin and are harshly treated, you endure it with patience?</a:t>
            </a:r>
          </a:p>
          <a:p>
            <a:r>
              <a:rPr lang="en-US" dirty="0"/>
              <a:t>But if when you do what is right and suffer for it you patiently endure it, this finds favor with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538952B-6151-4BBE-94A6-1574327D863B}"/>
              </a:ext>
            </a:extLst>
          </p:cNvPr>
          <p:cNvSpPr/>
          <p:nvPr/>
        </p:nvSpPr>
        <p:spPr bwMode="auto">
          <a:xfrm>
            <a:off x="6527800" y="39243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105D70-B8EB-4BA2-A31C-34D709A86435}"/>
              </a:ext>
            </a:extLst>
          </p:cNvPr>
          <p:cNvGrpSpPr/>
          <p:nvPr/>
        </p:nvGrpSpPr>
        <p:grpSpPr>
          <a:xfrm>
            <a:off x="7366000" y="2066925"/>
            <a:ext cx="2362199" cy="1857375"/>
            <a:chOff x="7366000" y="2066925"/>
            <a:chExt cx="2362199" cy="1857375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xmlns="" id="{70879FD5-A7D2-47EB-B359-A11F77AD870F}"/>
                </a:ext>
              </a:extLst>
            </p:cNvPr>
            <p:cNvSpPr/>
            <p:nvPr/>
          </p:nvSpPr>
          <p:spPr bwMode="auto">
            <a:xfrm>
              <a:off x="8195732" y="2066925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Master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B9A5F09-59AA-49EF-B0AD-51F158F34C32}"/>
                </a:ext>
              </a:extLst>
            </p:cNvPr>
            <p:cNvCxnSpPr>
              <a:cxnSpLocks/>
              <a:stCxn id="4" idx="0"/>
              <a:endCxn id="8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1C42B1-1191-4A69-8052-95101E63B885}"/>
              </a:ext>
            </a:extLst>
          </p:cNvPr>
          <p:cNvGrpSpPr/>
          <p:nvPr/>
        </p:nvGrpSpPr>
        <p:grpSpPr>
          <a:xfrm>
            <a:off x="6764867" y="266700"/>
            <a:ext cx="2197099" cy="3657600"/>
            <a:chOff x="6680200" y="266700"/>
            <a:chExt cx="2197099" cy="3657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0519B5C-F0DF-4C32-BB33-B620821264DC}"/>
                </a:ext>
              </a:extLst>
            </p:cNvPr>
            <p:cNvGrpSpPr/>
            <p:nvPr/>
          </p:nvGrpSpPr>
          <p:grpSpPr>
            <a:xfrm>
              <a:off x="6680200" y="266700"/>
              <a:ext cx="1219200" cy="3657600"/>
              <a:chOff x="6680200" y="266700"/>
              <a:chExt cx="1219200" cy="3657600"/>
            </a:xfrm>
          </p:grpSpPr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xmlns="" id="{4834AD43-4C96-4748-B5B8-F9C73094EBFC}"/>
                  </a:ext>
                </a:extLst>
              </p:cNvPr>
              <p:cNvSpPr/>
              <p:nvPr/>
            </p:nvSpPr>
            <p:spPr bwMode="auto">
              <a:xfrm>
                <a:off x="6680200" y="266700"/>
                <a:ext cx="1219200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God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9B866B4F-E491-4D71-B012-F94A8BF8A378}"/>
                  </a:ext>
                </a:extLst>
              </p:cNvPr>
              <p:cNvCxnSpPr>
                <a:cxnSpLocks/>
                <a:stCxn id="4" idx="0"/>
                <a:endCxn id="20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3FA5861F-562E-4E50-ABEE-88D3785114BD}"/>
                </a:ext>
              </a:extLst>
            </p:cNvPr>
            <p:cNvCxnSpPr>
              <a:cxnSpLocks/>
              <a:stCxn id="8" idx="0"/>
            </p:cNvCxnSpPr>
            <p:nvPr/>
          </p:nvCxnSpPr>
          <p:spPr bwMode="auto">
            <a:xfrm flipH="1" flipV="1">
              <a:off x="7670801" y="857631"/>
              <a:ext cx="1206498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C0A5EB-79BD-4FD5-9374-B5ED3C1F11E9}"/>
              </a:ext>
            </a:extLst>
          </p:cNvPr>
          <p:cNvSpPr txBox="1"/>
          <p:nvPr/>
        </p:nvSpPr>
        <p:spPr>
          <a:xfrm rot="19395154">
            <a:off x="7184879" y="294729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1433705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172194" cy="48387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For what credit is there if, </a:t>
            </a:r>
            <a:r>
              <a:rPr lang="en-US" dirty="0"/>
              <a:t>when you sin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are harshly treated, you endure it with patience?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if </a:t>
            </a:r>
            <a:r>
              <a:rPr lang="en-US" dirty="0"/>
              <a:t>when you do what is right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suffer for it you patiently endure it, this finds favor with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538952B-6151-4BBE-94A6-1574327D863B}"/>
              </a:ext>
            </a:extLst>
          </p:cNvPr>
          <p:cNvSpPr/>
          <p:nvPr/>
        </p:nvSpPr>
        <p:spPr bwMode="auto">
          <a:xfrm>
            <a:off x="6527800" y="39243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105D70-B8EB-4BA2-A31C-34D709A86435}"/>
              </a:ext>
            </a:extLst>
          </p:cNvPr>
          <p:cNvGrpSpPr/>
          <p:nvPr/>
        </p:nvGrpSpPr>
        <p:grpSpPr>
          <a:xfrm>
            <a:off x="7366000" y="2066925"/>
            <a:ext cx="2362199" cy="1857375"/>
            <a:chOff x="7366000" y="2066925"/>
            <a:chExt cx="2362199" cy="1857375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xmlns="" id="{70879FD5-A7D2-47EB-B359-A11F77AD870F}"/>
                </a:ext>
              </a:extLst>
            </p:cNvPr>
            <p:cNvSpPr/>
            <p:nvPr/>
          </p:nvSpPr>
          <p:spPr bwMode="auto">
            <a:xfrm>
              <a:off x="8195732" y="2066925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Master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B9A5F09-59AA-49EF-B0AD-51F158F34C32}"/>
                </a:ext>
              </a:extLst>
            </p:cNvPr>
            <p:cNvCxnSpPr>
              <a:cxnSpLocks/>
              <a:stCxn id="4" idx="0"/>
              <a:endCxn id="8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1C42B1-1191-4A69-8052-95101E63B885}"/>
              </a:ext>
            </a:extLst>
          </p:cNvPr>
          <p:cNvGrpSpPr/>
          <p:nvPr/>
        </p:nvGrpSpPr>
        <p:grpSpPr>
          <a:xfrm>
            <a:off x="6764867" y="266700"/>
            <a:ext cx="2197099" cy="3657600"/>
            <a:chOff x="6680200" y="266700"/>
            <a:chExt cx="2197099" cy="3657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0519B5C-F0DF-4C32-BB33-B620821264DC}"/>
                </a:ext>
              </a:extLst>
            </p:cNvPr>
            <p:cNvGrpSpPr/>
            <p:nvPr/>
          </p:nvGrpSpPr>
          <p:grpSpPr>
            <a:xfrm>
              <a:off x="6680200" y="266700"/>
              <a:ext cx="1219200" cy="3657600"/>
              <a:chOff x="6680200" y="266700"/>
              <a:chExt cx="1219200" cy="3657600"/>
            </a:xfrm>
          </p:grpSpPr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xmlns="" id="{4834AD43-4C96-4748-B5B8-F9C73094EBFC}"/>
                  </a:ext>
                </a:extLst>
              </p:cNvPr>
              <p:cNvSpPr/>
              <p:nvPr/>
            </p:nvSpPr>
            <p:spPr bwMode="auto">
              <a:xfrm>
                <a:off x="6680200" y="266700"/>
                <a:ext cx="1219200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God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9B866B4F-E491-4D71-B012-F94A8BF8A378}"/>
                  </a:ext>
                </a:extLst>
              </p:cNvPr>
              <p:cNvCxnSpPr>
                <a:cxnSpLocks/>
                <a:stCxn id="4" idx="0"/>
                <a:endCxn id="20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3FA5861F-562E-4E50-ABEE-88D3785114BD}"/>
                </a:ext>
              </a:extLst>
            </p:cNvPr>
            <p:cNvCxnSpPr>
              <a:cxnSpLocks/>
              <a:stCxn id="8" idx="0"/>
            </p:cNvCxnSpPr>
            <p:nvPr/>
          </p:nvCxnSpPr>
          <p:spPr bwMode="auto">
            <a:xfrm flipH="1" flipV="1">
              <a:off x="7670801" y="857631"/>
              <a:ext cx="1206498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F95AE927-3685-4962-9C9A-B72945116D77}"/>
              </a:ext>
            </a:extLst>
          </p:cNvPr>
          <p:cNvSpPr/>
          <p:nvPr/>
        </p:nvSpPr>
        <p:spPr bwMode="auto">
          <a:xfrm>
            <a:off x="3108604" y="266700"/>
            <a:ext cx="317711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“Do good, not evil… and endure the suffering”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423604F3-DE26-4759-AEF9-F971B119C683}"/>
              </a:ext>
            </a:extLst>
          </p:cNvPr>
          <p:cNvSpPr/>
          <p:nvPr/>
        </p:nvSpPr>
        <p:spPr bwMode="auto">
          <a:xfrm>
            <a:off x="3064423" y="3924300"/>
            <a:ext cx="3261231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your org. chart!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E5B3A2-E073-44BD-9780-AE0529E0D1FC}"/>
              </a:ext>
            </a:extLst>
          </p:cNvPr>
          <p:cNvSpPr txBox="1"/>
          <p:nvPr/>
        </p:nvSpPr>
        <p:spPr>
          <a:xfrm rot="19395154">
            <a:off x="7184879" y="294729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4290298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9DBD37-DF4C-421F-8C0A-56210DA5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D00684-2EFF-4B2C-B7FE-37DABE48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have accused the Bible of supporting slavery</a:t>
            </a:r>
          </a:p>
          <a:p>
            <a:r>
              <a:rPr lang="en-US" dirty="0"/>
              <a:t>Nothing could be further from the truth!</a:t>
            </a:r>
          </a:p>
          <a:p>
            <a:pPr marL="742950" indent="-742950">
              <a:buAutoNum type="arabicPeriod"/>
            </a:pPr>
            <a:r>
              <a:rPr lang="en-US" dirty="0"/>
              <a:t>Slaves were in a tough spot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Manfred </a:t>
            </a:r>
            <a:r>
              <a:rPr lang="en-US" sz="1200" dirty="0" err="1"/>
              <a:t>Brauch</a:t>
            </a:r>
            <a:r>
              <a:rPr lang="en-US" sz="1200" dirty="0"/>
              <a:t> in Kaiser et. al, </a:t>
            </a:r>
            <a:r>
              <a:rPr lang="en-US" sz="1200" i="1" dirty="0"/>
              <a:t>Hard Sayings of The Bible</a:t>
            </a:r>
            <a:r>
              <a:rPr lang="en-US" sz="1200" dirty="0"/>
              <a:t> (InterVarsity Press, 1996), p. 643-644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In the social world of Paul’s day slavery was an accepted institution.</a:t>
            </a:r>
          </a:p>
          <a:p>
            <a:r>
              <a:rPr lang="en-US" dirty="0"/>
              <a:t>There was also a genuine fear of slaves.</a:t>
            </a:r>
          </a:p>
        </p:txBody>
      </p:sp>
      <p:pic>
        <p:nvPicPr>
          <p:cNvPr id="5122" name="Picture 2" descr="Hard Sayings of the Bible by Jr. Walter C. Kaiser, Peter H. Davids, F. F.  Bruce (2013) Paperback: Kaiser Jr., Walter C.: Amazon.com: Books">
            <a:extLst>
              <a:ext uri="{FF2B5EF4-FFF2-40B4-BE49-F238E27FC236}">
                <a16:creationId xmlns:a16="http://schemas.microsoft.com/office/drawing/2014/main" xmlns="" id="{9A22DD57-AB2E-43D6-9D02-1A353ED9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9186"/>
            <a:ext cx="3382433" cy="50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Manfred </a:t>
            </a:r>
            <a:r>
              <a:rPr lang="en-US" sz="1200" dirty="0" err="1"/>
              <a:t>Brauch</a:t>
            </a:r>
            <a:r>
              <a:rPr lang="en-US" sz="1200" dirty="0"/>
              <a:t> in Kaiser et. al, </a:t>
            </a:r>
            <a:r>
              <a:rPr lang="en-US" sz="1200" i="1" dirty="0"/>
              <a:t>Hard Sayings of The Bible</a:t>
            </a:r>
            <a:r>
              <a:rPr lang="en-US" sz="1200" dirty="0"/>
              <a:t> (InterVarsity Press, 1996), p. 643-644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In Rome slaves were prohibited from wearing distinctive clothing</a:t>
            </a:r>
          </a:p>
          <a:p>
            <a:r>
              <a:rPr lang="en-US" dirty="0"/>
              <a:t>for fear that they would discover how numerous they were and start a revolt…</a:t>
            </a:r>
          </a:p>
        </p:txBody>
      </p:sp>
      <p:pic>
        <p:nvPicPr>
          <p:cNvPr id="5122" name="Picture 2" descr="Hard Sayings of the Bible by Jr. Walter C. Kaiser, Peter H. Davids, F. F.  Bruce (2013) Paperback: Kaiser Jr., Walter C.: Amazon.com: Books">
            <a:extLst>
              <a:ext uri="{FF2B5EF4-FFF2-40B4-BE49-F238E27FC236}">
                <a16:creationId xmlns:a16="http://schemas.microsoft.com/office/drawing/2014/main" xmlns="" id="{9A22DD57-AB2E-43D6-9D02-1A353ED9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9186"/>
            <a:ext cx="3382433" cy="50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60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Manfred </a:t>
            </a:r>
            <a:r>
              <a:rPr lang="en-US" sz="1200" dirty="0" err="1"/>
              <a:t>Brauch</a:t>
            </a:r>
            <a:r>
              <a:rPr lang="en-US" sz="1200" dirty="0"/>
              <a:t> in Kaiser et. al, </a:t>
            </a:r>
            <a:r>
              <a:rPr lang="en-US" sz="1200" i="1" dirty="0"/>
              <a:t>Hard Sayings of The Bible</a:t>
            </a:r>
            <a:r>
              <a:rPr lang="en-US" sz="1200" dirty="0"/>
              <a:t> (InterVarsity Press, 1996), p. 643-644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If a master wished, he could have a slave executed (or kill the slave himself).</a:t>
            </a:r>
          </a:p>
          <a:p>
            <a:r>
              <a:rPr lang="en-US" dirty="0"/>
              <a:t>While this was frowned on if there was no reason for it, it was not outside the master’s rights…</a:t>
            </a:r>
          </a:p>
        </p:txBody>
      </p:sp>
      <p:pic>
        <p:nvPicPr>
          <p:cNvPr id="5122" name="Picture 2" descr="Hard Sayings of the Bible by Jr. Walter C. Kaiser, Peter H. Davids, F. F.  Bruce (2013) Paperback: Kaiser Jr., Walter C.: Amazon.com: Books">
            <a:extLst>
              <a:ext uri="{FF2B5EF4-FFF2-40B4-BE49-F238E27FC236}">
                <a16:creationId xmlns:a16="http://schemas.microsoft.com/office/drawing/2014/main" xmlns="" id="{9A22DD57-AB2E-43D6-9D02-1A353ED9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9186"/>
            <a:ext cx="3382433" cy="50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20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F9C04-4134-4391-9F6A-FE5CB93B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3" y="117333"/>
            <a:ext cx="3784786" cy="5478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4D351C-A049-43ED-9C39-39B60BDC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111" y="88758"/>
            <a:ext cx="3606376" cy="5478676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461AE39-2D3F-4701-A0A9-087410AD42B4}"/>
              </a:ext>
            </a:extLst>
          </p:cNvPr>
          <p:cNvSpPr/>
          <p:nvPr/>
        </p:nvSpPr>
        <p:spPr bwMode="auto">
          <a:xfrm>
            <a:off x="1574800" y="4007882"/>
            <a:ext cx="6400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Third Servile War: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30,000 slaves killed in battle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6,000 survivors crucified</a:t>
            </a:r>
          </a:p>
        </p:txBody>
      </p:sp>
    </p:spTree>
    <p:extLst>
      <p:ext uri="{BB962C8B-B14F-4D97-AF65-F5344CB8AC3E}">
        <p14:creationId xmlns:p14="http://schemas.microsoft.com/office/powerpoint/2010/main" val="3564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9DBD37-DF4C-421F-8C0A-56210DA5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D00684-2EFF-4B2C-B7FE-37DABE48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2"/>
            </a:pPr>
            <a:r>
              <a:rPr lang="en-US" dirty="0"/>
              <a:t>The Bible is anti-slavery, and always ahead of its time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1D75912-61DA-45B2-B398-BCD94500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43" y="5143500"/>
            <a:ext cx="3326690" cy="482314"/>
          </a:xfrm>
        </p:spPr>
        <p:txBody>
          <a:bodyPr/>
          <a:lstStyle/>
          <a:p>
            <a:r>
              <a:rPr lang="en-US" sz="1200" dirty="0"/>
              <a:t>Paul Copan, </a:t>
            </a:r>
            <a:r>
              <a:rPr lang="en-US" sz="1200" i="1" dirty="0"/>
              <a:t>Is God a Moral Monster </a:t>
            </a:r>
            <a:r>
              <a:rPr lang="en-US" sz="1200" dirty="0"/>
              <a:t>(Baker Books, 2011), p. 129-131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49BFB55-6DB0-4DA5-BC98-AFEEED98D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5009" cy="5521324"/>
          </a:xfrm>
        </p:spPr>
        <p:txBody>
          <a:bodyPr/>
          <a:lstStyle/>
          <a:p>
            <a:r>
              <a:rPr lang="en-US" dirty="0"/>
              <a:t>[Commenting on Exodus 21]</a:t>
            </a:r>
          </a:p>
          <a:p>
            <a:r>
              <a:rPr lang="en-US" dirty="0"/>
              <a:t>“For the first time in the ancient near east, legislation required treating servants as persons, not property.”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No bodily abuse allowed </a:t>
            </a:r>
            <a:br>
              <a:rPr lang="en-US" dirty="0"/>
            </a:br>
            <a:r>
              <a:rPr lang="en-US" sz="1800" i="1" dirty="0"/>
              <a:t>(Ex 21:26-27)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Death penalty for masters who kill their servants</a:t>
            </a:r>
            <a:r>
              <a:rPr lang="en-US" sz="3200" i="1" dirty="0"/>
              <a:t> </a:t>
            </a:r>
            <a:r>
              <a:rPr lang="en-US" sz="1800" i="1" dirty="0"/>
              <a:t>(Ex 21:20)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Anti-kidnapping laws </a:t>
            </a:r>
            <a:r>
              <a:rPr lang="en-US" sz="2000" i="1" dirty="0"/>
              <a:t>(Ex 21:16; </a:t>
            </a:r>
            <a:r>
              <a:rPr lang="en-US" sz="2000" i="1" dirty="0" err="1"/>
              <a:t>Deut</a:t>
            </a:r>
            <a:r>
              <a:rPr lang="en-US" sz="2000" i="1" dirty="0"/>
              <a:t> 24:7)</a:t>
            </a:r>
            <a:endParaRPr lang="en-US" dirty="0"/>
          </a:p>
        </p:txBody>
      </p:sp>
      <p:pic>
        <p:nvPicPr>
          <p:cNvPr id="9218" name="Picture 2" descr="Is God a Moral Monster?: Making Sense of the Old Testament God: Copan, Paul:  9780801072758: Amazon.com: Books">
            <a:extLst>
              <a:ext uri="{FF2B5EF4-FFF2-40B4-BE49-F238E27FC236}">
                <a16:creationId xmlns:a16="http://schemas.microsoft.com/office/drawing/2014/main" xmlns="" id="{D1C714D8-481E-423C-8775-CE31AEAC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43" y="79376"/>
            <a:ext cx="3377489" cy="50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33703" cy="48387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Submit yourselves for the Lord’s sake to every human institution, whether to a king as the one in authority,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or to governors as sent by him </a:t>
            </a:r>
            <a:r>
              <a:rPr lang="en-US" dirty="0"/>
              <a:t>for the punishment of evildoers and the praise of those who do right.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A66FC30-1A8F-43A0-BA04-9230704CA5E2}"/>
              </a:ext>
            </a:extLst>
          </p:cNvPr>
          <p:cNvSpPr/>
          <p:nvPr/>
        </p:nvSpPr>
        <p:spPr bwMode="auto">
          <a:xfrm>
            <a:off x="6832600" y="3924300"/>
            <a:ext cx="914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FE1A010F-B43C-485E-8047-94D30D75058A}"/>
              </a:ext>
            </a:extLst>
          </p:cNvPr>
          <p:cNvSpPr/>
          <p:nvPr/>
        </p:nvSpPr>
        <p:spPr bwMode="auto">
          <a:xfrm>
            <a:off x="8195733" y="2066925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8E4EAD5-CAF8-419F-BF01-07507A0C5C8A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7289800" y="3467100"/>
            <a:ext cx="628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69736EC-3808-440A-87E7-538B36D98A57}"/>
              </a:ext>
            </a:extLst>
          </p:cNvPr>
          <p:cNvGrpSpPr/>
          <p:nvPr/>
        </p:nvGrpSpPr>
        <p:grpSpPr>
          <a:xfrm>
            <a:off x="6680200" y="266700"/>
            <a:ext cx="2125133" cy="3657600"/>
            <a:chOff x="6680200" y="266700"/>
            <a:chExt cx="2125133" cy="36576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E78D734-7F47-45EA-942A-1BCE8111C88B}"/>
                </a:ext>
              </a:extLst>
            </p:cNvPr>
            <p:cNvGrpSpPr/>
            <p:nvPr/>
          </p:nvGrpSpPr>
          <p:grpSpPr>
            <a:xfrm>
              <a:off x="6680200" y="266700"/>
              <a:ext cx="1219200" cy="3657600"/>
              <a:chOff x="6680200" y="266700"/>
              <a:chExt cx="1219200" cy="3657600"/>
            </a:xfrm>
          </p:grpSpPr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xmlns="" id="{768DE1C7-74FF-4137-8F1D-8AFCE31DC1A7}"/>
                  </a:ext>
                </a:extLst>
              </p:cNvPr>
              <p:cNvSpPr/>
              <p:nvPr/>
            </p:nvSpPr>
            <p:spPr bwMode="auto">
              <a:xfrm>
                <a:off x="6680200" y="266700"/>
                <a:ext cx="1219200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God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1AD1DEF8-D24C-42D3-9730-26B849922BCC}"/>
                  </a:ext>
                </a:extLst>
              </p:cNvPr>
              <p:cNvCxnSpPr>
                <a:cxnSpLocks/>
                <a:stCxn id="7" idx="0"/>
                <a:endCxn id="9" idx="2"/>
              </p:cNvCxnSpPr>
              <p:nvPr/>
            </p:nvCxnSpPr>
            <p:spPr bwMode="auto">
              <a:xfrm flipV="1">
                <a:off x="7289800" y="857631"/>
                <a:ext cx="0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3E4C68DB-0197-4EB4-8C9B-3AC8AEFA7B26}"/>
                </a:ext>
              </a:extLst>
            </p:cNvPr>
            <p:cNvCxnSpPr>
              <a:cxnSpLocks/>
              <a:stCxn id="8" idx="0"/>
            </p:cNvCxnSpPr>
            <p:nvPr/>
          </p:nvCxnSpPr>
          <p:spPr bwMode="auto">
            <a:xfrm flipH="1" flipV="1">
              <a:off x="7670800" y="857631"/>
              <a:ext cx="1134533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7A1BA03-6BDF-4820-90B9-A3C2ABC62216}"/>
              </a:ext>
            </a:extLst>
          </p:cNvPr>
          <p:cNvGrpSpPr/>
          <p:nvPr/>
        </p:nvGrpSpPr>
        <p:grpSpPr>
          <a:xfrm>
            <a:off x="8487836" y="2657856"/>
            <a:ext cx="1557860" cy="913828"/>
            <a:chOff x="8487836" y="2657856"/>
            <a:chExt cx="1557860" cy="913828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xmlns="" id="{4D02DDEC-94EE-41EF-BC74-0EBF09FB4804}"/>
                </a:ext>
              </a:extLst>
            </p:cNvPr>
            <p:cNvSpPr/>
            <p:nvPr/>
          </p:nvSpPr>
          <p:spPr bwMode="auto">
            <a:xfrm>
              <a:off x="8487836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xmlns="" id="{7D83FE64-B90D-46DF-BFDA-A5E439FC5A30}"/>
                </a:ext>
              </a:extLst>
            </p:cNvPr>
            <p:cNvSpPr/>
            <p:nvPr/>
          </p:nvSpPr>
          <p:spPr bwMode="auto">
            <a:xfrm>
              <a:off x="9029704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42B4C5FA-364C-47C1-9012-DAA3382974A6}"/>
                </a:ext>
              </a:extLst>
            </p:cNvPr>
            <p:cNvSpPr/>
            <p:nvPr/>
          </p:nvSpPr>
          <p:spPr bwMode="auto">
            <a:xfrm>
              <a:off x="9575800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EBBFE987-6E87-4A7C-95A7-51FFA191E9EE}"/>
                </a:ext>
              </a:extLst>
            </p:cNvPr>
            <p:cNvCxnSpPr>
              <a:cxnSpLocks/>
              <a:endCxn id="24" idx="0"/>
            </p:cNvCxnSpPr>
            <p:nvPr/>
          </p:nvCxnSpPr>
          <p:spPr bwMode="auto">
            <a:xfrm flipH="1">
              <a:off x="8722784" y="2657857"/>
              <a:ext cx="234950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233C2AB-FF36-46DF-AF03-F0F093415AAE}"/>
                </a:ext>
              </a:extLst>
            </p:cNvPr>
            <p:cNvCxnSpPr>
              <a:cxnSpLocks/>
              <a:endCxn id="25" idx="0"/>
            </p:cNvCxnSpPr>
            <p:nvPr/>
          </p:nvCxnSpPr>
          <p:spPr bwMode="auto">
            <a:xfrm>
              <a:off x="9264652" y="2657856"/>
              <a:ext cx="0" cy="322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5773B944-7FB4-4B17-BA8E-351F282B58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4933" y="2657856"/>
              <a:ext cx="391587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xmlns="" id="{79D8AE33-8CFC-4046-B51F-07C679DFAD49}"/>
              </a:ext>
            </a:extLst>
          </p:cNvPr>
          <p:cNvSpPr/>
          <p:nvPr/>
        </p:nvSpPr>
        <p:spPr bwMode="auto">
          <a:xfrm rot="19320002">
            <a:off x="8023388" y="2502065"/>
            <a:ext cx="349256" cy="1524000"/>
          </a:xfrm>
          <a:prstGeom prst="leftBrace">
            <a:avLst>
              <a:gd name="adj1" fmla="val 43787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8022555F-21C8-4289-A085-D48DCBB04810}"/>
              </a:ext>
            </a:extLst>
          </p:cNvPr>
          <p:cNvSpPr/>
          <p:nvPr/>
        </p:nvSpPr>
        <p:spPr bwMode="auto">
          <a:xfrm>
            <a:off x="131228" y="260985"/>
            <a:ext cx="623782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 governments:</a:t>
            </a:r>
          </a:p>
          <a:p>
            <a:pPr marL="400050" indent="-40005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Supposed to keep order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13:4)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Far from perfect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(Emperor Nero)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Better than anarchy</a:t>
            </a:r>
          </a:p>
          <a:p>
            <a:pPr marL="400050" indent="-40005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Below God’s authority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5:29)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15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9DBD37-DF4C-421F-8C0A-56210DA5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D00684-2EFF-4B2C-B7FE-37DABE48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NT is even more radical against slavery:</a:t>
            </a:r>
          </a:p>
          <a:p>
            <a:pPr marL="571500" indent="-571500">
              <a:buFontTx/>
              <a:buChar char="-"/>
            </a:pPr>
            <a:r>
              <a:rPr lang="en-US" dirty="0"/>
              <a:t>In a time when even Aristotle held that some humans were slaves by nature </a:t>
            </a:r>
            <a:r>
              <a:rPr lang="en-US" sz="2400" dirty="0"/>
              <a:t>(</a:t>
            </a:r>
            <a:r>
              <a:rPr lang="en-US" sz="2400" i="1" dirty="0"/>
              <a:t>Politics </a:t>
            </a:r>
            <a:r>
              <a:rPr lang="en-US" sz="2400" dirty="0"/>
              <a:t>I.13)</a:t>
            </a:r>
            <a:r>
              <a:rPr lang="en-US" dirty="0"/>
              <a:t>…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“If you get a chance to be free, take it.” </a:t>
            </a:r>
            <a:r>
              <a:rPr lang="en-US" sz="2400" i="1" dirty="0"/>
              <a:t>(1 Cor 7:21)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“there is neither slave nor free… for you are all one in Christ Jesus” </a:t>
            </a:r>
            <a:r>
              <a:rPr lang="en-US" sz="2400" i="1" dirty="0"/>
              <a:t>(Gal 3:28)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“their master and yours is in heaven” </a:t>
            </a:r>
            <a:r>
              <a:rPr lang="en-US" sz="2400" i="1" dirty="0"/>
              <a:t>(Eph 6:9)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Philemon 1; Rev 18:10-13</a:t>
            </a:r>
          </a:p>
        </p:txBody>
      </p:sp>
    </p:spTree>
    <p:extLst>
      <p:ext uri="{BB962C8B-B14F-4D97-AF65-F5344CB8AC3E}">
        <p14:creationId xmlns:p14="http://schemas.microsoft.com/office/powerpoint/2010/main" val="28389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9DBD37-DF4C-421F-8C0A-56210DA5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D00684-2EFF-4B2C-B7FE-37DABE48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Bible took an inside-out approach to ending slavery</a:t>
            </a:r>
          </a:p>
          <a:p>
            <a:pPr marL="742950" indent="-742950">
              <a:buAutoNum type="arabicPeriod" startAt="3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65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Manfred </a:t>
            </a:r>
            <a:r>
              <a:rPr lang="en-US" sz="1200" dirty="0" err="1"/>
              <a:t>Brauch</a:t>
            </a:r>
            <a:r>
              <a:rPr lang="en-US" sz="1200" dirty="0"/>
              <a:t> in Kaiser et. al, </a:t>
            </a:r>
            <a:r>
              <a:rPr lang="en-US" sz="1200" i="1" dirty="0"/>
              <a:t>Hard Sayings of The Bible</a:t>
            </a:r>
            <a:r>
              <a:rPr lang="en-US" sz="1200" dirty="0"/>
              <a:t> (InterVarsity Press, 1996), p. 643-644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The church never adopted a rule that converts had to give up their slaves…</a:t>
            </a:r>
          </a:p>
          <a:p>
            <a:r>
              <a:rPr lang="en-US" dirty="0"/>
              <a:t>Yet we read… of many masters who upon their conversion freed their slaves.</a:t>
            </a:r>
          </a:p>
        </p:txBody>
      </p:sp>
      <p:pic>
        <p:nvPicPr>
          <p:cNvPr id="5122" name="Picture 2" descr="Hard Sayings of the Bible by Jr. Walter C. Kaiser, Peter H. Davids, F. F.  Bruce (2013) Paperback: Kaiser Jr., Walter C.: Amazon.com: Books">
            <a:extLst>
              <a:ext uri="{FF2B5EF4-FFF2-40B4-BE49-F238E27FC236}">
                <a16:creationId xmlns:a16="http://schemas.microsoft.com/office/drawing/2014/main" xmlns="" id="{9A22DD57-AB2E-43D6-9D02-1A353ED9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9186"/>
            <a:ext cx="3382433" cy="50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Manfred </a:t>
            </a:r>
            <a:r>
              <a:rPr lang="en-US" sz="1200" dirty="0" err="1"/>
              <a:t>Brauch</a:t>
            </a:r>
            <a:r>
              <a:rPr lang="en-US" sz="1200" dirty="0"/>
              <a:t> in Kaiser et. al, </a:t>
            </a:r>
            <a:r>
              <a:rPr lang="en-US" sz="1200" i="1" dirty="0"/>
              <a:t>Hard Sayings of The Bible</a:t>
            </a:r>
            <a:r>
              <a:rPr lang="en-US" sz="1200" dirty="0"/>
              <a:t> (InterVarsity Press, 1996), p. 643-644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The reality stands that it is difficult to call a person a slave during the week and treat them like a brother or sister in the church…</a:t>
            </a:r>
          </a:p>
          <a:p>
            <a:endParaRPr lang="en-US" dirty="0"/>
          </a:p>
        </p:txBody>
      </p:sp>
      <p:pic>
        <p:nvPicPr>
          <p:cNvPr id="5122" name="Picture 2" descr="Hard Sayings of the Bible by Jr. Walter C. Kaiser, Peter H. Davids, F. F.  Bruce (2013) Paperback: Kaiser Jr., Walter C.: Amazon.com: Books">
            <a:extLst>
              <a:ext uri="{FF2B5EF4-FFF2-40B4-BE49-F238E27FC236}">
                <a16:creationId xmlns:a16="http://schemas.microsoft.com/office/drawing/2014/main" xmlns="" id="{9A22DD57-AB2E-43D6-9D02-1A353ED9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9186"/>
            <a:ext cx="3382433" cy="50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79562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Manfred </a:t>
            </a:r>
            <a:r>
              <a:rPr lang="en-US" sz="1200" dirty="0" err="1"/>
              <a:t>Brauch</a:t>
            </a:r>
            <a:r>
              <a:rPr lang="en-US" sz="1200" dirty="0"/>
              <a:t> in Kaiser et. al, </a:t>
            </a:r>
            <a:r>
              <a:rPr lang="en-US" sz="1200" i="1" dirty="0"/>
              <a:t>Hard Sayings of The Bible</a:t>
            </a:r>
            <a:r>
              <a:rPr lang="en-US" sz="1200" dirty="0"/>
              <a:t> (InterVarsity Press, 1996), p. 643-644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Paul did in the end create a revolution,</a:t>
            </a:r>
          </a:p>
          <a:p>
            <a:r>
              <a:rPr lang="en-US" dirty="0"/>
              <a:t>not one from without, but one from within,</a:t>
            </a:r>
          </a:p>
          <a:p>
            <a:r>
              <a:rPr lang="en-US" dirty="0"/>
              <a:t>in which a changed heart produced changed behavior and through that in the end brought about social change.</a:t>
            </a:r>
          </a:p>
        </p:txBody>
      </p:sp>
      <p:pic>
        <p:nvPicPr>
          <p:cNvPr id="5122" name="Picture 2" descr="Hard Sayings of the Bible by Jr. Walter C. Kaiser, Peter H. Davids, F. F.  Bruce (2013) Paperback: Kaiser Jr., Walter C.: Amazon.com: Books">
            <a:extLst>
              <a:ext uri="{FF2B5EF4-FFF2-40B4-BE49-F238E27FC236}">
                <a16:creationId xmlns:a16="http://schemas.microsoft.com/office/drawing/2014/main" xmlns="" id="{9A22DD57-AB2E-43D6-9D02-1A353ED9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89186"/>
            <a:ext cx="3382433" cy="50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72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CEAAA-095A-41A8-AA9C-24B7C1D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200" dirty="0"/>
              <a:t>Eric Metaxas, </a:t>
            </a:r>
            <a:r>
              <a:rPr lang="en-US" sz="1200" i="1" dirty="0"/>
              <a:t>Amazing Grace </a:t>
            </a:r>
            <a:r>
              <a:rPr lang="en-US" sz="1200" dirty="0"/>
              <a:t>(HarperCollins, 2007), p. 272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8676B8-AA45-4605-B01B-05122E55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60063" cy="5521324"/>
          </a:xfrm>
        </p:spPr>
        <p:txBody>
          <a:bodyPr/>
          <a:lstStyle/>
          <a:p>
            <a:r>
              <a:rPr lang="en-US" dirty="0"/>
              <a:t>Christians in England raised 20 million pounds as part of their push for abolition – enough to buy back every slave in the British Empire</a:t>
            </a:r>
          </a:p>
        </p:txBody>
      </p:sp>
      <p:pic>
        <p:nvPicPr>
          <p:cNvPr id="13314" name="Picture 2" descr="Amazing Grace: William Wilberforce and the Heroic Campaign to End Slavery:  Metaxas, Eric: Amazon.com: Books">
            <a:extLst>
              <a:ext uri="{FF2B5EF4-FFF2-40B4-BE49-F238E27FC236}">
                <a16:creationId xmlns:a16="http://schemas.microsoft.com/office/drawing/2014/main" xmlns="" id="{0BBEA0F8-B441-4111-B7F1-91B09E0B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55" y="114299"/>
            <a:ext cx="3302509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9DBD37-DF4C-421F-8C0A-56210DA5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D00684-2EFF-4B2C-B7FE-37DABE488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6502397" cy="4635500"/>
          </a:xfrm>
        </p:spPr>
        <p:txBody>
          <a:bodyPr/>
          <a:lstStyle/>
          <a:p>
            <a:pPr marL="228600" indent="-228600"/>
            <a:r>
              <a:rPr lang="en-US" dirty="0"/>
              <a:t>Scripture is pro-slavery in exactly one area:</a:t>
            </a:r>
          </a:p>
          <a:p>
            <a:pPr marL="0" indent="0"/>
            <a:r>
              <a:rPr lang="en-US" dirty="0"/>
              <a:t>	“Use your freedom…</a:t>
            </a:r>
            <a:br>
              <a:rPr lang="en-US" dirty="0"/>
            </a:br>
            <a:r>
              <a:rPr lang="en-US" dirty="0"/>
              <a:t>	as </a:t>
            </a:r>
            <a:r>
              <a:rPr lang="en-US" u="sng" dirty="0"/>
              <a:t>bondslaves</a:t>
            </a:r>
            <a:r>
              <a:rPr lang="en-US" dirty="0"/>
              <a:t> of God” </a:t>
            </a:r>
            <a:r>
              <a:rPr lang="en-US" sz="2000" i="1" dirty="0"/>
              <a:t>(1 Pet 2:16)</a:t>
            </a:r>
            <a:endParaRPr lang="en-US" i="1" dirty="0"/>
          </a:p>
          <a:p>
            <a:pPr marL="571500" indent="-571500">
              <a:buFontTx/>
              <a:buChar char="-"/>
            </a:pPr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299052-7AE8-42D4-BA55-45D578CB974A}"/>
              </a:ext>
            </a:extLst>
          </p:cNvPr>
          <p:cNvGrpSpPr/>
          <p:nvPr/>
        </p:nvGrpSpPr>
        <p:grpSpPr>
          <a:xfrm>
            <a:off x="6527800" y="894969"/>
            <a:ext cx="3200399" cy="4248531"/>
            <a:chOff x="6527800" y="800100"/>
            <a:chExt cx="3200399" cy="4248531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xmlns="" id="{66E78E64-964D-4973-833C-76D888AE7058}"/>
                </a:ext>
              </a:extLst>
            </p:cNvPr>
            <p:cNvSpPr/>
            <p:nvPr/>
          </p:nvSpPr>
          <p:spPr bwMode="auto">
            <a:xfrm>
              <a:off x="6527800" y="4457700"/>
              <a:ext cx="167640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Servant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D9D2498-8B33-4949-AAFA-549EAAEAAC7E}"/>
                </a:ext>
              </a:extLst>
            </p:cNvPr>
            <p:cNvGrpSpPr/>
            <p:nvPr/>
          </p:nvGrpSpPr>
          <p:grpSpPr>
            <a:xfrm>
              <a:off x="7366000" y="2600325"/>
              <a:ext cx="2362199" cy="1857375"/>
              <a:chOff x="7366000" y="2066925"/>
              <a:chExt cx="2362199" cy="1857375"/>
            </a:xfrm>
          </p:grpSpPr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xmlns="" id="{D9AC985E-5FBD-4997-9F31-07FD25E4ED95}"/>
                  </a:ext>
                </a:extLst>
              </p:cNvPr>
              <p:cNvSpPr/>
              <p:nvPr/>
            </p:nvSpPr>
            <p:spPr bwMode="auto">
              <a:xfrm>
                <a:off x="8195732" y="2066925"/>
                <a:ext cx="1532467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Master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xmlns="" id="{2829EC3A-A22E-434E-87E0-13F5605BDDEC}"/>
                  </a:ext>
                </a:extLst>
              </p:cNvPr>
              <p:cNvCxnSpPr>
                <a:cxnSpLocks/>
                <a:stCxn id="6" idx="0"/>
                <a:endCxn id="8" idx="2"/>
              </p:cNvCxnSpPr>
              <p:nvPr/>
            </p:nvCxnSpPr>
            <p:spPr bwMode="auto">
              <a:xfrm flipV="1">
                <a:off x="7366000" y="2657856"/>
                <a:ext cx="1595966" cy="126644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822E3D9-3A0C-478E-A9F9-4247F611BCCA}"/>
                </a:ext>
              </a:extLst>
            </p:cNvPr>
            <p:cNvGrpSpPr/>
            <p:nvPr/>
          </p:nvGrpSpPr>
          <p:grpSpPr>
            <a:xfrm>
              <a:off x="6764867" y="800100"/>
              <a:ext cx="2197099" cy="3657600"/>
              <a:chOff x="6680200" y="266700"/>
              <a:chExt cx="2197099" cy="36576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DCF884C-88F0-443B-B126-3B676D538ACF}"/>
                  </a:ext>
                </a:extLst>
              </p:cNvPr>
              <p:cNvGrpSpPr/>
              <p:nvPr/>
            </p:nvGrpSpPr>
            <p:grpSpPr>
              <a:xfrm>
                <a:off x="6680200" y="266700"/>
                <a:ext cx="1219200" cy="3657600"/>
                <a:chOff x="6680200" y="266700"/>
                <a:chExt cx="1219200" cy="3657600"/>
              </a:xfrm>
            </p:grpSpPr>
            <p:sp>
              <p:nvSpPr>
                <p:cNvPr id="13" name="Rounded Rectangle 6">
                  <a:extLst>
                    <a:ext uri="{FF2B5EF4-FFF2-40B4-BE49-F238E27FC236}">
                      <a16:creationId xmlns:a16="http://schemas.microsoft.com/office/drawing/2014/main" xmlns="" id="{35820543-6CEC-4EF4-B17A-D2D9EF92E997}"/>
                    </a:ext>
                  </a:extLst>
                </p:cNvPr>
                <p:cNvSpPr/>
                <p:nvPr/>
              </p:nvSpPr>
              <p:spPr bwMode="auto">
                <a:xfrm>
                  <a:off x="6680200" y="266700"/>
                  <a:ext cx="1219200" cy="59093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rtlCol="0" anchor="t" anchorCtr="0">
                  <a:spAutoFit/>
                </a:bodyPr>
                <a:lstStyle/>
                <a:p>
                  <a:pPr marL="174625" indent="-174625" algn="ctr">
                    <a:lnSpc>
                      <a:spcPct val="90000"/>
                    </a:lnSpc>
                  </a:pPr>
                  <a:r>
                    <a:rPr lang="en-US" sz="36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God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xmlns="" id="{5EA57124-DB3E-4FD1-B917-71AD19501B1D}"/>
                    </a:ext>
                  </a:extLst>
                </p:cNvPr>
                <p:cNvCxnSpPr>
                  <a:cxnSpLocks/>
                  <a:stCxn id="6" idx="0"/>
                  <a:endCxn id="13" idx="2"/>
                </p:cNvCxnSpPr>
                <p:nvPr/>
              </p:nvCxnSpPr>
              <p:spPr bwMode="auto">
                <a:xfrm flipV="1">
                  <a:off x="7281333" y="857631"/>
                  <a:ext cx="8467" cy="3066669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E0990DA0-FC77-46DB-A399-30104A7007B4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 bwMode="auto">
              <a:xfrm flipH="1" flipV="1">
                <a:off x="7662333" y="857631"/>
                <a:ext cx="1214966" cy="120929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A4CE993C-8B2F-4574-9685-DA6FFE13B71B}"/>
              </a:ext>
            </a:extLst>
          </p:cNvPr>
          <p:cNvSpPr/>
          <p:nvPr/>
        </p:nvSpPr>
        <p:spPr bwMode="auto">
          <a:xfrm>
            <a:off x="1955800" y="4053971"/>
            <a:ext cx="3261231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your org. chart!</a:t>
            </a:r>
          </a:p>
        </p:txBody>
      </p:sp>
    </p:spTree>
    <p:extLst>
      <p:ext uri="{BB962C8B-B14F-4D97-AF65-F5344CB8AC3E}">
        <p14:creationId xmlns:p14="http://schemas.microsoft.com/office/powerpoint/2010/main" val="40597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21 For you have been called for </a:t>
            </a:r>
            <a:r>
              <a:rPr lang="en-US" u="sng" dirty="0"/>
              <a:t>this purpose</a:t>
            </a:r>
            <a:r>
              <a:rPr lang="en-US" dirty="0"/>
              <a:t>,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96C15CE-42A4-4DB2-976B-AFFF909FE1E7}"/>
              </a:ext>
            </a:extLst>
          </p:cNvPr>
          <p:cNvGrpSpPr/>
          <p:nvPr/>
        </p:nvGrpSpPr>
        <p:grpSpPr>
          <a:xfrm>
            <a:off x="2108200" y="1181100"/>
            <a:ext cx="5524500" cy="3326928"/>
            <a:chOff x="2108200" y="1181100"/>
            <a:chExt cx="5524500" cy="3326928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xmlns="" id="{64E9E552-EE3F-49F1-A88B-DDCA22086F85}"/>
                </a:ext>
              </a:extLst>
            </p:cNvPr>
            <p:cNvSpPr/>
            <p:nvPr/>
          </p:nvSpPr>
          <p:spPr bwMode="auto">
            <a:xfrm>
              <a:off x="2108200" y="3086100"/>
              <a:ext cx="5524500" cy="1421928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 what is right and suffer for it and patiently endure it </a:t>
              </a:r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(1 Pet 2:20)</a:t>
              </a: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D1F27ECA-A93A-45C4-BAE6-18F4CE9DEF74}"/>
                </a:ext>
              </a:extLst>
            </p:cNvPr>
            <p:cNvCxnSpPr/>
            <p:nvPr/>
          </p:nvCxnSpPr>
          <p:spPr bwMode="auto">
            <a:xfrm flipH="1" flipV="1">
              <a:off x="2336800" y="1181100"/>
              <a:ext cx="1143000" cy="1905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21 For you have been called for this purpose,</a:t>
            </a:r>
          </a:p>
          <a:p>
            <a:r>
              <a:rPr lang="en-US" dirty="0"/>
              <a:t>since Christ also suffered for you,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0AFD789D-7416-4380-8E64-94F0363AB12B}"/>
              </a:ext>
            </a:extLst>
          </p:cNvPr>
          <p:cNvSpPr/>
          <p:nvPr/>
        </p:nvSpPr>
        <p:spPr bwMode="auto">
          <a:xfrm>
            <a:off x="584200" y="293379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Himself bore our sins in His body on the cross, so that we might die to sin and live to righteousness; for by His wounds you were healed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2:24)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39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21 For you have been called for this purpose,</a:t>
            </a:r>
          </a:p>
          <a:p>
            <a:r>
              <a:rPr lang="en-US" dirty="0"/>
              <a:t>since Christ also suffered for you, </a:t>
            </a:r>
          </a:p>
          <a:p>
            <a:r>
              <a:rPr lang="en-US" dirty="0"/>
              <a:t>leaving you </a:t>
            </a:r>
            <a:r>
              <a:rPr lang="en-US" u="sng" dirty="0"/>
              <a:t>an example</a:t>
            </a:r>
            <a:r>
              <a:rPr lang="en-US" dirty="0"/>
              <a:t> for you to follow in His steps,</a:t>
            </a:r>
          </a:p>
          <a:p>
            <a:r>
              <a:rPr lang="en-US" dirty="0"/>
              <a:t>22 who committed no sin,</a:t>
            </a:r>
          </a:p>
          <a:p>
            <a:r>
              <a:rPr lang="en-US" dirty="0"/>
              <a:t>	nor was any deceit found in his mouth; </a:t>
            </a:r>
            <a:r>
              <a:rPr lang="en-US" sz="2000" i="1" dirty="0"/>
              <a:t>(Isa 53:9)</a:t>
            </a:r>
            <a:endParaRPr lang="en-US" i="1" dirty="0"/>
          </a:p>
        </p:txBody>
      </p:sp>
      <p:pic>
        <p:nvPicPr>
          <p:cNvPr id="4" name="Picture 4" descr="Image result for zurbaran christ on the cross">
            <a:extLst>
              <a:ext uri="{FF2B5EF4-FFF2-40B4-BE49-F238E27FC236}">
                <a16:creationId xmlns:a16="http://schemas.microsoft.com/office/drawing/2014/main" xmlns="" id="{53903B4F-3891-46BC-834C-131B4801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6015" y="0"/>
            <a:ext cx="3303985" cy="571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1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33705" cy="48387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Submit yourselves for the Lord’s sake to every human institution, whether to a king as the one in authority,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or to governors as sent by him </a:t>
            </a:r>
            <a:r>
              <a:rPr lang="en-US" dirty="0"/>
              <a:t>for the punishment of evildoers and the praise of those who do right.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A66FC30-1A8F-43A0-BA04-9230704CA5E2}"/>
              </a:ext>
            </a:extLst>
          </p:cNvPr>
          <p:cNvSpPr/>
          <p:nvPr/>
        </p:nvSpPr>
        <p:spPr bwMode="auto">
          <a:xfrm>
            <a:off x="6832600" y="3924300"/>
            <a:ext cx="914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FE1A010F-B43C-485E-8047-94D30D75058A}"/>
              </a:ext>
            </a:extLst>
          </p:cNvPr>
          <p:cNvSpPr/>
          <p:nvPr/>
        </p:nvSpPr>
        <p:spPr bwMode="auto">
          <a:xfrm>
            <a:off x="8195733" y="2066925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8E4EAD5-CAF8-419F-BF01-07507A0C5C8A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7289800" y="3467100"/>
            <a:ext cx="628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E78D734-7F47-45EA-942A-1BCE8111C88B}"/>
              </a:ext>
            </a:extLst>
          </p:cNvPr>
          <p:cNvGrpSpPr/>
          <p:nvPr/>
        </p:nvGrpSpPr>
        <p:grpSpPr>
          <a:xfrm>
            <a:off x="6680200" y="266700"/>
            <a:ext cx="1219200" cy="3657600"/>
            <a:chOff x="6680200" y="266700"/>
            <a:chExt cx="1219200" cy="3657600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xmlns="" id="{768DE1C7-74FF-4137-8F1D-8AFCE31DC1A7}"/>
                </a:ext>
              </a:extLst>
            </p:cNvPr>
            <p:cNvSpPr/>
            <p:nvPr/>
          </p:nvSpPr>
          <p:spPr bwMode="auto">
            <a:xfrm>
              <a:off x="6680200" y="266700"/>
              <a:ext cx="121920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1AD1DEF8-D24C-42D3-9730-26B849922BCC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 bwMode="auto">
            <a:xfrm flipV="1">
              <a:off x="7289800" y="857631"/>
              <a:ext cx="0" cy="30666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E4C68DB-0197-4EB4-8C9B-3AC8AEFA7B26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H="1" flipV="1">
            <a:off x="7670800" y="857631"/>
            <a:ext cx="1134533" cy="12092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7A1BA03-6BDF-4820-90B9-A3C2ABC62216}"/>
              </a:ext>
            </a:extLst>
          </p:cNvPr>
          <p:cNvGrpSpPr/>
          <p:nvPr/>
        </p:nvGrpSpPr>
        <p:grpSpPr>
          <a:xfrm>
            <a:off x="8487836" y="2657856"/>
            <a:ext cx="1557860" cy="913828"/>
            <a:chOff x="8487836" y="2657856"/>
            <a:chExt cx="1557860" cy="913828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xmlns="" id="{4D02DDEC-94EE-41EF-BC74-0EBF09FB4804}"/>
                </a:ext>
              </a:extLst>
            </p:cNvPr>
            <p:cNvSpPr/>
            <p:nvPr/>
          </p:nvSpPr>
          <p:spPr bwMode="auto">
            <a:xfrm>
              <a:off x="8487836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xmlns="" id="{7D83FE64-B90D-46DF-BFDA-A5E439FC5A30}"/>
                </a:ext>
              </a:extLst>
            </p:cNvPr>
            <p:cNvSpPr/>
            <p:nvPr/>
          </p:nvSpPr>
          <p:spPr bwMode="auto">
            <a:xfrm>
              <a:off x="9029704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42B4C5FA-364C-47C1-9012-DAA3382974A6}"/>
                </a:ext>
              </a:extLst>
            </p:cNvPr>
            <p:cNvSpPr/>
            <p:nvPr/>
          </p:nvSpPr>
          <p:spPr bwMode="auto">
            <a:xfrm>
              <a:off x="9575800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EBBFE987-6E87-4A7C-95A7-51FFA191E9EE}"/>
                </a:ext>
              </a:extLst>
            </p:cNvPr>
            <p:cNvCxnSpPr>
              <a:cxnSpLocks/>
              <a:endCxn id="24" idx="0"/>
            </p:cNvCxnSpPr>
            <p:nvPr/>
          </p:nvCxnSpPr>
          <p:spPr bwMode="auto">
            <a:xfrm flipH="1">
              <a:off x="8722784" y="2657857"/>
              <a:ext cx="234950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233C2AB-FF36-46DF-AF03-F0F093415AAE}"/>
                </a:ext>
              </a:extLst>
            </p:cNvPr>
            <p:cNvCxnSpPr>
              <a:cxnSpLocks/>
              <a:endCxn id="25" idx="0"/>
            </p:cNvCxnSpPr>
            <p:nvPr/>
          </p:nvCxnSpPr>
          <p:spPr bwMode="auto">
            <a:xfrm>
              <a:off x="9264652" y="2657856"/>
              <a:ext cx="0" cy="322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5773B944-7FB4-4B17-BA8E-351F282B58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4933" y="2657856"/>
              <a:ext cx="391587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xmlns="" id="{79D8AE33-8CFC-4046-B51F-07C679DFAD49}"/>
              </a:ext>
            </a:extLst>
          </p:cNvPr>
          <p:cNvSpPr/>
          <p:nvPr/>
        </p:nvSpPr>
        <p:spPr bwMode="auto">
          <a:xfrm rot="19320002">
            <a:off x="8023388" y="2502065"/>
            <a:ext cx="349256" cy="1524000"/>
          </a:xfrm>
          <a:prstGeom prst="leftBrace">
            <a:avLst>
              <a:gd name="adj1" fmla="val 43787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8022555F-21C8-4289-A085-D48DCBB04810}"/>
              </a:ext>
            </a:extLst>
          </p:cNvPr>
          <p:cNvSpPr/>
          <p:nvPr/>
        </p:nvSpPr>
        <p:spPr bwMode="auto">
          <a:xfrm>
            <a:off x="131228" y="260985"/>
            <a:ext cx="623782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 governments:</a:t>
            </a:r>
          </a:p>
          <a:p>
            <a:pPr marL="400050" indent="-40005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are to submit to government when possible</a:t>
            </a:r>
          </a:p>
          <a:p>
            <a:pPr marL="400050" indent="-40005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“For the Lord’s sake” and for pragmatic reasons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Jewish revolt)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68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23 and while being reviled, </a:t>
            </a:r>
            <a:br>
              <a:rPr lang="en-US" dirty="0"/>
            </a:br>
            <a:r>
              <a:rPr lang="en-US" dirty="0"/>
              <a:t>He did not revile in return; </a:t>
            </a:r>
            <a:br>
              <a:rPr lang="en-US" dirty="0"/>
            </a:br>
            <a:r>
              <a:rPr lang="en-US" sz="2000" i="1" dirty="0"/>
              <a:t>(Mark 15:16-18; 29-32; Lk 22:60-61)</a:t>
            </a:r>
            <a:endParaRPr lang="en-US" i="1" dirty="0"/>
          </a:p>
          <a:p>
            <a:r>
              <a:rPr lang="en-US" dirty="0"/>
              <a:t>while suffering, </a:t>
            </a:r>
            <a:br>
              <a:rPr lang="en-US" dirty="0"/>
            </a:br>
            <a:r>
              <a:rPr lang="en-US" dirty="0"/>
              <a:t>He uttered no threats, </a:t>
            </a:r>
            <a:r>
              <a:rPr lang="en-US" sz="2000" i="1" dirty="0"/>
              <a:t>(Isa 53:7)</a:t>
            </a:r>
          </a:p>
          <a:p>
            <a:r>
              <a:rPr lang="en-US" dirty="0"/>
              <a:t>but kept entrusting Himself </a:t>
            </a:r>
            <a:br>
              <a:rPr lang="en-US" dirty="0"/>
            </a:br>
            <a:r>
              <a:rPr lang="en-US" u="sng" dirty="0"/>
              <a:t>to Him</a:t>
            </a:r>
            <a:r>
              <a:rPr lang="en-US" dirty="0"/>
              <a:t> who judges righteously</a:t>
            </a:r>
          </a:p>
        </p:txBody>
      </p:sp>
      <p:pic>
        <p:nvPicPr>
          <p:cNvPr id="4" name="Picture 4" descr="Image result for zurbaran christ on the cross">
            <a:extLst>
              <a:ext uri="{FF2B5EF4-FFF2-40B4-BE49-F238E27FC236}">
                <a16:creationId xmlns:a16="http://schemas.microsoft.com/office/drawing/2014/main" xmlns="" id="{53903B4F-3891-46BC-834C-131B4801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6015" y="0"/>
            <a:ext cx="3303985" cy="571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48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23 and while being reviled, </a:t>
            </a:r>
            <a:br>
              <a:rPr lang="en-US" dirty="0"/>
            </a:br>
            <a:r>
              <a:rPr lang="en-US" dirty="0"/>
              <a:t>He did not revile in return; </a:t>
            </a:r>
            <a:br>
              <a:rPr lang="en-US" dirty="0"/>
            </a:br>
            <a:r>
              <a:rPr lang="en-US" sz="2000" i="1" dirty="0"/>
              <a:t>(Mark 15:16-18; 29-32; Lk 22:60-61)</a:t>
            </a:r>
            <a:endParaRPr lang="en-US" i="1" dirty="0"/>
          </a:p>
          <a:p>
            <a:r>
              <a:rPr lang="en-US" dirty="0"/>
              <a:t>while suffering, </a:t>
            </a:r>
            <a:br>
              <a:rPr lang="en-US" dirty="0"/>
            </a:br>
            <a:r>
              <a:rPr lang="en-US" dirty="0"/>
              <a:t>He uttered no threats, </a:t>
            </a:r>
            <a:r>
              <a:rPr lang="en-US" sz="2000" i="1" dirty="0"/>
              <a:t>(Isa 53:7)</a:t>
            </a:r>
          </a:p>
          <a:p>
            <a:r>
              <a:rPr lang="en-US" dirty="0"/>
              <a:t>but kept entrusting ______</a:t>
            </a:r>
            <a:br>
              <a:rPr lang="en-US" dirty="0"/>
            </a:br>
            <a:r>
              <a:rPr lang="en-US" u="sng" dirty="0"/>
              <a:t>to Him</a:t>
            </a:r>
            <a:r>
              <a:rPr lang="en-US" dirty="0"/>
              <a:t> who judges righteously</a:t>
            </a:r>
          </a:p>
        </p:txBody>
      </p:sp>
      <p:pic>
        <p:nvPicPr>
          <p:cNvPr id="4" name="Picture 4" descr="Image result for zurbaran christ on the cross">
            <a:extLst>
              <a:ext uri="{FF2B5EF4-FFF2-40B4-BE49-F238E27FC236}">
                <a16:creationId xmlns:a16="http://schemas.microsoft.com/office/drawing/2014/main" xmlns="" id="{53903B4F-3891-46BC-834C-131B4801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6015" y="0"/>
            <a:ext cx="3303985" cy="571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7715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23 and while being reviled, </a:t>
            </a:r>
            <a:br>
              <a:rPr lang="en-US" dirty="0"/>
            </a:br>
            <a:r>
              <a:rPr lang="en-US" dirty="0"/>
              <a:t>He did not revile in return; </a:t>
            </a:r>
            <a:br>
              <a:rPr lang="en-US" dirty="0"/>
            </a:br>
            <a:r>
              <a:rPr lang="en-US" sz="2000" i="1" dirty="0"/>
              <a:t>(Mark 15:16-18; 29-32; Lk 22:60-61)</a:t>
            </a:r>
            <a:endParaRPr lang="en-US" i="1" dirty="0"/>
          </a:p>
          <a:p>
            <a:r>
              <a:rPr lang="en-US" dirty="0"/>
              <a:t>while suffering, </a:t>
            </a:r>
            <a:br>
              <a:rPr lang="en-US" dirty="0"/>
            </a:br>
            <a:r>
              <a:rPr lang="en-US" dirty="0"/>
              <a:t>He uttered no threats, </a:t>
            </a:r>
            <a:r>
              <a:rPr lang="en-US" sz="2000" i="1" dirty="0"/>
              <a:t>(Isa 53:7)</a:t>
            </a:r>
          </a:p>
          <a:p>
            <a:r>
              <a:rPr lang="en-US" dirty="0"/>
              <a:t>but kept entrusting ______</a:t>
            </a:r>
            <a:br>
              <a:rPr lang="en-US" dirty="0"/>
            </a:br>
            <a:r>
              <a:rPr lang="en-US" u="sng" dirty="0"/>
              <a:t>to Him</a:t>
            </a:r>
            <a:r>
              <a:rPr lang="en-US" dirty="0"/>
              <a:t> who judges righteously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66F681D0-99A5-483D-AEDB-195261A58171}"/>
              </a:ext>
            </a:extLst>
          </p:cNvPr>
          <p:cNvSpPr/>
          <p:nvPr/>
        </p:nvSpPr>
        <p:spPr bwMode="auto">
          <a:xfrm>
            <a:off x="6527800" y="44577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8960BD-4A6D-4BB9-9466-CD048B42D804}"/>
              </a:ext>
            </a:extLst>
          </p:cNvPr>
          <p:cNvGrpSpPr/>
          <p:nvPr/>
        </p:nvGrpSpPr>
        <p:grpSpPr>
          <a:xfrm>
            <a:off x="7366000" y="2600325"/>
            <a:ext cx="2582331" cy="1857375"/>
            <a:chOff x="7366000" y="2066925"/>
            <a:chExt cx="2582331" cy="1857375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6BFA557C-743B-481A-ABE6-2EEE2BF2F4E6}"/>
                </a:ext>
              </a:extLst>
            </p:cNvPr>
            <p:cNvSpPr/>
            <p:nvPr/>
          </p:nvSpPr>
          <p:spPr bwMode="auto">
            <a:xfrm>
              <a:off x="7975601" y="2066925"/>
              <a:ext cx="197273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Everyone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AFA564E3-BBCF-46BA-A91D-216FBC890E57}"/>
                </a:ext>
              </a:extLst>
            </p:cNvPr>
            <p:cNvCxnSpPr>
              <a:cxnSpLocks/>
              <a:stCxn id="8" idx="0"/>
              <a:endCxn id="15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7D502E-AEDA-4466-8697-F69E97007C94}"/>
              </a:ext>
            </a:extLst>
          </p:cNvPr>
          <p:cNvGrpSpPr/>
          <p:nvPr/>
        </p:nvGrpSpPr>
        <p:grpSpPr>
          <a:xfrm>
            <a:off x="6239934" y="800100"/>
            <a:ext cx="2722032" cy="3657600"/>
            <a:chOff x="6155267" y="266700"/>
            <a:chExt cx="2722032" cy="3657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19B3CB-6CED-4A87-AFCB-75545BE39495}"/>
                </a:ext>
              </a:extLst>
            </p:cNvPr>
            <p:cNvGrpSpPr/>
            <p:nvPr/>
          </p:nvGrpSpPr>
          <p:grpSpPr>
            <a:xfrm>
              <a:off x="6155267" y="266700"/>
              <a:ext cx="2269066" cy="3657600"/>
              <a:chOff x="6155267" y="266700"/>
              <a:chExt cx="2269066" cy="3657600"/>
            </a:xfrm>
          </p:grpSpPr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xmlns="" id="{FDF1D638-ECD5-4BDF-BC61-970741201381}"/>
                  </a:ext>
                </a:extLst>
              </p:cNvPr>
              <p:cNvSpPr/>
              <p:nvPr/>
            </p:nvSpPr>
            <p:spPr bwMode="auto">
              <a:xfrm>
                <a:off x="6155267" y="266700"/>
                <a:ext cx="2269066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9BA4E8E3-28E5-41F8-AE7B-9D04C4E1DC2C}"/>
                  </a:ext>
                </a:extLst>
              </p:cNvPr>
              <p:cNvCxnSpPr>
                <a:cxnSpLocks/>
                <a:stCxn id="8" idx="0"/>
                <a:endCxn id="13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B61A27C-EB89-4606-AE50-795AD7967B26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H="1" flipV="1">
              <a:off x="7662333" y="857631"/>
              <a:ext cx="1214966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DEA0CD-9059-4724-BF1A-7B4313C5D83C}"/>
              </a:ext>
            </a:extLst>
          </p:cNvPr>
          <p:cNvSpPr txBox="1"/>
          <p:nvPr/>
        </p:nvSpPr>
        <p:spPr>
          <a:xfrm rot="19395154">
            <a:off x="7208767" y="3509802"/>
            <a:ext cx="15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58B7D5-99D2-420F-A025-6C883FEF1906}"/>
              </a:ext>
            </a:extLst>
          </p:cNvPr>
          <p:cNvSpPr txBox="1"/>
          <p:nvPr/>
        </p:nvSpPr>
        <p:spPr>
          <a:xfrm rot="16200000">
            <a:off x="6049239" y="2574062"/>
            <a:ext cx="19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Trusted</a:t>
            </a:r>
          </a:p>
        </p:txBody>
      </p:sp>
    </p:spTree>
    <p:extLst>
      <p:ext uri="{BB962C8B-B14F-4D97-AF65-F5344CB8AC3E}">
        <p14:creationId xmlns:p14="http://schemas.microsoft.com/office/powerpoint/2010/main" val="40071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23 and while being reviled, </a:t>
            </a:r>
            <a:br>
              <a:rPr lang="en-US" dirty="0"/>
            </a:br>
            <a:r>
              <a:rPr lang="en-US" dirty="0"/>
              <a:t>He did not revile in return; </a:t>
            </a:r>
            <a:br>
              <a:rPr lang="en-US" dirty="0"/>
            </a:br>
            <a:r>
              <a:rPr lang="en-US" sz="2000" i="1" dirty="0"/>
              <a:t>(Mark 15:16-18; 29-32; Lk 22:60-61)</a:t>
            </a:r>
            <a:endParaRPr lang="en-US" i="1" dirty="0"/>
          </a:p>
          <a:p>
            <a:r>
              <a:rPr lang="en-US" dirty="0"/>
              <a:t>while suffering, </a:t>
            </a:r>
            <a:br>
              <a:rPr lang="en-US" dirty="0"/>
            </a:br>
            <a:r>
              <a:rPr lang="en-US" dirty="0"/>
              <a:t>He uttered no threats, </a:t>
            </a:r>
            <a:r>
              <a:rPr lang="en-US" sz="2000" i="1" dirty="0"/>
              <a:t>(Isa 53:7)</a:t>
            </a:r>
          </a:p>
          <a:p>
            <a:r>
              <a:rPr lang="en-US" dirty="0"/>
              <a:t>but kept entrusting ______</a:t>
            </a:r>
            <a:br>
              <a:rPr lang="en-US" dirty="0"/>
            </a:br>
            <a:r>
              <a:rPr lang="en-US" u="sng" dirty="0"/>
              <a:t>to Him</a:t>
            </a:r>
            <a:r>
              <a:rPr lang="en-US" dirty="0"/>
              <a:t> who judges righteously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66F681D0-99A5-483D-AEDB-195261A58171}"/>
              </a:ext>
            </a:extLst>
          </p:cNvPr>
          <p:cNvSpPr/>
          <p:nvPr/>
        </p:nvSpPr>
        <p:spPr bwMode="auto">
          <a:xfrm>
            <a:off x="6527800" y="44577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8960BD-4A6D-4BB9-9466-CD048B42D804}"/>
              </a:ext>
            </a:extLst>
          </p:cNvPr>
          <p:cNvGrpSpPr/>
          <p:nvPr/>
        </p:nvGrpSpPr>
        <p:grpSpPr>
          <a:xfrm>
            <a:off x="7366000" y="2600325"/>
            <a:ext cx="2582331" cy="1857375"/>
            <a:chOff x="7366000" y="2066925"/>
            <a:chExt cx="2582331" cy="1857375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6BFA557C-743B-481A-ABE6-2EEE2BF2F4E6}"/>
                </a:ext>
              </a:extLst>
            </p:cNvPr>
            <p:cNvSpPr/>
            <p:nvPr/>
          </p:nvSpPr>
          <p:spPr bwMode="auto">
            <a:xfrm>
              <a:off x="7975601" y="2066925"/>
              <a:ext cx="197273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Everyone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AFA564E3-BBCF-46BA-A91D-216FBC890E57}"/>
                </a:ext>
              </a:extLst>
            </p:cNvPr>
            <p:cNvCxnSpPr>
              <a:cxnSpLocks/>
              <a:stCxn id="8" idx="0"/>
              <a:endCxn id="15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7D502E-AEDA-4466-8697-F69E97007C94}"/>
              </a:ext>
            </a:extLst>
          </p:cNvPr>
          <p:cNvGrpSpPr/>
          <p:nvPr/>
        </p:nvGrpSpPr>
        <p:grpSpPr>
          <a:xfrm>
            <a:off x="6239934" y="800100"/>
            <a:ext cx="2722032" cy="3657600"/>
            <a:chOff x="6155267" y="266700"/>
            <a:chExt cx="2722032" cy="3657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19B3CB-6CED-4A87-AFCB-75545BE39495}"/>
                </a:ext>
              </a:extLst>
            </p:cNvPr>
            <p:cNvGrpSpPr/>
            <p:nvPr/>
          </p:nvGrpSpPr>
          <p:grpSpPr>
            <a:xfrm>
              <a:off x="6155267" y="266700"/>
              <a:ext cx="2269066" cy="3657600"/>
              <a:chOff x="6155267" y="266700"/>
              <a:chExt cx="2269066" cy="3657600"/>
            </a:xfrm>
          </p:grpSpPr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xmlns="" id="{FDF1D638-ECD5-4BDF-BC61-970741201381}"/>
                  </a:ext>
                </a:extLst>
              </p:cNvPr>
              <p:cNvSpPr/>
              <p:nvPr/>
            </p:nvSpPr>
            <p:spPr bwMode="auto">
              <a:xfrm>
                <a:off x="6155267" y="266700"/>
                <a:ext cx="2269066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9BA4E8E3-28E5-41F8-AE7B-9D04C4E1DC2C}"/>
                  </a:ext>
                </a:extLst>
              </p:cNvPr>
              <p:cNvCxnSpPr>
                <a:cxnSpLocks/>
                <a:stCxn id="8" idx="0"/>
                <a:endCxn id="13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B61A27C-EB89-4606-AE50-795AD7967B26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H="1" flipV="1">
              <a:off x="7662333" y="857631"/>
              <a:ext cx="1214966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9F9A70E3-FA45-49B1-9BFD-084B5DB163BE}"/>
              </a:ext>
            </a:extLst>
          </p:cNvPr>
          <p:cNvSpPr/>
          <p:nvPr/>
        </p:nvSpPr>
        <p:spPr bwMode="auto">
          <a:xfrm>
            <a:off x="347136" y="4100067"/>
            <a:ext cx="3180644" cy="12557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enemies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(Lk 23:34)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control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19:11)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dignity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15:24)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7D7A1997-E656-40C7-A04A-79327FA1CED8}"/>
              </a:ext>
            </a:extLst>
          </p:cNvPr>
          <p:cNvSpPr/>
          <p:nvPr/>
        </p:nvSpPr>
        <p:spPr bwMode="auto">
          <a:xfrm>
            <a:off x="3200403" y="4093972"/>
            <a:ext cx="2904065" cy="12557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mother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19:26)</a:t>
            </a:r>
          </a:p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will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26:38-39)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soul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23:46)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158B7E-EA51-4973-8D04-F20C6EB2CB73}"/>
              </a:ext>
            </a:extLst>
          </p:cNvPr>
          <p:cNvSpPr txBox="1"/>
          <p:nvPr/>
        </p:nvSpPr>
        <p:spPr>
          <a:xfrm rot="19395154">
            <a:off x="7208767" y="3509802"/>
            <a:ext cx="15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1FF8EB-AF5C-48AC-AFB6-4D74E38A8EFB}"/>
              </a:ext>
            </a:extLst>
          </p:cNvPr>
          <p:cNvSpPr txBox="1"/>
          <p:nvPr/>
        </p:nvSpPr>
        <p:spPr>
          <a:xfrm rot="16200000">
            <a:off x="6049239" y="2574062"/>
            <a:ext cx="19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Trusted</a:t>
            </a:r>
          </a:p>
        </p:txBody>
      </p:sp>
    </p:spTree>
    <p:extLst>
      <p:ext uri="{BB962C8B-B14F-4D97-AF65-F5344CB8AC3E}">
        <p14:creationId xmlns:p14="http://schemas.microsoft.com/office/powerpoint/2010/main" val="10821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23 and while being reviled, </a:t>
            </a:r>
            <a:br>
              <a:rPr lang="en-US" dirty="0"/>
            </a:br>
            <a:r>
              <a:rPr lang="en-US" dirty="0"/>
              <a:t>He did not revile in return; </a:t>
            </a:r>
            <a:br>
              <a:rPr lang="en-US" dirty="0"/>
            </a:br>
            <a:r>
              <a:rPr lang="en-US" sz="2000" i="1" dirty="0"/>
              <a:t>(Mark 15:16-18; 29-32; Lk 22:60-61)</a:t>
            </a:r>
            <a:endParaRPr lang="en-US" i="1" dirty="0"/>
          </a:p>
          <a:p>
            <a:r>
              <a:rPr lang="en-US" dirty="0"/>
              <a:t>while suffering, </a:t>
            </a:r>
            <a:br>
              <a:rPr lang="en-US" dirty="0"/>
            </a:br>
            <a:r>
              <a:rPr lang="en-US" dirty="0"/>
              <a:t>He uttered no threats, </a:t>
            </a:r>
            <a:r>
              <a:rPr lang="en-US" sz="2000" i="1" dirty="0"/>
              <a:t>(Isa 53:7)</a:t>
            </a:r>
          </a:p>
          <a:p>
            <a:r>
              <a:rPr lang="en-US" dirty="0"/>
              <a:t>but kept entrusting ______</a:t>
            </a:r>
            <a:br>
              <a:rPr lang="en-US" dirty="0"/>
            </a:br>
            <a:r>
              <a:rPr lang="en-US" dirty="0"/>
              <a:t>to Him who judges righteously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66F681D0-99A5-483D-AEDB-195261A58171}"/>
              </a:ext>
            </a:extLst>
          </p:cNvPr>
          <p:cNvSpPr/>
          <p:nvPr/>
        </p:nvSpPr>
        <p:spPr bwMode="auto">
          <a:xfrm>
            <a:off x="6527800" y="44577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8960BD-4A6D-4BB9-9466-CD048B42D804}"/>
              </a:ext>
            </a:extLst>
          </p:cNvPr>
          <p:cNvGrpSpPr/>
          <p:nvPr/>
        </p:nvGrpSpPr>
        <p:grpSpPr>
          <a:xfrm>
            <a:off x="7366000" y="2600325"/>
            <a:ext cx="2582331" cy="1857375"/>
            <a:chOff x="7366000" y="2066925"/>
            <a:chExt cx="2582331" cy="1857375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6BFA557C-743B-481A-ABE6-2EEE2BF2F4E6}"/>
                </a:ext>
              </a:extLst>
            </p:cNvPr>
            <p:cNvSpPr/>
            <p:nvPr/>
          </p:nvSpPr>
          <p:spPr bwMode="auto">
            <a:xfrm>
              <a:off x="7975601" y="2066925"/>
              <a:ext cx="197273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Everyone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AFA564E3-BBCF-46BA-A91D-216FBC890E57}"/>
                </a:ext>
              </a:extLst>
            </p:cNvPr>
            <p:cNvCxnSpPr>
              <a:cxnSpLocks/>
              <a:stCxn id="8" idx="0"/>
              <a:endCxn id="15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7D502E-AEDA-4466-8697-F69E97007C94}"/>
              </a:ext>
            </a:extLst>
          </p:cNvPr>
          <p:cNvGrpSpPr/>
          <p:nvPr/>
        </p:nvGrpSpPr>
        <p:grpSpPr>
          <a:xfrm>
            <a:off x="6239934" y="800100"/>
            <a:ext cx="2722032" cy="3657600"/>
            <a:chOff x="6155267" y="266700"/>
            <a:chExt cx="2722032" cy="3657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19B3CB-6CED-4A87-AFCB-75545BE39495}"/>
                </a:ext>
              </a:extLst>
            </p:cNvPr>
            <p:cNvGrpSpPr/>
            <p:nvPr/>
          </p:nvGrpSpPr>
          <p:grpSpPr>
            <a:xfrm>
              <a:off x="6155267" y="266700"/>
              <a:ext cx="2269066" cy="3657600"/>
              <a:chOff x="6155267" y="266700"/>
              <a:chExt cx="2269066" cy="3657600"/>
            </a:xfrm>
          </p:grpSpPr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xmlns="" id="{FDF1D638-ECD5-4BDF-BC61-970741201381}"/>
                  </a:ext>
                </a:extLst>
              </p:cNvPr>
              <p:cNvSpPr/>
              <p:nvPr/>
            </p:nvSpPr>
            <p:spPr bwMode="auto">
              <a:xfrm>
                <a:off x="6155267" y="266700"/>
                <a:ext cx="2269066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9BA4E8E3-28E5-41F8-AE7B-9D04C4E1DC2C}"/>
                  </a:ext>
                </a:extLst>
              </p:cNvPr>
              <p:cNvCxnSpPr>
                <a:cxnSpLocks/>
                <a:stCxn id="8" idx="0"/>
                <a:endCxn id="13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B61A27C-EB89-4606-AE50-795AD7967B26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H="1" flipV="1">
              <a:off x="7662333" y="857631"/>
              <a:ext cx="1214966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8835C011-ADE7-4C74-A315-89C53894687B}"/>
              </a:ext>
            </a:extLst>
          </p:cNvPr>
          <p:cNvSpPr/>
          <p:nvPr/>
        </p:nvSpPr>
        <p:spPr bwMode="auto">
          <a:xfrm>
            <a:off x="1555521" y="3959101"/>
            <a:ext cx="326123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remembered his org. chart!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50B9D3-E604-430E-AB1E-1F17FA67661A}"/>
              </a:ext>
            </a:extLst>
          </p:cNvPr>
          <p:cNvSpPr txBox="1"/>
          <p:nvPr/>
        </p:nvSpPr>
        <p:spPr>
          <a:xfrm rot="19395154">
            <a:off x="7208767" y="3509802"/>
            <a:ext cx="15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38D2D8-97F8-4479-8E7C-1B414B4ECA71}"/>
              </a:ext>
            </a:extLst>
          </p:cNvPr>
          <p:cNvSpPr txBox="1"/>
          <p:nvPr/>
        </p:nvSpPr>
        <p:spPr>
          <a:xfrm rot="16200000">
            <a:off x="6049239" y="2574062"/>
            <a:ext cx="19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Trusted</a:t>
            </a:r>
          </a:p>
        </p:txBody>
      </p:sp>
    </p:spTree>
    <p:extLst>
      <p:ext uri="{BB962C8B-B14F-4D97-AF65-F5344CB8AC3E}">
        <p14:creationId xmlns:p14="http://schemas.microsoft.com/office/powerpoint/2010/main" val="2361104387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23 and while being reviled, </a:t>
            </a:r>
            <a:br>
              <a:rPr lang="en-US" dirty="0"/>
            </a:br>
            <a:r>
              <a:rPr lang="en-US" dirty="0"/>
              <a:t>He did not revile in return; </a:t>
            </a:r>
            <a:br>
              <a:rPr lang="en-US" dirty="0"/>
            </a:br>
            <a:r>
              <a:rPr lang="en-US" sz="2000" i="1" dirty="0"/>
              <a:t>(Mark 15:16-18; 29-32; Lk 22:60-61)</a:t>
            </a:r>
            <a:endParaRPr lang="en-US" i="1" dirty="0"/>
          </a:p>
          <a:p>
            <a:r>
              <a:rPr lang="en-US" dirty="0"/>
              <a:t>while suffering, </a:t>
            </a:r>
            <a:br>
              <a:rPr lang="en-US" dirty="0"/>
            </a:br>
            <a:r>
              <a:rPr lang="en-US" dirty="0"/>
              <a:t>He uttered no threats, </a:t>
            </a:r>
            <a:r>
              <a:rPr lang="en-US" sz="2000" i="1" dirty="0"/>
              <a:t>(Isa 53:7)</a:t>
            </a:r>
          </a:p>
          <a:p>
            <a:r>
              <a:rPr lang="en-US" dirty="0"/>
              <a:t>but kept entrusting ______</a:t>
            </a:r>
            <a:br>
              <a:rPr lang="en-US" dirty="0"/>
            </a:br>
            <a:r>
              <a:rPr lang="en-US" dirty="0"/>
              <a:t>to Him who judges righteously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66F681D0-99A5-483D-AEDB-195261A58171}"/>
              </a:ext>
            </a:extLst>
          </p:cNvPr>
          <p:cNvSpPr/>
          <p:nvPr/>
        </p:nvSpPr>
        <p:spPr bwMode="auto">
          <a:xfrm>
            <a:off x="6527800" y="44577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8960BD-4A6D-4BB9-9466-CD048B42D804}"/>
              </a:ext>
            </a:extLst>
          </p:cNvPr>
          <p:cNvGrpSpPr/>
          <p:nvPr/>
        </p:nvGrpSpPr>
        <p:grpSpPr>
          <a:xfrm>
            <a:off x="7366000" y="2600325"/>
            <a:ext cx="2582331" cy="1857375"/>
            <a:chOff x="7366000" y="2066925"/>
            <a:chExt cx="2582331" cy="1857375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6BFA557C-743B-481A-ABE6-2EEE2BF2F4E6}"/>
                </a:ext>
              </a:extLst>
            </p:cNvPr>
            <p:cNvSpPr/>
            <p:nvPr/>
          </p:nvSpPr>
          <p:spPr bwMode="auto">
            <a:xfrm>
              <a:off x="7975601" y="2066925"/>
              <a:ext cx="197273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Everyone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AFA564E3-BBCF-46BA-A91D-216FBC890E57}"/>
                </a:ext>
              </a:extLst>
            </p:cNvPr>
            <p:cNvCxnSpPr>
              <a:cxnSpLocks/>
              <a:stCxn id="8" idx="0"/>
              <a:endCxn id="15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7D502E-AEDA-4466-8697-F69E97007C94}"/>
              </a:ext>
            </a:extLst>
          </p:cNvPr>
          <p:cNvGrpSpPr/>
          <p:nvPr/>
        </p:nvGrpSpPr>
        <p:grpSpPr>
          <a:xfrm>
            <a:off x="6239934" y="800100"/>
            <a:ext cx="2722032" cy="3657600"/>
            <a:chOff x="6155267" y="266700"/>
            <a:chExt cx="2722032" cy="3657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19B3CB-6CED-4A87-AFCB-75545BE39495}"/>
                </a:ext>
              </a:extLst>
            </p:cNvPr>
            <p:cNvGrpSpPr/>
            <p:nvPr/>
          </p:nvGrpSpPr>
          <p:grpSpPr>
            <a:xfrm>
              <a:off x="6155267" y="266700"/>
              <a:ext cx="2269066" cy="3657600"/>
              <a:chOff x="6155267" y="266700"/>
              <a:chExt cx="2269066" cy="3657600"/>
            </a:xfrm>
          </p:grpSpPr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xmlns="" id="{FDF1D638-ECD5-4BDF-BC61-970741201381}"/>
                  </a:ext>
                </a:extLst>
              </p:cNvPr>
              <p:cNvSpPr/>
              <p:nvPr/>
            </p:nvSpPr>
            <p:spPr bwMode="auto">
              <a:xfrm>
                <a:off x="6155267" y="266700"/>
                <a:ext cx="2269066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9BA4E8E3-28E5-41F8-AE7B-9D04C4E1DC2C}"/>
                  </a:ext>
                </a:extLst>
              </p:cNvPr>
              <p:cNvCxnSpPr>
                <a:cxnSpLocks/>
                <a:stCxn id="8" idx="0"/>
                <a:endCxn id="13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B61A27C-EB89-4606-AE50-795AD7967B26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H="1" flipV="1">
              <a:off x="7662333" y="857631"/>
              <a:ext cx="1214966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8835C011-ADE7-4C74-A315-89C53894687B}"/>
              </a:ext>
            </a:extLst>
          </p:cNvPr>
          <p:cNvSpPr/>
          <p:nvPr/>
        </p:nvSpPr>
        <p:spPr bwMode="auto">
          <a:xfrm>
            <a:off x="1555521" y="3959101"/>
            <a:ext cx="326123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to remember ours too!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50B9D3-E604-430E-AB1E-1F17FA67661A}"/>
              </a:ext>
            </a:extLst>
          </p:cNvPr>
          <p:cNvSpPr txBox="1"/>
          <p:nvPr/>
        </p:nvSpPr>
        <p:spPr>
          <a:xfrm rot="19395154">
            <a:off x="7208767" y="3509802"/>
            <a:ext cx="15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38D2D8-97F8-4479-8E7C-1B414B4ECA71}"/>
              </a:ext>
            </a:extLst>
          </p:cNvPr>
          <p:cNvSpPr txBox="1"/>
          <p:nvPr/>
        </p:nvSpPr>
        <p:spPr>
          <a:xfrm rot="16200000">
            <a:off x="6049239" y="2574062"/>
            <a:ext cx="19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Trusted</a:t>
            </a:r>
          </a:p>
        </p:txBody>
      </p:sp>
    </p:spTree>
    <p:extLst>
      <p:ext uri="{BB962C8B-B14F-4D97-AF65-F5344CB8AC3E}">
        <p14:creationId xmlns:p14="http://schemas.microsoft.com/office/powerpoint/2010/main" val="34117985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6350000" cy="4838700"/>
          </a:xfrm>
        </p:spPr>
        <p:txBody>
          <a:bodyPr/>
          <a:lstStyle/>
          <a:p>
            <a:r>
              <a:rPr lang="en-US" dirty="0"/>
              <a:t>25 For you were continually straying like sheep, </a:t>
            </a:r>
          </a:p>
          <a:p>
            <a:r>
              <a:rPr lang="en-US" dirty="0"/>
              <a:t>but now you have returned to the </a:t>
            </a:r>
            <a:r>
              <a:rPr lang="en-US" u="sng" dirty="0"/>
              <a:t>Shepherd and Guardian</a:t>
            </a:r>
            <a:r>
              <a:rPr lang="en-US" dirty="0"/>
              <a:t> of your souls.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66F681D0-99A5-483D-AEDB-195261A58171}"/>
              </a:ext>
            </a:extLst>
          </p:cNvPr>
          <p:cNvSpPr/>
          <p:nvPr/>
        </p:nvSpPr>
        <p:spPr bwMode="auto">
          <a:xfrm>
            <a:off x="6527800" y="4457700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8960BD-4A6D-4BB9-9466-CD048B42D804}"/>
              </a:ext>
            </a:extLst>
          </p:cNvPr>
          <p:cNvGrpSpPr/>
          <p:nvPr/>
        </p:nvGrpSpPr>
        <p:grpSpPr>
          <a:xfrm>
            <a:off x="7366000" y="2600325"/>
            <a:ext cx="2582331" cy="1857375"/>
            <a:chOff x="7366000" y="2066925"/>
            <a:chExt cx="2582331" cy="1857375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6BFA557C-743B-481A-ABE6-2EEE2BF2F4E6}"/>
                </a:ext>
              </a:extLst>
            </p:cNvPr>
            <p:cNvSpPr/>
            <p:nvPr/>
          </p:nvSpPr>
          <p:spPr bwMode="auto">
            <a:xfrm>
              <a:off x="7975601" y="2066925"/>
              <a:ext cx="197273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Everyone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AFA564E3-BBCF-46BA-A91D-216FBC890E57}"/>
                </a:ext>
              </a:extLst>
            </p:cNvPr>
            <p:cNvCxnSpPr>
              <a:cxnSpLocks/>
              <a:stCxn id="8" idx="0"/>
              <a:endCxn id="15" idx="2"/>
            </p:cNvCxnSpPr>
            <p:nvPr/>
          </p:nvCxnSpPr>
          <p:spPr bwMode="auto">
            <a:xfrm flipV="1">
              <a:off x="7366000" y="2657856"/>
              <a:ext cx="1595966" cy="1266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7D502E-AEDA-4466-8697-F69E97007C94}"/>
              </a:ext>
            </a:extLst>
          </p:cNvPr>
          <p:cNvGrpSpPr/>
          <p:nvPr/>
        </p:nvGrpSpPr>
        <p:grpSpPr>
          <a:xfrm>
            <a:off x="6239934" y="800100"/>
            <a:ext cx="2722032" cy="3657600"/>
            <a:chOff x="6155267" y="266700"/>
            <a:chExt cx="2722032" cy="3657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19B3CB-6CED-4A87-AFCB-75545BE39495}"/>
                </a:ext>
              </a:extLst>
            </p:cNvPr>
            <p:cNvGrpSpPr/>
            <p:nvPr/>
          </p:nvGrpSpPr>
          <p:grpSpPr>
            <a:xfrm>
              <a:off x="6155267" y="266700"/>
              <a:ext cx="2269066" cy="3657600"/>
              <a:chOff x="6155267" y="266700"/>
              <a:chExt cx="2269066" cy="3657600"/>
            </a:xfrm>
          </p:grpSpPr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xmlns="" id="{FDF1D638-ECD5-4BDF-BC61-970741201381}"/>
                  </a:ext>
                </a:extLst>
              </p:cNvPr>
              <p:cNvSpPr/>
              <p:nvPr/>
            </p:nvSpPr>
            <p:spPr bwMode="auto">
              <a:xfrm>
                <a:off x="6155267" y="266700"/>
                <a:ext cx="2269066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9BA4E8E3-28E5-41F8-AE7B-9D04C4E1DC2C}"/>
                  </a:ext>
                </a:extLst>
              </p:cNvPr>
              <p:cNvCxnSpPr>
                <a:cxnSpLocks/>
                <a:stCxn id="8" idx="0"/>
                <a:endCxn id="13" idx="2"/>
              </p:cNvCxnSpPr>
              <p:nvPr/>
            </p:nvCxnSpPr>
            <p:spPr bwMode="auto">
              <a:xfrm flipV="1">
                <a:off x="7281333" y="857631"/>
                <a:ext cx="8467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B61A27C-EB89-4606-AE50-795AD7967B26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H="1" flipV="1">
              <a:off x="7662333" y="857631"/>
              <a:ext cx="1214966" cy="12092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8835C011-ADE7-4C74-A315-89C53894687B}"/>
              </a:ext>
            </a:extLst>
          </p:cNvPr>
          <p:cNvSpPr/>
          <p:nvPr/>
        </p:nvSpPr>
        <p:spPr bwMode="auto">
          <a:xfrm>
            <a:off x="1555521" y="3959101"/>
            <a:ext cx="326123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to remember ours too!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F4A054-CD9C-4BF1-9170-E4B698BE978B}"/>
              </a:ext>
            </a:extLst>
          </p:cNvPr>
          <p:cNvSpPr txBox="1"/>
          <p:nvPr/>
        </p:nvSpPr>
        <p:spPr>
          <a:xfrm rot="19395154">
            <a:off x="7208767" y="3509802"/>
            <a:ext cx="15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6CB0F5-26A3-4B97-9D05-389E56FA54C6}"/>
              </a:ext>
            </a:extLst>
          </p:cNvPr>
          <p:cNvSpPr txBox="1"/>
          <p:nvPr/>
        </p:nvSpPr>
        <p:spPr>
          <a:xfrm rot="16200000">
            <a:off x="6049239" y="2574062"/>
            <a:ext cx="19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Trusted</a:t>
            </a:r>
          </a:p>
        </p:txBody>
      </p:sp>
    </p:spTree>
    <p:extLst>
      <p:ext uri="{BB962C8B-B14F-4D97-AF65-F5344CB8AC3E}">
        <p14:creationId xmlns:p14="http://schemas.microsoft.com/office/powerpoint/2010/main" val="4167076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4DECD3D-E63B-412A-A449-04C1D33B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5901257" cy="4635500"/>
          </a:xfrm>
        </p:spPr>
        <p:txBody>
          <a:bodyPr/>
          <a:lstStyle/>
          <a:p>
            <a:r>
              <a:rPr lang="en-US" dirty="0"/>
              <a:t>Our authority system is temporarily out of order</a:t>
            </a:r>
          </a:p>
          <a:p>
            <a:r>
              <a:rPr lang="en-US" dirty="0"/>
              <a:t>But one day God will set up the government we’ve always longed for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4BF1973D-28F2-4486-9783-FA4023368DCC}"/>
              </a:ext>
            </a:extLst>
          </p:cNvPr>
          <p:cNvSpPr/>
          <p:nvPr/>
        </p:nvSpPr>
        <p:spPr bwMode="auto">
          <a:xfrm>
            <a:off x="6849534" y="4457700"/>
            <a:ext cx="104986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9BAB69E-3395-4272-B427-02B9E9F769F0}"/>
              </a:ext>
            </a:extLst>
          </p:cNvPr>
          <p:cNvGrpSpPr/>
          <p:nvPr/>
        </p:nvGrpSpPr>
        <p:grpSpPr>
          <a:xfrm>
            <a:off x="7374467" y="2400300"/>
            <a:ext cx="2573864" cy="2057400"/>
            <a:chOff x="7374467" y="1866900"/>
            <a:chExt cx="2573864" cy="2057400"/>
          </a:xfrm>
        </p:grpSpPr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xmlns="" id="{E50C0BA7-92CB-42EB-B8CB-9AE0343B5E42}"/>
                </a:ext>
              </a:extLst>
            </p:cNvPr>
            <p:cNvSpPr/>
            <p:nvPr/>
          </p:nvSpPr>
          <p:spPr bwMode="auto">
            <a:xfrm>
              <a:off x="7679265" y="1866900"/>
              <a:ext cx="2269066" cy="108952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Fallen Authorities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CD2D292B-3569-4683-BF5F-02A2B937124D}"/>
                </a:ext>
              </a:extLst>
            </p:cNvPr>
            <p:cNvCxnSpPr>
              <a:cxnSpLocks/>
              <a:stCxn id="18" idx="0"/>
              <a:endCxn id="20" idx="2"/>
            </p:cNvCxnSpPr>
            <p:nvPr/>
          </p:nvCxnSpPr>
          <p:spPr bwMode="auto">
            <a:xfrm flipV="1">
              <a:off x="7374467" y="2956429"/>
              <a:ext cx="1439331" cy="9678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31DE131-8990-4A08-88AA-3C67082009CD}"/>
              </a:ext>
            </a:extLst>
          </p:cNvPr>
          <p:cNvGrpSpPr/>
          <p:nvPr/>
        </p:nvGrpSpPr>
        <p:grpSpPr>
          <a:xfrm>
            <a:off x="6223000" y="800100"/>
            <a:ext cx="2590798" cy="3657600"/>
            <a:chOff x="6138333" y="266700"/>
            <a:chExt cx="2590798" cy="36576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EEEFD86-54E4-4AC7-A9E9-209ED646C33F}"/>
                </a:ext>
              </a:extLst>
            </p:cNvPr>
            <p:cNvGrpSpPr/>
            <p:nvPr/>
          </p:nvGrpSpPr>
          <p:grpSpPr>
            <a:xfrm>
              <a:off x="6138333" y="266700"/>
              <a:ext cx="2302934" cy="3657600"/>
              <a:chOff x="6138333" y="266700"/>
              <a:chExt cx="2302934" cy="3657600"/>
            </a:xfrm>
          </p:grpSpPr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xmlns="" id="{02CB0FBD-A4CC-46E2-8936-3720F8238195}"/>
                  </a:ext>
                </a:extLst>
              </p:cNvPr>
              <p:cNvSpPr/>
              <p:nvPr/>
            </p:nvSpPr>
            <p:spPr bwMode="auto">
              <a:xfrm>
                <a:off x="6138333" y="266700"/>
                <a:ext cx="2302934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A304FFFE-F73E-4A08-AADB-3A8026ED967C}"/>
                  </a:ext>
                </a:extLst>
              </p:cNvPr>
              <p:cNvCxnSpPr>
                <a:cxnSpLocks/>
                <a:stCxn id="18" idx="0"/>
                <a:endCxn id="25" idx="2"/>
              </p:cNvCxnSpPr>
              <p:nvPr/>
            </p:nvCxnSpPr>
            <p:spPr bwMode="auto">
              <a:xfrm flipV="1">
                <a:off x="7289800" y="857631"/>
                <a:ext cx="0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44D40297-7E60-4BF0-8CAC-C4A226E80DF8}"/>
                </a:ext>
              </a:extLst>
            </p:cNvPr>
            <p:cNvCxnSpPr>
              <a:cxnSpLocks/>
              <a:stCxn id="20" idx="0"/>
            </p:cNvCxnSpPr>
            <p:nvPr/>
          </p:nvCxnSpPr>
          <p:spPr bwMode="auto">
            <a:xfrm flipH="1" flipV="1">
              <a:off x="7670800" y="857631"/>
              <a:ext cx="1058331" cy="10092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39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4DECD3D-E63B-412A-A449-04C1D33B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5901257" cy="4635500"/>
          </a:xfrm>
        </p:spPr>
        <p:txBody>
          <a:bodyPr/>
          <a:lstStyle/>
          <a:p>
            <a:r>
              <a:rPr lang="en-US" dirty="0"/>
              <a:t>Our authority system is temporarily out of order</a:t>
            </a:r>
          </a:p>
          <a:p>
            <a:r>
              <a:rPr lang="en-US" dirty="0"/>
              <a:t>But one day God will set up the government we’ve always longed for</a:t>
            </a:r>
          </a:p>
          <a:p>
            <a:r>
              <a:rPr lang="en-US" dirty="0"/>
              <a:t>For now, we have follow Jesus’s example and keep on trusting the Father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4BF1973D-28F2-4486-9783-FA4023368DCC}"/>
              </a:ext>
            </a:extLst>
          </p:cNvPr>
          <p:cNvSpPr/>
          <p:nvPr/>
        </p:nvSpPr>
        <p:spPr bwMode="auto">
          <a:xfrm>
            <a:off x="6849534" y="4457700"/>
            <a:ext cx="104986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E50C0BA7-92CB-42EB-B8CB-9AE0343B5E42}"/>
              </a:ext>
            </a:extLst>
          </p:cNvPr>
          <p:cNvSpPr/>
          <p:nvPr/>
        </p:nvSpPr>
        <p:spPr bwMode="auto">
          <a:xfrm>
            <a:off x="7679265" y="2400300"/>
            <a:ext cx="226906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Christ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31DE131-8990-4A08-88AA-3C67082009CD}"/>
              </a:ext>
            </a:extLst>
          </p:cNvPr>
          <p:cNvGrpSpPr/>
          <p:nvPr/>
        </p:nvGrpSpPr>
        <p:grpSpPr>
          <a:xfrm>
            <a:off x="6223000" y="800100"/>
            <a:ext cx="2590798" cy="3657600"/>
            <a:chOff x="6138333" y="266700"/>
            <a:chExt cx="2590798" cy="36576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EEEFD86-54E4-4AC7-A9E9-209ED646C33F}"/>
                </a:ext>
              </a:extLst>
            </p:cNvPr>
            <p:cNvGrpSpPr/>
            <p:nvPr/>
          </p:nvGrpSpPr>
          <p:grpSpPr>
            <a:xfrm>
              <a:off x="6138333" y="266700"/>
              <a:ext cx="2302934" cy="3657600"/>
              <a:chOff x="6138333" y="266700"/>
              <a:chExt cx="2302934" cy="3657600"/>
            </a:xfrm>
          </p:grpSpPr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xmlns="" id="{02CB0FBD-A4CC-46E2-8936-3720F8238195}"/>
                  </a:ext>
                </a:extLst>
              </p:cNvPr>
              <p:cNvSpPr/>
              <p:nvPr/>
            </p:nvSpPr>
            <p:spPr bwMode="auto">
              <a:xfrm>
                <a:off x="6138333" y="266700"/>
                <a:ext cx="2302934" cy="590931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t" anchorCtr="0">
                <a:spAutoFit/>
              </a:bodyPr>
              <a:lstStyle/>
              <a:p>
                <a:pPr marL="174625" indent="-174625" algn="ctr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Father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A304FFFE-F73E-4A08-AADB-3A8026ED967C}"/>
                  </a:ext>
                </a:extLst>
              </p:cNvPr>
              <p:cNvCxnSpPr>
                <a:cxnSpLocks/>
                <a:stCxn id="18" idx="0"/>
                <a:endCxn id="25" idx="2"/>
              </p:cNvCxnSpPr>
              <p:nvPr/>
            </p:nvCxnSpPr>
            <p:spPr bwMode="auto">
              <a:xfrm flipV="1">
                <a:off x="7289800" y="857631"/>
                <a:ext cx="0" cy="30666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44D40297-7E60-4BF0-8CAC-C4A226E80DF8}"/>
                </a:ext>
              </a:extLst>
            </p:cNvPr>
            <p:cNvCxnSpPr>
              <a:cxnSpLocks/>
              <a:stCxn id="20" idx="0"/>
            </p:cNvCxnSpPr>
            <p:nvPr/>
          </p:nvCxnSpPr>
          <p:spPr bwMode="auto">
            <a:xfrm flipH="1" flipV="1">
              <a:off x="7670801" y="857632"/>
              <a:ext cx="1058330" cy="10092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249506B-4E29-478A-A49F-A0F35F740417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4467" y="3489829"/>
            <a:ext cx="1439331" cy="9678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58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2:13-25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49817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Peter 3:1-7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Authority and Marriage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199717" cy="4838700"/>
          </a:xfrm>
        </p:spPr>
        <p:txBody>
          <a:bodyPr/>
          <a:lstStyle/>
          <a:p>
            <a:r>
              <a:rPr lang="en-US" dirty="0"/>
              <a:t>15 For such is the will of God that by doing right you may silence the ignorance of foolish men.</a:t>
            </a:r>
          </a:p>
          <a:p>
            <a:r>
              <a:rPr lang="en-US" dirty="0"/>
              <a:t>16 Act as free men, </a:t>
            </a:r>
          </a:p>
          <a:p>
            <a:r>
              <a:rPr lang="en-US" dirty="0"/>
              <a:t>	and do not use your freedom as a covering for evil, but use it as </a:t>
            </a:r>
            <a:r>
              <a:rPr lang="en-US" u="sng" dirty="0"/>
              <a:t>bondslaves of God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1548B102-4640-47A5-BCAF-DD9A94317466}"/>
              </a:ext>
            </a:extLst>
          </p:cNvPr>
          <p:cNvSpPr/>
          <p:nvPr/>
        </p:nvSpPr>
        <p:spPr bwMode="auto">
          <a:xfrm>
            <a:off x="6832600" y="3924300"/>
            <a:ext cx="914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270D571-C05F-4404-808C-DEB0F2199EA4}"/>
              </a:ext>
            </a:extLst>
          </p:cNvPr>
          <p:cNvSpPr/>
          <p:nvPr/>
        </p:nvSpPr>
        <p:spPr bwMode="auto">
          <a:xfrm>
            <a:off x="8195733" y="2066925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A0DBCE2-3B57-47D2-BDAA-609804440FCA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7289800" y="3467100"/>
            <a:ext cx="628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16687A0-B175-4ECA-A6EF-C716FF7C57F1}"/>
              </a:ext>
            </a:extLst>
          </p:cNvPr>
          <p:cNvGrpSpPr/>
          <p:nvPr/>
        </p:nvGrpSpPr>
        <p:grpSpPr>
          <a:xfrm>
            <a:off x="6680200" y="266700"/>
            <a:ext cx="1219200" cy="3657600"/>
            <a:chOff x="6680200" y="266700"/>
            <a:chExt cx="1219200" cy="3657600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xmlns="" id="{4DEC8FAE-0F71-4274-980F-39EB6909A032}"/>
                </a:ext>
              </a:extLst>
            </p:cNvPr>
            <p:cNvSpPr/>
            <p:nvPr/>
          </p:nvSpPr>
          <p:spPr bwMode="auto">
            <a:xfrm>
              <a:off x="6680200" y="266700"/>
              <a:ext cx="121920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A91F72EE-0926-4AE9-ACC8-284B091B1799}"/>
                </a:ext>
              </a:extLst>
            </p:cNvPr>
            <p:cNvCxnSpPr>
              <a:cxnSpLocks/>
              <a:stCxn id="4" idx="0"/>
              <a:endCxn id="10" idx="2"/>
            </p:cNvCxnSpPr>
            <p:nvPr/>
          </p:nvCxnSpPr>
          <p:spPr bwMode="auto">
            <a:xfrm flipV="1">
              <a:off x="7289800" y="857631"/>
              <a:ext cx="0" cy="30666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13E2759-D9A1-4070-A24E-0D26BBA85924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7670800" y="857631"/>
            <a:ext cx="1134533" cy="12092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6E19585-F14B-4070-89E9-704B86797086}"/>
              </a:ext>
            </a:extLst>
          </p:cNvPr>
          <p:cNvGrpSpPr/>
          <p:nvPr/>
        </p:nvGrpSpPr>
        <p:grpSpPr>
          <a:xfrm>
            <a:off x="8487836" y="2657856"/>
            <a:ext cx="1557860" cy="913828"/>
            <a:chOff x="8487836" y="2657856"/>
            <a:chExt cx="1557860" cy="91382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xmlns="" id="{CB2EE26C-A2EB-40CC-A43C-9A82ECDE2616}"/>
                </a:ext>
              </a:extLst>
            </p:cNvPr>
            <p:cNvSpPr/>
            <p:nvPr/>
          </p:nvSpPr>
          <p:spPr bwMode="auto">
            <a:xfrm>
              <a:off x="8487836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955DB013-8998-4D8C-AEDA-414B9D748D11}"/>
                </a:ext>
              </a:extLst>
            </p:cNvPr>
            <p:cNvSpPr/>
            <p:nvPr/>
          </p:nvSpPr>
          <p:spPr bwMode="auto">
            <a:xfrm>
              <a:off x="9029704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32CE9E43-9C0A-4A7D-813A-FD8E1C9C1F7E}"/>
                </a:ext>
              </a:extLst>
            </p:cNvPr>
            <p:cNvSpPr/>
            <p:nvPr/>
          </p:nvSpPr>
          <p:spPr bwMode="auto">
            <a:xfrm>
              <a:off x="9575800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0C3B92EC-E9B2-4E7A-8BF0-9539FA7CAAC6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 flipH="1">
              <a:off x="8722784" y="2657857"/>
              <a:ext cx="234950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568B401C-8011-4380-9599-6BEAB48D1ABC}"/>
                </a:ext>
              </a:extLst>
            </p:cNvPr>
            <p:cNvCxnSpPr>
              <a:cxnSpLocks/>
              <a:endCxn id="15" idx="0"/>
            </p:cNvCxnSpPr>
            <p:nvPr/>
          </p:nvCxnSpPr>
          <p:spPr bwMode="auto">
            <a:xfrm>
              <a:off x="9264652" y="2657856"/>
              <a:ext cx="0" cy="322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F9E5A9A7-B09F-487A-9C22-5BBF00771B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4933" y="2657856"/>
              <a:ext cx="391587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50DBE5CF-726F-45E8-8097-68769C863D55}"/>
              </a:ext>
            </a:extLst>
          </p:cNvPr>
          <p:cNvSpPr/>
          <p:nvPr/>
        </p:nvSpPr>
        <p:spPr bwMode="auto">
          <a:xfrm rot="19320002">
            <a:off x="8023388" y="2502065"/>
            <a:ext cx="349256" cy="1524000"/>
          </a:xfrm>
          <a:prstGeom prst="leftBrace">
            <a:avLst>
              <a:gd name="adj1" fmla="val 43787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199717" cy="48387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For such is the will of God that by </a:t>
            </a:r>
            <a:r>
              <a:rPr lang="en-US" dirty="0"/>
              <a:t>doing right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you may silence the ignorance of foolish men.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Act as free men,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</a:t>
            </a:r>
            <a:r>
              <a:rPr lang="en-US" dirty="0"/>
              <a:t>do not use your freedom as a covering for evil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use it as bondslaves of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1548B102-4640-47A5-BCAF-DD9A94317466}"/>
              </a:ext>
            </a:extLst>
          </p:cNvPr>
          <p:cNvSpPr/>
          <p:nvPr/>
        </p:nvSpPr>
        <p:spPr bwMode="auto">
          <a:xfrm>
            <a:off x="6832600" y="3924300"/>
            <a:ext cx="914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270D571-C05F-4404-808C-DEB0F2199EA4}"/>
              </a:ext>
            </a:extLst>
          </p:cNvPr>
          <p:cNvSpPr/>
          <p:nvPr/>
        </p:nvSpPr>
        <p:spPr bwMode="auto">
          <a:xfrm>
            <a:off x="8195733" y="2066925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A0DBCE2-3B57-47D2-BDAA-609804440FCA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7289800" y="3467100"/>
            <a:ext cx="628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16687A0-B175-4ECA-A6EF-C716FF7C57F1}"/>
              </a:ext>
            </a:extLst>
          </p:cNvPr>
          <p:cNvGrpSpPr/>
          <p:nvPr/>
        </p:nvGrpSpPr>
        <p:grpSpPr>
          <a:xfrm>
            <a:off x="6680200" y="266700"/>
            <a:ext cx="1219200" cy="3657600"/>
            <a:chOff x="6680200" y="266700"/>
            <a:chExt cx="1219200" cy="3657600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xmlns="" id="{4DEC8FAE-0F71-4274-980F-39EB6909A032}"/>
                </a:ext>
              </a:extLst>
            </p:cNvPr>
            <p:cNvSpPr/>
            <p:nvPr/>
          </p:nvSpPr>
          <p:spPr bwMode="auto">
            <a:xfrm>
              <a:off x="6680200" y="266700"/>
              <a:ext cx="121920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A91F72EE-0926-4AE9-ACC8-284B091B1799}"/>
                </a:ext>
              </a:extLst>
            </p:cNvPr>
            <p:cNvCxnSpPr>
              <a:cxnSpLocks/>
              <a:stCxn id="4" idx="0"/>
              <a:endCxn id="10" idx="2"/>
            </p:cNvCxnSpPr>
            <p:nvPr/>
          </p:nvCxnSpPr>
          <p:spPr bwMode="auto">
            <a:xfrm flipV="1">
              <a:off x="7289800" y="857631"/>
              <a:ext cx="0" cy="30666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13E2759-D9A1-4070-A24E-0D26BBA85924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7670800" y="857631"/>
            <a:ext cx="1134533" cy="12092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6E19585-F14B-4070-89E9-704B86797086}"/>
              </a:ext>
            </a:extLst>
          </p:cNvPr>
          <p:cNvGrpSpPr/>
          <p:nvPr/>
        </p:nvGrpSpPr>
        <p:grpSpPr>
          <a:xfrm>
            <a:off x="8487836" y="2657856"/>
            <a:ext cx="1557860" cy="913828"/>
            <a:chOff x="8487836" y="2657856"/>
            <a:chExt cx="1557860" cy="91382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xmlns="" id="{CB2EE26C-A2EB-40CC-A43C-9A82ECDE2616}"/>
                </a:ext>
              </a:extLst>
            </p:cNvPr>
            <p:cNvSpPr/>
            <p:nvPr/>
          </p:nvSpPr>
          <p:spPr bwMode="auto">
            <a:xfrm>
              <a:off x="8487836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955DB013-8998-4D8C-AEDA-414B9D748D11}"/>
                </a:ext>
              </a:extLst>
            </p:cNvPr>
            <p:cNvSpPr/>
            <p:nvPr/>
          </p:nvSpPr>
          <p:spPr bwMode="auto">
            <a:xfrm>
              <a:off x="9029704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32CE9E43-9C0A-4A7D-813A-FD8E1C9C1F7E}"/>
                </a:ext>
              </a:extLst>
            </p:cNvPr>
            <p:cNvSpPr/>
            <p:nvPr/>
          </p:nvSpPr>
          <p:spPr bwMode="auto">
            <a:xfrm>
              <a:off x="9575800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0C3B92EC-E9B2-4E7A-8BF0-9539FA7CAAC6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 flipH="1">
              <a:off x="8722784" y="2657857"/>
              <a:ext cx="234950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568B401C-8011-4380-9599-6BEAB48D1ABC}"/>
                </a:ext>
              </a:extLst>
            </p:cNvPr>
            <p:cNvCxnSpPr>
              <a:cxnSpLocks/>
              <a:endCxn id="15" idx="0"/>
            </p:cNvCxnSpPr>
            <p:nvPr/>
          </p:nvCxnSpPr>
          <p:spPr bwMode="auto">
            <a:xfrm>
              <a:off x="9264652" y="2657856"/>
              <a:ext cx="0" cy="322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F9E5A9A7-B09F-487A-9C22-5BBF00771B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4933" y="2657856"/>
              <a:ext cx="391587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50DBE5CF-726F-45E8-8097-68769C863D55}"/>
              </a:ext>
            </a:extLst>
          </p:cNvPr>
          <p:cNvSpPr/>
          <p:nvPr/>
        </p:nvSpPr>
        <p:spPr bwMode="auto">
          <a:xfrm rot="19320002">
            <a:off x="8023388" y="2502065"/>
            <a:ext cx="349256" cy="1524000"/>
          </a:xfrm>
          <a:prstGeom prst="leftBrace">
            <a:avLst>
              <a:gd name="adj1" fmla="val 43787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A3F53D81-1D9F-446C-B992-65DA0A8EBDD2}"/>
              </a:ext>
            </a:extLst>
          </p:cNvPr>
          <p:cNvSpPr/>
          <p:nvPr/>
        </p:nvSpPr>
        <p:spPr bwMode="auto">
          <a:xfrm>
            <a:off x="2260600" y="4707714"/>
            <a:ext cx="376766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“Do good, not evil”</a:t>
            </a:r>
          </a:p>
        </p:txBody>
      </p:sp>
    </p:spTree>
    <p:extLst>
      <p:ext uri="{BB962C8B-B14F-4D97-AF65-F5344CB8AC3E}">
        <p14:creationId xmlns:p14="http://schemas.microsoft.com/office/powerpoint/2010/main" val="934511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199717" cy="4838700"/>
          </a:xfrm>
        </p:spPr>
        <p:txBody>
          <a:bodyPr/>
          <a:lstStyle/>
          <a:p>
            <a:r>
              <a:rPr lang="en-US" dirty="0"/>
              <a:t>17 Honor all people, </a:t>
            </a:r>
          </a:p>
          <a:p>
            <a:r>
              <a:rPr lang="en-US" dirty="0"/>
              <a:t>	love the brotherhood, </a:t>
            </a:r>
          </a:p>
          <a:p>
            <a:r>
              <a:rPr lang="en-US" dirty="0"/>
              <a:t>	fear God, </a:t>
            </a:r>
          </a:p>
          <a:p>
            <a:r>
              <a:rPr lang="en-US" dirty="0"/>
              <a:t>	honor the king.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1548B102-4640-47A5-BCAF-DD9A94317466}"/>
              </a:ext>
            </a:extLst>
          </p:cNvPr>
          <p:cNvSpPr/>
          <p:nvPr/>
        </p:nvSpPr>
        <p:spPr bwMode="auto">
          <a:xfrm>
            <a:off x="6832600" y="3924300"/>
            <a:ext cx="914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270D571-C05F-4404-808C-DEB0F2199EA4}"/>
              </a:ext>
            </a:extLst>
          </p:cNvPr>
          <p:cNvSpPr/>
          <p:nvPr/>
        </p:nvSpPr>
        <p:spPr bwMode="auto">
          <a:xfrm>
            <a:off x="8195733" y="2066925"/>
            <a:ext cx="121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A0DBCE2-3B57-47D2-BDAA-609804440FCA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7289800" y="3467100"/>
            <a:ext cx="628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16687A0-B175-4ECA-A6EF-C716FF7C57F1}"/>
              </a:ext>
            </a:extLst>
          </p:cNvPr>
          <p:cNvGrpSpPr/>
          <p:nvPr/>
        </p:nvGrpSpPr>
        <p:grpSpPr>
          <a:xfrm>
            <a:off x="6680200" y="266700"/>
            <a:ext cx="1219200" cy="3657600"/>
            <a:chOff x="6680200" y="266700"/>
            <a:chExt cx="1219200" cy="3657600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xmlns="" id="{4DEC8FAE-0F71-4274-980F-39EB6909A032}"/>
                </a:ext>
              </a:extLst>
            </p:cNvPr>
            <p:cNvSpPr/>
            <p:nvPr/>
          </p:nvSpPr>
          <p:spPr bwMode="auto">
            <a:xfrm>
              <a:off x="6680200" y="266700"/>
              <a:ext cx="1219200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A91F72EE-0926-4AE9-ACC8-284B091B1799}"/>
                </a:ext>
              </a:extLst>
            </p:cNvPr>
            <p:cNvCxnSpPr>
              <a:cxnSpLocks/>
              <a:stCxn id="4" idx="0"/>
              <a:endCxn id="10" idx="2"/>
            </p:cNvCxnSpPr>
            <p:nvPr/>
          </p:nvCxnSpPr>
          <p:spPr bwMode="auto">
            <a:xfrm flipV="1">
              <a:off x="7289800" y="857631"/>
              <a:ext cx="0" cy="30666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13E2759-D9A1-4070-A24E-0D26BBA85924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7670800" y="857631"/>
            <a:ext cx="1134533" cy="12092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6E19585-F14B-4070-89E9-704B86797086}"/>
              </a:ext>
            </a:extLst>
          </p:cNvPr>
          <p:cNvGrpSpPr/>
          <p:nvPr/>
        </p:nvGrpSpPr>
        <p:grpSpPr>
          <a:xfrm>
            <a:off x="8487836" y="2657856"/>
            <a:ext cx="1557860" cy="913828"/>
            <a:chOff x="8487836" y="2657856"/>
            <a:chExt cx="1557860" cy="91382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xmlns="" id="{CB2EE26C-A2EB-40CC-A43C-9A82ECDE2616}"/>
                </a:ext>
              </a:extLst>
            </p:cNvPr>
            <p:cNvSpPr/>
            <p:nvPr/>
          </p:nvSpPr>
          <p:spPr bwMode="auto">
            <a:xfrm>
              <a:off x="8487836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955DB013-8998-4D8C-AEDA-414B9D748D11}"/>
                </a:ext>
              </a:extLst>
            </p:cNvPr>
            <p:cNvSpPr/>
            <p:nvPr/>
          </p:nvSpPr>
          <p:spPr bwMode="auto">
            <a:xfrm>
              <a:off x="9029704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32CE9E43-9C0A-4A7D-813A-FD8E1C9C1F7E}"/>
                </a:ext>
              </a:extLst>
            </p:cNvPr>
            <p:cNvSpPr/>
            <p:nvPr/>
          </p:nvSpPr>
          <p:spPr bwMode="auto">
            <a:xfrm>
              <a:off x="9575800" y="2980753"/>
              <a:ext cx="46989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0C3B92EC-E9B2-4E7A-8BF0-9539FA7CAAC6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 flipH="1">
              <a:off x="8722784" y="2657857"/>
              <a:ext cx="234950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568B401C-8011-4380-9599-6BEAB48D1ABC}"/>
                </a:ext>
              </a:extLst>
            </p:cNvPr>
            <p:cNvCxnSpPr>
              <a:cxnSpLocks/>
              <a:endCxn id="15" idx="0"/>
            </p:cNvCxnSpPr>
            <p:nvPr/>
          </p:nvCxnSpPr>
          <p:spPr bwMode="auto">
            <a:xfrm>
              <a:off x="9264652" y="2657856"/>
              <a:ext cx="0" cy="322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F9E5A9A7-B09F-487A-9C22-5BBF00771B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4933" y="2657856"/>
              <a:ext cx="391587" cy="322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50DBE5CF-726F-45E8-8097-68769C863D55}"/>
              </a:ext>
            </a:extLst>
          </p:cNvPr>
          <p:cNvSpPr/>
          <p:nvPr/>
        </p:nvSpPr>
        <p:spPr bwMode="auto">
          <a:xfrm rot="19320002">
            <a:off x="8023388" y="2502065"/>
            <a:ext cx="349256" cy="1524000"/>
          </a:xfrm>
          <a:prstGeom prst="leftBrace">
            <a:avLst>
              <a:gd name="adj1" fmla="val 43787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80BF23C-8EEA-4324-A80E-B7F619371069}"/>
              </a:ext>
            </a:extLst>
          </p:cNvPr>
          <p:cNvGrpSpPr/>
          <p:nvPr/>
        </p:nvGrpSpPr>
        <p:grpSpPr>
          <a:xfrm>
            <a:off x="4628226" y="3918454"/>
            <a:ext cx="2194151" cy="1089529"/>
            <a:chOff x="4628226" y="3918454"/>
            <a:chExt cx="2194151" cy="108952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xmlns="" id="{181BAAEE-844C-4361-ACB1-34781BB17B6A}"/>
                </a:ext>
              </a:extLst>
            </p:cNvPr>
            <p:cNvSpPr/>
            <p:nvPr/>
          </p:nvSpPr>
          <p:spPr bwMode="auto">
            <a:xfrm>
              <a:off x="4628226" y="3918454"/>
              <a:ext cx="1518574" cy="108952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Family of God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FC00AD5-0489-4E02-8C13-BD4CFEA745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66077" y="4222623"/>
              <a:ext cx="6563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2D33A30-461F-4059-990A-FAD963D687F1}"/>
              </a:ext>
            </a:extLst>
          </p:cNvPr>
          <p:cNvGrpSpPr/>
          <p:nvPr/>
        </p:nvGrpSpPr>
        <p:grpSpPr>
          <a:xfrm>
            <a:off x="7747000" y="3924300"/>
            <a:ext cx="2286000" cy="1089529"/>
            <a:chOff x="7747000" y="3924300"/>
            <a:chExt cx="2286000" cy="1089529"/>
          </a:xfrm>
        </p:grpSpPr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0D534DEB-6254-4C74-B2C1-DB272F57C8F0}"/>
                </a:ext>
              </a:extLst>
            </p:cNvPr>
            <p:cNvSpPr/>
            <p:nvPr/>
          </p:nvSpPr>
          <p:spPr bwMode="auto">
            <a:xfrm>
              <a:off x="8514426" y="3924300"/>
              <a:ext cx="1518574" cy="108952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All People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C3EEC421-D69E-4242-B547-9593105F7581}"/>
                </a:ext>
              </a:extLst>
            </p:cNvPr>
            <p:cNvCxnSpPr>
              <a:cxnSpLocks/>
              <a:stCxn id="4" idx="3"/>
            </p:cNvCxnSpPr>
            <p:nvPr/>
          </p:nvCxnSpPr>
          <p:spPr bwMode="auto">
            <a:xfrm flipV="1">
              <a:off x="7747000" y="4210051"/>
              <a:ext cx="740836" cy="125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xmlns="" id="{77FE548C-B679-4FB3-8EF3-E79D3975971F}"/>
              </a:ext>
            </a:extLst>
          </p:cNvPr>
          <p:cNvSpPr/>
          <p:nvPr/>
        </p:nvSpPr>
        <p:spPr bwMode="auto">
          <a:xfrm>
            <a:off x="446246" y="3918453"/>
            <a:ext cx="3261231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your org. chart!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A26C522-8E45-4F27-9664-09304D115C3B}"/>
              </a:ext>
            </a:extLst>
          </p:cNvPr>
          <p:cNvSpPr txBox="1"/>
          <p:nvPr/>
        </p:nvSpPr>
        <p:spPr>
          <a:xfrm>
            <a:off x="6118225" y="3800475"/>
            <a:ext cx="77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love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218AA3-2B98-4997-8939-B1D9951C656A}"/>
              </a:ext>
            </a:extLst>
          </p:cNvPr>
          <p:cNvSpPr txBox="1"/>
          <p:nvPr/>
        </p:nvSpPr>
        <p:spPr>
          <a:xfrm>
            <a:off x="7660213" y="3788834"/>
            <a:ext cx="96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honor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D9C11BD-DDD8-4946-A1F7-BE9C7C30568D}"/>
              </a:ext>
            </a:extLst>
          </p:cNvPr>
          <p:cNvSpPr txBox="1"/>
          <p:nvPr/>
        </p:nvSpPr>
        <p:spPr>
          <a:xfrm rot="19188270">
            <a:off x="7163272" y="3202070"/>
            <a:ext cx="96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honor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E819813-3E3B-41BB-AB27-C85466412FFE}"/>
              </a:ext>
            </a:extLst>
          </p:cNvPr>
          <p:cNvSpPr txBox="1"/>
          <p:nvPr/>
        </p:nvSpPr>
        <p:spPr>
          <a:xfrm rot="16200000">
            <a:off x="6136697" y="2010510"/>
            <a:ext cx="190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fear/reverence</a:t>
            </a:r>
          </a:p>
        </p:txBody>
      </p:sp>
    </p:spTree>
    <p:extLst>
      <p:ext uri="{BB962C8B-B14F-4D97-AF65-F5344CB8AC3E}">
        <p14:creationId xmlns:p14="http://schemas.microsoft.com/office/powerpoint/2010/main" val="2478537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1F0FBE6C-F6F0-43AB-8F80-837BF31B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We live in a different type of government</a:t>
            </a:r>
          </a:p>
          <a:p>
            <a:pPr marL="285750" indent="-285750"/>
            <a:r>
              <a:rPr lang="en-US" dirty="0"/>
              <a:t>Part of “submission” could include working for reform</a:t>
            </a:r>
          </a:p>
          <a:p>
            <a:pPr marL="285750" indent="-285750"/>
            <a:r>
              <a:rPr lang="en-US" dirty="0"/>
              <a:t>Just keep a few things in mind…</a:t>
            </a:r>
          </a:p>
        </p:txBody>
      </p:sp>
    </p:spTree>
    <p:extLst>
      <p:ext uri="{BB962C8B-B14F-4D97-AF65-F5344CB8AC3E}">
        <p14:creationId xmlns:p14="http://schemas.microsoft.com/office/powerpoint/2010/main" val="14992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38BC4577-A636-42E7-A40A-9D822E14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Christians and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Appeal to “natural law,” not “The Bible says…”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Separation of church and state (Matt 22:21)</a:t>
            </a:r>
          </a:p>
          <a:p>
            <a:pPr marL="571500" indent="-571500">
              <a:buFontTx/>
              <a:buChar char="-"/>
            </a:pPr>
            <a:r>
              <a:rPr lang="en-US" dirty="0"/>
              <a:t>Bad things happen when these are not kept separate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1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1972</Words>
  <Application>Microsoft Office PowerPoint</Application>
  <PresentationFormat>Custom</PresentationFormat>
  <Paragraphs>321</Paragraphs>
  <Slides>49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1 Peter 2:13-25</vt:lpstr>
      <vt:lpstr>1 Peter 2</vt:lpstr>
      <vt:lpstr>1 Peter 2</vt:lpstr>
      <vt:lpstr>1 Peter 2</vt:lpstr>
      <vt:lpstr>1 Peter 2</vt:lpstr>
      <vt:lpstr>1 Peter 2</vt:lpstr>
      <vt:lpstr>1 Peter 2</vt:lpstr>
      <vt:lpstr>Christians and Government</vt:lpstr>
      <vt:lpstr>Christians and Government</vt:lpstr>
      <vt:lpstr>Charles Colson, Kingdoms in Conflict: An Insider’s Challenging View of Politics, Power, and the Pulpit (Zondervan, 1989), p.291.</vt:lpstr>
      <vt:lpstr>Charles Colson, Kingdoms in Conflict: An Insider’s Challenging View of Politics, Power, and the Pulpit (Zondervan, 1989), p.291.</vt:lpstr>
      <vt:lpstr>Christians and Government</vt:lpstr>
      <vt:lpstr>Political Polarization in America</vt:lpstr>
      <vt:lpstr>Political Polarization in America</vt:lpstr>
      <vt:lpstr>Political Polarization in America</vt:lpstr>
      <vt:lpstr>Christians and Government</vt:lpstr>
      <vt:lpstr>Charles Colson, Kingdoms in Conflict: An Insider’s Challenging View of Politics, Power, and the Pulpit (Zondervan, 1989), p.304.</vt:lpstr>
      <vt:lpstr>Charles Colson, Kingdoms in Conflict: An Insider’s Challenging View of Politics, Power, and the Pulpit (Zondervan, 1989), p.304.</vt:lpstr>
      <vt:lpstr>Christians and Government</vt:lpstr>
      <vt:lpstr>1 Peter 2</vt:lpstr>
      <vt:lpstr>1 Peter 2</vt:lpstr>
      <vt:lpstr>1 Peter 2</vt:lpstr>
      <vt:lpstr>Scripture and Slavery</vt:lpstr>
      <vt:lpstr>Manfred Brauch in Kaiser et. al, Hard Sayings of The Bible (InterVarsity Press, 1996), p. 643-644</vt:lpstr>
      <vt:lpstr>Manfred Brauch in Kaiser et. al, Hard Sayings of The Bible (InterVarsity Press, 1996), p. 643-644</vt:lpstr>
      <vt:lpstr>Manfred Brauch in Kaiser et. al, Hard Sayings of The Bible (InterVarsity Press, 1996), p. 643-644</vt:lpstr>
      <vt:lpstr>PowerPoint Presentation</vt:lpstr>
      <vt:lpstr>Scripture and Slavery</vt:lpstr>
      <vt:lpstr>Paul Copan, Is God a Moral Monster (Baker Books, 2011), p. 129-131</vt:lpstr>
      <vt:lpstr>Scripture and Slavery</vt:lpstr>
      <vt:lpstr>Scripture and Slavery</vt:lpstr>
      <vt:lpstr>Manfred Brauch in Kaiser et. al, Hard Sayings of The Bible (InterVarsity Press, 1996), p. 643-644</vt:lpstr>
      <vt:lpstr>Manfred Brauch in Kaiser et. al, Hard Sayings of The Bible (InterVarsity Press, 1996), p. 643-644</vt:lpstr>
      <vt:lpstr>Manfred Brauch in Kaiser et. al, Hard Sayings of The Bible (InterVarsity Press, 1996), p. 643-644</vt:lpstr>
      <vt:lpstr>Eric Metaxas, Amazing Grace (HarperCollins, 2007), p. 272</vt:lpstr>
      <vt:lpstr>Scripture and Slavery</vt:lpstr>
      <vt:lpstr>1 Peter 2</vt:lpstr>
      <vt:lpstr>1 Peter 2</vt:lpstr>
      <vt:lpstr>1 Peter 2</vt:lpstr>
      <vt:lpstr>1 Peter 2</vt:lpstr>
      <vt:lpstr>1 Peter 2</vt:lpstr>
      <vt:lpstr>1 Peter 2</vt:lpstr>
      <vt:lpstr>1 Peter 2</vt:lpstr>
      <vt:lpstr>1 Peter 2</vt:lpstr>
      <vt:lpstr>1 Peter 2</vt:lpstr>
      <vt:lpstr>1 Peter 2</vt:lpstr>
      <vt:lpstr>Conclusions</vt:lpstr>
      <vt:lpstr>Conclusions</vt:lpstr>
      <vt:lpstr>1 Peter 2:13-25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2021-09-02T19:44:56Z</dcterms:modified>
</cp:coreProperties>
</file>