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78"/>
  </p:notesMasterIdLst>
  <p:sldIdLst>
    <p:sldId id="262" r:id="rId2"/>
    <p:sldId id="1169" r:id="rId3"/>
    <p:sldId id="771" r:id="rId4"/>
    <p:sldId id="1181" r:id="rId5"/>
    <p:sldId id="1182" r:id="rId6"/>
    <p:sldId id="1183" r:id="rId7"/>
    <p:sldId id="1184" r:id="rId8"/>
    <p:sldId id="1191" r:id="rId9"/>
    <p:sldId id="1192" r:id="rId10"/>
    <p:sldId id="1193" r:id="rId11"/>
    <p:sldId id="1194" r:id="rId12"/>
    <p:sldId id="1248" r:id="rId13"/>
    <p:sldId id="1196" r:id="rId14"/>
    <p:sldId id="1201" r:id="rId15"/>
    <p:sldId id="1204" r:id="rId16"/>
    <p:sldId id="1205" r:id="rId17"/>
    <p:sldId id="1206" r:id="rId18"/>
    <p:sldId id="1207" r:id="rId19"/>
    <p:sldId id="1258" r:id="rId20"/>
    <p:sldId id="1249" r:id="rId21"/>
    <p:sldId id="1263" r:id="rId22"/>
    <p:sldId id="1264" r:id="rId23"/>
    <p:sldId id="1251" r:id="rId24"/>
    <p:sldId id="1257" r:id="rId25"/>
    <p:sldId id="1210" r:id="rId26"/>
    <p:sldId id="1262" r:id="rId27"/>
    <p:sldId id="1252" r:id="rId28"/>
    <p:sldId id="1215" r:id="rId29"/>
    <p:sldId id="1213" r:id="rId30"/>
    <p:sldId id="1214" r:id="rId31"/>
    <p:sldId id="1216" r:id="rId32"/>
    <p:sldId id="1217" r:id="rId33"/>
    <p:sldId id="1268" r:id="rId34"/>
    <p:sldId id="1218" r:id="rId35"/>
    <p:sldId id="1269" r:id="rId36"/>
    <p:sldId id="1273" r:id="rId37"/>
    <p:sldId id="1220" r:id="rId38"/>
    <p:sldId id="1274" r:id="rId39"/>
    <p:sldId id="1209" r:id="rId40"/>
    <p:sldId id="1281" r:id="rId41"/>
    <p:sldId id="1282" r:id="rId42"/>
    <p:sldId id="1283" r:id="rId43"/>
    <p:sldId id="1256" r:id="rId44"/>
    <p:sldId id="1271" r:id="rId45"/>
    <p:sldId id="1259" r:id="rId46"/>
    <p:sldId id="1222" r:id="rId47"/>
    <p:sldId id="1224" r:id="rId48"/>
    <p:sldId id="1225" r:id="rId49"/>
    <p:sldId id="1226" r:id="rId50"/>
    <p:sldId id="1227" r:id="rId51"/>
    <p:sldId id="1276" r:id="rId52"/>
    <p:sldId id="1228" r:id="rId53"/>
    <p:sldId id="1229" r:id="rId54"/>
    <p:sldId id="1231" r:id="rId55"/>
    <p:sldId id="1230" r:id="rId56"/>
    <p:sldId id="1232" r:id="rId57"/>
    <p:sldId id="1233" r:id="rId58"/>
    <p:sldId id="1277" r:id="rId59"/>
    <p:sldId id="1235" r:id="rId60"/>
    <p:sldId id="1234" r:id="rId61"/>
    <p:sldId id="1278" r:id="rId62"/>
    <p:sldId id="1236" r:id="rId63"/>
    <p:sldId id="1237" r:id="rId64"/>
    <p:sldId id="1238" r:id="rId65"/>
    <p:sldId id="1239" r:id="rId66"/>
    <p:sldId id="1240" r:id="rId67"/>
    <p:sldId id="1241" r:id="rId68"/>
    <p:sldId id="1242" r:id="rId69"/>
    <p:sldId id="1244" r:id="rId70"/>
    <p:sldId id="1243" r:id="rId71"/>
    <p:sldId id="1245" r:id="rId72"/>
    <p:sldId id="1246" r:id="rId73"/>
    <p:sldId id="1247" r:id="rId74"/>
    <p:sldId id="1168" r:id="rId75"/>
    <p:sldId id="1280" r:id="rId76"/>
    <p:sldId id="1167" r:id="rId7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272D"/>
    <a:srgbClr val="72DB2B"/>
    <a:srgbClr val="3F7D15"/>
    <a:srgbClr val="5BB41E"/>
    <a:srgbClr val="221A00"/>
    <a:srgbClr val="3E2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D7E6BD-A2D4-4626-B0C6-A979A3797833}" v="176" dt="2020-03-23T16:36:46.570"/>
    <p1510:client id="{701E544D-7E22-46D2-8FF1-98474AA626C4}" v="2" dt="2020-03-23T15:35:28.688"/>
    <p1510:client id="{7CF8CBED-1172-4317-B034-1DB3E9B72CD5}" v="56" dt="2020-03-23T17:49:58.827"/>
    <p1510:client id="{F37E2349-BB55-4DCF-8943-D7443E3ADE1A}" v="776" dt="2020-03-23T16:20:31.9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75" autoAdjust="0"/>
    <p:restoredTop sz="94660"/>
  </p:normalViewPr>
  <p:slideViewPr>
    <p:cSldViewPr snapToGrid="0">
      <p:cViewPr varScale="1">
        <p:scale>
          <a:sx n="77" d="100"/>
          <a:sy n="77" d="100"/>
        </p:scale>
        <p:origin x="136" y="64"/>
      </p:cViewPr>
      <p:guideLst/>
    </p:cSldViewPr>
  </p:slideViewPr>
  <p:notesTextViewPr>
    <p:cViewPr>
      <p:scale>
        <a:sx n="3" d="2"/>
        <a:sy n="3" d="2"/>
      </p:scale>
      <p:origin x="0" y="0"/>
    </p:cViewPr>
  </p:notesTextViewPr>
  <p:sorterViewPr>
    <p:cViewPr>
      <p:scale>
        <a:sx n="145" d="100"/>
        <a:sy n="145" d="100"/>
      </p:scale>
      <p:origin x="0" y="-680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163"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4F926D-B060-4F6A-834C-683F444DE01B}" type="datetimeFigureOut">
              <a:rPr lang="en-US" smtClean="0"/>
              <a:t>2/11/2021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FC77DC-F2A7-4847-88A5-2B3DF623F74B}" type="slidenum">
              <a:rPr lang="en-US" smtClean="0"/>
              <a:t>‹#›</a:t>
            </a:fld>
            <a:endParaRPr lang="en-US"/>
          </a:p>
        </p:txBody>
      </p:sp>
    </p:spTree>
    <p:extLst>
      <p:ext uri="{BB962C8B-B14F-4D97-AF65-F5344CB8AC3E}">
        <p14:creationId xmlns:p14="http://schemas.microsoft.com/office/powerpoint/2010/main" val="197180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FC77DC-F2A7-4847-88A5-2B3DF623F74B}" type="slidenum">
              <a:rPr lang="en-US" smtClean="0"/>
              <a:t>19</a:t>
            </a:fld>
            <a:endParaRPr lang="en-US"/>
          </a:p>
        </p:txBody>
      </p:sp>
    </p:spTree>
    <p:extLst>
      <p:ext uri="{BB962C8B-B14F-4D97-AF65-F5344CB8AC3E}">
        <p14:creationId xmlns:p14="http://schemas.microsoft.com/office/powerpoint/2010/main" val="508356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FC77DC-F2A7-4847-88A5-2B3DF623F74B}" type="slidenum">
              <a:rPr lang="en-US" smtClean="0"/>
              <a:t>30</a:t>
            </a:fld>
            <a:endParaRPr lang="en-US"/>
          </a:p>
        </p:txBody>
      </p:sp>
    </p:spTree>
    <p:extLst>
      <p:ext uri="{BB962C8B-B14F-4D97-AF65-F5344CB8AC3E}">
        <p14:creationId xmlns:p14="http://schemas.microsoft.com/office/powerpoint/2010/main" val="1384493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FC77DC-F2A7-4847-88A5-2B3DF623F74B}" type="slidenum">
              <a:rPr lang="en-US" smtClean="0"/>
              <a:t>31</a:t>
            </a:fld>
            <a:endParaRPr lang="en-US"/>
          </a:p>
        </p:txBody>
      </p:sp>
    </p:spTree>
    <p:extLst>
      <p:ext uri="{BB962C8B-B14F-4D97-AF65-F5344CB8AC3E}">
        <p14:creationId xmlns:p14="http://schemas.microsoft.com/office/powerpoint/2010/main" val="269522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FC77DC-F2A7-4847-88A5-2B3DF623F74B}" type="slidenum">
              <a:rPr lang="en-US" smtClean="0"/>
              <a:t>36</a:t>
            </a:fld>
            <a:endParaRPr lang="en-US"/>
          </a:p>
        </p:txBody>
      </p:sp>
    </p:spTree>
    <p:extLst>
      <p:ext uri="{BB962C8B-B14F-4D97-AF65-F5344CB8AC3E}">
        <p14:creationId xmlns:p14="http://schemas.microsoft.com/office/powerpoint/2010/main" val="198147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FC77DC-F2A7-4847-88A5-2B3DF623F74B}" type="slidenum">
              <a:rPr lang="en-US" smtClean="0"/>
              <a:t>37</a:t>
            </a:fld>
            <a:endParaRPr lang="en-US"/>
          </a:p>
        </p:txBody>
      </p:sp>
    </p:spTree>
    <p:extLst>
      <p:ext uri="{BB962C8B-B14F-4D97-AF65-F5344CB8AC3E}">
        <p14:creationId xmlns:p14="http://schemas.microsoft.com/office/powerpoint/2010/main" val="2764515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FC77DC-F2A7-4847-88A5-2B3DF623F74B}" type="slidenum">
              <a:rPr lang="en-US" smtClean="0"/>
              <a:t>38</a:t>
            </a:fld>
            <a:endParaRPr lang="en-US"/>
          </a:p>
        </p:txBody>
      </p:sp>
    </p:spTree>
    <p:extLst>
      <p:ext uri="{BB962C8B-B14F-4D97-AF65-F5344CB8AC3E}">
        <p14:creationId xmlns:p14="http://schemas.microsoft.com/office/powerpoint/2010/main" val="3007151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FC77DC-F2A7-4847-88A5-2B3DF623F74B}" type="slidenum">
              <a:rPr lang="en-US" smtClean="0"/>
              <a:t>39</a:t>
            </a:fld>
            <a:endParaRPr lang="en-US"/>
          </a:p>
        </p:txBody>
      </p:sp>
    </p:spTree>
    <p:extLst>
      <p:ext uri="{BB962C8B-B14F-4D97-AF65-F5344CB8AC3E}">
        <p14:creationId xmlns:p14="http://schemas.microsoft.com/office/powerpoint/2010/main" val="142483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FC77DC-F2A7-4847-88A5-2B3DF623F74B}" type="slidenum">
              <a:rPr lang="en-US" smtClean="0"/>
              <a:t>40</a:t>
            </a:fld>
            <a:endParaRPr lang="en-US"/>
          </a:p>
        </p:txBody>
      </p:sp>
    </p:spTree>
    <p:extLst>
      <p:ext uri="{BB962C8B-B14F-4D97-AF65-F5344CB8AC3E}">
        <p14:creationId xmlns:p14="http://schemas.microsoft.com/office/powerpoint/2010/main" val="36524115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FC77DC-F2A7-4847-88A5-2B3DF623F74B}" type="slidenum">
              <a:rPr lang="en-US" smtClean="0"/>
              <a:t>42</a:t>
            </a:fld>
            <a:endParaRPr lang="en-US"/>
          </a:p>
        </p:txBody>
      </p:sp>
    </p:spTree>
    <p:extLst>
      <p:ext uri="{BB962C8B-B14F-4D97-AF65-F5344CB8AC3E}">
        <p14:creationId xmlns:p14="http://schemas.microsoft.com/office/powerpoint/2010/main" val="814319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2352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FC77DC-F2A7-4847-88A5-2B3DF623F74B}" type="slidenum">
              <a:rPr lang="en-US" smtClean="0"/>
              <a:t>20</a:t>
            </a:fld>
            <a:endParaRPr lang="en-US"/>
          </a:p>
        </p:txBody>
      </p:sp>
    </p:spTree>
    <p:extLst>
      <p:ext uri="{BB962C8B-B14F-4D97-AF65-F5344CB8AC3E}">
        <p14:creationId xmlns:p14="http://schemas.microsoft.com/office/powerpoint/2010/main" val="365506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FC77DC-F2A7-4847-88A5-2B3DF623F74B}" type="slidenum">
              <a:rPr lang="en-US" smtClean="0"/>
              <a:t>21</a:t>
            </a:fld>
            <a:endParaRPr lang="en-US"/>
          </a:p>
        </p:txBody>
      </p:sp>
    </p:spTree>
    <p:extLst>
      <p:ext uri="{BB962C8B-B14F-4D97-AF65-F5344CB8AC3E}">
        <p14:creationId xmlns:p14="http://schemas.microsoft.com/office/powerpoint/2010/main" val="1788761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FC77DC-F2A7-4847-88A5-2B3DF623F74B}" type="slidenum">
              <a:rPr lang="en-US" smtClean="0"/>
              <a:t>22</a:t>
            </a:fld>
            <a:endParaRPr lang="en-US"/>
          </a:p>
        </p:txBody>
      </p:sp>
    </p:spTree>
    <p:extLst>
      <p:ext uri="{BB962C8B-B14F-4D97-AF65-F5344CB8AC3E}">
        <p14:creationId xmlns:p14="http://schemas.microsoft.com/office/powerpoint/2010/main" val="850602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FC77DC-F2A7-4847-88A5-2B3DF623F74B}" type="slidenum">
              <a:rPr lang="en-US" smtClean="0"/>
              <a:t>23</a:t>
            </a:fld>
            <a:endParaRPr lang="en-US"/>
          </a:p>
        </p:txBody>
      </p:sp>
    </p:spTree>
    <p:extLst>
      <p:ext uri="{BB962C8B-B14F-4D97-AF65-F5344CB8AC3E}">
        <p14:creationId xmlns:p14="http://schemas.microsoft.com/office/powerpoint/2010/main" val="1431197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FC77DC-F2A7-4847-88A5-2B3DF623F74B}" type="slidenum">
              <a:rPr lang="en-US" smtClean="0"/>
              <a:t>24</a:t>
            </a:fld>
            <a:endParaRPr lang="en-US"/>
          </a:p>
        </p:txBody>
      </p:sp>
    </p:spTree>
    <p:extLst>
      <p:ext uri="{BB962C8B-B14F-4D97-AF65-F5344CB8AC3E}">
        <p14:creationId xmlns:p14="http://schemas.microsoft.com/office/powerpoint/2010/main" val="1510106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FC77DC-F2A7-4847-88A5-2B3DF623F74B}" type="slidenum">
              <a:rPr lang="en-US" smtClean="0"/>
              <a:t>25</a:t>
            </a:fld>
            <a:endParaRPr lang="en-US"/>
          </a:p>
        </p:txBody>
      </p:sp>
    </p:spTree>
    <p:extLst>
      <p:ext uri="{BB962C8B-B14F-4D97-AF65-F5344CB8AC3E}">
        <p14:creationId xmlns:p14="http://schemas.microsoft.com/office/powerpoint/2010/main" val="982312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FC77DC-F2A7-4847-88A5-2B3DF623F74B}" type="slidenum">
              <a:rPr lang="en-US" smtClean="0"/>
              <a:t>26</a:t>
            </a:fld>
            <a:endParaRPr lang="en-US"/>
          </a:p>
        </p:txBody>
      </p:sp>
    </p:spTree>
    <p:extLst>
      <p:ext uri="{BB962C8B-B14F-4D97-AF65-F5344CB8AC3E}">
        <p14:creationId xmlns:p14="http://schemas.microsoft.com/office/powerpoint/2010/main" val="3557606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FC77DC-F2A7-4847-88A5-2B3DF623F74B}" type="slidenum">
              <a:rPr lang="en-US" smtClean="0"/>
              <a:t>29</a:t>
            </a:fld>
            <a:endParaRPr lang="en-US"/>
          </a:p>
        </p:txBody>
      </p:sp>
    </p:spTree>
    <p:extLst>
      <p:ext uri="{BB962C8B-B14F-4D97-AF65-F5344CB8AC3E}">
        <p14:creationId xmlns:p14="http://schemas.microsoft.com/office/powerpoint/2010/main" val="1056247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2/11/2021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2/11/2021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3272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logo&#10;&#10;Description generated with very high confidence">
            <a:extLst>
              <a:ext uri="{FF2B5EF4-FFF2-40B4-BE49-F238E27FC236}">
                <a16:creationId xmlns="" xmlns:a16="http://schemas.microsoft.com/office/drawing/2014/main" id="{9642626F-AE5B-4C60-AF84-A024FE51F763}"/>
              </a:ext>
            </a:extLst>
          </p:cNvPr>
          <p:cNvPicPr>
            <a:picLocks noChangeAspect="1"/>
          </p:cNvPicPr>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32103442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Picture 6" descr="Do nature documentaries like Planet Earth result in greater conservation  effor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7406" y="687473"/>
            <a:ext cx="5098944" cy="509894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 y="4318000"/>
            <a:ext cx="12191999" cy="254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smtClean="0">
                <a:solidFill>
                  <a:srgbClr val="72DB2B"/>
                </a:solidFill>
              </a:rPr>
              <a:t>2 Tim 3:14 </a:t>
            </a:r>
            <a:r>
              <a:rPr lang="en-US" sz="3200" dirty="0" smtClean="0"/>
              <a:t>You</a:t>
            </a:r>
            <a:r>
              <a:rPr lang="en-US" sz="3200" dirty="0"/>
              <a:t>, however, continue in the things you have learned and become convinced of, knowing from whom you </a:t>
            </a:r>
            <a:r>
              <a:rPr lang="en-US" sz="3200" dirty="0" smtClean="0"/>
              <a:t>have learned them, </a:t>
            </a:r>
            <a:r>
              <a:rPr lang="en-US" sz="3200" baseline="30000" dirty="0" smtClean="0"/>
              <a:t>15</a:t>
            </a:r>
            <a:r>
              <a:rPr lang="en-US" sz="3200" baseline="30000" dirty="0"/>
              <a:t> </a:t>
            </a:r>
            <a:r>
              <a:rPr lang="en-US" sz="3200" dirty="0"/>
              <a:t>and that from childhood you have known </a:t>
            </a:r>
            <a:r>
              <a:rPr lang="en-US" sz="3200" b="1" u="sng" dirty="0"/>
              <a:t>the sacred writings</a:t>
            </a:r>
            <a:r>
              <a:rPr lang="en-US" sz="3200" b="1" dirty="0"/>
              <a:t> </a:t>
            </a:r>
            <a:r>
              <a:rPr lang="en-US" sz="3200" dirty="0"/>
              <a:t>which are able to give you the wisdom that leads to salvation through faith which is in Christ Jesus. </a:t>
            </a:r>
          </a:p>
        </p:txBody>
      </p:sp>
      <p:sp>
        <p:nvSpPr>
          <p:cNvPr id="9" name="TextBox 8">
            <a:extLst>
              <a:ext uri="{FF2B5EF4-FFF2-40B4-BE49-F238E27FC236}">
                <a16:creationId xmlns="" xmlns:a16="http://schemas.microsoft.com/office/drawing/2014/main" id="{3591B03D-D654-4EFA-9CCC-AAD4DCB64486}"/>
              </a:ext>
            </a:extLst>
          </p:cNvPr>
          <p:cNvSpPr txBox="1"/>
          <p:nvPr/>
        </p:nvSpPr>
        <p:spPr>
          <a:xfrm>
            <a:off x="0" y="114425"/>
            <a:ext cx="1219200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smtClean="0">
                <a:solidFill>
                  <a:schemeClr val="bg1"/>
                </a:solidFill>
              </a:rPr>
              <a:t> </a:t>
            </a:r>
            <a:r>
              <a:rPr lang="en-US" sz="6600" b="1" dirty="0" smtClean="0">
                <a:solidFill>
                  <a:schemeClr val="bg1"/>
                </a:solidFill>
              </a:rPr>
              <a:t>Stay with the Word</a:t>
            </a:r>
            <a:r>
              <a:rPr lang="en-US" sz="4800" b="1" dirty="0" smtClean="0">
                <a:solidFill>
                  <a:schemeClr val="bg1"/>
                </a:solidFill>
              </a:rPr>
              <a:t>  </a:t>
            </a:r>
            <a:endParaRPr lang="en-US" sz="4800" dirty="0">
              <a:solidFill>
                <a:schemeClr val="bg1"/>
              </a:solidFill>
            </a:endParaRPr>
          </a:p>
        </p:txBody>
      </p:sp>
    </p:spTree>
    <p:extLst>
      <p:ext uri="{BB962C8B-B14F-4D97-AF65-F5344CB8AC3E}">
        <p14:creationId xmlns:p14="http://schemas.microsoft.com/office/powerpoint/2010/main" val="343920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6" descr="Do nature documentaries like Planet Earth result in greater conservation  effor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7406" y="687473"/>
            <a:ext cx="5098944" cy="509894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 y="4318000"/>
            <a:ext cx="12191999" cy="254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smtClean="0">
                <a:solidFill>
                  <a:srgbClr val="72DB2B"/>
                </a:solidFill>
              </a:rPr>
              <a:t>2 Tim 3:14 </a:t>
            </a:r>
            <a:r>
              <a:rPr lang="en-US" sz="3200" dirty="0" smtClean="0"/>
              <a:t>You</a:t>
            </a:r>
            <a:r>
              <a:rPr lang="en-US" sz="3200" dirty="0"/>
              <a:t>, however, continue in the things you have learned and become convinced of, knowing from whom you </a:t>
            </a:r>
            <a:r>
              <a:rPr lang="en-US" sz="3200" dirty="0" smtClean="0"/>
              <a:t>have learned them, </a:t>
            </a:r>
            <a:r>
              <a:rPr lang="en-US" sz="3200" baseline="30000" dirty="0" smtClean="0"/>
              <a:t>15</a:t>
            </a:r>
            <a:r>
              <a:rPr lang="en-US" sz="3200" baseline="30000" dirty="0"/>
              <a:t> </a:t>
            </a:r>
            <a:r>
              <a:rPr lang="en-US" sz="3200" dirty="0"/>
              <a:t>and that from childhood you have known the sacred writings </a:t>
            </a:r>
            <a:r>
              <a:rPr lang="en-US" sz="3200" b="1" u="sng" dirty="0"/>
              <a:t>which are able to give you the wisdom that leads to salvation</a:t>
            </a:r>
            <a:r>
              <a:rPr lang="en-US" sz="3200" b="1" dirty="0"/>
              <a:t> </a:t>
            </a:r>
            <a:r>
              <a:rPr lang="en-US" sz="3200" dirty="0"/>
              <a:t>through faith which is in Christ Jesus. </a:t>
            </a:r>
          </a:p>
        </p:txBody>
      </p:sp>
      <p:sp>
        <p:nvSpPr>
          <p:cNvPr id="7" name="TextBox 6">
            <a:extLst>
              <a:ext uri="{FF2B5EF4-FFF2-40B4-BE49-F238E27FC236}">
                <a16:creationId xmlns="" xmlns:a16="http://schemas.microsoft.com/office/drawing/2014/main" id="{3591B03D-D654-4EFA-9CCC-AAD4DCB64486}"/>
              </a:ext>
            </a:extLst>
          </p:cNvPr>
          <p:cNvSpPr txBox="1"/>
          <p:nvPr/>
        </p:nvSpPr>
        <p:spPr>
          <a:xfrm>
            <a:off x="0" y="114425"/>
            <a:ext cx="1219200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smtClean="0">
                <a:solidFill>
                  <a:schemeClr val="bg1"/>
                </a:solidFill>
              </a:rPr>
              <a:t> </a:t>
            </a:r>
            <a:r>
              <a:rPr lang="en-US" sz="6600" b="1" dirty="0" smtClean="0">
                <a:solidFill>
                  <a:schemeClr val="bg1"/>
                </a:solidFill>
              </a:rPr>
              <a:t>Stay with the Word</a:t>
            </a:r>
            <a:r>
              <a:rPr lang="en-US" sz="4800" b="1" dirty="0" smtClean="0">
                <a:solidFill>
                  <a:schemeClr val="bg1"/>
                </a:solidFill>
              </a:rPr>
              <a:t>  </a:t>
            </a:r>
            <a:endParaRPr lang="en-US" sz="4800" dirty="0">
              <a:solidFill>
                <a:schemeClr val="bg1"/>
              </a:solidFill>
            </a:endParaRPr>
          </a:p>
        </p:txBody>
      </p:sp>
    </p:spTree>
    <p:extLst>
      <p:ext uri="{BB962C8B-B14F-4D97-AF65-F5344CB8AC3E}">
        <p14:creationId xmlns:p14="http://schemas.microsoft.com/office/powerpoint/2010/main" val="2363459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6" descr="Do nature documentaries like Planet Earth result in greater conservation  effor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7406" y="687473"/>
            <a:ext cx="5098944" cy="509894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 y="4318000"/>
            <a:ext cx="12191999" cy="254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smtClean="0">
                <a:solidFill>
                  <a:srgbClr val="72DB2B"/>
                </a:solidFill>
              </a:rPr>
              <a:t>2 Tim 3:14 </a:t>
            </a:r>
            <a:r>
              <a:rPr lang="en-US" sz="3200" dirty="0" smtClean="0"/>
              <a:t>You</a:t>
            </a:r>
            <a:r>
              <a:rPr lang="en-US" sz="3200" dirty="0"/>
              <a:t>, however, continue in the things you have learned and become convinced of, knowing from whom you </a:t>
            </a:r>
            <a:r>
              <a:rPr lang="en-US" sz="3200" dirty="0" smtClean="0"/>
              <a:t>have learned them, </a:t>
            </a:r>
            <a:r>
              <a:rPr lang="en-US" sz="3200" baseline="30000" dirty="0" smtClean="0"/>
              <a:t>15</a:t>
            </a:r>
            <a:r>
              <a:rPr lang="en-US" sz="3200" baseline="30000" dirty="0"/>
              <a:t> </a:t>
            </a:r>
            <a:r>
              <a:rPr lang="en-US" sz="3200" dirty="0"/>
              <a:t>and that from childhood you have known the sacred writings </a:t>
            </a:r>
            <a:r>
              <a:rPr lang="en-US" sz="3200" b="1" u="sng" dirty="0"/>
              <a:t>which are able to give you the wisdom that leads to salvation</a:t>
            </a:r>
            <a:r>
              <a:rPr lang="en-US" sz="3200" b="1" dirty="0"/>
              <a:t> </a:t>
            </a:r>
            <a:r>
              <a:rPr lang="en-US" sz="3200" dirty="0"/>
              <a:t>through faith which is in Christ Jesus. </a:t>
            </a:r>
          </a:p>
        </p:txBody>
      </p:sp>
      <p:sp>
        <p:nvSpPr>
          <p:cNvPr id="5" name="TextBox 4">
            <a:extLst>
              <a:ext uri="{FF2B5EF4-FFF2-40B4-BE49-F238E27FC236}">
                <a16:creationId xmlns="" xmlns:a16="http://schemas.microsoft.com/office/drawing/2014/main" id="{3591B03D-D654-4EFA-9CCC-AAD4DCB64486}"/>
              </a:ext>
            </a:extLst>
          </p:cNvPr>
          <p:cNvSpPr txBox="1"/>
          <p:nvPr/>
        </p:nvSpPr>
        <p:spPr>
          <a:xfrm>
            <a:off x="0" y="114425"/>
            <a:ext cx="1219200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smtClean="0">
                <a:solidFill>
                  <a:schemeClr val="bg1"/>
                </a:solidFill>
              </a:rPr>
              <a:t> </a:t>
            </a:r>
            <a:r>
              <a:rPr lang="en-US" sz="6600" b="1" dirty="0" smtClean="0">
                <a:solidFill>
                  <a:schemeClr val="bg1"/>
                </a:solidFill>
              </a:rPr>
              <a:t>Stay with the Word:</a:t>
            </a:r>
            <a:r>
              <a:rPr lang="en-US" sz="6000" b="1" dirty="0" smtClean="0">
                <a:solidFill>
                  <a:schemeClr val="bg1"/>
                </a:solidFill>
              </a:rPr>
              <a:t> </a:t>
            </a:r>
            <a:r>
              <a:rPr lang="en-US" sz="5100" b="1" i="1" dirty="0" smtClean="0">
                <a:solidFill>
                  <a:schemeClr val="bg1"/>
                </a:solidFill>
              </a:rPr>
              <a:t>leads to salvation</a:t>
            </a:r>
            <a:r>
              <a:rPr lang="en-US" sz="5100" b="1" dirty="0" smtClean="0">
                <a:solidFill>
                  <a:schemeClr val="bg1"/>
                </a:solidFill>
              </a:rPr>
              <a:t>  </a:t>
            </a:r>
            <a:endParaRPr lang="en-US" sz="5100" dirty="0">
              <a:solidFill>
                <a:schemeClr val="bg1"/>
              </a:solidFill>
            </a:endParaRPr>
          </a:p>
        </p:txBody>
      </p:sp>
    </p:spTree>
    <p:extLst>
      <p:ext uri="{BB962C8B-B14F-4D97-AF65-F5344CB8AC3E}">
        <p14:creationId xmlns:p14="http://schemas.microsoft.com/office/powerpoint/2010/main" val="3752495002"/>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6" descr="Do nature documentaries like Planet Earth result in greater conservation  effor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7406" y="687473"/>
            <a:ext cx="5098944" cy="50989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 xmlns:a16="http://schemas.microsoft.com/office/drawing/2014/main" id="{3591B03D-D654-4EFA-9CCC-AAD4DCB64486}"/>
              </a:ext>
            </a:extLst>
          </p:cNvPr>
          <p:cNvSpPr txBox="1"/>
          <p:nvPr/>
        </p:nvSpPr>
        <p:spPr>
          <a:xfrm>
            <a:off x="0" y="114425"/>
            <a:ext cx="1219200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smtClean="0">
                <a:solidFill>
                  <a:schemeClr val="bg1"/>
                </a:solidFill>
              </a:rPr>
              <a:t> </a:t>
            </a:r>
            <a:r>
              <a:rPr lang="en-US" sz="6600" b="1" dirty="0" smtClean="0">
                <a:solidFill>
                  <a:schemeClr val="bg1"/>
                </a:solidFill>
              </a:rPr>
              <a:t>Stay with the Word:</a:t>
            </a:r>
            <a:r>
              <a:rPr lang="en-US" sz="6000" b="1" dirty="0" smtClean="0">
                <a:solidFill>
                  <a:schemeClr val="bg1"/>
                </a:solidFill>
              </a:rPr>
              <a:t> </a:t>
            </a:r>
            <a:r>
              <a:rPr lang="en-US" sz="5100" b="1" i="1" dirty="0" smtClean="0">
                <a:solidFill>
                  <a:schemeClr val="bg1"/>
                </a:solidFill>
              </a:rPr>
              <a:t>leads to salvation</a:t>
            </a:r>
            <a:r>
              <a:rPr lang="en-US" sz="5100" b="1" dirty="0" smtClean="0">
                <a:solidFill>
                  <a:schemeClr val="bg1"/>
                </a:solidFill>
              </a:rPr>
              <a:t>  </a:t>
            </a:r>
            <a:endParaRPr lang="en-US" sz="5100" dirty="0">
              <a:solidFill>
                <a:schemeClr val="bg1"/>
              </a:solidFill>
            </a:endParaRPr>
          </a:p>
        </p:txBody>
      </p:sp>
      <p:sp>
        <p:nvSpPr>
          <p:cNvPr id="13" name="Rectangle 12"/>
          <p:cNvSpPr/>
          <p:nvPr/>
        </p:nvSpPr>
        <p:spPr>
          <a:xfrm>
            <a:off x="1" y="4318000"/>
            <a:ext cx="12191999" cy="254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smtClean="0">
                <a:solidFill>
                  <a:srgbClr val="72DB2B"/>
                </a:solidFill>
              </a:rPr>
              <a:t>2 Tim 3:14 </a:t>
            </a:r>
            <a:r>
              <a:rPr lang="en-US" sz="3200" dirty="0" smtClean="0"/>
              <a:t>You</a:t>
            </a:r>
            <a:r>
              <a:rPr lang="en-US" sz="3200" dirty="0"/>
              <a:t>, however, continue in the things you have learned and become convinced of, knowing from whom you </a:t>
            </a:r>
            <a:r>
              <a:rPr lang="en-US" sz="3200" dirty="0" smtClean="0"/>
              <a:t>have learned them, </a:t>
            </a:r>
            <a:r>
              <a:rPr lang="en-US" sz="3200" baseline="30000" dirty="0" smtClean="0"/>
              <a:t>15</a:t>
            </a:r>
            <a:r>
              <a:rPr lang="en-US" sz="3200" baseline="30000" dirty="0"/>
              <a:t> </a:t>
            </a:r>
            <a:r>
              <a:rPr lang="en-US" sz="3200" dirty="0"/>
              <a:t>and that from childhood you have known the sacred writings which are able to give you the wisdom that leads to </a:t>
            </a:r>
            <a:r>
              <a:rPr lang="en-US" sz="3200" b="1" u="sng" dirty="0"/>
              <a:t>salvation through faith which is in Christ Jesus. </a:t>
            </a:r>
          </a:p>
        </p:txBody>
      </p:sp>
      <p:sp>
        <p:nvSpPr>
          <p:cNvPr id="6" name="Rounded Rectangle 5"/>
          <p:cNvSpPr/>
          <p:nvPr/>
        </p:nvSpPr>
        <p:spPr>
          <a:xfrm>
            <a:off x="442913" y="2455439"/>
            <a:ext cx="7286625" cy="7815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A</a:t>
            </a:r>
            <a:r>
              <a:rPr lang="en-US" sz="4800" b="1" dirty="0" smtClean="0"/>
              <a:t>nd in the scriptures, He’s given His word to you</a:t>
            </a:r>
            <a:endParaRPr lang="en-US" sz="4800" b="1" dirty="0"/>
          </a:p>
        </p:txBody>
      </p:sp>
    </p:spTree>
    <p:extLst>
      <p:ext uri="{BB962C8B-B14F-4D97-AF65-F5344CB8AC3E}">
        <p14:creationId xmlns:p14="http://schemas.microsoft.com/office/powerpoint/2010/main" val="1009621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2" descr="Dead Sea Scrolls Mystery Solved?"/>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9693" y="1222421"/>
            <a:ext cx="12211693" cy="561151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 xmlns:a16="http://schemas.microsoft.com/office/drawing/2014/main" id="{3591B03D-D654-4EFA-9CCC-AAD4DCB64486}"/>
              </a:ext>
            </a:extLst>
          </p:cNvPr>
          <p:cNvSpPr txBox="1"/>
          <p:nvPr/>
        </p:nvSpPr>
        <p:spPr>
          <a:xfrm>
            <a:off x="0" y="114425"/>
            <a:ext cx="1219200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smtClean="0">
                <a:solidFill>
                  <a:schemeClr val="bg1"/>
                </a:solidFill>
              </a:rPr>
              <a:t> </a:t>
            </a:r>
            <a:r>
              <a:rPr lang="en-US" sz="6600" b="1" dirty="0" smtClean="0">
                <a:solidFill>
                  <a:schemeClr val="bg1"/>
                </a:solidFill>
              </a:rPr>
              <a:t>Stay with the Word:</a:t>
            </a:r>
            <a:r>
              <a:rPr lang="en-US" sz="6000" b="1" dirty="0" smtClean="0">
                <a:solidFill>
                  <a:schemeClr val="bg1"/>
                </a:solidFill>
              </a:rPr>
              <a:t> </a:t>
            </a:r>
            <a:r>
              <a:rPr lang="en-US" sz="5100" b="1" i="1" dirty="0" smtClean="0">
                <a:solidFill>
                  <a:schemeClr val="bg1"/>
                </a:solidFill>
              </a:rPr>
              <a:t>leads to salvation</a:t>
            </a:r>
            <a:r>
              <a:rPr lang="en-US" sz="5100" b="1" dirty="0" smtClean="0">
                <a:solidFill>
                  <a:schemeClr val="bg1"/>
                </a:solidFill>
              </a:rPr>
              <a:t>  </a:t>
            </a:r>
            <a:endParaRPr lang="en-US" sz="5100" dirty="0">
              <a:solidFill>
                <a:schemeClr val="bg1"/>
              </a:solidFill>
            </a:endParaRPr>
          </a:p>
        </p:txBody>
      </p:sp>
      <p:sp>
        <p:nvSpPr>
          <p:cNvPr id="13" name="Rectangle 12"/>
          <p:cNvSpPr/>
          <p:nvPr/>
        </p:nvSpPr>
        <p:spPr>
          <a:xfrm>
            <a:off x="1" y="5086350"/>
            <a:ext cx="12191999" cy="1771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smtClean="0">
                <a:solidFill>
                  <a:srgbClr val="72DB2B"/>
                </a:solidFill>
              </a:rPr>
              <a:t>2 Tim 3:16 </a:t>
            </a:r>
            <a:r>
              <a:rPr lang="en-US" sz="3200" dirty="0" smtClean="0"/>
              <a:t>All </a:t>
            </a:r>
            <a:r>
              <a:rPr lang="en-US" sz="3200" dirty="0"/>
              <a:t>Scripture is inspired by God and beneficial for </a:t>
            </a:r>
            <a:r>
              <a:rPr lang="en-US" sz="3200" dirty="0" smtClean="0"/>
              <a:t>teaching, for rebuke</a:t>
            </a:r>
            <a:r>
              <a:rPr lang="en-US" sz="3200" dirty="0"/>
              <a:t>, for correction, for training in righteousness; </a:t>
            </a:r>
            <a:r>
              <a:rPr lang="en-US" sz="3200" b="1" baseline="30000" dirty="0"/>
              <a:t>17 </a:t>
            </a:r>
            <a:r>
              <a:rPr lang="en-US" sz="3200" dirty="0"/>
              <a:t>so that the man or woman of God may be fully capable, equipped for every good work.</a:t>
            </a:r>
          </a:p>
        </p:txBody>
      </p:sp>
    </p:spTree>
    <p:extLst>
      <p:ext uri="{BB962C8B-B14F-4D97-AF65-F5344CB8AC3E}">
        <p14:creationId xmlns:p14="http://schemas.microsoft.com/office/powerpoint/2010/main" val="41547312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2" descr="Dead Sea Scrolls Mystery Solved?"/>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9693" y="1222421"/>
            <a:ext cx="12211693" cy="561151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 xmlns:a16="http://schemas.microsoft.com/office/drawing/2014/main" id="{3591B03D-D654-4EFA-9CCC-AAD4DCB64486}"/>
              </a:ext>
            </a:extLst>
          </p:cNvPr>
          <p:cNvSpPr txBox="1"/>
          <p:nvPr/>
        </p:nvSpPr>
        <p:spPr>
          <a:xfrm>
            <a:off x="0" y="114425"/>
            <a:ext cx="1219200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smtClean="0">
                <a:solidFill>
                  <a:schemeClr val="bg1"/>
                </a:solidFill>
              </a:rPr>
              <a:t> </a:t>
            </a:r>
            <a:r>
              <a:rPr lang="en-US" sz="6600" b="1" dirty="0" smtClean="0">
                <a:solidFill>
                  <a:schemeClr val="bg1"/>
                </a:solidFill>
              </a:rPr>
              <a:t>Stay with the Word:</a:t>
            </a:r>
            <a:r>
              <a:rPr lang="en-US" sz="6000" b="1" dirty="0" smtClean="0">
                <a:solidFill>
                  <a:schemeClr val="bg1"/>
                </a:solidFill>
              </a:rPr>
              <a:t> </a:t>
            </a:r>
            <a:r>
              <a:rPr lang="en-US" sz="5100" b="1" i="1" dirty="0" smtClean="0">
                <a:solidFill>
                  <a:schemeClr val="bg1"/>
                </a:solidFill>
              </a:rPr>
              <a:t>leads to salvation</a:t>
            </a:r>
            <a:r>
              <a:rPr lang="en-US" sz="5100" b="1" dirty="0" smtClean="0">
                <a:solidFill>
                  <a:schemeClr val="bg1"/>
                </a:solidFill>
              </a:rPr>
              <a:t>  </a:t>
            </a:r>
            <a:endParaRPr lang="en-US" sz="5100" dirty="0">
              <a:solidFill>
                <a:schemeClr val="bg1"/>
              </a:solidFill>
            </a:endParaRPr>
          </a:p>
        </p:txBody>
      </p:sp>
      <p:sp>
        <p:nvSpPr>
          <p:cNvPr id="13" name="Rectangle 12"/>
          <p:cNvSpPr/>
          <p:nvPr/>
        </p:nvSpPr>
        <p:spPr>
          <a:xfrm>
            <a:off x="1" y="5086350"/>
            <a:ext cx="12191999" cy="1771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smtClean="0">
                <a:solidFill>
                  <a:srgbClr val="72DB2B"/>
                </a:solidFill>
              </a:rPr>
              <a:t>2 Tim 3:16 </a:t>
            </a:r>
            <a:r>
              <a:rPr lang="en-US" sz="3200" dirty="0" smtClean="0"/>
              <a:t>All </a:t>
            </a:r>
            <a:r>
              <a:rPr lang="en-US" sz="3200" dirty="0"/>
              <a:t>Scripture is </a:t>
            </a:r>
            <a:r>
              <a:rPr lang="en-US" sz="3200" b="1" u="sng" dirty="0"/>
              <a:t>inspired by God</a:t>
            </a:r>
            <a:r>
              <a:rPr lang="en-US" sz="3200" b="1" dirty="0"/>
              <a:t> </a:t>
            </a:r>
            <a:r>
              <a:rPr lang="en-US" sz="3200" dirty="0"/>
              <a:t>and beneficial for </a:t>
            </a:r>
            <a:r>
              <a:rPr lang="en-US" sz="3200" dirty="0" smtClean="0"/>
              <a:t>teaching, for rebuke</a:t>
            </a:r>
            <a:r>
              <a:rPr lang="en-US" sz="3200" dirty="0"/>
              <a:t>, for correction, for training in righteousness; </a:t>
            </a:r>
            <a:r>
              <a:rPr lang="en-US" sz="3200" b="1" baseline="30000" dirty="0"/>
              <a:t>17 </a:t>
            </a:r>
            <a:r>
              <a:rPr lang="en-US" sz="3200" dirty="0"/>
              <a:t>so that the man or woman of God may be fully capable, equipped for every good work.</a:t>
            </a:r>
          </a:p>
        </p:txBody>
      </p:sp>
      <p:sp>
        <p:nvSpPr>
          <p:cNvPr id="5" name="Rectangular Callout 4"/>
          <p:cNvSpPr/>
          <p:nvPr/>
        </p:nvSpPr>
        <p:spPr>
          <a:xfrm>
            <a:off x="1665880" y="4199546"/>
            <a:ext cx="6222526" cy="665613"/>
          </a:xfrm>
          <a:prstGeom prst="wedgeRectCallout">
            <a:avLst>
              <a:gd name="adj1" fmla="val -874"/>
              <a:gd name="adj2" fmla="val 11376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rPr>
              <a:t>Theopneustos</a:t>
            </a:r>
            <a:r>
              <a:rPr lang="en-US" sz="3600" dirty="0" smtClean="0">
                <a:solidFill>
                  <a:schemeClr val="tx1"/>
                </a:solidFill>
              </a:rPr>
              <a:t>: </a:t>
            </a:r>
            <a:r>
              <a:rPr lang="en-US" sz="3600" i="1" dirty="0" smtClean="0">
                <a:solidFill>
                  <a:schemeClr val="tx1"/>
                </a:solidFill>
              </a:rPr>
              <a:t>God Breathed</a:t>
            </a:r>
            <a:endParaRPr lang="en-US" dirty="0"/>
          </a:p>
        </p:txBody>
      </p:sp>
    </p:spTree>
    <p:extLst>
      <p:ext uri="{BB962C8B-B14F-4D97-AF65-F5344CB8AC3E}">
        <p14:creationId xmlns:p14="http://schemas.microsoft.com/office/powerpoint/2010/main" val="36815295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2" descr="Dead Sea Scrolls Mystery Solved?"/>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9693" y="1222421"/>
            <a:ext cx="12211693" cy="561151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 xmlns:a16="http://schemas.microsoft.com/office/drawing/2014/main" id="{3591B03D-D654-4EFA-9CCC-AAD4DCB64486}"/>
              </a:ext>
            </a:extLst>
          </p:cNvPr>
          <p:cNvSpPr txBox="1"/>
          <p:nvPr/>
        </p:nvSpPr>
        <p:spPr>
          <a:xfrm>
            <a:off x="0" y="114425"/>
            <a:ext cx="1219200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smtClean="0">
                <a:solidFill>
                  <a:schemeClr val="bg1"/>
                </a:solidFill>
              </a:rPr>
              <a:t> </a:t>
            </a:r>
            <a:r>
              <a:rPr lang="en-US" sz="6600" b="1" dirty="0" smtClean="0">
                <a:solidFill>
                  <a:schemeClr val="bg1"/>
                </a:solidFill>
              </a:rPr>
              <a:t>Stay with the Word:</a:t>
            </a:r>
            <a:r>
              <a:rPr lang="en-US" sz="6000" b="1" dirty="0" smtClean="0">
                <a:solidFill>
                  <a:schemeClr val="bg1"/>
                </a:solidFill>
              </a:rPr>
              <a:t> </a:t>
            </a:r>
            <a:r>
              <a:rPr lang="en-US" sz="5100" b="1" i="1" dirty="0" smtClean="0">
                <a:solidFill>
                  <a:schemeClr val="bg1"/>
                </a:solidFill>
              </a:rPr>
              <a:t>leads to salvation</a:t>
            </a:r>
            <a:r>
              <a:rPr lang="en-US" sz="5100" b="1" dirty="0" smtClean="0">
                <a:solidFill>
                  <a:schemeClr val="bg1"/>
                </a:solidFill>
              </a:rPr>
              <a:t>  </a:t>
            </a:r>
            <a:endParaRPr lang="en-US" sz="5100" dirty="0">
              <a:solidFill>
                <a:schemeClr val="bg1"/>
              </a:solidFill>
            </a:endParaRPr>
          </a:p>
        </p:txBody>
      </p:sp>
      <p:sp>
        <p:nvSpPr>
          <p:cNvPr id="13" name="Rectangle 12"/>
          <p:cNvSpPr/>
          <p:nvPr/>
        </p:nvSpPr>
        <p:spPr>
          <a:xfrm>
            <a:off x="1" y="5086350"/>
            <a:ext cx="12191999" cy="1771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smtClean="0">
                <a:solidFill>
                  <a:srgbClr val="72DB2B"/>
                </a:solidFill>
              </a:rPr>
              <a:t>2 Tim 3:16 </a:t>
            </a:r>
            <a:r>
              <a:rPr lang="en-US" sz="3200" dirty="0" smtClean="0"/>
              <a:t>All </a:t>
            </a:r>
            <a:r>
              <a:rPr lang="en-US" sz="3200" dirty="0"/>
              <a:t>Scripture is </a:t>
            </a:r>
            <a:r>
              <a:rPr lang="en-US" sz="3200" b="1" u="sng" dirty="0"/>
              <a:t>inspired by God</a:t>
            </a:r>
            <a:r>
              <a:rPr lang="en-US" sz="3200" b="1" dirty="0"/>
              <a:t> </a:t>
            </a:r>
            <a:r>
              <a:rPr lang="en-US" sz="3200" dirty="0"/>
              <a:t>and beneficial for </a:t>
            </a:r>
            <a:r>
              <a:rPr lang="en-US" sz="3200" dirty="0" smtClean="0"/>
              <a:t>teaching, for rebuke</a:t>
            </a:r>
            <a:r>
              <a:rPr lang="en-US" sz="3200" dirty="0"/>
              <a:t>, for correction, for training in righteousness; </a:t>
            </a:r>
            <a:r>
              <a:rPr lang="en-US" sz="3200" b="1" baseline="30000" dirty="0"/>
              <a:t>17 </a:t>
            </a:r>
            <a:r>
              <a:rPr lang="en-US" sz="3200" dirty="0"/>
              <a:t>so that the man or woman of God may be fully capable, equipped for every good work.</a:t>
            </a:r>
          </a:p>
        </p:txBody>
      </p:sp>
      <p:sp>
        <p:nvSpPr>
          <p:cNvPr id="7" name="Rounded Rectangle 6"/>
          <p:cNvSpPr/>
          <p:nvPr/>
        </p:nvSpPr>
        <p:spPr>
          <a:xfrm>
            <a:off x="1665880" y="1885133"/>
            <a:ext cx="9367370" cy="1548029"/>
          </a:xfrm>
          <a:prstGeom prst="roundRect">
            <a:avLst/>
          </a:prstGeom>
          <a:solidFill>
            <a:srgbClr val="032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Claim: When </a:t>
            </a:r>
            <a:r>
              <a:rPr lang="en-US" sz="4400" b="1" dirty="0"/>
              <a:t>you read the scriptures, you are reading the W</a:t>
            </a:r>
            <a:r>
              <a:rPr lang="en-US" sz="4400" b="1" dirty="0" smtClean="0"/>
              <a:t>ord </a:t>
            </a:r>
            <a:r>
              <a:rPr lang="en-US" sz="4400" b="1" dirty="0"/>
              <a:t>of God</a:t>
            </a:r>
          </a:p>
        </p:txBody>
      </p:sp>
      <p:sp>
        <p:nvSpPr>
          <p:cNvPr id="9" name="Rectangular Callout 8"/>
          <p:cNvSpPr/>
          <p:nvPr/>
        </p:nvSpPr>
        <p:spPr>
          <a:xfrm>
            <a:off x="1665880" y="4199546"/>
            <a:ext cx="6222526" cy="665613"/>
          </a:xfrm>
          <a:prstGeom prst="wedgeRectCallout">
            <a:avLst>
              <a:gd name="adj1" fmla="val -874"/>
              <a:gd name="adj2" fmla="val 11376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rPr>
              <a:t>Theopneustos</a:t>
            </a:r>
            <a:r>
              <a:rPr lang="en-US" sz="3600" dirty="0" smtClean="0">
                <a:solidFill>
                  <a:schemeClr val="tx1"/>
                </a:solidFill>
              </a:rPr>
              <a:t>: </a:t>
            </a:r>
            <a:r>
              <a:rPr lang="en-US" sz="3600" i="1" dirty="0" smtClean="0">
                <a:solidFill>
                  <a:schemeClr val="tx1"/>
                </a:solidFill>
              </a:rPr>
              <a:t>God Breathed</a:t>
            </a:r>
            <a:endParaRPr lang="en-US" dirty="0"/>
          </a:p>
        </p:txBody>
      </p:sp>
    </p:spTree>
    <p:extLst>
      <p:ext uri="{BB962C8B-B14F-4D97-AF65-F5344CB8AC3E}">
        <p14:creationId xmlns:p14="http://schemas.microsoft.com/office/powerpoint/2010/main" val="4064440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2" descr="Dead Sea Scrolls Mystery Solved?"/>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9693" y="1222421"/>
            <a:ext cx="12211693" cy="561151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 xmlns:a16="http://schemas.microsoft.com/office/drawing/2014/main" id="{3591B03D-D654-4EFA-9CCC-AAD4DCB64486}"/>
              </a:ext>
            </a:extLst>
          </p:cNvPr>
          <p:cNvSpPr txBox="1"/>
          <p:nvPr/>
        </p:nvSpPr>
        <p:spPr>
          <a:xfrm>
            <a:off x="0" y="114425"/>
            <a:ext cx="1219200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smtClean="0">
                <a:solidFill>
                  <a:schemeClr val="bg1"/>
                </a:solidFill>
              </a:rPr>
              <a:t> </a:t>
            </a:r>
            <a:r>
              <a:rPr lang="en-US" sz="6600" b="1" dirty="0" smtClean="0">
                <a:solidFill>
                  <a:schemeClr val="bg1"/>
                </a:solidFill>
              </a:rPr>
              <a:t>Stay with the Word:</a:t>
            </a:r>
            <a:endParaRPr lang="en-US" sz="5800" dirty="0">
              <a:solidFill>
                <a:schemeClr val="bg1"/>
              </a:solidFill>
            </a:endParaRPr>
          </a:p>
        </p:txBody>
      </p:sp>
      <p:sp>
        <p:nvSpPr>
          <p:cNvPr id="13" name="Rectangle 12"/>
          <p:cNvSpPr/>
          <p:nvPr/>
        </p:nvSpPr>
        <p:spPr>
          <a:xfrm>
            <a:off x="1" y="5086350"/>
            <a:ext cx="12191999" cy="1771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smtClean="0">
                <a:solidFill>
                  <a:srgbClr val="72DB2B"/>
                </a:solidFill>
              </a:rPr>
              <a:t>2 Tim 3:16 </a:t>
            </a:r>
            <a:r>
              <a:rPr lang="en-US" sz="3200" dirty="0" smtClean="0"/>
              <a:t>All </a:t>
            </a:r>
            <a:r>
              <a:rPr lang="en-US" sz="3200" dirty="0"/>
              <a:t>Scripture is </a:t>
            </a:r>
            <a:r>
              <a:rPr lang="en-US" sz="3200" b="1" u="sng" dirty="0"/>
              <a:t>inspired by God</a:t>
            </a:r>
            <a:r>
              <a:rPr lang="en-US" sz="3200" b="1" dirty="0"/>
              <a:t> </a:t>
            </a:r>
            <a:r>
              <a:rPr lang="en-US" sz="3200" dirty="0"/>
              <a:t>and beneficial for </a:t>
            </a:r>
            <a:r>
              <a:rPr lang="en-US" sz="3200" dirty="0" smtClean="0"/>
              <a:t>teaching, for rebuke</a:t>
            </a:r>
            <a:r>
              <a:rPr lang="en-US" sz="3200" dirty="0"/>
              <a:t>, for correction, for training in righteousness; </a:t>
            </a:r>
            <a:r>
              <a:rPr lang="en-US" sz="3200" b="1" baseline="30000" dirty="0"/>
              <a:t>17 </a:t>
            </a:r>
            <a:r>
              <a:rPr lang="en-US" sz="3200" dirty="0"/>
              <a:t>so that the man or woman of God may be fully capable, equipped for every good work.</a:t>
            </a:r>
          </a:p>
        </p:txBody>
      </p:sp>
      <p:sp>
        <p:nvSpPr>
          <p:cNvPr id="9" name="Rounded Rectangle 8"/>
          <p:cNvSpPr/>
          <p:nvPr/>
        </p:nvSpPr>
        <p:spPr>
          <a:xfrm>
            <a:off x="1665880" y="1885133"/>
            <a:ext cx="9367370" cy="1548029"/>
          </a:xfrm>
          <a:prstGeom prst="roundRect">
            <a:avLst/>
          </a:prstGeom>
          <a:solidFill>
            <a:srgbClr val="032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Claim: When </a:t>
            </a:r>
            <a:r>
              <a:rPr lang="en-US" sz="4400" b="1" dirty="0"/>
              <a:t>you read the scriptures, you are reading the W</a:t>
            </a:r>
            <a:r>
              <a:rPr lang="en-US" sz="4400" b="1" dirty="0" smtClean="0"/>
              <a:t>ord </a:t>
            </a:r>
            <a:r>
              <a:rPr lang="en-US" sz="4400" b="1" dirty="0"/>
              <a:t>of God</a:t>
            </a:r>
          </a:p>
        </p:txBody>
      </p:sp>
      <p:sp>
        <p:nvSpPr>
          <p:cNvPr id="10" name="Rectangular Callout 9"/>
          <p:cNvSpPr/>
          <p:nvPr/>
        </p:nvSpPr>
        <p:spPr>
          <a:xfrm>
            <a:off x="1665880" y="4199546"/>
            <a:ext cx="6222526" cy="665613"/>
          </a:xfrm>
          <a:prstGeom prst="wedgeRectCallout">
            <a:avLst>
              <a:gd name="adj1" fmla="val -874"/>
              <a:gd name="adj2" fmla="val 11376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rPr>
              <a:t>Theopneustos</a:t>
            </a:r>
            <a:r>
              <a:rPr lang="en-US" sz="3600" dirty="0" smtClean="0">
                <a:solidFill>
                  <a:schemeClr val="tx1"/>
                </a:solidFill>
              </a:rPr>
              <a:t>: </a:t>
            </a:r>
            <a:r>
              <a:rPr lang="en-US" sz="3600" i="1" dirty="0" smtClean="0">
                <a:solidFill>
                  <a:schemeClr val="tx1"/>
                </a:solidFill>
              </a:rPr>
              <a:t>God Breathed</a:t>
            </a:r>
            <a:endParaRPr lang="en-US" dirty="0"/>
          </a:p>
        </p:txBody>
      </p:sp>
      <p:sp>
        <p:nvSpPr>
          <p:cNvPr id="11" name="TextBox 10">
            <a:extLst>
              <a:ext uri="{FF2B5EF4-FFF2-40B4-BE49-F238E27FC236}">
                <a16:creationId xmlns="" xmlns:a16="http://schemas.microsoft.com/office/drawing/2014/main" id="{3591B03D-D654-4EFA-9CCC-AAD4DCB64486}"/>
              </a:ext>
            </a:extLst>
          </p:cNvPr>
          <p:cNvSpPr txBox="1"/>
          <p:nvPr/>
        </p:nvSpPr>
        <p:spPr>
          <a:xfrm>
            <a:off x="7217117" y="222060"/>
            <a:ext cx="5047072"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800" b="1" i="1" dirty="0" smtClean="0">
                <a:solidFill>
                  <a:schemeClr val="bg1"/>
                </a:solidFill>
              </a:rPr>
              <a:t>Truth from God</a:t>
            </a:r>
            <a:endParaRPr lang="en-US" sz="5800" dirty="0">
              <a:solidFill>
                <a:schemeClr val="bg1"/>
              </a:solidFill>
            </a:endParaRPr>
          </a:p>
        </p:txBody>
      </p:sp>
    </p:spTree>
    <p:extLst>
      <p:ext uri="{BB962C8B-B14F-4D97-AF65-F5344CB8AC3E}">
        <p14:creationId xmlns:p14="http://schemas.microsoft.com/office/powerpoint/2010/main" val="1426030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2" descr="Dead Sea Scrolls Mystery Solved?"/>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9693" y="1222421"/>
            <a:ext cx="12211693" cy="561151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 y="5086350"/>
            <a:ext cx="12191999" cy="1771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smtClean="0">
                <a:solidFill>
                  <a:srgbClr val="72DB2B"/>
                </a:solidFill>
              </a:rPr>
              <a:t>2 Tim 3:16 </a:t>
            </a:r>
            <a:r>
              <a:rPr lang="en-US" sz="3200" dirty="0" smtClean="0"/>
              <a:t>All </a:t>
            </a:r>
            <a:r>
              <a:rPr lang="en-US" sz="3200" dirty="0"/>
              <a:t>Scripture is </a:t>
            </a:r>
            <a:r>
              <a:rPr lang="en-US" sz="3200" b="1" u="sng" dirty="0"/>
              <a:t>inspired by God</a:t>
            </a:r>
            <a:r>
              <a:rPr lang="en-US" sz="3200" b="1" dirty="0"/>
              <a:t> </a:t>
            </a:r>
            <a:r>
              <a:rPr lang="en-US" sz="3200" dirty="0"/>
              <a:t>and beneficial for </a:t>
            </a:r>
            <a:r>
              <a:rPr lang="en-US" sz="3200" dirty="0" smtClean="0"/>
              <a:t>teaching, for rebuke</a:t>
            </a:r>
            <a:r>
              <a:rPr lang="en-US" sz="3200" dirty="0"/>
              <a:t>, for correction, for training in righteousness; </a:t>
            </a:r>
            <a:r>
              <a:rPr lang="en-US" sz="3200" b="1" baseline="30000" dirty="0"/>
              <a:t>17 </a:t>
            </a:r>
            <a:r>
              <a:rPr lang="en-US" sz="3200" dirty="0"/>
              <a:t>so that the man or woman of God may be fully capable, equipped for every good work.</a:t>
            </a:r>
          </a:p>
        </p:txBody>
      </p:sp>
      <p:sp>
        <p:nvSpPr>
          <p:cNvPr id="7" name="Rounded Rectangle 6"/>
          <p:cNvSpPr/>
          <p:nvPr/>
        </p:nvSpPr>
        <p:spPr>
          <a:xfrm>
            <a:off x="6858000" y="1914525"/>
            <a:ext cx="4133850" cy="2479721"/>
          </a:xfrm>
          <a:prstGeom prst="roundRect">
            <a:avLst/>
          </a:prstGeom>
          <a:solidFill>
            <a:srgbClr val="032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t>Speculation </a:t>
            </a:r>
          </a:p>
          <a:p>
            <a:pPr algn="ctr"/>
            <a:r>
              <a:rPr lang="en-US" sz="4800" b="1" dirty="0" smtClean="0"/>
              <a:t>vs. </a:t>
            </a:r>
          </a:p>
          <a:p>
            <a:pPr algn="ctr"/>
            <a:r>
              <a:rPr lang="en-US" sz="4800" b="1" dirty="0" smtClean="0"/>
              <a:t>Revelation </a:t>
            </a:r>
            <a:endParaRPr lang="en-US" sz="4800" b="1" dirty="0"/>
          </a:p>
        </p:txBody>
      </p:sp>
      <p:sp>
        <p:nvSpPr>
          <p:cNvPr id="9" name="TextBox 8">
            <a:extLst>
              <a:ext uri="{FF2B5EF4-FFF2-40B4-BE49-F238E27FC236}">
                <a16:creationId xmlns="" xmlns:a16="http://schemas.microsoft.com/office/drawing/2014/main" id="{3591B03D-D654-4EFA-9CCC-AAD4DCB64486}"/>
              </a:ext>
            </a:extLst>
          </p:cNvPr>
          <p:cNvSpPr txBox="1"/>
          <p:nvPr/>
        </p:nvSpPr>
        <p:spPr>
          <a:xfrm>
            <a:off x="0" y="114425"/>
            <a:ext cx="1219200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smtClean="0">
                <a:solidFill>
                  <a:schemeClr val="bg1"/>
                </a:solidFill>
              </a:rPr>
              <a:t> </a:t>
            </a:r>
            <a:r>
              <a:rPr lang="en-US" sz="6600" b="1" dirty="0" smtClean="0">
                <a:solidFill>
                  <a:schemeClr val="bg1"/>
                </a:solidFill>
              </a:rPr>
              <a:t>Stay with the Word:</a:t>
            </a:r>
            <a:endParaRPr lang="en-US" sz="5800" dirty="0">
              <a:solidFill>
                <a:schemeClr val="bg1"/>
              </a:solidFill>
            </a:endParaRPr>
          </a:p>
        </p:txBody>
      </p:sp>
      <p:sp>
        <p:nvSpPr>
          <p:cNvPr id="10" name="TextBox 9">
            <a:extLst>
              <a:ext uri="{FF2B5EF4-FFF2-40B4-BE49-F238E27FC236}">
                <a16:creationId xmlns="" xmlns:a16="http://schemas.microsoft.com/office/drawing/2014/main" id="{3591B03D-D654-4EFA-9CCC-AAD4DCB64486}"/>
              </a:ext>
            </a:extLst>
          </p:cNvPr>
          <p:cNvSpPr txBox="1"/>
          <p:nvPr/>
        </p:nvSpPr>
        <p:spPr>
          <a:xfrm>
            <a:off x="7217117" y="222060"/>
            <a:ext cx="5047072"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800" b="1" i="1" dirty="0" smtClean="0">
                <a:solidFill>
                  <a:schemeClr val="bg1"/>
                </a:solidFill>
              </a:rPr>
              <a:t>Truth from God</a:t>
            </a:r>
            <a:endParaRPr lang="en-US" sz="5800" dirty="0">
              <a:solidFill>
                <a:schemeClr val="bg1"/>
              </a:solidFill>
            </a:endParaRPr>
          </a:p>
        </p:txBody>
      </p:sp>
    </p:spTree>
    <p:extLst>
      <p:ext uri="{BB962C8B-B14F-4D97-AF65-F5344CB8AC3E}">
        <p14:creationId xmlns:p14="http://schemas.microsoft.com/office/powerpoint/2010/main" val="1564366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2" descr="Dead Sea Scrolls Mystery Solve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9693" y="1222421"/>
            <a:ext cx="12211693" cy="561151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 y="5086350"/>
            <a:ext cx="12191999" cy="1771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smtClean="0">
                <a:solidFill>
                  <a:srgbClr val="72DB2B"/>
                </a:solidFill>
              </a:rPr>
              <a:t>2 Tim 3:16 </a:t>
            </a:r>
            <a:r>
              <a:rPr lang="en-US" sz="3200" dirty="0" smtClean="0"/>
              <a:t>All </a:t>
            </a:r>
            <a:r>
              <a:rPr lang="en-US" sz="3200" dirty="0"/>
              <a:t>Scripture is </a:t>
            </a:r>
            <a:r>
              <a:rPr lang="en-US" sz="3200" b="1" u="sng" dirty="0"/>
              <a:t>inspired by God</a:t>
            </a:r>
            <a:r>
              <a:rPr lang="en-US" sz="3200" b="1" dirty="0"/>
              <a:t> </a:t>
            </a:r>
            <a:r>
              <a:rPr lang="en-US" sz="3200" dirty="0"/>
              <a:t>and beneficial for </a:t>
            </a:r>
            <a:r>
              <a:rPr lang="en-US" sz="3200" dirty="0" smtClean="0"/>
              <a:t>teaching, for rebuke</a:t>
            </a:r>
            <a:r>
              <a:rPr lang="en-US" sz="3200" dirty="0"/>
              <a:t>, for correction, for training in righteousness; </a:t>
            </a:r>
            <a:r>
              <a:rPr lang="en-US" sz="3200" b="1" baseline="30000" dirty="0"/>
              <a:t>17 </a:t>
            </a:r>
            <a:r>
              <a:rPr lang="en-US" sz="3200" dirty="0"/>
              <a:t>so that the man or woman of God may be fully capable, equipped for every good work.</a:t>
            </a:r>
          </a:p>
        </p:txBody>
      </p:sp>
      <p:sp>
        <p:nvSpPr>
          <p:cNvPr id="8" name="Rounded Rectangle 7"/>
          <p:cNvSpPr/>
          <p:nvPr/>
        </p:nvSpPr>
        <p:spPr>
          <a:xfrm>
            <a:off x="2887579" y="1429575"/>
            <a:ext cx="7075354" cy="1155032"/>
          </a:xfrm>
          <a:prstGeom prst="roundRect">
            <a:avLst/>
          </a:prstGeom>
          <a:solidFill>
            <a:srgbClr val="032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t>Verbal Plenary Inspiration</a:t>
            </a:r>
            <a:endParaRPr lang="en-US" sz="4800" b="1" dirty="0"/>
          </a:p>
        </p:txBody>
      </p:sp>
      <p:sp>
        <p:nvSpPr>
          <p:cNvPr id="11" name="TextBox 10">
            <a:extLst>
              <a:ext uri="{FF2B5EF4-FFF2-40B4-BE49-F238E27FC236}">
                <a16:creationId xmlns="" xmlns:a16="http://schemas.microsoft.com/office/drawing/2014/main" id="{3591B03D-D654-4EFA-9CCC-AAD4DCB64486}"/>
              </a:ext>
            </a:extLst>
          </p:cNvPr>
          <p:cNvSpPr txBox="1"/>
          <p:nvPr/>
        </p:nvSpPr>
        <p:spPr>
          <a:xfrm>
            <a:off x="0" y="114425"/>
            <a:ext cx="1219200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smtClean="0">
                <a:solidFill>
                  <a:schemeClr val="bg1"/>
                </a:solidFill>
              </a:rPr>
              <a:t> </a:t>
            </a:r>
            <a:r>
              <a:rPr lang="en-US" sz="6600" b="1" dirty="0" smtClean="0">
                <a:solidFill>
                  <a:schemeClr val="bg1"/>
                </a:solidFill>
              </a:rPr>
              <a:t>Stay with the Word:</a:t>
            </a:r>
            <a:endParaRPr lang="en-US" sz="5800" dirty="0">
              <a:solidFill>
                <a:schemeClr val="bg1"/>
              </a:solidFill>
            </a:endParaRPr>
          </a:p>
        </p:txBody>
      </p:sp>
      <p:sp>
        <p:nvSpPr>
          <p:cNvPr id="12" name="TextBox 11">
            <a:extLst>
              <a:ext uri="{FF2B5EF4-FFF2-40B4-BE49-F238E27FC236}">
                <a16:creationId xmlns="" xmlns:a16="http://schemas.microsoft.com/office/drawing/2014/main" id="{3591B03D-D654-4EFA-9CCC-AAD4DCB64486}"/>
              </a:ext>
            </a:extLst>
          </p:cNvPr>
          <p:cNvSpPr txBox="1"/>
          <p:nvPr/>
        </p:nvSpPr>
        <p:spPr>
          <a:xfrm>
            <a:off x="7217117" y="222060"/>
            <a:ext cx="5047072"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800" b="1" i="1" dirty="0" smtClean="0">
                <a:solidFill>
                  <a:schemeClr val="bg1"/>
                </a:solidFill>
              </a:rPr>
              <a:t>Truth from God</a:t>
            </a:r>
            <a:endParaRPr lang="en-US" sz="5800" dirty="0">
              <a:solidFill>
                <a:schemeClr val="bg1"/>
              </a:solidFill>
            </a:endParaRPr>
          </a:p>
        </p:txBody>
      </p:sp>
    </p:spTree>
    <p:extLst>
      <p:ext uri="{BB962C8B-B14F-4D97-AF65-F5344CB8AC3E}">
        <p14:creationId xmlns:p14="http://schemas.microsoft.com/office/powerpoint/2010/main" val="40151884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foustb\Desktop\mediterraneannasa.jpg"/>
          <p:cNvPicPr>
            <a:picLocks noChangeAspect="1" noChangeArrowheads="1"/>
          </p:cNvPicPr>
          <p:nvPr/>
        </p:nvPicPr>
        <p:blipFill rotWithShape="1">
          <a:blip r:embed="rId2" cstate="print"/>
          <a:srcRect t="12168" b="18561"/>
          <a:stretch/>
        </p:blipFill>
        <p:spPr bwMode="auto">
          <a:xfrm>
            <a:off x="497305" y="-16041"/>
            <a:ext cx="11197389" cy="4402304"/>
          </a:xfrm>
          <a:prstGeom prst="rect">
            <a:avLst/>
          </a:prstGeom>
          <a:noFill/>
        </p:spPr>
      </p:pic>
      <p:sp>
        <p:nvSpPr>
          <p:cNvPr id="8" name="Line Callout 1 7"/>
          <p:cNvSpPr/>
          <p:nvPr/>
        </p:nvSpPr>
        <p:spPr>
          <a:xfrm>
            <a:off x="4963027" y="428426"/>
            <a:ext cx="2299447" cy="511823"/>
          </a:xfrm>
          <a:prstGeom prst="borderCallout1">
            <a:avLst>
              <a:gd name="adj1" fmla="val 167152"/>
              <a:gd name="adj2" fmla="val 3389"/>
              <a:gd name="adj3" fmla="val 103244"/>
              <a:gd name="adj4" fmla="val 25648"/>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Paul (Rome) </a:t>
            </a:r>
            <a:endParaRPr lang="en-US" sz="3200" b="1" dirty="0">
              <a:solidFill>
                <a:schemeClr val="tx1"/>
              </a:solidFill>
            </a:endParaRPr>
          </a:p>
        </p:txBody>
      </p:sp>
      <p:sp>
        <p:nvSpPr>
          <p:cNvPr id="9" name="Oval 8"/>
          <p:cNvSpPr/>
          <p:nvPr/>
        </p:nvSpPr>
        <p:spPr>
          <a:xfrm>
            <a:off x="4772527" y="119217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 xmlns:a16="http://schemas.microsoft.com/office/drawing/2014/main" id="{3591B03D-D654-4EFA-9CCC-AAD4DCB64486}"/>
              </a:ext>
            </a:extLst>
          </p:cNvPr>
          <p:cNvSpPr txBox="1"/>
          <p:nvPr/>
        </p:nvSpPr>
        <p:spPr>
          <a:xfrm>
            <a:off x="-152554" y="95375"/>
            <a:ext cx="576544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i="1" dirty="0" smtClean="0">
                <a:solidFill>
                  <a:schemeClr val="bg1"/>
                </a:solidFill>
              </a:rPr>
              <a:t>2 Timothy </a:t>
            </a:r>
            <a:endParaRPr lang="en-US" sz="4800" i="1" dirty="0">
              <a:solidFill>
                <a:schemeClr val="bg1"/>
              </a:solidFill>
            </a:endParaRPr>
          </a:p>
        </p:txBody>
      </p:sp>
      <p:sp>
        <p:nvSpPr>
          <p:cNvPr id="7" name="Line Callout 1 6"/>
          <p:cNvSpPr/>
          <p:nvPr/>
        </p:nvSpPr>
        <p:spPr>
          <a:xfrm>
            <a:off x="8145380" y="1278392"/>
            <a:ext cx="3320361" cy="589555"/>
          </a:xfrm>
          <a:prstGeom prst="borderCallout1">
            <a:avLst>
              <a:gd name="adj1" fmla="val 203425"/>
              <a:gd name="adj2" fmla="val 3896"/>
              <a:gd name="adj3" fmla="val 94446"/>
              <a:gd name="adj4" fmla="val 48727"/>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Timothy (Ephesus)</a:t>
            </a:r>
            <a:endParaRPr lang="en-US" sz="3200" b="1" dirty="0">
              <a:solidFill>
                <a:schemeClr val="tx1"/>
              </a:solidFill>
            </a:endParaRPr>
          </a:p>
        </p:txBody>
      </p:sp>
      <p:sp>
        <p:nvSpPr>
          <p:cNvPr id="10" name="Oval 9"/>
          <p:cNvSpPr/>
          <p:nvPr/>
        </p:nvSpPr>
        <p:spPr>
          <a:xfrm>
            <a:off x="8145380" y="230308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811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par>
                          <p:cTn id="12" fill="hold">
                            <p:stCondLst>
                              <p:cond delay="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par>
                          <p:cTn id="20" fill="hold">
                            <p:stCondLst>
                              <p:cond delay="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7"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2" descr="Dead Sea Scrolls Mystery Solve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9693" y="1222421"/>
            <a:ext cx="12211693" cy="561151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 y="5086350"/>
            <a:ext cx="12191999" cy="1771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smtClean="0">
                <a:solidFill>
                  <a:srgbClr val="72DB2B"/>
                </a:solidFill>
              </a:rPr>
              <a:t>2 Tim 3:16 </a:t>
            </a:r>
            <a:r>
              <a:rPr lang="en-US" sz="3200" dirty="0" smtClean="0"/>
              <a:t>All </a:t>
            </a:r>
            <a:r>
              <a:rPr lang="en-US" sz="3200" dirty="0"/>
              <a:t>Scripture is </a:t>
            </a:r>
            <a:r>
              <a:rPr lang="en-US" sz="3200" b="1" u="sng" dirty="0"/>
              <a:t>inspired by God</a:t>
            </a:r>
            <a:r>
              <a:rPr lang="en-US" sz="3200" b="1" dirty="0"/>
              <a:t> </a:t>
            </a:r>
            <a:r>
              <a:rPr lang="en-US" sz="3200" dirty="0"/>
              <a:t>and beneficial for </a:t>
            </a:r>
            <a:r>
              <a:rPr lang="en-US" sz="3200" dirty="0" smtClean="0"/>
              <a:t>teaching, for rebuke</a:t>
            </a:r>
            <a:r>
              <a:rPr lang="en-US" sz="3200" dirty="0"/>
              <a:t>, for correction, for training in righteousness; </a:t>
            </a:r>
            <a:r>
              <a:rPr lang="en-US" sz="3200" b="1" baseline="30000" dirty="0"/>
              <a:t>17 </a:t>
            </a:r>
            <a:r>
              <a:rPr lang="en-US" sz="3200" dirty="0"/>
              <a:t>so that the man or woman of God may be fully capable, equipped for every good work.</a:t>
            </a:r>
          </a:p>
        </p:txBody>
      </p:sp>
      <p:sp>
        <p:nvSpPr>
          <p:cNvPr id="12" name="TextBox 11">
            <a:extLst>
              <a:ext uri="{FF2B5EF4-FFF2-40B4-BE49-F238E27FC236}">
                <a16:creationId xmlns="" xmlns:a16="http://schemas.microsoft.com/office/drawing/2014/main" id="{3591B03D-D654-4EFA-9CCC-AAD4DCB64486}"/>
              </a:ext>
            </a:extLst>
          </p:cNvPr>
          <p:cNvSpPr txBox="1"/>
          <p:nvPr/>
        </p:nvSpPr>
        <p:spPr>
          <a:xfrm>
            <a:off x="0" y="114425"/>
            <a:ext cx="1219200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smtClean="0">
                <a:solidFill>
                  <a:schemeClr val="bg1"/>
                </a:solidFill>
              </a:rPr>
              <a:t> </a:t>
            </a:r>
            <a:r>
              <a:rPr lang="en-US" sz="6600" b="1" dirty="0" smtClean="0">
                <a:solidFill>
                  <a:schemeClr val="bg1"/>
                </a:solidFill>
              </a:rPr>
              <a:t>Stay with the Word:</a:t>
            </a:r>
            <a:endParaRPr lang="en-US" sz="5800" dirty="0">
              <a:solidFill>
                <a:schemeClr val="bg1"/>
              </a:solidFill>
            </a:endParaRPr>
          </a:p>
        </p:txBody>
      </p:sp>
      <p:sp>
        <p:nvSpPr>
          <p:cNvPr id="14" name="TextBox 13">
            <a:extLst>
              <a:ext uri="{FF2B5EF4-FFF2-40B4-BE49-F238E27FC236}">
                <a16:creationId xmlns="" xmlns:a16="http://schemas.microsoft.com/office/drawing/2014/main" id="{3591B03D-D654-4EFA-9CCC-AAD4DCB64486}"/>
              </a:ext>
            </a:extLst>
          </p:cNvPr>
          <p:cNvSpPr txBox="1"/>
          <p:nvPr/>
        </p:nvSpPr>
        <p:spPr>
          <a:xfrm>
            <a:off x="7217117" y="222060"/>
            <a:ext cx="5047072"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800" b="1" i="1" dirty="0" smtClean="0">
                <a:solidFill>
                  <a:schemeClr val="bg1"/>
                </a:solidFill>
              </a:rPr>
              <a:t>Truth from God</a:t>
            </a:r>
            <a:endParaRPr lang="en-US" sz="5800" dirty="0">
              <a:solidFill>
                <a:schemeClr val="bg1"/>
              </a:solidFill>
            </a:endParaRPr>
          </a:p>
        </p:txBody>
      </p:sp>
      <p:sp>
        <p:nvSpPr>
          <p:cNvPr id="15" name="Rounded Rectangle 14"/>
          <p:cNvSpPr/>
          <p:nvPr/>
        </p:nvSpPr>
        <p:spPr>
          <a:xfrm>
            <a:off x="2887579" y="1429575"/>
            <a:ext cx="7075354" cy="1155032"/>
          </a:xfrm>
          <a:prstGeom prst="roundRect">
            <a:avLst/>
          </a:prstGeom>
          <a:solidFill>
            <a:srgbClr val="032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u="sng" dirty="0" smtClean="0"/>
              <a:t>Verbal</a:t>
            </a:r>
            <a:r>
              <a:rPr lang="en-US" sz="4800" b="1" dirty="0" smtClean="0"/>
              <a:t> Plenary Inspiration</a:t>
            </a:r>
            <a:endParaRPr lang="en-US" sz="4800" b="1" dirty="0"/>
          </a:p>
        </p:txBody>
      </p:sp>
      <p:sp>
        <p:nvSpPr>
          <p:cNvPr id="16" name="Rounded Rectangle 15"/>
          <p:cNvSpPr/>
          <p:nvPr/>
        </p:nvSpPr>
        <p:spPr>
          <a:xfrm>
            <a:off x="294558" y="2700650"/>
            <a:ext cx="11602884" cy="2270526"/>
          </a:xfrm>
          <a:prstGeom prst="roundRect">
            <a:avLst/>
          </a:prstGeom>
          <a:solidFill>
            <a:srgbClr val="032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457200" indent="-457200">
              <a:buFont typeface="Arial" panose="020B0604020202020204" pitchFamily="34" charset="0"/>
              <a:buChar char="•"/>
            </a:pPr>
            <a:r>
              <a:rPr lang="en-US" sz="3200" b="1" dirty="0" smtClean="0"/>
              <a:t>Moses “wrote down all the words of the Lord” (Ex 24:4)</a:t>
            </a:r>
          </a:p>
          <a:p>
            <a:pPr marL="457200" indent="-457200">
              <a:buFont typeface="Arial" panose="020B0604020202020204" pitchFamily="34" charset="0"/>
              <a:buChar char="•"/>
            </a:pPr>
            <a:r>
              <a:rPr lang="en-US" sz="3200" b="1" dirty="0" smtClean="0"/>
              <a:t>Isaiah “inscribed” God’s instructions “on a scroll” (Is 30:8) </a:t>
            </a:r>
          </a:p>
          <a:p>
            <a:pPr marL="457200" indent="-457200">
              <a:buFont typeface="Arial" panose="020B0604020202020204" pitchFamily="34" charset="0"/>
              <a:buChar char="•"/>
            </a:pPr>
            <a:r>
              <a:rPr lang="en-US" sz="3200" b="1" dirty="0" smtClean="0"/>
              <a:t>Ezekiel “when I speak to you, I will open your mouth and you will say to them…” (</a:t>
            </a:r>
            <a:r>
              <a:rPr lang="en-US" sz="3200" b="1" dirty="0" err="1" smtClean="0"/>
              <a:t>Ezk</a:t>
            </a:r>
            <a:r>
              <a:rPr lang="en-US" sz="3200" b="1" dirty="0" smtClean="0"/>
              <a:t> 3:27)</a:t>
            </a:r>
            <a:endParaRPr lang="en-US" sz="3200" b="1" dirty="0"/>
          </a:p>
        </p:txBody>
      </p:sp>
    </p:spTree>
    <p:extLst>
      <p:ext uri="{BB962C8B-B14F-4D97-AF65-F5344CB8AC3E}">
        <p14:creationId xmlns:p14="http://schemas.microsoft.com/office/powerpoint/2010/main" val="39959251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2" descr="Dead Sea Scrolls Mystery Solve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9693" y="1222421"/>
            <a:ext cx="12211693" cy="561151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 y="5086350"/>
            <a:ext cx="12191999" cy="1771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smtClean="0">
                <a:solidFill>
                  <a:srgbClr val="72DB2B"/>
                </a:solidFill>
              </a:rPr>
              <a:t>2 Tim 3:16 </a:t>
            </a:r>
            <a:r>
              <a:rPr lang="en-US" sz="3200" dirty="0" smtClean="0"/>
              <a:t>All </a:t>
            </a:r>
            <a:r>
              <a:rPr lang="en-US" sz="3200" dirty="0"/>
              <a:t>Scripture is </a:t>
            </a:r>
            <a:r>
              <a:rPr lang="en-US" sz="3200" b="1" u="sng" dirty="0"/>
              <a:t>inspired by God</a:t>
            </a:r>
            <a:r>
              <a:rPr lang="en-US" sz="3200" b="1" dirty="0"/>
              <a:t> </a:t>
            </a:r>
            <a:r>
              <a:rPr lang="en-US" sz="3200" dirty="0"/>
              <a:t>and beneficial for </a:t>
            </a:r>
            <a:r>
              <a:rPr lang="en-US" sz="3200" dirty="0" smtClean="0"/>
              <a:t>teaching, for rebuke</a:t>
            </a:r>
            <a:r>
              <a:rPr lang="en-US" sz="3200" dirty="0"/>
              <a:t>, for correction, for training in righteousness; </a:t>
            </a:r>
            <a:r>
              <a:rPr lang="en-US" sz="3200" b="1" baseline="30000" dirty="0"/>
              <a:t>17 </a:t>
            </a:r>
            <a:r>
              <a:rPr lang="en-US" sz="3200" dirty="0"/>
              <a:t>so that the man or woman of God may be fully capable, equipped for every good work.</a:t>
            </a:r>
          </a:p>
        </p:txBody>
      </p:sp>
      <p:sp>
        <p:nvSpPr>
          <p:cNvPr id="12" name="TextBox 11">
            <a:extLst>
              <a:ext uri="{FF2B5EF4-FFF2-40B4-BE49-F238E27FC236}">
                <a16:creationId xmlns="" xmlns:a16="http://schemas.microsoft.com/office/drawing/2014/main" id="{3591B03D-D654-4EFA-9CCC-AAD4DCB64486}"/>
              </a:ext>
            </a:extLst>
          </p:cNvPr>
          <p:cNvSpPr txBox="1"/>
          <p:nvPr/>
        </p:nvSpPr>
        <p:spPr>
          <a:xfrm>
            <a:off x="0" y="114425"/>
            <a:ext cx="1219200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smtClean="0">
                <a:solidFill>
                  <a:schemeClr val="bg1"/>
                </a:solidFill>
              </a:rPr>
              <a:t> </a:t>
            </a:r>
            <a:r>
              <a:rPr lang="en-US" sz="6600" b="1" dirty="0" smtClean="0">
                <a:solidFill>
                  <a:schemeClr val="bg1"/>
                </a:solidFill>
              </a:rPr>
              <a:t>Stay with the Word:</a:t>
            </a:r>
            <a:endParaRPr lang="en-US" sz="5800" dirty="0">
              <a:solidFill>
                <a:schemeClr val="bg1"/>
              </a:solidFill>
            </a:endParaRPr>
          </a:p>
        </p:txBody>
      </p:sp>
      <p:sp>
        <p:nvSpPr>
          <p:cNvPr id="14" name="TextBox 13">
            <a:extLst>
              <a:ext uri="{FF2B5EF4-FFF2-40B4-BE49-F238E27FC236}">
                <a16:creationId xmlns="" xmlns:a16="http://schemas.microsoft.com/office/drawing/2014/main" id="{3591B03D-D654-4EFA-9CCC-AAD4DCB64486}"/>
              </a:ext>
            </a:extLst>
          </p:cNvPr>
          <p:cNvSpPr txBox="1"/>
          <p:nvPr/>
        </p:nvSpPr>
        <p:spPr>
          <a:xfrm>
            <a:off x="7217117" y="222060"/>
            <a:ext cx="5047072"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800" b="1" i="1" dirty="0" smtClean="0">
                <a:solidFill>
                  <a:schemeClr val="bg1"/>
                </a:solidFill>
              </a:rPr>
              <a:t>Truth from God</a:t>
            </a:r>
            <a:endParaRPr lang="en-US" sz="5800" dirty="0">
              <a:solidFill>
                <a:schemeClr val="bg1"/>
              </a:solidFill>
            </a:endParaRPr>
          </a:p>
        </p:txBody>
      </p:sp>
      <p:sp>
        <p:nvSpPr>
          <p:cNvPr id="15" name="Rounded Rectangle 14"/>
          <p:cNvSpPr/>
          <p:nvPr/>
        </p:nvSpPr>
        <p:spPr>
          <a:xfrm>
            <a:off x="2887579" y="1429575"/>
            <a:ext cx="7075354" cy="1155032"/>
          </a:xfrm>
          <a:prstGeom prst="roundRect">
            <a:avLst/>
          </a:prstGeom>
          <a:solidFill>
            <a:srgbClr val="032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u="sng" dirty="0" smtClean="0"/>
              <a:t>Verbal</a:t>
            </a:r>
            <a:r>
              <a:rPr lang="en-US" sz="4800" b="1" dirty="0" smtClean="0"/>
              <a:t> Plenary Inspiration</a:t>
            </a:r>
            <a:endParaRPr lang="en-US" sz="4800" b="1" dirty="0"/>
          </a:p>
        </p:txBody>
      </p:sp>
      <p:sp>
        <p:nvSpPr>
          <p:cNvPr id="16" name="Rounded Rectangle 15"/>
          <p:cNvSpPr/>
          <p:nvPr/>
        </p:nvSpPr>
        <p:spPr>
          <a:xfrm>
            <a:off x="294558" y="2700215"/>
            <a:ext cx="11602884" cy="2270526"/>
          </a:xfrm>
          <a:prstGeom prst="roundRect">
            <a:avLst/>
          </a:prstGeom>
          <a:solidFill>
            <a:srgbClr val="032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457200" indent="-457200">
              <a:buFont typeface="Arial" panose="020B0604020202020204" pitchFamily="34" charset="0"/>
              <a:buChar char="•"/>
            </a:pPr>
            <a:r>
              <a:rPr lang="en-US" sz="3200" b="1" dirty="0" smtClean="0"/>
              <a:t>David “The Spirit of the Lord spoke by me, and His word was on my tongue” (2 Sam 23:2) </a:t>
            </a:r>
          </a:p>
          <a:p>
            <a:pPr marL="457200" indent="-457200">
              <a:buFont typeface="Arial" panose="020B0604020202020204" pitchFamily="34" charset="0"/>
              <a:buChar char="•"/>
            </a:pPr>
            <a:r>
              <a:rPr lang="en-US" sz="3200" b="1" dirty="0" smtClean="0"/>
              <a:t>Jeremiah “Speak … all the words that I have commanded you … Do not omit a word!” (</a:t>
            </a:r>
            <a:r>
              <a:rPr lang="en-US" sz="3200" b="1" dirty="0" err="1" smtClean="0"/>
              <a:t>Jer</a:t>
            </a:r>
            <a:r>
              <a:rPr lang="en-US" sz="3200" b="1" dirty="0" smtClean="0"/>
              <a:t> 26:2)</a:t>
            </a:r>
            <a:endParaRPr lang="en-US" sz="3200" b="1" dirty="0"/>
          </a:p>
        </p:txBody>
      </p:sp>
    </p:spTree>
    <p:extLst>
      <p:ext uri="{BB962C8B-B14F-4D97-AF65-F5344CB8AC3E}">
        <p14:creationId xmlns:p14="http://schemas.microsoft.com/office/powerpoint/2010/main" val="21423244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2" descr="Dead Sea Scrolls Mystery Solve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9693" y="1222421"/>
            <a:ext cx="12211693" cy="561151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 y="5086350"/>
            <a:ext cx="12191999" cy="1771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smtClean="0">
                <a:solidFill>
                  <a:srgbClr val="72DB2B"/>
                </a:solidFill>
              </a:rPr>
              <a:t>2 Tim 3:16 </a:t>
            </a:r>
            <a:r>
              <a:rPr lang="en-US" sz="3200" dirty="0" smtClean="0"/>
              <a:t>All </a:t>
            </a:r>
            <a:r>
              <a:rPr lang="en-US" sz="3200" dirty="0"/>
              <a:t>Scripture is </a:t>
            </a:r>
            <a:r>
              <a:rPr lang="en-US" sz="3200" b="1" u="sng" dirty="0"/>
              <a:t>inspired by God</a:t>
            </a:r>
            <a:r>
              <a:rPr lang="en-US" sz="3200" b="1" dirty="0"/>
              <a:t> </a:t>
            </a:r>
            <a:r>
              <a:rPr lang="en-US" sz="3200" dirty="0"/>
              <a:t>and beneficial for </a:t>
            </a:r>
            <a:r>
              <a:rPr lang="en-US" sz="3200" dirty="0" smtClean="0"/>
              <a:t>teaching, for rebuke</a:t>
            </a:r>
            <a:r>
              <a:rPr lang="en-US" sz="3200" dirty="0"/>
              <a:t>, for correction, for training in righteousness; </a:t>
            </a:r>
            <a:r>
              <a:rPr lang="en-US" sz="3200" b="1" baseline="30000" dirty="0"/>
              <a:t>17 </a:t>
            </a:r>
            <a:r>
              <a:rPr lang="en-US" sz="3200" dirty="0"/>
              <a:t>so that the man or woman of God may be fully capable, equipped for every good work.</a:t>
            </a:r>
          </a:p>
        </p:txBody>
      </p:sp>
      <p:sp>
        <p:nvSpPr>
          <p:cNvPr id="12" name="TextBox 11">
            <a:extLst>
              <a:ext uri="{FF2B5EF4-FFF2-40B4-BE49-F238E27FC236}">
                <a16:creationId xmlns="" xmlns:a16="http://schemas.microsoft.com/office/drawing/2014/main" id="{3591B03D-D654-4EFA-9CCC-AAD4DCB64486}"/>
              </a:ext>
            </a:extLst>
          </p:cNvPr>
          <p:cNvSpPr txBox="1"/>
          <p:nvPr/>
        </p:nvSpPr>
        <p:spPr>
          <a:xfrm>
            <a:off x="0" y="114425"/>
            <a:ext cx="1219200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smtClean="0">
                <a:solidFill>
                  <a:schemeClr val="bg1"/>
                </a:solidFill>
              </a:rPr>
              <a:t> </a:t>
            </a:r>
            <a:r>
              <a:rPr lang="en-US" sz="6600" b="1" dirty="0" smtClean="0">
                <a:solidFill>
                  <a:schemeClr val="bg1"/>
                </a:solidFill>
              </a:rPr>
              <a:t>Stay with the Word:</a:t>
            </a:r>
            <a:endParaRPr lang="en-US" sz="5800" dirty="0">
              <a:solidFill>
                <a:schemeClr val="bg1"/>
              </a:solidFill>
            </a:endParaRPr>
          </a:p>
        </p:txBody>
      </p:sp>
      <p:sp>
        <p:nvSpPr>
          <p:cNvPr id="14" name="TextBox 13">
            <a:extLst>
              <a:ext uri="{FF2B5EF4-FFF2-40B4-BE49-F238E27FC236}">
                <a16:creationId xmlns="" xmlns:a16="http://schemas.microsoft.com/office/drawing/2014/main" id="{3591B03D-D654-4EFA-9CCC-AAD4DCB64486}"/>
              </a:ext>
            </a:extLst>
          </p:cNvPr>
          <p:cNvSpPr txBox="1"/>
          <p:nvPr/>
        </p:nvSpPr>
        <p:spPr>
          <a:xfrm>
            <a:off x="7217117" y="222060"/>
            <a:ext cx="5047072"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800" b="1" i="1" dirty="0" smtClean="0">
                <a:solidFill>
                  <a:schemeClr val="bg1"/>
                </a:solidFill>
              </a:rPr>
              <a:t>Truth from God</a:t>
            </a:r>
            <a:endParaRPr lang="en-US" sz="5800" dirty="0">
              <a:solidFill>
                <a:schemeClr val="bg1"/>
              </a:solidFill>
            </a:endParaRPr>
          </a:p>
        </p:txBody>
      </p:sp>
      <p:sp>
        <p:nvSpPr>
          <p:cNvPr id="15" name="Rounded Rectangle 14"/>
          <p:cNvSpPr/>
          <p:nvPr/>
        </p:nvSpPr>
        <p:spPr>
          <a:xfrm>
            <a:off x="2887579" y="1429575"/>
            <a:ext cx="7075354" cy="1155032"/>
          </a:xfrm>
          <a:prstGeom prst="roundRect">
            <a:avLst/>
          </a:prstGeom>
          <a:solidFill>
            <a:srgbClr val="032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u="sng" dirty="0" smtClean="0"/>
              <a:t>Verbal</a:t>
            </a:r>
            <a:r>
              <a:rPr lang="en-US" sz="4800" b="1" dirty="0" smtClean="0"/>
              <a:t> Plenary Inspiration</a:t>
            </a:r>
            <a:endParaRPr lang="en-US" sz="4800" b="1" dirty="0"/>
          </a:p>
        </p:txBody>
      </p:sp>
      <p:sp>
        <p:nvSpPr>
          <p:cNvPr id="16" name="Rounded Rectangle 15"/>
          <p:cNvSpPr/>
          <p:nvPr/>
        </p:nvSpPr>
        <p:spPr>
          <a:xfrm>
            <a:off x="284316" y="2522267"/>
            <a:ext cx="11602884" cy="2747566"/>
          </a:xfrm>
          <a:prstGeom prst="roundRect">
            <a:avLst/>
          </a:prstGeom>
          <a:solidFill>
            <a:srgbClr val="032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457200" indent="-457200">
              <a:buFont typeface="Arial" panose="020B0604020202020204" pitchFamily="34" charset="0"/>
              <a:buChar char="•"/>
            </a:pPr>
            <a:r>
              <a:rPr lang="en-US" sz="3200" b="1" dirty="0" smtClean="0"/>
              <a:t>Paul spoke “not in words taught by human wisdom, but in those taught by the Spirit” (1 </a:t>
            </a:r>
            <a:r>
              <a:rPr lang="en-US" sz="3200" b="1" dirty="0" err="1" smtClean="0"/>
              <a:t>Cor</a:t>
            </a:r>
            <a:r>
              <a:rPr lang="en-US" sz="3200" b="1" dirty="0" smtClean="0"/>
              <a:t> 2:13) </a:t>
            </a:r>
          </a:p>
          <a:p>
            <a:pPr marL="457200" indent="-457200">
              <a:buFont typeface="Arial" panose="020B0604020202020204" pitchFamily="34" charset="0"/>
              <a:buChar char="•"/>
            </a:pPr>
            <a:r>
              <a:rPr lang="en-US" sz="3200" b="1" dirty="0" smtClean="0"/>
              <a:t>Hebrews 1:1 “God, after He spoke long ago to the fathers in the prophets in many portions and in many ways, in these last days has spoken to us in His Son.” </a:t>
            </a:r>
            <a:endParaRPr lang="en-US" sz="3200" b="1" dirty="0"/>
          </a:p>
        </p:txBody>
      </p:sp>
    </p:spTree>
    <p:extLst>
      <p:ext uri="{BB962C8B-B14F-4D97-AF65-F5344CB8AC3E}">
        <p14:creationId xmlns:p14="http://schemas.microsoft.com/office/powerpoint/2010/main" val="2952573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Picture 2" descr="Dead Sea Scrolls Mystery Solve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9693" y="1222421"/>
            <a:ext cx="12211693" cy="561151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 y="5086350"/>
            <a:ext cx="12191999" cy="1771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smtClean="0">
                <a:solidFill>
                  <a:srgbClr val="72DB2B"/>
                </a:solidFill>
              </a:rPr>
              <a:t>2 Tim 3:16 </a:t>
            </a:r>
            <a:r>
              <a:rPr lang="en-US" sz="3200" dirty="0" smtClean="0"/>
              <a:t>All </a:t>
            </a:r>
            <a:r>
              <a:rPr lang="en-US" sz="3200" dirty="0"/>
              <a:t>Scripture is </a:t>
            </a:r>
            <a:r>
              <a:rPr lang="en-US" sz="3200" b="1" u="sng" dirty="0"/>
              <a:t>inspired by God</a:t>
            </a:r>
            <a:r>
              <a:rPr lang="en-US" sz="3200" b="1" dirty="0"/>
              <a:t> </a:t>
            </a:r>
            <a:r>
              <a:rPr lang="en-US" sz="3200" dirty="0"/>
              <a:t>and beneficial for </a:t>
            </a:r>
            <a:r>
              <a:rPr lang="en-US" sz="3200" dirty="0" smtClean="0"/>
              <a:t>teaching, for rebuke</a:t>
            </a:r>
            <a:r>
              <a:rPr lang="en-US" sz="3200" dirty="0"/>
              <a:t>, for correction, for training in righteousness; </a:t>
            </a:r>
            <a:r>
              <a:rPr lang="en-US" sz="3200" b="1" baseline="30000" dirty="0"/>
              <a:t>17 </a:t>
            </a:r>
            <a:r>
              <a:rPr lang="en-US" sz="3200" dirty="0"/>
              <a:t>so that the man or woman of God may be fully capable, equipped for every good work.</a:t>
            </a:r>
          </a:p>
        </p:txBody>
      </p:sp>
      <p:sp>
        <p:nvSpPr>
          <p:cNvPr id="11" name="TextBox 10">
            <a:extLst>
              <a:ext uri="{FF2B5EF4-FFF2-40B4-BE49-F238E27FC236}">
                <a16:creationId xmlns="" xmlns:a16="http://schemas.microsoft.com/office/drawing/2014/main" id="{3591B03D-D654-4EFA-9CCC-AAD4DCB64486}"/>
              </a:ext>
            </a:extLst>
          </p:cNvPr>
          <p:cNvSpPr txBox="1"/>
          <p:nvPr/>
        </p:nvSpPr>
        <p:spPr>
          <a:xfrm>
            <a:off x="0" y="114425"/>
            <a:ext cx="1219200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smtClean="0">
                <a:solidFill>
                  <a:schemeClr val="bg1"/>
                </a:solidFill>
              </a:rPr>
              <a:t> </a:t>
            </a:r>
            <a:r>
              <a:rPr lang="en-US" sz="6600" b="1" dirty="0" smtClean="0">
                <a:solidFill>
                  <a:schemeClr val="bg1"/>
                </a:solidFill>
              </a:rPr>
              <a:t>Stay with the Word:</a:t>
            </a:r>
            <a:endParaRPr lang="en-US" sz="5800" dirty="0">
              <a:solidFill>
                <a:schemeClr val="bg1"/>
              </a:solidFill>
            </a:endParaRPr>
          </a:p>
        </p:txBody>
      </p:sp>
      <p:sp>
        <p:nvSpPr>
          <p:cNvPr id="12" name="TextBox 11">
            <a:extLst>
              <a:ext uri="{FF2B5EF4-FFF2-40B4-BE49-F238E27FC236}">
                <a16:creationId xmlns="" xmlns:a16="http://schemas.microsoft.com/office/drawing/2014/main" id="{3591B03D-D654-4EFA-9CCC-AAD4DCB64486}"/>
              </a:ext>
            </a:extLst>
          </p:cNvPr>
          <p:cNvSpPr txBox="1"/>
          <p:nvPr/>
        </p:nvSpPr>
        <p:spPr>
          <a:xfrm>
            <a:off x="7217117" y="222060"/>
            <a:ext cx="5047072"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800" b="1" i="1" dirty="0" smtClean="0">
                <a:solidFill>
                  <a:schemeClr val="bg1"/>
                </a:solidFill>
              </a:rPr>
              <a:t>Truth from God</a:t>
            </a:r>
            <a:endParaRPr lang="en-US" sz="5800" dirty="0">
              <a:solidFill>
                <a:schemeClr val="bg1"/>
              </a:solidFill>
            </a:endParaRPr>
          </a:p>
        </p:txBody>
      </p:sp>
      <p:sp>
        <p:nvSpPr>
          <p:cNvPr id="14" name="Rounded Rectangle 13"/>
          <p:cNvSpPr/>
          <p:nvPr/>
        </p:nvSpPr>
        <p:spPr>
          <a:xfrm>
            <a:off x="2887579" y="1429575"/>
            <a:ext cx="7075354" cy="1155032"/>
          </a:xfrm>
          <a:prstGeom prst="roundRect">
            <a:avLst/>
          </a:prstGeom>
          <a:solidFill>
            <a:srgbClr val="032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t>Verbal </a:t>
            </a:r>
            <a:r>
              <a:rPr lang="en-US" sz="4800" b="1" u="sng" dirty="0" smtClean="0"/>
              <a:t>Plenary</a:t>
            </a:r>
            <a:r>
              <a:rPr lang="en-US" sz="4800" b="1" dirty="0" smtClean="0"/>
              <a:t> Inspiration</a:t>
            </a:r>
            <a:endParaRPr lang="en-US" sz="4800" b="1" dirty="0"/>
          </a:p>
        </p:txBody>
      </p:sp>
    </p:spTree>
    <p:extLst>
      <p:ext uri="{BB962C8B-B14F-4D97-AF65-F5344CB8AC3E}">
        <p14:creationId xmlns:p14="http://schemas.microsoft.com/office/powerpoint/2010/main" val="31769800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2" descr="Dead Sea Scrolls Mystery Solve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9693" y="1222421"/>
            <a:ext cx="12211693" cy="561151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 y="5086350"/>
            <a:ext cx="12191999" cy="1771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smtClean="0">
                <a:solidFill>
                  <a:srgbClr val="72DB2B"/>
                </a:solidFill>
              </a:rPr>
              <a:t>2 Tim 3:16 </a:t>
            </a:r>
            <a:r>
              <a:rPr lang="en-US" sz="3200" b="1" u="sng" dirty="0" smtClean="0"/>
              <a:t>All </a:t>
            </a:r>
            <a:r>
              <a:rPr lang="en-US" sz="3200" b="1" u="sng" dirty="0"/>
              <a:t>Scripture is inspired by God</a:t>
            </a:r>
            <a:r>
              <a:rPr lang="en-US" sz="3200" b="1" dirty="0"/>
              <a:t> </a:t>
            </a:r>
            <a:r>
              <a:rPr lang="en-US" sz="3200" dirty="0"/>
              <a:t>and beneficial for </a:t>
            </a:r>
            <a:r>
              <a:rPr lang="en-US" sz="3200" dirty="0" smtClean="0"/>
              <a:t>teaching, for rebuke</a:t>
            </a:r>
            <a:r>
              <a:rPr lang="en-US" sz="3200" dirty="0"/>
              <a:t>, for correction, for training in righteousness; </a:t>
            </a:r>
            <a:r>
              <a:rPr lang="en-US" sz="3200" b="1" baseline="30000" dirty="0"/>
              <a:t>17 </a:t>
            </a:r>
            <a:r>
              <a:rPr lang="en-US" sz="3200" dirty="0"/>
              <a:t>so that the man or woman of God may be fully capable, equipped for every good work.</a:t>
            </a:r>
          </a:p>
        </p:txBody>
      </p:sp>
      <p:sp>
        <p:nvSpPr>
          <p:cNvPr id="10" name="TextBox 9">
            <a:extLst>
              <a:ext uri="{FF2B5EF4-FFF2-40B4-BE49-F238E27FC236}">
                <a16:creationId xmlns="" xmlns:a16="http://schemas.microsoft.com/office/drawing/2014/main" id="{3591B03D-D654-4EFA-9CCC-AAD4DCB64486}"/>
              </a:ext>
            </a:extLst>
          </p:cNvPr>
          <p:cNvSpPr txBox="1"/>
          <p:nvPr/>
        </p:nvSpPr>
        <p:spPr>
          <a:xfrm>
            <a:off x="0" y="114425"/>
            <a:ext cx="1219200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smtClean="0">
                <a:solidFill>
                  <a:schemeClr val="bg1"/>
                </a:solidFill>
              </a:rPr>
              <a:t> </a:t>
            </a:r>
            <a:r>
              <a:rPr lang="en-US" sz="6600" b="1" dirty="0" smtClean="0">
                <a:solidFill>
                  <a:schemeClr val="bg1"/>
                </a:solidFill>
              </a:rPr>
              <a:t>Stay with the Word:</a:t>
            </a:r>
            <a:endParaRPr lang="en-US" sz="5800" dirty="0">
              <a:solidFill>
                <a:schemeClr val="bg1"/>
              </a:solidFill>
            </a:endParaRPr>
          </a:p>
        </p:txBody>
      </p:sp>
      <p:sp>
        <p:nvSpPr>
          <p:cNvPr id="11" name="TextBox 10">
            <a:extLst>
              <a:ext uri="{FF2B5EF4-FFF2-40B4-BE49-F238E27FC236}">
                <a16:creationId xmlns="" xmlns:a16="http://schemas.microsoft.com/office/drawing/2014/main" id="{3591B03D-D654-4EFA-9CCC-AAD4DCB64486}"/>
              </a:ext>
            </a:extLst>
          </p:cNvPr>
          <p:cNvSpPr txBox="1"/>
          <p:nvPr/>
        </p:nvSpPr>
        <p:spPr>
          <a:xfrm>
            <a:off x="7217117" y="222060"/>
            <a:ext cx="5047072"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800" b="1" i="1" dirty="0" smtClean="0">
                <a:solidFill>
                  <a:schemeClr val="bg1"/>
                </a:solidFill>
              </a:rPr>
              <a:t>Truth from God</a:t>
            </a:r>
            <a:endParaRPr lang="en-US" sz="5800" dirty="0">
              <a:solidFill>
                <a:schemeClr val="bg1"/>
              </a:solidFill>
            </a:endParaRPr>
          </a:p>
        </p:txBody>
      </p:sp>
      <p:sp>
        <p:nvSpPr>
          <p:cNvPr id="12" name="Rounded Rectangle 11"/>
          <p:cNvSpPr/>
          <p:nvPr/>
        </p:nvSpPr>
        <p:spPr>
          <a:xfrm>
            <a:off x="2887579" y="1429575"/>
            <a:ext cx="7075354" cy="1155032"/>
          </a:xfrm>
          <a:prstGeom prst="roundRect">
            <a:avLst/>
          </a:prstGeom>
          <a:solidFill>
            <a:srgbClr val="032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t>Verbal </a:t>
            </a:r>
            <a:r>
              <a:rPr lang="en-US" sz="4800" b="1" u="sng" dirty="0" smtClean="0"/>
              <a:t>Plenary</a:t>
            </a:r>
            <a:r>
              <a:rPr lang="en-US" sz="4800" b="1" dirty="0" smtClean="0"/>
              <a:t> Inspiration</a:t>
            </a:r>
            <a:endParaRPr lang="en-US" sz="4800" b="1" dirty="0"/>
          </a:p>
        </p:txBody>
      </p:sp>
    </p:spTree>
    <p:extLst>
      <p:ext uri="{BB962C8B-B14F-4D97-AF65-F5344CB8AC3E}">
        <p14:creationId xmlns:p14="http://schemas.microsoft.com/office/powerpoint/2010/main" val="36310943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2" descr="Dead Sea Scrolls Mystery Solve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9693" y="1222421"/>
            <a:ext cx="12211693" cy="561151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 y="5086350"/>
            <a:ext cx="12191999" cy="1771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smtClean="0">
                <a:solidFill>
                  <a:srgbClr val="72DB2B"/>
                </a:solidFill>
              </a:rPr>
              <a:t>2 Tim 3:16 </a:t>
            </a:r>
            <a:r>
              <a:rPr lang="en-US" sz="3200" b="1" u="sng" dirty="0" smtClean="0"/>
              <a:t>All </a:t>
            </a:r>
            <a:r>
              <a:rPr lang="en-US" sz="3200" b="1" u="sng" dirty="0"/>
              <a:t>Scripture is inspired by God</a:t>
            </a:r>
            <a:r>
              <a:rPr lang="en-US" sz="3200" b="1" dirty="0"/>
              <a:t> </a:t>
            </a:r>
            <a:r>
              <a:rPr lang="en-US" sz="3200" dirty="0"/>
              <a:t>and beneficial for </a:t>
            </a:r>
            <a:r>
              <a:rPr lang="en-US" sz="3200" dirty="0" smtClean="0"/>
              <a:t>teaching, for rebuke</a:t>
            </a:r>
            <a:r>
              <a:rPr lang="en-US" sz="3200" dirty="0"/>
              <a:t>, for correction, for training in righteousness; </a:t>
            </a:r>
            <a:r>
              <a:rPr lang="en-US" sz="3200" b="1" baseline="30000" dirty="0"/>
              <a:t>17 </a:t>
            </a:r>
            <a:r>
              <a:rPr lang="en-US" sz="3200" dirty="0"/>
              <a:t>so that the man or woman of God may be fully capable, equipped for every good work.</a:t>
            </a:r>
          </a:p>
        </p:txBody>
      </p:sp>
      <p:sp>
        <p:nvSpPr>
          <p:cNvPr id="9" name="TextBox 8">
            <a:extLst>
              <a:ext uri="{FF2B5EF4-FFF2-40B4-BE49-F238E27FC236}">
                <a16:creationId xmlns="" xmlns:a16="http://schemas.microsoft.com/office/drawing/2014/main" id="{3591B03D-D654-4EFA-9CCC-AAD4DCB64486}"/>
              </a:ext>
            </a:extLst>
          </p:cNvPr>
          <p:cNvSpPr txBox="1"/>
          <p:nvPr/>
        </p:nvSpPr>
        <p:spPr>
          <a:xfrm>
            <a:off x="0" y="114425"/>
            <a:ext cx="1219200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smtClean="0">
                <a:solidFill>
                  <a:schemeClr val="bg1"/>
                </a:solidFill>
              </a:rPr>
              <a:t> </a:t>
            </a:r>
            <a:r>
              <a:rPr lang="en-US" sz="6600" b="1" dirty="0" smtClean="0">
                <a:solidFill>
                  <a:schemeClr val="bg1"/>
                </a:solidFill>
              </a:rPr>
              <a:t>Stay with the Word:</a:t>
            </a:r>
            <a:endParaRPr lang="en-US" sz="5800" dirty="0">
              <a:solidFill>
                <a:schemeClr val="bg1"/>
              </a:solidFill>
            </a:endParaRPr>
          </a:p>
        </p:txBody>
      </p:sp>
      <p:sp>
        <p:nvSpPr>
          <p:cNvPr id="11" name="TextBox 10">
            <a:extLst>
              <a:ext uri="{FF2B5EF4-FFF2-40B4-BE49-F238E27FC236}">
                <a16:creationId xmlns="" xmlns:a16="http://schemas.microsoft.com/office/drawing/2014/main" id="{3591B03D-D654-4EFA-9CCC-AAD4DCB64486}"/>
              </a:ext>
            </a:extLst>
          </p:cNvPr>
          <p:cNvSpPr txBox="1"/>
          <p:nvPr/>
        </p:nvSpPr>
        <p:spPr>
          <a:xfrm>
            <a:off x="7217117" y="222060"/>
            <a:ext cx="5047072"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800" b="1" i="1" dirty="0" smtClean="0">
                <a:solidFill>
                  <a:schemeClr val="bg1"/>
                </a:solidFill>
              </a:rPr>
              <a:t>Truth from God</a:t>
            </a:r>
            <a:endParaRPr lang="en-US" sz="5800" dirty="0">
              <a:solidFill>
                <a:schemeClr val="bg1"/>
              </a:solidFill>
            </a:endParaRPr>
          </a:p>
        </p:txBody>
      </p:sp>
      <p:sp>
        <p:nvSpPr>
          <p:cNvPr id="14" name="Rounded Rectangle 13"/>
          <p:cNvSpPr/>
          <p:nvPr/>
        </p:nvSpPr>
        <p:spPr>
          <a:xfrm>
            <a:off x="361574" y="4259179"/>
            <a:ext cx="11468852" cy="875297"/>
          </a:xfrm>
          <a:prstGeom prst="roundRect">
            <a:avLst/>
          </a:prstGeom>
          <a:solidFill>
            <a:srgbClr val="032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There are several good reasons to believe this</a:t>
            </a:r>
            <a:endParaRPr lang="en-US" sz="4400" b="1" dirty="0"/>
          </a:p>
        </p:txBody>
      </p:sp>
    </p:spTree>
    <p:extLst>
      <p:ext uri="{BB962C8B-B14F-4D97-AF65-F5344CB8AC3E}">
        <p14:creationId xmlns:p14="http://schemas.microsoft.com/office/powerpoint/2010/main" val="23409134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t="-68"/>
          <a:stretch/>
        </p:blipFill>
        <p:spPr>
          <a:xfrm>
            <a:off x="0" y="-4815"/>
            <a:ext cx="12192000" cy="5976990"/>
          </a:xfrm>
          <a:prstGeom prst="rect">
            <a:avLst/>
          </a:prstGeom>
        </p:spPr>
      </p:pic>
      <p:sp>
        <p:nvSpPr>
          <p:cNvPr id="13" name="Rectangle 12"/>
          <p:cNvSpPr/>
          <p:nvPr/>
        </p:nvSpPr>
        <p:spPr>
          <a:xfrm>
            <a:off x="1" y="5086350"/>
            <a:ext cx="12191999" cy="1771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smtClean="0">
                <a:solidFill>
                  <a:srgbClr val="72DB2B"/>
                </a:solidFill>
              </a:rPr>
              <a:t>2 Tim 3:16 </a:t>
            </a:r>
            <a:r>
              <a:rPr lang="en-US" sz="3200" b="1" u="sng" dirty="0" smtClean="0"/>
              <a:t>All </a:t>
            </a:r>
            <a:r>
              <a:rPr lang="en-US" sz="3200" b="1" u="sng" dirty="0"/>
              <a:t>Scripture is inspired by God</a:t>
            </a:r>
            <a:r>
              <a:rPr lang="en-US" sz="3200" b="1" dirty="0"/>
              <a:t> </a:t>
            </a:r>
            <a:r>
              <a:rPr lang="en-US" sz="3200" dirty="0"/>
              <a:t>and beneficial for </a:t>
            </a:r>
            <a:r>
              <a:rPr lang="en-US" sz="3200" dirty="0" smtClean="0"/>
              <a:t>teaching, for rebuke</a:t>
            </a:r>
            <a:r>
              <a:rPr lang="en-US" sz="3200" dirty="0"/>
              <a:t>, for correction, for training in righteousness; </a:t>
            </a:r>
            <a:r>
              <a:rPr lang="en-US" sz="3200" b="1" baseline="30000" dirty="0"/>
              <a:t>17 </a:t>
            </a:r>
            <a:r>
              <a:rPr lang="en-US" sz="3200" dirty="0"/>
              <a:t>so that the man or woman of God may be fully capable, equipped for every good work.</a:t>
            </a:r>
          </a:p>
        </p:txBody>
      </p:sp>
      <p:sp>
        <p:nvSpPr>
          <p:cNvPr id="9" name="TextBox 8">
            <a:extLst>
              <a:ext uri="{FF2B5EF4-FFF2-40B4-BE49-F238E27FC236}">
                <a16:creationId xmlns="" xmlns:a16="http://schemas.microsoft.com/office/drawing/2014/main" id="{3591B03D-D654-4EFA-9CCC-AAD4DCB64486}"/>
              </a:ext>
            </a:extLst>
          </p:cNvPr>
          <p:cNvSpPr txBox="1"/>
          <p:nvPr/>
        </p:nvSpPr>
        <p:spPr>
          <a:xfrm>
            <a:off x="0" y="114425"/>
            <a:ext cx="1219200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smtClean="0">
                <a:solidFill>
                  <a:schemeClr val="bg1"/>
                </a:solidFill>
              </a:rPr>
              <a:t> </a:t>
            </a:r>
            <a:r>
              <a:rPr lang="en-US" sz="6600" b="1" dirty="0" smtClean="0">
                <a:solidFill>
                  <a:schemeClr val="bg1"/>
                </a:solidFill>
              </a:rPr>
              <a:t>Stay with the Word:</a:t>
            </a:r>
            <a:endParaRPr lang="en-US" sz="5800" dirty="0">
              <a:solidFill>
                <a:schemeClr val="bg1"/>
              </a:solidFill>
            </a:endParaRPr>
          </a:p>
        </p:txBody>
      </p:sp>
      <p:sp>
        <p:nvSpPr>
          <p:cNvPr id="11" name="TextBox 10">
            <a:extLst>
              <a:ext uri="{FF2B5EF4-FFF2-40B4-BE49-F238E27FC236}">
                <a16:creationId xmlns="" xmlns:a16="http://schemas.microsoft.com/office/drawing/2014/main" id="{3591B03D-D654-4EFA-9CCC-AAD4DCB64486}"/>
              </a:ext>
            </a:extLst>
          </p:cNvPr>
          <p:cNvSpPr txBox="1"/>
          <p:nvPr/>
        </p:nvSpPr>
        <p:spPr>
          <a:xfrm>
            <a:off x="7217117" y="222060"/>
            <a:ext cx="5047072"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800" b="1" i="1" dirty="0" smtClean="0">
                <a:solidFill>
                  <a:schemeClr val="bg1"/>
                </a:solidFill>
              </a:rPr>
              <a:t>Truth from God</a:t>
            </a:r>
            <a:endParaRPr lang="en-US" sz="5800" dirty="0">
              <a:solidFill>
                <a:schemeClr val="bg1"/>
              </a:solidFill>
            </a:endParaRPr>
          </a:p>
        </p:txBody>
      </p:sp>
      <p:sp>
        <p:nvSpPr>
          <p:cNvPr id="14" name="Rounded Rectangle 13"/>
          <p:cNvSpPr/>
          <p:nvPr/>
        </p:nvSpPr>
        <p:spPr>
          <a:xfrm>
            <a:off x="361574" y="4259179"/>
            <a:ext cx="11468852" cy="875297"/>
          </a:xfrm>
          <a:prstGeom prst="roundRect">
            <a:avLst/>
          </a:prstGeom>
          <a:solidFill>
            <a:srgbClr val="032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There are several good reasons to believe this</a:t>
            </a:r>
            <a:endParaRPr lang="en-US" sz="4400" b="1" dirty="0"/>
          </a:p>
        </p:txBody>
      </p:sp>
    </p:spTree>
    <p:extLst>
      <p:ext uri="{BB962C8B-B14F-4D97-AF65-F5344CB8AC3E}">
        <p14:creationId xmlns:p14="http://schemas.microsoft.com/office/powerpoint/2010/main" val="881653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2" cstate="print">
            <a:extLst>
              <a:ext uri="{28A0092B-C50C-407E-A947-70E740481C1C}">
                <a14:useLocalDpi xmlns:a14="http://schemas.microsoft.com/office/drawing/2010/main" val="0"/>
              </a:ext>
            </a:extLst>
          </a:blip>
          <a:srcRect t="-68"/>
          <a:stretch/>
        </p:blipFill>
        <p:spPr>
          <a:xfrm>
            <a:off x="0" y="-4815"/>
            <a:ext cx="12192000" cy="5976990"/>
          </a:xfrm>
          <a:prstGeom prst="rect">
            <a:avLst/>
          </a:prstGeom>
        </p:spPr>
      </p:pic>
      <p:sp>
        <p:nvSpPr>
          <p:cNvPr id="13" name="Rectangle 12"/>
          <p:cNvSpPr/>
          <p:nvPr/>
        </p:nvSpPr>
        <p:spPr>
          <a:xfrm>
            <a:off x="1" y="5086350"/>
            <a:ext cx="12191999" cy="1771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smtClean="0">
                <a:solidFill>
                  <a:srgbClr val="72DB2B"/>
                </a:solidFill>
              </a:rPr>
              <a:t>2 Tim 3:16 </a:t>
            </a:r>
            <a:r>
              <a:rPr lang="en-US" sz="3200" b="1" u="sng" dirty="0" smtClean="0"/>
              <a:t>All </a:t>
            </a:r>
            <a:r>
              <a:rPr lang="en-US" sz="3200" b="1" u="sng" dirty="0"/>
              <a:t>Scripture is inspired by God</a:t>
            </a:r>
            <a:r>
              <a:rPr lang="en-US" sz="3200" b="1" dirty="0"/>
              <a:t> </a:t>
            </a:r>
            <a:r>
              <a:rPr lang="en-US" sz="3200" dirty="0"/>
              <a:t>and beneficial for </a:t>
            </a:r>
            <a:r>
              <a:rPr lang="en-US" sz="3200" dirty="0" smtClean="0"/>
              <a:t>teaching, for rebuke</a:t>
            </a:r>
            <a:r>
              <a:rPr lang="en-US" sz="3200" dirty="0"/>
              <a:t>, for correction, for training in righteousness; </a:t>
            </a:r>
            <a:r>
              <a:rPr lang="en-US" sz="3200" b="1" baseline="30000" dirty="0"/>
              <a:t>17 </a:t>
            </a:r>
            <a:r>
              <a:rPr lang="en-US" sz="3200" dirty="0"/>
              <a:t>so that the man or woman of God may be fully capable, equipped for every good work.</a:t>
            </a:r>
          </a:p>
        </p:txBody>
      </p:sp>
      <p:sp>
        <p:nvSpPr>
          <p:cNvPr id="11" name="Rounded Rectangle 10"/>
          <p:cNvSpPr/>
          <p:nvPr/>
        </p:nvSpPr>
        <p:spPr>
          <a:xfrm>
            <a:off x="144380" y="1222421"/>
            <a:ext cx="11951367" cy="1000125"/>
          </a:xfrm>
          <a:prstGeom prst="roundRect">
            <a:avLst/>
          </a:prstGeom>
          <a:solidFill>
            <a:srgbClr val="032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600" b="1" dirty="0" smtClean="0"/>
              <a:t>This is what Jesus taught about the scriptures</a:t>
            </a:r>
            <a:endParaRPr lang="en-US" sz="4600" b="1" dirty="0"/>
          </a:p>
        </p:txBody>
      </p:sp>
      <p:sp>
        <p:nvSpPr>
          <p:cNvPr id="17" name="TextBox 16">
            <a:extLst>
              <a:ext uri="{FF2B5EF4-FFF2-40B4-BE49-F238E27FC236}">
                <a16:creationId xmlns="" xmlns:a16="http://schemas.microsoft.com/office/drawing/2014/main" id="{3591B03D-D654-4EFA-9CCC-AAD4DCB64486}"/>
              </a:ext>
            </a:extLst>
          </p:cNvPr>
          <p:cNvSpPr txBox="1"/>
          <p:nvPr/>
        </p:nvSpPr>
        <p:spPr>
          <a:xfrm>
            <a:off x="0" y="114425"/>
            <a:ext cx="1219200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smtClean="0">
                <a:solidFill>
                  <a:schemeClr val="bg1"/>
                </a:solidFill>
              </a:rPr>
              <a:t> </a:t>
            </a:r>
            <a:r>
              <a:rPr lang="en-US" sz="6600" b="1" dirty="0" smtClean="0">
                <a:solidFill>
                  <a:schemeClr val="bg1"/>
                </a:solidFill>
              </a:rPr>
              <a:t>Stay with the Word:</a:t>
            </a:r>
            <a:endParaRPr lang="en-US" sz="5800" dirty="0">
              <a:solidFill>
                <a:schemeClr val="bg1"/>
              </a:solidFill>
            </a:endParaRPr>
          </a:p>
        </p:txBody>
      </p:sp>
      <p:sp>
        <p:nvSpPr>
          <p:cNvPr id="18" name="TextBox 17">
            <a:extLst>
              <a:ext uri="{FF2B5EF4-FFF2-40B4-BE49-F238E27FC236}">
                <a16:creationId xmlns="" xmlns:a16="http://schemas.microsoft.com/office/drawing/2014/main" id="{3591B03D-D654-4EFA-9CCC-AAD4DCB64486}"/>
              </a:ext>
            </a:extLst>
          </p:cNvPr>
          <p:cNvSpPr txBox="1"/>
          <p:nvPr/>
        </p:nvSpPr>
        <p:spPr>
          <a:xfrm>
            <a:off x="7217117" y="222060"/>
            <a:ext cx="5047072"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800" b="1" i="1" dirty="0" smtClean="0">
                <a:solidFill>
                  <a:schemeClr val="bg1"/>
                </a:solidFill>
              </a:rPr>
              <a:t>Truth from God</a:t>
            </a:r>
            <a:endParaRPr lang="en-US" sz="5800" dirty="0">
              <a:solidFill>
                <a:schemeClr val="bg1"/>
              </a:solidFill>
            </a:endParaRPr>
          </a:p>
        </p:txBody>
      </p:sp>
    </p:spTree>
    <p:extLst>
      <p:ext uri="{BB962C8B-B14F-4D97-AF65-F5344CB8AC3E}">
        <p14:creationId xmlns:p14="http://schemas.microsoft.com/office/powerpoint/2010/main" val="3370127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t="-68"/>
          <a:stretch/>
        </p:blipFill>
        <p:spPr>
          <a:xfrm>
            <a:off x="0" y="-4815"/>
            <a:ext cx="12192000" cy="5976990"/>
          </a:xfrm>
          <a:prstGeom prst="rect">
            <a:avLst/>
          </a:prstGeom>
        </p:spPr>
      </p:pic>
      <p:sp>
        <p:nvSpPr>
          <p:cNvPr id="13" name="Rectangle 12"/>
          <p:cNvSpPr/>
          <p:nvPr/>
        </p:nvSpPr>
        <p:spPr>
          <a:xfrm>
            <a:off x="1" y="5086350"/>
            <a:ext cx="12191999" cy="1771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smtClean="0">
                <a:solidFill>
                  <a:srgbClr val="72DB2B"/>
                </a:solidFill>
              </a:rPr>
              <a:t>2 Tim 3:16 </a:t>
            </a:r>
            <a:r>
              <a:rPr lang="en-US" sz="3200" b="1" u="sng" dirty="0" smtClean="0"/>
              <a:t>All </a:t>
            </a:r>
            <a:r>
              <a:rPr lang="en-US" sz="3200" b="1" u="sng" dirty="0"/>
              <a:t>Scripture is inspired by God</a:t>
            </a:r>
            <a:r>
              <a:rPr lang="en-US" sz="3200" b="1" dirty="0"/>
              <a:t> </a:t>
            </a:r>
            <a:r>
              <a:rPr lang="en-US" sz="3200" dirty="0"/>
              <a:t>and beneficial for </a:t>
            </a:r>
            <a:r>
              <a:rPr lang="en-US" sz="3200" dirty="0" smtClean="0"/>
              <a:t>teaching, for rebuke</a:t>
            </a:r>
            <a:r>
              <a:rPr lang="en-US" sz="3200" dirty="0"/>
              <a:t>, for correction, for training in righteousness; </a:t>
            </a:r>
            <a:r>
              <a:rPr lang="en-US" sz="3200" b="1" baseline="30000" dirty="0"/>
              <a:t>17 </a:t>
            </a:r>
            <a:r>
              <a:rPr lang="en-US" sz="3200" dirty="0"/>
              <a:t>so that the man or woman of God may be fully capable, equipped for every good work.</a:t>
            </a:r>
          </a:p>
        </p:txBody>
      </p:sp>
      <p:sp>
        <p:nvSpPr>
          <p:cNvPr id="9" name="Rectangle 8"/>
          <p:cNvSpPr/>
          <p:nvPr/>
        </p:nvSpPr>
        <p:spPr>
          <a:xfrm>
            <a:off x="557463" y="2768623"/>
            <a:ext cx="11125200" cy="1771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smtClean="0">
                <a:solidFill>
                  <a:srgbClr val="72DB2B"/>
                </a:solidFill>
              </a:rPr>
              <a:t>John 5:46 </a:t>
            </a:r>
            <a:r>
              <a:rPr lang="en-US" sz="3200" dirty="0" smtClean="0"/>
              <a:t>For if you believed Moses, you would believe Me, for he wrote about Me.  </a:t>
            </a:r>
            <a:r>
              <a:rPr lang="en-US" sz="3200" baseline="30000" dirty="0" smtClean="0"/>
              <a:t>47</a:t>
            </a:r>
            <a:r>
              <a:rPr lang="en-US" sz="3200" dirty="0" smtClean="0"/>
              <a:t> But if you do not believe his writings, how will you believe My words?” </a:t>
            </a:r>
            <a:endParaRPr lang="en-US" sz="3200" dirty="0"/>
          </a:p>
        </p:txBody>
      </p:sp>
      <p:sp>
        <p:nvSpPr>
          <p:cNvPr id="11" name="TextBox 10">
            <a:extLst>
              <a:ext uri="{FF2B5EF4-FFF2-40B4-BE49-F238E27FC236}">
                <a16:creationId xmlns="" xmlns:a16="http://schemas.microsoft.com/office/drawing/2014/main" id="{3591B03D-D654-4EFA-9CCC-AAD4DCB64486}"/>
              </a:ext>
            </a:extLst>
          </p:cNvPr>
          <p:cNvSpPr txBox="1"/>
          <p:nvPr/>
        </p:nvSpPr>
        <p:spPr>
          <a:xfrm>
            <a:off x="0" y="114425"/>
            <a:ext cx="1219200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smtClean="0">
                <a:solidFill>
                  <a:schemeClr val="bg1"/>
                </a:solidFill>
              </a:rPr>
              <a:t> </a:t>
            </a:r>
            <a:r>
              <a:rPr lang="en-US" sz="6600" b="1" dirty="0" smtClean="0">
                <a:solidFill>
                  <a:schemeClr val="bg1"/>
                </a:solidFill>
              </a:rPr>
              <a:t>Stay with the Word:</a:t>
            </a:r>
            <a:endParaRPr lang="en-US" sz="5800" dirty="0">
              <a:solidFill>
                <a:schemeClr val="bg1"/>
              </a:solidFill>
            </a:endParaRPr>
          </a:p>
        </p:txBody>
      </p:sp>
      <p:sp>
        <p:nvSpPr>
          <p:cNvPr id="14" name="TextBox 13">
            <a:extLst>
              <a:ext uri="{FF2B5EF4-FFF2-40B4-BE49-F238E27FC236}">
                <a16:creationId xmlns="" xmlns:a16="http://schemas.microsoft.com/office/drawing/2014/main" id="{3591B03D-D654-4EFA-9CCC-AAD4DCB64486}"/>
              </a:ext>
            </a:extLst>
          </p:cNvPr>
          <p:cNvSpPr txBox="1"/>
          <p:nvPr/>
        </p:nvSpPr>
        <p:spPr>
          <a:xfrm>
            <a:off x="7217117" y="222060"/>
            <a:ext cx="5047072"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800" b="1" i="1" dirty="0" smtClean="0">
                <a:solidFill>
                  <a:schemeClr val="bg1"/>
                </a:solidFill>
              </a:rPr>
              <a:t>Truth from God</a:t>
            </a:r>
            <a:endParaRPr lang="en-US" sz="5800" dirty="0">
              <a:solidFill>
                <a:schemeClr val="bg1"/>
              </a:solidFill>
            </a:endParaRPr>
          </a:p>
        </p:txBody>
      </p:sp>
      <p:sp>
        <p:nvSpPr>
          <p:cNvPr id="8" name="Rounded Rectangle 7"/>
          <p:cNvSpPr/>
          <p:nvPr/>
        </p:nvSpPr>
        <p:spPr>
          <a:xfrm>
            <a:off x="144380" y="1222421"/>
            <a:ext cx="11951367" cy="1000125"/>
          </a:xfrm>
          <a:prstGeom prst="roundRect">
            <a:avLst/>
          </a:prstGeom>
          <a:solidFill>
            <a:srgbClr val="032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600" b="1" dirty="0" smtClean="0"/>
              <a:t>Jesus affirmed and taught the OT as God’s Word</a:t>
            </a:r>
            <a:endParaRPr lang="en-US" sz="4600" b="1" dirty="0"/>
          </a:p>
        </p:txBody>
      </p:sp>
    </p:spTree>
    <p:extLst>
      <p:ext uri="{BB962C8B-B14F-4D97-AF65-F5344CB8AC3E}">
        <p14:creationId xmlns:p14="http://schemas.microsoft.com/office/powerpoint/2010/main" val="14831912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t="-68"/>
          <a:stretch/>
        </p:blipFill>
        <p:spPr>
          <a:xfrm>
            <a:off x="0" y="-4815"/>
            <a:ext cx="12192000" cy="5976990"/>
          </a:xfrm>
          <a:prstGeom prst="rect">
            <a:avLst/>
          </a:prstGeom>
        </p:spPr>
      </p:pic>
      <p:sp>
        <p:nvSpPr>
          <p:cNvPr id="13" name="Rectangle 12"/>
          <p:cNvSpPr/>
          <p:nvPr/>
        </p:nvSpPr>
        <p:spPr>
          <a:xfrm>
            <a:off x="1" y="5086350"/>
            <a:ext cx="12191999" cy="1771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smtClean="0">
                <a:solidFill>
                  <a:srgbClr val="72DB2B"/>
                </a:solidFill>
              </a:rPr>
              <a:t>2 Tim 3:16 </a:t>
            </a:r>
            <a:r>
              <a:rPr lang="en-US" sz="3200" b="1" u="sng" dirty="0" smtClean="0"/>
              <a:t>All </a:t>
            </a:r>
            <a:r>
              <a:rPr lang="en-US" sz="3200" b="1" u="sng" dirty="0"/>
              <a:t>Scripture is inspired by God</a:t>
            </a:r>
            <a:r>
              <a:rPr lang="en-US" sz="3200" b="1" dirty="0"/>
              <a:t> </a:t>
            </a:r>
            <a:r>
              <a:rPr lang="en-US" sz="3200" dirty="0"/>
              <a:t>and beneficial for </a:t>
            </a:r>
            <a:r>
              <a:rPr lang="en-US" sz="3200" dirty="0" smtClean="0"/>
              <a:t>teaching, for rebuke</a:t>
            </a:r>
            <a:r>
              <a:rPr lang="en-US" sz="3200" dirty="0"/>
              <a:t>, for correction, for training in righteousness; </a:t>
            </a:r>
            <a:r>
              <a:rPr lang="en-US" sz="3200" b="1" baseline="30000" dirty="0"/>
              <a:t>17 </a:t>
            </a:r>
            <a:r>
              <a:rPr lang="en-US" sz="3200" dirty="0"/>
              <a:t>so that the man or woman of God may be fully capable, equipped for every good work.</a:t>
            </a:r>
          </a:p>
        </p:txBody>
      </p:sp>
      <p:sp>
        <p:nvSpPr>
          <p:cNvPr id="9" name="Rectangle 8"/>
          <p:cNvSpPr/>
          <p:nvPr/>
        </p:nvSpPr>
        <p:spPr>
          <a:xfrm>
            <a:off x="717883" y="2758394"/>
            <a:ext cx="10756233" cy="139400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smtClean="0">
                <a:solidFill>
                  <a:srgbClr val="72DB2B"/>
                </a:solidFill>
              </a:rPr>
              <a:t>Matt 5:18 </a:t>
            </a:r>
            <a:r>
              <a:rPr lang="en-US" sz="3200" dirty="0" smtClean="0"/>
              <a:t>Until heaven and earth pass away, not the smallest letter or stroke shall pass from the Law until all is accomplished.  </a:t>
            </a:r>
            <a:endParaRPr lang="en-US" sz="3200" dirty="0"/>
          </a:p>
        </p:txBody>
      </p:sp>
      <p:sp>
        <p:nvSpPr>
          <p:cNvPr id="11" name="TextBox 10">
            <a:extLst>
              <a:ext uri="{FF2B5EF4-FFF2-40B4-BE49-F238E27FC236}">
                <a16:creationId xmlns="" xmlns:a16="http://schemas.microsoft.com/office/drawing/2014/main" id="{3591B03D-D654-4EFA-9CCC-AAD4DCB64486}"/>
              </a:ext>
            </a:extLst>
          </p:cNvPr>
          <p:cNvSpPr txBox="1"/>
          <p:nvPr/>
        </p:nvSpPr>
        <p:spPr>
          <a:xfrm>
            <a:off x="0" y="114425"/>
            <a:ext cx="1219200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smtClean="0">
                <a:solidFill>
                  <a:schemeClr val="bg1"/>
                </a:solidFill>
              </a:rPr>
              <a:t> </a:t>
            </a:r>
            <a:r>
              <a:rPr lang="en-US" sz="6600" b="1" dirty="0" smtClean="0">
                <a:solidFill>
                  <a:schemeClr val="bg1"/>
                </a:solidFill>
              </a:rPr>
              <a:t>Stay with the Word:</a:t>
            </a:r>
            <a:endParaRPr lang="en-US" sz="5800" dirty="0">
              <a:solidFill>
                <a:schemeClr val="bg1"/>
              </a:solidFill>
            </a:endParaRPr>
          </a:p>
        </p:txBody>
      </p:sp>
      <p:sp>
        <p:nvSpPr>
          <p:cNvPr id="14" name="TextBox 13">
            <a:extLst>
              <a:ext uri="{FF2B5EF4-FFF2-40B4-BE49-F238E27FC236}">
                <a16:creationId xmlns="" xmlns:a16="http://schemas.microsoft.com/office/drawing/2014/main" id="{3591B03D-D654-4EFA-9CCC-AAD4DCB64486}"/>
              </a:ext>
            </a:extLst>
          </p:cNvPr>
          <p:cNvSpPr txBox="1"/>
          <p:nvPr/>
        </p:nvSpPr>
        <p:spPr>
          <a:xfrm>
            <a:off x="7217117" y="222060"/>
            <a:ext cx="5047072"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800" b="1" i="1" dirty="0" smtClean="0">
                <a:solidFill>
                  <a:schemeClr val="bg1"/>
                </a:solidFill>
              </a:rPr>
              <a:t>Truth from God</a:t>
            </a:r>
            <a:endParaRPr lang="en-US" sz="5800" dirty="0">
              <a:solidFill>
                <a:schemeClr val="bg1"/>
              </a:solidFill>
            </a:endParaRPr>
          </a:p>
        </p:txBody>
      </p:sp>
      <p:sp>
        <p:nvSpPr>
          <p:cNvPr id="16" name="Rounded Rectangle 15"/>
          <p:cNvSpPr/>
          <p:nvPr/>
        </p:nvSpPr>
        <p:spPr>
          <a:xfrm>
            <a:off x="144380" y="1222421"/>
            <a:ext cx="11951367" cy="1000125"/>
          </a:xfrm>
          <a:prstGeom prst="roundRect">
            <a:avLst/>
          </a:prstGeom>
          <a:solidFill>
            <a:srgbClr val="032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600" b="1" dirty="0" smtClean="0"/>
              <a:t>Jesus affirmed and taught the OT as God’s Word</a:t>
            </a:r>
            <a:endParaRPr lang="en-US" sz="4600" b="1" dirty="0"/>
          </a:p>
        </p:txBody>
      </p:sp>
    </p:spTree>
    <p:extLst>
      <p:ext uri="{BB962C8B-B14F-4D97-AF65-F5344CB8AC3E}">
        <p14:creationId xmlns:p14="http://schemas.microsoft.com/office/powerpoint/2010/main" val="30218653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foustb\Desktop\mediterraneannasa.jpg"/>
          <p:cNvPicPr>
            <a:picLocks noChangeAspect="1" noChangeArrowheads="1"/>
          </p:cNvPicPr>
          <p:nvPr/>
        </p:nvPicPr>
        <p:blipFill rotWithShape="1">
          <a:blip r:embed="rId2" cstate="print"/>
          <a:srcRect t="12168" b="1864"/>
          <a:stretch/>
        </p:blipFill>
        <p:spPr bwMode="auto">
          <a:xfrm>
            <a:off x="497305" y="-16041"/>
            <a:ext cx="11197389" cy="5463462"/>
          </a:xfrm>
          <a:prstGeom prst="rect">
            <a:avLst/>
          </a:prstGeom>
          <a:noFill/>
        </p:spPr>
      </p:pic>
      <p:sp>
        <p:nvSpPr>
          <p:cNvPr id="8" name="Line Callout 1 7"/>
          <p:cNvSpPr/>
          <p:nvPr/>
        </p:nvSpPr>
        <p:spPr>
          <a:xfrm>
            <a:off x="4963027" y="428426"/>
            <a:ext cx="2299447" cy="511823"/>
          </a:xfrm>
          <a:prstGeom prst="borderCallout1">
            <a:avLst>
              <a:gd name="adj1" fmla="val 167152"/>
              <a:gd name="adj2" fmla="val 3389"/>
              <a:gd name="adj3" fmla="val 103244"/>
              <a:gd name="adj4" fmla="val 25648"/>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Paul (Rome) </a:t>
            </a:r>
            <a:endParaRPr lang="en-US" sz="3200" b="1" dirty="0">
              <a:solidFill>
                <a:schemeClr val="tx1"/>
              </a:solidFill>
            </a:endParaRPr>
          </a:p>
        </p:txBody>
      </p:sp>
      <p:sp>
        <p:nvSpPr>
          <p:cNvPr id="9" name="Oval 8"/>
          <p:cNvSpPr/>
          <p:nvPr/>
        </p:nvSpPr>
        <p:spPr>
          <a:xfrm>
            <a:off x="4772527" y="119217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 xmlns:a16="http://schemas.microsoft.com/office/drawing/2014/main" id="{3591B03D-D654-4EFA-9CCC-AAD4DCB64486}"/>
              </a:ext>
            </a:extLst>
          </p:cNvPr>
          <p:cNvSpPr txBox="1"/>
          <p:nvPr/>
        </p:nvSpPr>
        <p:spPr>
          <a:xfrm>
            <a:off x="-152554" y="95375"/>
            <a:ext cx="576544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i="1" dirty="0" smtClean="0">
                <a:solidFill>
                  <a:schemeClr val="bg1"/>
                </a:solidFill>
              </a:rPr>
              <a:t>2 Timothy </a:t>
            </a:r>
            <a:endParaRPr lang="en-US" sz="4800" i="1" dirty="0">
              <a:solidFill>
                <a:schemeClr val="bg1"/>
              </a:solidFill>
            </a:endParaRPr>
          </a:p>
        </p:txBody>
      </p:sp>
      <p:sp>
        <p:nvSpPr>
          <p:cNvPr id="7" name="Line Callout 1 6"/>
          <p:cNvSpPr/>
          <p:nvPr/>
        </p:nvSpPr>
        <p:spPr>
          <a:xfrm>
            <a:off x="8145380" y="1278392"/>
            <a:ext cx="3320361" cy="589555"/>
          </a:xfrm>
          <a:prstGeom prst="borderCallout1">
            <a:avLst>
              <a:gd name="adj1" fmla="val 203425"/>
              <a:gd name="adj2" fmla="val 3896"/>
              <a:gd name="adj3" fmla="val 94446"/>
              <a:gd name="adj4" fmla="val 48727"/>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Timothy (Ephesus)</a:t>
            </a:r>
            <a:endParaRPr lang="en-US" sz="3200" b="1" dirty="0">
              <a:solidFill>
                <a:schemeClr val="tx1"/>
              </a:solidFill>
            </a:endParaRPr>
          </a:p>
        </p:txBody>
      </p:sp>
      <p:sp>
        <p:nvSpPr>
          <p:cNvPr id="10" name="Oval 9"/>
          <p:cNvSpPr/>
          <p:nvPr/>
        </p:nvSpPr>
        <p:spPr>
          <a:xfrm>
            <a:off x="8145380" y="230308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 y="4318000"/>
            <a:ext cx="12191999" cy="2540000"/>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smtClean="0">
                <a:solidFill>
                  <a:srgbClr val="72DB2B"/>
                </a:solidFill>
              </a:rPr>
              <a:t>2 Tim 3:14 </a:t>
            </a:r>
            <a:r>
              <a:rPr lang="en-US" sz="3200" dirty="0" smtClean="0"/>
              <a:t>You</a:t>
            </a:r>
            <a:r>
              <a:rPr lang="en-US" sz="3200" dirty="0"/>
              <a:t>, however, continue in the things you have learned and become convinced of, knowing from whom you </a:t>
            </a:r>
            <a:r>
              <a:rPr lang="en-US" sz="3200" dirty="0" smtClean="0"/>
              <a:t>have learned them, </a:t>
            </a:r>
            <a:r>
              <a:rPr lang="en-US" sz="3200" b="1" baseline="30000" dirty="0" smtClean="0"/>
              <a:t>15</a:t>
            </a:r>
            <a:r>
              <a:rPr lang="en-US" sz="3200" b="1" baseline="30000" dirty="0"/>
              <a:t> </a:t>
            </a:r>
            <a:r>
              <a:rPr lang="en-US" sz="3200" dirty="0"/>
              <a:t>and that from childhood you have known the sacred writings which are able to give you the wisdom that leads to salvation through faith which is in Christ Jesus. </a:t>
            </a:r>
          </a:p>
        </p:txBody>
      </p:sp>
    </p:spTree>
    <p:extLst>
      <p:ext uri="{BB962C8B-B14F-4D97-AF65-F5344CB8AC3E}">
        <p14:creationId xmlns:p14="http://schemas.microsoft.com/office/powerpoint/2010/main" val="8477556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t="-68"/>
          <a:stretch/>
        </p:blipFill>
        <p:spPr>
          <a:xfrm>
            <a:off x="0" y="-4815"/>
            <a:ext cx="12192000" cy="5976990"/>
          </a:xfrm>
          <a:prstGeom prst="rect">
            <a:avLst/>
          </a:prstGeom>
        </p:spPr>
      </p:pic>
      <p:sp>
        <p:nvSpPr>
          <p:cNvPr id="13" name="Rectangle 12"/>
          <p:cNvSpPr/>
          <p:nvPr/>
        </p:nvSpPr>
        <p:spPr>
          <a:xfrm>
            <a:off x="1" y="5086350"/>
            <a:ext cx="12191999" cy="1771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smtClean="0">
                <a:solidFill>
                  <a:srgbClr val="72DB2B"/>
                </a:solidFill>
              </a:rPr>
              <a:t>2 Tim 3:16 </a:t>
            </a:r>
            <a:r>
              <a:rPr lang="en-US" sz="3200" b="1" u="sng" dirty="0" smtClean="0"/>
              <a:t>All </a:t>
            </a:r>
            <a:r>
              <a:rPr lang="en-US" sz="3200" b="1" u="sng" dirty="0"/>
              <a:t>Scripture is inspired by God</a:t>
            </a:r>
            <a:r>
              <a:rPr lang="en-US" sz="3200" b="1" dirty="0"/>
              <a:t> </a:t>
            </a:r>
            <a:r>
              <a:rPr lang="en-US" sz="3200" dirty="0"/>
              <a:t>and beneficial for </a:t>
            </a:r>
            <a:r>
              <a:rPr lang="en-US" sz="3200" dirty="0" smtClean="0"/>
              <a:t>teaching, for rebuke</a:t>
            </a:r>
            <a:r>
              <a:rPr lang="en-US" sz="3200" dirty="0"/>
              <a:t>, for correction, for training in righteousness; </a:t>
            </a:r>
            <a:r>
              <a:rPr lang="en-US" sz="3200" b="1" baseline="30000" dirty="0"/>
              <a:t>17 </a:t>
            </a:r>
            <a:r>
              <a:rPr lang="en-US" sz="3200" dirty="0"/>
              <a:t>so that the man or woman of God may be fully capable, equipped for every good work.</a:t>
            </a:r>
          </a:p>
        </p:txBody>
      </p:sp>
      <p:sp>
        <p:nvSpPr>
          <p:cNvPr id="9" name="Rectangle 8"/>
          <p:cNvSpPr/>
          <p:nvPr/>
        </p:nvSpPr>
        <p:spPr>
          <a:xfrm>
            <a:off x="1074820" y="3059408"/>
            <a:ext cx="10042359" cy="120973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smtClean="0">
                <a:solidFill>
                  <a:srgbClr val="72DB2B"/>
                </a:solidFill>
              </a:rPr>
              <a:t>Luke24:44</a:t>
            </a:r>
            <a:r>
              <a:rPr lang="en-US" sz="3200" b="1" dirty="0" smtClean="0">
                <a:solidFill>
                  <a:srgbClr val="72DB2B"/>
                </a:solidFill>
              </a:rPr>
              <a:t> </a:t>
            </a:r>
            <a:r>
              <a:rPr lang="en-US" sz="3200" b="1" baseline="30000" dirty="0" smtClean="0">
                <a:solidFill>
                  <a:srgbClr val="72DB2B"/>
                </a:solidFill>
              </a:rPr>
              <a:t> </a:t>
            </a:r>
            <a:r>
              <a:rPr lang="en-US" sz="3200" dirty="0" smtClean="0"/>
              <a:t>“all things which are written about Me in the law of Moses and the Prophets and the Psalms must be fulfilled.”  </a:t>
            </a:r>
            <a:endParaRPr lang="en-US" sz="3200" dirty="0"/>
          </a:p>
        </p:txBody>
      </p:sp>
      <p:sp>
        <p:nvSpPr>
          <p:cNvPr id="11" name="TextBox 10">
            <a:extLst>
              <a:ext uri="{FF2B5EF4-FFF2-40B4-BE49-F238E27FC236}">
                <a16:creationId xmlns="" xmlns:a16="http://schemas.microsoft.com/office/drawing/2014/main" id="{3591B03D-D654-4EFA-9CCC-AAD4DCB64486}"/>
              </a:ext>
            </a:extLst>
          </p:cNvPr>
          <p:cNvSpPr txBox="1"/>
          <p:nvPr/>
        </p:nvSpPr>
        <p:spPr>
          <a:xfrm>
            <a:off x="0" y="114425"/>
            <a:ext cx="1219200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smtClean="0">
                <a:solidFill>
                  <a:schemeClr val="bg1"/>
                </a:solidFill>
              </a:rPr>
              <a:t> </a:t>
            </a:r>
            <a:r>
              <a:rPr lang="en-US" sz="6600" b="1" dirty="0" smtClean="0">
                <a:solidFill>
                  <a:schemeClr val="bg1"/>
                </a:solidFill>
              </a:rPr>
              <a:t>Stay with the Word:</a:t>
            </a:r>
            <a:endParaRPr lang="en-US" sz="5800" dirty="0">
              <a:solidFill>
                <a:schemeClr val="bg1"/>
              </a:solidFill>
            </a:endParaRPr>
          </a:p>
        </p:txBody>
      </p:sp>
      <p:sp>
        <p:nvSpPr>
          <p:cNvPr id="14" name="TextBox 13">
            <a:extLst>
              <a:ext uri="{FF2B5EF4-FFF2-40B4-BE49-F238E27FC236}">
                <a16:creationId xmlns="" xmlns:a16="http://schemas.microsoft.com/office/drawing/2014/main" id="{3591B03D-D654-4EFA-9CCC-AAD4DCB64486}"/>
              </a:ext>
            </a:extLst>
          </p:cNvPr>
          <p:cNvSpPr txBox="1"/>
          <p:nvPr/>
        </p:nvSpPr>
        <p:spPr>
          <a:xfrm>
            <a:off x="7217117" y="222060"/>
            <a:ext cx="5047072"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800" b="1" i="1" dirty="0" smtClean="0">
                <a:solidFill>
                  <a:schemeClr val="bg1"/>
                </a:solidFill>
              </a:rPr>
              <a:t>Truth from God</a:t>
            </a:r>
            <a:endParaRPr lang="en-US" sz="5800" dirty="0">
              <a:solidFill>
                <a:schemeClr val="bg1"/>
              </a:solidFill>
            </a:endParaRPr>
          </a:p>
        </p:txBody>
      </p:sp>
      <p:sp>
        <p:nvSpPr>
          <p:cNvPr id="8" name="Rounded Rectangle 7"/>
          <p:cNvSpPr/>
          <p:nvPr/>
        </p:nvSpPr>
        <p:spPr>
          <a:xfrm>
            <a:off x="144380" y="1222421"/>
            <a:ext cx="11951367" cy="1000125"/>
          </a:xfrm>
          <a:prstGeom prst="roundRect">
            <a:avLst/>
          </a:prstGeom>
          <a:solidFill>
            <a:srgbClr val="032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600" b="1" dirty="0" smtClean="0"/>
              <a:t>Jesus affirmed and taught the OT as God’s Word</a:t>
            </a:r>
            <a:endParaRPr lang="en-US" sz="4600" b="1" dirty="0"/>
          </a:p>
        </p:txBody>
      </p:sp>
    </p:spTree>
    <p:extLst>
      <p:ext uri="{BB962C8B-B14F-4D97-AF65-F5344CB8AC3E}">
        <p14:creationId xmlns:p14="http://schemas.microsoft.com/office/powerpoint/2010/main" val="31140023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t="-68"/>
          <a:stretch/>
        </p:blipFill>
        <p:spPr>
          <a:xfrm>
            <a:off x="0" y="-4815"/>
            <a:ext cx="12192000" cy="5976990"/>
          </a:xfrm>
          <a:prstGeom prst="rect">
            <a:avLst/>
          </a:prstGeom>
        </p:spPr>
      </p:pic>
      <p:sp>
        <p:nvSpPr>
          <p:cNvPr id="13" name="Rectangle 12"/>
          <p:cNvSpPr/>
          <p:nvPr/>
        </p:nvSpPr>
        <p:spPr>
          <a:xfrm>
            <a:off x="1" y="5086350"/>
            <a:ext cx="12191999" cy="1771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smtClean="0">
                <a:solidFill>
                  <a:srgbClr val="72DB2B"/>
                </a:solidFill>
              </a:rPr>
              <a:t>2 Tim 3:16 </a:t>
            </a:r>
            <a:r>
              <a:rPr lang="en-US" sz="3200" b="1" u="sng" dirty="0" smtClean="0"/>
              <a:t>All </a:t>
            </a:r>
            <a:r>
              <a:rPr lang="en-US" sz="3200" b="1" u="sng" dirty="0"/>
              <a:t>Scripture is inspired by God</a:t>
            </a:r>
            <a:r>
              <a:rPr lang="en-US" sz="3200" b="1" dirty="0"/>
              <a:t> </a:t>
            </a:r>
            <a:r>
              <a:rPr lang="en-US" sz="3200" dirty="0"/>
              <a:t>and beneficial for </a:t>
            </a:r>
            <a:r>
              <a:rPr lang="en-US" sz="3200" dirty="0" smtClean="0"/>
              <a:t>teaching, for rebuke</a:t>
            </a:r>
            <a:r>
              <a:rPr lang="en-US" sz="3200" dirty="0"/>
              <a:t>, for correction, for training in righteousness; </a:t>
            </a:r>
            <a:r>
              <a:rPr lang="en-US" sz="3200" b="1" baseline="30000" dirty="0"/>
              <a:t>17 </a:t>
            </a:r>
            <a:r>
              <a:rPr lang="en-US" sz="3200" dirty="0"/>
              <a:t>so that the man or woman of God may be fully capable, equipped for every good work.</a:t>
            </a:r>
          </a:p>
        </p:txBody>
      </p:sp>
      <p:sp>
        <p:nvSpPr>
          <p:cNvPr id="7" name="TextBox 6">
            <a:extLst>
              <a:ext uri="{FF2B5EF4-FFF2-40B4-BE49-F238E27FC236}">
                <a16:creationId xmlns="" xmlns:a16="http://schemas.microsoft.com/office/drawing/2014/main" id="{3591B03D-D654-4EFA-9CCC-AAD4DCB64486}"/>
              </a:ext>
            </a:extLst>
          </p:cNvPr>
          <p:cNvSpPr txBox="1"/>
          <p:nvPr/>
        </p:nvSpPr>
        <p:spPr>
          <a:xfrm>
            <a:off x="0" y="114425"/>
            <a:ext cx="1219200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smtClean="0">
                <a:solidFill>
                  <a:schemeClr val="bg1"/>
                </a:solidFill>
              </a:rPr>
              <a:t> </a:t>
            </a:r>
            <a:r>
              <a:rPr lang="en-US" sz="6600" b="1" dirty="0" smtClean="0">
                <a:solidFill>
                  <a:schemeClr val="bg1"/>
                </a:solidFill>
              </a:rPr>
              <a:t>Stay with the Word:</a:t>
            </a:r>
            <a:endParaRPr lang="en-US" sz="5800" dirty="0">
              <a:solidFill>
                <a:schemeClr val="bg1"/>
              </a:solidFill>
            </a:endParaRPr>
          </a:p>
        </p:txBody>
      </p:sp>
      <p:sp>
        <p:nvSpPr>
          <p:cNvPr id="9" name="TextBox 8">
            <a:extLst>
              <a:ext uri="{FF2B5EF4-FFF2-40B4-BE49-F238E27FC236}">
                <a16:creationId xmlns="" xmlns:a16="http://schemas.microsoft.com/office/drawing/2014/main" id="{3591B03D-D654-4EFA-9CCC-AAD4DCB64486}"/>
              </a:ext>
            </a:extLst>
          </p:cNvPr>
          <p:cNvSpPr txBox="1"/>
          <p:nvPr/>
        </p:nvSpPr>
        <p:spPr>
          <a:xfrm>
            <a:off x="7217117" y="222060"/>
            <a:ext cx="5047072"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800" b="1" i="1" dirty="0" smtClean="0">
                <a:solidFill>
                  <a:schemeClr val="bg1"/>
                </a:solidFill>
              </a:rPr>
              <a:t>Truth from God</a:t>
            </a:r>
            <a:endParaRPr lang="en-US" sz="5800" dirty="0">
              <a:solidFill>
                <a:schemeClr val="bg1"/>
              </a:solidFill>
            </a:endParaRPr>
          </a:p>
        </p:txBody>
      </p:sp>
      <p:sp>
        <p:nvSpPr>
          <p:cNvPr id="14" name="Rounded Rectangle 13"/>
          <p:cNvSpPr/>
          <p:nvPr/>
        </p:nvSpPr>
        <p:spPr>
          <a:xfrm>
            <a:off x="144380" y="1222421"/>
            <a:ext cx="11951367" cy="1000125"/>
          </a:xfrm>
          <a:prstGeom prst="roundRect">
            <a:avLst/>
          </a:prstGeom>
          <a:solidFill>
            <a:srgbClr val="032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600" b="1" dirty="0" smtClean="0"/>
              <a:t>Jesus claimed his words were God’s Word</a:t>
            </a:r>
            <a:endParaRPr lang="en-US" sz="4600" b="1" dirty="0"/>
          </a:p>
        </p:txBody>
      </p:sp>
    </p:spTree>
    <p:extLst>
      <p:ext uri="{BB962C8B-B14F-4D97-AF65-F5344CB8AC3E}">
        <p14:creationId xmlns:p14="http://schemas.microsoft.com/office/powerpoint/2010/main" val="1921440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t="-68"/>
          <a:stretch/>
        </p:blipFill>
        <p:spPr>
          <a:xfrm>
            <a:off x="0" y="-4815"/>
            <a:ext cx="12192000" cy="5976990"/>
          </a:xfrm>
          <a:prstGeom prst="rect">
            <a:avLst/>
          </a:prstGeom>
        </p:spPr>
      </p:pic>
      <p:sp>
        <p:nvSpPr>
          <p:cNvPr id="13" name="Rectangle 12"/>
          <p:cNvSpPr/>
          <p:nvPr/>
        </p:nvSpPr>
        <p:spPr>
          <a:xfrm>
            <a:off x="1" y="5086350"/>
            <a:ext cx="12191999" cy="1771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smtClean="0">
                <a:solidFill>
                  <a:srgbClr val="72DB2B"/>
                </a:solidFill>
              </a:rPr>
              <a:t>2 Tim 3:16 </a:t>
            </a:r>
            <a:r>
              <a:rPr lang="en-US" sz="3200" b="1" u="sng" dirty="0" smtClean="0"/>
              <a:t>All </a:t>
            </a:r>
            <a:r>
              <a:rPr lang="en-US" sz="3200" b="1" u="sng" dirty="0"/>
              <a:t>Scripture is inspired by God</a:t>
            </a:r>
            <a:r>
              <a:rPr lang="en-US" sz="3200" b="1" dirty="0"/>
              <a:t> </a:t>
            </a:r>
            <a:r>
              <a:rPr lang="en-US" sz="3200" dirty="0"/>
              <a:t>and beneficial for </a:t>
            </a:r>
            <a:r>
              <a:rPr lang="en-US" sz="3200" dirty="0" smtClean="0"/>
              <a:t>teaching, for rebuke</a:t>
            </a:r>
            <a:r>
              <a:rPr lang="en-US" sz="3200" dirty="0"/>
              <a:t>, for correction, for training in righteousness; </a:t>
            </a:r>
            <a:r>
              <a:rPr lang="en-US" sz="3200" b="1" baseline="30000" dirty="0"/>
              <a:t>17 </a:t>
            </a:r>
            <a:r>
              <a:rPr lang="en-US" sz="3200" dirty="0"/>
              <a:t>so that the man or woman of God may be fully capable, equipped for every good work.</a:t>
            </a:r>
          </a:p>
        </p:txBody>
      </p:sp>
      <p:sp>
        <p:nvSpPr>
          <p:cNvPr id="9" name="Rectangle 8"/>
          <p:cNvSpPr/>
          <p:nvPr/>
        </p:nvSpPr>
        <p:spPr>
          <a:xfrm>
            <a:off x="2270870" y="2330417"/>
            <a:ext cx="7217117" cy="13428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smtClean="0">
                <a:solidFill>
                  <a:srgbClr val="72DB2B"/>
                </a:solidFill>
              </a:rPr>
              <a:t>Matt 24:34  </a:t>
            </a:r>
            <a:r>
              <a:rPr lang="en-US" sz="3200" dirty="0" smtClean="0"/>
              <a:t>Heaven and earth will pass away, but My words will not pass away</a:t>
            </a:r>
            <a:endParaRPr lang="en-US" sz="3200" dirty="0"/>
          </a:p>
        </p:txBody>
      </p:sp>
      <p:sp>
        <p:nvSpPr>
          <p:cNvPr id="14" name="TextBox 13">
            <a:extLst>
              <a:ext uri="{FF2B5EF4-FFF2-40B4-BE49-F238E27FC236}">
                <a16:creationId xmlns="" xmlns:a16="http://schemas.microsoft.com/office/drawing/2014/main" id="{3591B03D-D654-4EFA-9CCC-AAD4DCB64486}"/>
              </a:ext>
            </a:extLst>
          </p:cNvPr>
          <p:cNvSpPr txBox="1"/>
          <p:nvPr/>
        </p:nvSpPr>
        <p:spPr>
          <a:xfrm>
            <a:off x="0" y="114425"/>
            <a:ext cx="1219200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smtClean="0">
                <a:solidFill>
                  <a:schemeClr val="bg1"/>
                </a:solidFill>
              </a:rPr>
              <a:t> </a:t>
            </a:r>
            <a:r>
              <a:rPr lang="en-US" sz="6600" b="1" dirty="0" smtClean="0">
                <a:solidFill>
                  <a:schemeClr val="bg1"/>
                </a:solidFill>
              </a:rPr>
              <a:t>Stay with the Word:</a:t>
            </a:r>
            <a:endParaRPr lang="en-US" sz="5800" dirty="0">
              <a:solidFill>
                <a:schemeClr val="bg1"/>
              </a:solidFill>
            </a:endParaRPr>
          </a:p>
        </p:txBody>
      </p:sp>
      <p:sp>
        <p:nvSpPr>
          <p:cNvPr id="15" name="TextBox 14">
            <a:extLst>
              <a:ext uri="{FF2B5EF4-FFF2-40B4-BE49-F238E27FC236}">
                <a16:creationId xmlns="" xmlns:a16="http://schemas.microsoft.com/office/drawing/2014/main" id="{3591B03D-D654-4EFA-9CCC-AAD4DCB64486}"/>
              </a:ext>
            </a:extLst>
          </p:cNvPr>
          <p:cNvSpPr txBox="1"/>
          <p:nvPr/>
        </p:nvSpPr>
        <p:spPr>
          <a:xfrm>
            <a:off x="7217117" y="222060"/>
            <a:ext cx="5047072"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800" b="1" i="1" dirty="0" smtClean="0">
                <a:solidFill>
                  <a:schemeClr val="bg1"/>
                </a:solidFill>
              </a:rPr>
              <a:t>Truth from God</a:t>
            </a:r>
            <a:endParaRPr lang="en-US" sz="5800" dirty="0">
              <a:solidFill>
                <a:schemeClr val="bg1"/>
              </a:solidFill>
            </a:endParaRPr>
          </a:p>
        </p:txBody>
      </p:sp>
      <p:sp>
        <p:nvSpPr>
          <p:cNvPr id="18" name="Rounded Rectangle 17"/>
          <p:cNvSpPr/>
          <p:nvPr/>
        </p:nvSpPr>
        <p:spPr>
          <a:xfrm>
            <a:off x="144380" y="1222421"/>
            <a:ext cx="11951367" cy="1000125"/>
          </a:xfrm>
          <a:prstGeom prst="roundRect">
            <a:avLst/>
          </a:prstGeom>
          <a:solidFill>
            <a:srgbClr val="032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600" b="1" dirty="0" smtClean="0"/>
              <a:t>Jesus claimed his words were God’s Word</a:t>
            </a:r>
            <a:endParaRPr lang="en-US" sz="4600" b="1" dirty="0"/>
          </a:p>
        </p:txBody>
      </p:sp>
      <p:sp>
        <p:nvSpPr>
          <p:cNvPr id="8" name="Rectangle 7"/>
          <p:cNvSpPr/>
          <p:nvPr/>
        </p:nvSpPr>
        <p:spPr>
          <a:xfrm>
            <a:off x="717883" y="3781098"/>
            <a:ext cx="10756233" cy="11389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smtClean="0">
                <a:solidFill>
                  <a:srgbClr val="72DB2B"/>
                </a:solidFill>
              </a:rPr>
              <a:t>Matt 5:18 </a:t>
            </a:r>
            <a:r>
              <a:rPr lang="en-US" sz="3200" dirty="0" smtClean="0"/>
              <a:t>Until heaven and earth pass away, not the smallest letter or stroke shall pass from the Law until all is accomplished.  </a:t>
            </a:r>
            <a:endParaRPr lang="en-US" sz="3200" dirty="0"/>
          </a:p>
        </p:txBody>
      </p:sp>
    </p:spTree>
    <p:extLst>
      <p:ext uri="{BB962C8B-B14F-4D97-AF65-F5344CB8AC3E}">
        <p14:creationId xmlns:p14="http://schemas.microsoft.com/office/powerpoint/2010/main" val="41685762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t="-68"/>
          <a:stretch/>
        </p:blipFill>
        <p:spPr>
          <a:xfrm>
            <a:off x="0" y="-4815"/>
            <a:ext cx="12192000" cy="5976990"/>
          </a:xfrm>
          <a:prstGeom prst="rect">
            <a:avLst/>
          </a:prstGeom>
        </p:spPr>
      </p:pic>
      <p:sp>
        <p:nvSpPr>
          <p:cNvPr id="12" name="TextBox 11">
            <a:extLst>
              <a:ext uri="{FF2B5EF4-FFF2-40B4-BE49-F238E27FC236}">
                <a16:creationId xmlns="" xmlns:a16="http://schemas.microsoft.com/office/drawing/2014/main" id="{3591B03D-D654-4EFA-9CCC-AAD4DCB64486}"/>
              </a:ext>
            </a:extLst>
          </p:cNvPr>
          <p:cNvSpPr txBox="1"/>
          <p:nvPr/>
        </p:nvSpPr>
        <p:spPr>
          <a:xfrm>
            <a:off x="0" y="114425"/>
            <a:ext cx="1219200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smtClean="0">
                <a:solidFill>
                  <a:schemeClr val="bg1"/>
                </a:solidFill>
              </a:rPr>
              <a:t> </a:t>
            </a:r>
            <a:r>
              <a:rPr lang="en-US" sz="6600" b="1" dirty="0" smtClean="0">
                <a:solidFill>
                  <a:schemeClr val="bg1"/>
                </a:solidFill>
              </a:rPr>
              <a:t>Stay with the Word:</a:t>
            </a:r>
            <a:r>
              <a:rPr lang="en-US" sz="6000" b="1" dirty="0" smtClean="0">
                <a:solidFill>
                  <a:schemeClr val="bg1"/>
                </a:solidFill>
              </a:rPr>
              <a:t> </a:t>
            </a:r>
            <a:r>
              <a:rPr lang="en-US" sz="5800" b="1" i="1" dirty="0" smtClean="0">
                <a:solidFill>
                  <a:schemeClr val="bg1"/>
                </a:solidFill>
              </a:rPr>
              <a:t>Truth from God</a:t>
            </a:r>
            <a:endParaRPr lang="en-US" sz="5800" dirty="0">
              <a:solidFill>
                <a:schemeClr val="bg1"/>
              </a:solidFill>
            </a:endParaRPr>
          </a:p>
        </p:txBody>
      </p:sp>
      <p:sp>
        <p:nvSpPr>
          <p:cNvPr id="13" name="Rectangle 12"/>
          <p:cNvSpPr/>
          <p:nvPr/>
        </p:nvSpPr>
        <p:spPr>
          <a:xfrm>
            <a:off x="1" y="5086350"/>
            <a:ext cx="12191999" cy="1771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smtClean="0">
                <a:solidFill>
                  <a:srgbClr val="72DB2B"/>
                </a:solidFill>
              </a:rPr>
              <a:t>2 Tim 3:16 </a:t>
            </a:r>
            <a:r>
              <a:rPr lang="en-US" sz="3200" b="1" u="sng" dirty="0" smtClean="0"/>
              <a:t>All </a:t>
            </a:r>
            <a:r>
              <a:rPr lang="en-US" sz="3200" b="1" u="sng" dirty="0"/>
              <a:t>Scripture is inspired by God</a:t>
            </a:r>
            <a:r>
              <a:rPr lang="en-US" sz="3200" b="1" dirty="0"/>
              <a:t> </a:t>
            </a:r>
            <a:r>
              <a:rPr lang="en-US" sz="3200" dirty="0"/>
              <a:t>and beneficial for </a:t>
            </a:r>
            <a:r>
              <a:rPr lang="en-US" sz="3200" dirty="0" smtClean="0"/>
              <a:t>teaching, for rebuke</a:t>
            </a:r>
            <a:r>
              <a:rPr lang="en-US" sz="3200" dirty="0"/>
              <a:t>, for correction, for training in righteousness; </a:t>
            </a:r>
            <a:r>
              <a:rPr lang="en-US" sz="3200" b="1" baseline="30000" dirty="0"/>
              <a:t>17 </a:t>
            </a:r>
            <a:r>
              <a:rPr lang="en-US" sz="3200" dirty="0"/>
              <a:t>so that the man or woman of God may be fully capable, equipped for every good work.</a:t>
            </a:r>
          </a:p>
        </p:txBody>
      </p:sp>
      <p:sp>
        <p:nvSpPr>
          <p:cNvPr id="9" name="Rectangle 8"/>
          <p:cNvSpPr/>
          <p:nvPr/>
        </p:nvSpPr>
        <p:spPr>
          <a:xfrm>
            <a:off x="348915" y="2983680"/>
            <a:ext cx="11590421"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smtClean="0">
                <a:solidFill>
                  <a:srgbClr val="72DB2B"/>
                </a:solidFill>
              </a:rPr>
              <a:t>John 15:26  </a:t>
            </a:r>
            <a:r>
              <a:rPr lang="en-US" sz="3200" b="1" baseline="30000" dirty="0" smtClean="0">
                <a:solidFill>
                  <a:schemeClr val="bg1"/>
                </a:solidFill>
              </a:rPr>
              <a:t>“</a:t>
            </a:r>
            <a:r>
              <a:rPr lang="en-US" sz="3200" dirty="0" smtClean="0"/>
              <a:t>the Spirit of truth … He will testify about Me, </a:t>
            </a:r>
            <a:r>
              <a:rPr lang="en-US" sz="3200" b="1" baseline="30000" dirty="0" smtClean="0"/>
              <a:t>27</a:t>
            </a:r>
            <a:r>
              <a:rPr lang="en-US" sz="3200" dirty="0" smtClean="0"/>
              <a:t> and you will testify also, because you have been with Me from the beginning”</a:t>
            </a:r>
            <a:endParaRPr lang="en-US" sz="3200" dirty="0"/>
          </a:p>
        </p:txBody>
      </p:sp>
      <p:sp>
        <p:nvSpPr>
          <p:cNvPr id="14" name="Rounded Rectangle 13"/>
          <p:cNvSpPr/>
          <p:nvPr/>
        </p:nvSpPr>
        <p:spPr>
          <a:xfrm>
            <a:off x="192505" y="1222421"/>
            <a:ext cx="11903242" cy="1000125"/>
          </a:xfrm>
          <a:prstGeom prst="roundRect">
            <a:avLst/>
          </a:prstGeom>
          <a:solidFill>
            <a:srgbClr val="032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a:t>Jesus </a:t>
            </a:r>
            <a:r>
              <a:rPr lang="en-US" sz="4200" b="1" dirty="0" smtClean="0"/>
              <a:t>preauthorized the </a:t>
            </a:r>
            <a:r>
              <a:rPr lang="en-US" sz="4200" b="1" dirty="0"/>
              <a:t>apostles to write scripture</a:t>
            </a:r>
          </a:p>
        </p:txBody>
      </p:sp>
    </p:spTree>
    <p:extLst>
      <p:ext uri="{BB962C8B-B14F-4D97-AF65-F5344CB8AC3E}">
        <p14:creationId xmlns:p14="http://schemas.microsoft.com/office/powerpoint/2010/main" val="17539995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t="-68"/>
          <a:stretch/>
        </p:blipFill>
        <p:spPr>
          <a:xfrm>
            <a:off x="0" y="-4815"/>
            <a:ext cx="12192000" cy="5976990"/>
          </a:xfrm>
          <a:prstGeom prst="rect">
            <a:avLst/>
          </a:prstGeom>
        </p:spPr>
      </p:pic>
      <p:sp>
        <p:nvSpPr>
          <p:cNvPr id="12" name="TextBox 11">
            <a:extLst>
              <a:ext uri="{FF2B5EF4-FFF2-40B4-BE49-F238E27FC236}">
                <a16:creationId xmlns="" xmlns:a16="http://schemas.microsoft.com/office/drawing/2014/main" id="{3591B03D-D654-4EFA-9CCC-AAD4DCB64486}"/>
              </a:ext>
            </a:extLst>
          </p:cNvPr>
          <p:cNvSpPr txBox="1"/>
          <p:nvPr/>
        </p:nvSpPr>
        <p:spPr>
          <a:xfrm>
            <a:off x="0" y="114425"/>
            <a:ext cx="1219200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smtClean="0">
                <a:solidFill>
                  <a:schemeClr val="bg1"/>
                </a:solidFill>
              </a:rPr>
              <a:t> </a:t>
            </a:r>
            <a:r>
              <a:rPr lang="en-US" sz="6600" b="1" dirty="0" smtClean="0">
                <a:solidFill>
                  <a:schemeClr val="bg1"/>
                </a:solidFill>
              </a:rPr>
              <a:t>Stay with the Word:</a:t>
            </a:r>
            <a:r>
              <a:rPr lang="en-US" sz="6000" b="1" dirty="0" smtClean="0">
                <a:solidFill>
                  <a:schemeClr val="bg1"/>
                </a:solidFill>
              </a:rPr>
              <a:t> </a:t>
            </a:r>
            <a:r>
              <a:rPr lang="en-US" sz="5800" b="1" i="1" dirty="0" smtClean="0">
                <a:solidFill>
                  <a:schemeClr val="bg1"/>
                </a:solidFill>
              </a:rPr>
              <a:t>Truth from God</a:t>
            </a:r>
            <a:endParaRPr lang="en-US" sz="5800" dirty="0">
              <a:solidFill>
                <a:schemeClr val="bg1"/>
              </a:solidFill>
            </a:endParaRPr>
          </a:p>
        </p:txBody>
      </p:sp>
      <p:sp>
        <p:nvSpPr>
          <p:cNvPr id="13" name="Rectangle 12"/>
          <p:cNvSpPr/>
          <p:nvPr/>
        </p:nvSpPr>
        <p:spPr>
          <a:xfrm>
            <a:off x="1" y="5086350"/>
            <a:ext cx="12191999" cy="1771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smtClean="0">
                <a:solidFill>
                  <a:srgbClr val="72DB2B"/>
                </a:solidFill>
              </a:rPr>
              <a:t>2 Tim 3:16 </a:t>
            </a:r>
            <a:r>
              <a:rPr lang="en-US" sz="3200" b="1" u="sng" dirty="0" smtClean="0"/>
              <a:t>All </a:t>
            </a:r>
            <a:r>
              <a:rPr lang="en-US" sz="3200" b="1" u="sng" dirty="0"/>
              <a:t>Scripture is inspired by God</a:t>
            </a:r>
            <a:r>
              <a:rPr lang="en-US" sz="3200" b="1" dirty="0"/>
              <a:t> </a:t>
            </a:r>
            <a:r>
              <a:rPr lang="en-US" sz="3200" dirty="0"/>
              <a:t>and beneficial for </a:t>
            </a:r>
            <a:r>
              <a:rPr lang="en-US" sz="3200" dirty="0" smtClean="0"/>
              <a:t>teaching, for rebuke</a:t>
            </a:r>
            <a:r>
              <a:rPr lang="en-US" sz="3200" dirty="0"/>
              <a:t>, for correction, for training in righteousness; </a:t>
            </a:r>
            <a:r>
              <a:rPr lang="en-US" sz="3200" b="1" baseline="30000" dirty="0"/>
              <a:t>17 </a:t>
            </a:r>
            <a:r>
              <a:rPr lang="en-US" sz="3200" dirty="0"/>
              <a:t>so that the man or woman of God may be fully capable, equipped for every good work.</a:t>
            </a:r>
          </a:p>
        </p:txBody>
      </p:sp>
      <p:sp>
        <p:nvSpPr>
          <p:cNvPr id="9" name="Rectangle 8"/>
          <p:cNvSpPr/>
          <p:nvPr/>
        </p:nvSpPr>
        <p:spPr>
          <a:xfrm>
            <a:off x="1208147" y="2911498"/>
            <a:ext cx="9775706"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smtClean="0">
                <a:solidFill>
                  <a:srgbClr val="72DB2B"/>
                </a:solidFill>
              </a:rPr>
              <a:t>John 14:26  “</a:t>
            </a:r>
            <a:r>
              <a:rPr lang="en-US" sz="3200" dirty="0" smtClean="0"/>
              <a:t>the Helper, the Holy Spirit… He will teach you all things, and bring to remembrance all that I said to you”</a:t>
            </a:r>
            <a:endParaRPr lang="en-US" sz="3200" dirty="0"/>
          </a:p>
        </p:txBody>
      </p:sp>
      <p:sp>
        <p:nvSpPr>
          <p:cNvPr id="14" name="Rounded Rectangle 13"/>
          <p:cNvSpPr/>
          <p:nvPr/>
        </p:nvSpPr>
        <p:spPr>
          <a:xfrm>
            <a:off x="192505" y="1222421"/>
            <a:ext cx="11903242" cy="1000125"/>
          </a:xfrm>
          <a:prstGeom prst="roundRect">
            <a:avLst/>
          </a:prstGeom>
          <a:solidFill>
            <a:srgbClr val="032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a:t>Jesus </a:t>
            </a:r>
            <a:r>
              <a:rPr lang="en-US" sz="4200" b="1" dirty="0" smtClean="0"/>
              <a:t>preauthorized the </a:t>
            </a:r>
            <a:r>
              <a:rPr lang="en-US" sz="4200" b="1" dirty="0"/>
              <a:t>apostles to write scripture</a:t>
            </a:r>
          </a:p>
        </p:txBody>
      </p:sp>
    </p:spTree>
    <p:extLst>
      <p:ext uri="{BB962C8B-B14F-4D97-AF65-F5344CB8AC3E}">
        <p14:creationId xmlns:p14="http://schemas.microsoft.com/office/powerpoint/2010/main" val="1250734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t="-68"/>
          <a:stretch/>
        </p:blipFill>
        <p:spPr>
          <a:xfrm>
            <a:off x="0" y="-4815"/>
            <a:ext cx="12192000" cy="5976990"/>
          </a:xfrm>
          <a:prstGeom prst="rect">
            <a:avLst/>
          </a:prstGeom>
        </p:spPr>
      </p:pic>
      <p:sp>
        <p:nvSpPr>
          <p:cNvPr id="12" name="TextBox 11">
            <a:extLst>
              <a:ext uri="{FF2B5EF4-FFF2-40B4-BE49-F238E27FC236}">
                <a16:creationId xmlns="" xmlns:a16="http://schemas.microsoft.com/office/drawing/2014/main" id="{3591B03D-D654-4EFA-9CCC-AAD4DCB64486}"/>
              </a:ext>
            </a:extLst>
          </p:cNvPr>
          <p:cNvSpPr txBox="1"/>
          <p:nvPr/>
        </p:nvSpPr>
        <p:spPr>
          <a:xfrm>
            <a:off x="0" y="114425"/>
            <a:ext cx="1219200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smtClean="0">
                <a:solidFill>
                  <a:schemeClr val="bg1"/>
                </a:solidFill>
              </a:rPr>
              <a:t> </a:t>
            </a:r>
            <a:r>
              <a:rPr lang="en-US" sz="6600" b="1" dirty="0" smtClean="0">
                <a:solidFill>
                  <a:schemeClr val="bg1"/>
                </a:solidFill>
              </a:rPr>
              <a:t>Stay with the Word:</a:t>
            </a:r>
            <a:r>
              <a:rPr lang="en-US" sz="6000" b="1" dirty="0" smtClean="0">
                <a:solidFill>
                  <a:schemeClr val="bg1"/>
                </a:solidFill>
              </a:rPr>
              <a:t> </a:t>
            </a:r>
            <a:r>
              <a:rPr lang="en-US" sz="5800" b="1" i="1" dirty="0" smtClean="0">
                <a:solidFill>
                  <a:schemeClr val="bg1"/>
                </a:solidFill>
              </a:rPr>
              <a:t>Truth from God</a:t>
            </a:r>
            <a:endParaRPr lang="en-US" sz="5800" dirty="0">
              <a:solidFill>
                <a:schemeClr val="bg1"/>
              </a:solidFill>
            </a:endParaRPr>
          </a:p>
        </p:txBody>
      </p:sp>
      <p:sp>
        <p:nvSpPr>
          <p:cNvPr id="13" name="Rectangle 12"/>
          <p:cNvSpPr/>
          <p:nvPr/>
        </p:nvSpPr>
        <p:spPr>
          <a:xfrm>
            <a:off x="1" y="5086350"/>
            <a:ext cx="12191999" cy="1771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smtClean="0">
                <a:solidFill>
                  <a:srgbClr val="72DB2B"/>
                </a:solidFill>
              </a:rPr>
              <a:t>2 Tim 3:16 </a:t>
            </a:r>
            <a:r>
              <a:rPr lang="en-US" sz="3200" b="1" u="sng" dirty="0" smtClean="0"/>
              <a:t>All </a:t>
            </a:r>
            <a:r>
              <a:rPr lang="en-US" sz="3200" b="1" u="sng" dirty="0"/>
              <a:t>Scripture is inspired by God</a:t>
            </a:r>
            <a:r>
              <a:rPr lang="en-US" sz="3200" b="1" dirty="0"/>
              <a:t> </a:t>
            </a:r>
            <a:r>
              <a:rPr lang="en-US" sz="3200" dirty="0"/>
              <a:t>and beneficial for </a:t>
            </a:r>
            <a:r>
              <a:rPr lang="en-US" sz="3200" dirty="0" smtClean="0"/>
              <a:t>teaching, for rebuke</a:t>
            </a:r>
            <a:r>
              <a:rPr lang="en-US" sz="3200" dirty="0"/>
              <a:t>, for correction, for training in righteousness; </a:t>
            </a:r>
            <a:r>
              <a:rPr lang="en-US" sz="3200" b="1" baseline="30000" dirty="0"/>
              <a:t>17 </a:t>
            </a:r>
            <a:r>
              <a:rPr lang="en-US" sz="3200" dirty="0"/>
              <a:t>so that the man or woman of God may be fully capable, equipped for every good work.</a:t>
            </a:r>
          </a:p>
        </p:txBody>
      </p:sp>
      <p:sp>
        <p:nvSpPr>
          <p:cNvPr id="9" name="Rectangle 8"/>
          <p:cNvSpPr/>
          <p:nvPr/>
        </p:nvSpPr>
        <p:spPr>
          <a:xfrm>
            <a:off x="932447" y="2983680"/>
            <a:ext cx="10423357"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smtClean="0">
                <a:solidFill>
                  <a:srgbClr val="72DB2B"/>
                </a:solidFill>
              </a:rPr>
              <a:t>John 16:10  </a:t>
            </a:r>
            <a:r>
              <a:rPr lang="en-US" sz="3200" b="1" baseline="30000" dirty="0" smtClean="0">
                <a:solidFill>
                  <a:schemeClr val="bg1"/>
                </a:solidFill>
              </a:rPr>
              <a:t>“</a:t>
            </a:r>
            <a:r>
              <a:rPr lang="en-US" sz="3200" dirty="0" smtClean="0"/>
              <a:t>When He, the Spirit of Truth comes, He will guide you in all the truth … He will disclose to you what is to come.”</a:t>
            </a:r>
            <a:endParaRPr lang="en-US" sz="3200" dirty="0"/>
          </a:p>
        </p:txBody>
      </p:sp>
      <p:sp>
        <p:nvSpPr>
          <p:cNvPr id="14" name="Rounded Rectangle 13"/>
          <p:cNvSpPr/>
          <p:nvPr/>
        </p:nvSpPr>
        <p:spPr>
          <a:xfrm>
            <a:off x="192505" y="1222421"/>
            <a:ext cx="11903242" cy="1000125"/>
          </a:xfrm>
          <a:prstGeom prst="roundRect">
            <a:avLst/>
          </a:prstGeom>
          <a:solidFill>
            <a:srgbClr val="032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a:t>Jesus </a:t>
            </a:r>
            <a:r>
              <a:rPr lang="en-US" sz="4200" b="1" dirty="0" smtClean="0"/>
              <a:t>preauthorized the </a:t>
            </a:r>
            <a:r>
              <a:rPr lang="en-US" sz="4200" b="1" dirty="0"/>
              <a:t>apostles to write scripture</a:t>
            </a:r>
          </a:p>
        </p:txBody>
      </p:sp>
    </p:spTree>
    <p:extLst>
      <p:ext uri="{BB962C8B-B14F-4D97-AF65-F5344CB8AC3E}">
        <p14:creationId xmlns:p14="http://schemas.microsoft.com/office/powerpoint/2010/main" val="429989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t="-68"/>
          <a:stretch/>
        </p:blipFill>
        <p:spPr>
          <a:xfrm>
            <a:off x="0" y="-4815"/>
            <a:ext cx="12192000" cy="5976990"/>
          </a:xfrm>
          <a:prstGeom prst="rect">
            <a:avLst/>
          </a:prstGeom>
        </p:spPr>
      </p:pic>
      <p:sp>
        <p:nvSpPr>
          <p:cNvPr id="13" name="Rectangle 12"/>
          <p:cNvSpPr/>
          <p:nvPr/>
        </p:nvSpPr>
        <p:spPr>
          <a:xfrm>
            <a:off x="1" y="5086350"/>
            <a:ext cx="12191999" cy="1771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smtClean="0">
                <a:solidFill>
                  <a:srgbClr val="72DB2B"/>
                </a:solidFill>
              </a:rPr>
              <a:t>2 Tim 3:16 </a:t>
            </a:r>
            <a:r>
              <a:rPr lang="en-US" sz="3200" b="1" u="sng" dirty="0" smtClean="0"/>
              <a:t>All </a:t>
            </a:r>
            <a:r>
              <a:rPr lang="en-US" sz="3200" b="1" u="sng" dirty="0"/>
              <a:t>Scripture is inspired by God</a:t>
            </a:r>
            <a:r>
              <a:rPr lang="en-US" sz="3200" b="1" dirty="0"/>
              <a:t> </a:t>
            </a:r>
            <a:r>
              <a:rPr lang="en-US" sz="3200" dirty="0"/>
              <a:t>and beneficial for </a:t>
            </a:r>
            <a:r>
              <a:rPr lang="en-US" sz="3200" dirty="0" smtClean="0"/>
              <a:t>teaching, for rebuke</a:t>
            </a:r>
            <a:r>
              <a:rPr lang="en-US" sz="3200" dirty="0"/>
              <a:t>, for correction, for training in righteousness; </a:t>
            </a:r>
            <a:r>
              <a:rPr lang="en-US" sz="3200" b="1" baseline="30000" dirty="0"/>
              <a:t>17 </a:t>
            </a:r>
            <a:r>
              <a:rPr lang="en-US" sz="3200" dirty="0"/>
              <a:t>so that the man or woman of God may be fully capable, equipped for every good work.</a:t>
            </a:r>
          </a:p>
        </p:txBody>
      </p:sp>
      <p:sp>
        <p:nvSpPr>
          <p:cNvPr id="11" name="TextBox 10">
            <a:extLst>
              <a:ext uri="{FF2B5EF4-FFF2-40B4-BE49-F238E27FC236}">
                <a16:creationId xmlns="" xmlns:a16="http://schemas.microsoft.com/office/drawing/2014/main" id="{3591B03D-D654-4EFA-9CCC-AAD4DCB64486}"/>
              </a:ext>
            </a:extLst>
          </p:cNvPr>
          <p:cNvSpPr txBox="1"/>
          <p:nvPr/>
        </p:nvSpPr>
        <p:spPr>
          <a:xfrm>
            <a:off x="0" y="114425"/>
            <a:ext cx="1219200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smtClean="0">
                <a:solidFill>
                  <a:schemeClr val="bg1"/>
                </a:solidFill>
              </a:rPr>
              <a:t> </a:t>
            </a:r>
            <a:r>
              <a:rPr lang="en-US" sz="6600" b="1" dirty="0" smtClean="0">
                <a:solidFill>
                  <a:schemeClr val="bg1"/>
                </a:solidFill>
              </a:rPr>
              <a:t>Stay with the Word:</a:t>
            </a:r>
            <a:endParaRPr lang="en-US" sz="5800" dirty="0">
              <a:solidFill>
                <a:schemeClr val="bg1"/>
              </a:solidFill>
            </a:endParaRPr>
          </a:p>
        </p:txBody>
      </p:sp>
      <p:sp>
        <p:nvSpPr>
          <p:cNvPr id="14" name="TextBox 13">
            <a:extLst>
              <a:ext uri="{FF2B5EF4-FFF2-40B4-BE49-F238E27FC236}">
                <a16:creationId xmlns="" xmlns:a16="http://schemas.microsoft.com/office/drawing/2014/main" id="{3591B03D-D654-4EFA-9CCC-AAD4DCB64486}"/>
              </a:ext>
            </a:extLst>
          </p:cNvPr>
          <p:cNvSpPr txBox="1"/>
          <p:nvPr/>
        </p:nvSpPr>
        <p:spPr>
          <a:xfrm>
            <a:off x="7217117" y="222060"/>
            <a:ext cx="5047072"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800" b="1" i="1" dirty="0" smtClean="0">
                <a:solidFill>
                  <a:schemeClr val="bg1"/>
                </a:solidFill>
              </a:rPr>
              <a:t>Truth from God</a:t>
            </a:r>
            <a:endParaRPr lang="en-US" sz="5800" dirty="0">
              <a:solidFill>
                <a:schemeClr val="bg1"/>
              </a:solidFill>
            </a:endParaRPr>
          </a:p>
        </p:txBody>
      </p:sp>
      <p:sp>
        <p:nvSpPr>
          <p:cNvPr id="16" name="Rounded Rectangle 15"/>
          <p:cNvSpPr/>
          <p:nvPr/>
        </p:nvSpPr>
        <p:spPr>
          <a:xfrm>
            <a:off x="144380" y="1222421"/>
            <a:ext cx="11951367" cy="1302223"/>
          </a:xfrm>
          <a:prstGeom prst="roundRect">
            <a:avLst/>
          </a:prstGeom>
          <a:solidFill>
            <a:srgbClr val="032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The church and the apostles recognized the </a:t>
            </a:r>
            <a:r>
              <a:rPr lang="en-US" sz="4400" b="1" dirty="0" smtClean="0"/>
              <a:t>NT </a:t>
            </a:r>
            <a:r>
              <a:rPr lang="en-US" sz="4400" b="1" dirty="0"/>
              <a:t>as scripture from day </a:t>
            </a:r>
            <a:r>
              <a:rPr lang="en-US" sz="4400" b="1" dirty="0" smtClean="0"/>
              <a:t>one</a:t>
            </a:r>
            <a:endParaRPr lang="en-US" sz="4400" b="1" dirty="0"/>
          </a:p>
        </p:txBody>
      </p:sp>
      <p:sp>
        <p:nvSpPr>
          <p:cNvPr id="17" name="Rectangle 16"/>
          <p:cNvSpPr/>
          <p:nvPr/>
        </p:nvSpPr>
        <p:spPr>
          <a:xfrm>
            <a:off x="144381" y="2717316"/>
            <a:ext cx="11951366" cy="21026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smtClean="0">
                <a:solidFill>
                  <a:srgbClr val="72DB2B"/>
                </a:solidFill>
              </a:rPr>
              <a:t>1Thess 2:13 </a:t>
            </a:r>
            <a:r>
              <a:rPr lang="en-US" sz="3200" dirty="0" smtClean="0"/>
              <a:t>we also constantly thank God that when you received the word of God which you heard from us, you accepted it not as the word of men, but for what it really is, the word of God, which also performs its work in you who believe.</a:t>
            </a:r>
            <a:endParaRPr lang="en-US" sz="3200" dirty="0"/>
          </a:p>
        </p:txBody>
      </p:sp>
    </p:spTree>
    <p:extLst>
      <p:ext uri="{BB962C8B-B14F-4D97-AF65-F5344CB8AC3E}">
        <p14:creationId xmlns:p14="http://schemas.microsoft.com/office/powerpoint/2010/main" val="4150645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t="-68"/>
          <a:stretch/>
        </p:blipFill>
        <p:spPr>
          <a:xfrm>
            <a:off x="0" y="-4815"/>
            <a:ext cx="12192000" cy="5976990"/>
          </a:xfrm>
          <a:prstGeom prst="rect">
            <a:avLst/>
          </a:prstGeom>
        </p:spPr>
      </p:pic>
      <p:sp>
        <p:nvSpPr>
          <p:cNvPr id="13" name="Rectangle 12"/>
          <p:cNvSpPr/>
          <p:nvPr/>
        </p:nvSpPr>
        <p:spPr>
          <a:xfrm>
            <a:off x="1" y="5086350"/>
            <a:ext cx="12191999" cy="1771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smtClean="0">
                <a:solidFill>
                  <a:srgbClr val="72DB2B"/>
                </a:solidFill>
              </a:rPr>
              <a:t>2 Tim 3:16 </a:t>
            </a:r>
            <a:r>
              <a:rPr lang="en-US" sz="3200" b="1" u="sng" dirty="0" smtClean="0"/>
              <a:t>All </a:t>
            </a:r>
            <a:r>
              <a:rPr lang="en-US" sz="3200" b="1" u="sng" dirty="0"/>
              <a:t>Scripture is inspired by God</a:t>
            </a:r>
            <a:r>
              <a:rPr lang="en-US" sz="3200" b="1" dirty="0"/>
              <a:t> </a:t>
            </a:r>
            <a:r>
              <a:rPr lang="en-US" sz="3200" dirty="0"/>
              <a:t>and beneficial for </a:t>
            </a:r>
            <a:r>
              <a:rPr lang="en-US" sz="3200" dirty="0" smtClean="0"/>
              <a:t>teaching, for rebuke</a:t>
            </a:r>
            <a:r>
              <a:rPr lang="en-US" sz="3200" dirty="0"/>
              <a:t>, for correction, for training in righteousness; </a:t>
            </a:r>
            <a:r>
              <a:rPr lang="en-US" sz="3200" b="1" baseline="30000" dirty="0"/>
              <a:t>17 </a:t>
            </a:r>
            <a:r>
              <a:rPr lang="en-US" sz="3200" dirty="0"/>
              <a:t>so that the man or woman of God may be fully capable, equipped for every good work.</a:t>
            </a:r>
          </a:p>
        </p:txBody>
      </p:sp>
      <p:sp>
        <p:nvSpPr>
          <p:cNvPr id="11" name="TextBox 10">
            <a:extLst>
              <a:ext uri="{FF2B5EF4-FFF2-40B4-BE49-F238E27FC236}">
                <a16:creationId xmlns="" xmlns:a16="http://schemas.microsoft.com/office/drawing/2014/main" id="{3591B03D-D654-4EFA-9CCC-AAD4DCB64486}"/>
              </a:ext>
            </a:extLst>
          </p:cNvPr>
          <p:cNvSpPr txBox="1"/>
          <p:nvPr/>
        </p:nvSpPr>
        <p:spPr>
          <a:xfrm>
            <a:off x="0" y="114425"/>
            <a:ext cx="1219200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smtClean="0">
                <a:solidFill>
                  <a:schemeClr val="bg1"/>
                </a:solidFill>
              </a:rPr>
              <a:t> </a:t>
            </a:r>
            <a:r>
              <a:rPr lang="en-US" sz="6600" b="1" dirty="0" smtClean="0">
                <a:solidFill>
                  <a:schemeClr val="bg1"/>
                </a:solidFill>
              </a:rPr>
              <a:t>Stay with the Word:</a:t>
            </a:r>
            <a:endParaRPr lang="en-US" sz="5800" dirty="0">
              <a:solidFill>
                <a:schemeClr val="bg1"/>
              </a:solidFill>
            </a:endParaRPr>
          </a:p>
        </p:txBody>
      </p:sp>
      <p:sp>
        <p:nvSpPr>
          <p:cNvPr id="14" name="TextBox 13">
            <a:extLst>
              <a:ext uri="{FF2B5EF4-FFF2-40B4-BE49-F238E27FC236}">
                <a16:creationId xmlns="" xmlns:a16="http://schemas.microsoft.com/office/drawing/2014/main" id="{3591B03D-D654-4EFA-9CCC-AAD4DCB64486}"/>
              </a:ext>
            </a:extLst>
          </p:cNvPr>
          <p:cNvSpPr txBox="1"/>
          <p:nvPr/>
        </p:nvSpPr>
        <p:spPr>
          <a:xfrm>
            <a:off x="7217117" y="222060"/>
            <a:ext cx="5047072"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800" b="1" i="1" dirty="0" smtClean="0">
                <a:solidFill>
                  <a:schemeClr val="bg1"/>
                </a:solidFill>
              </a:rPr>
              <a:t>Truth from God</a:t>
            </a:r>
            <a:endParaRPr lang="en-US" sz="5800" dirty="0">
              <a:solidFill>
                <a:schemeClr val="bg1"/>
              </a:solidFill>
            </a:endParaRPr>
          </a:p>
        </p:txBody>
      </p:sp>
      <p:sp>
        <p:nvSpPr>
          <p:cNvPr id="16" name="Rounded Rectangle 15"/>
          <p:cNvSpPr/>
          <p:nvPr/>
        </p:nvSpPr>
        <p:spPr>
          <a:xfrm>
            <a:off x="144380" y="1222421"/>
            <a:ext cx="11951367" cy="1302223"/>
          </a:xfrm>
          <a:prstGeom prst="roundRect">
            <a:avLst/>
          </a:prstGeom>
          <a:solidFill>
            <a:srgbClr val="032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The church and the apostles recognized the </a:t>
            </a:r>
            <a:r>
              <a:rPr lang="en-US" sz="4400" b="1" dirty="0" smtClean="0"/>
              <a:t>NT </a:t>
            </a:r>
            <a:r>
              <a:rPr lang="en-US" sz="4400" b="1" dirty="0"/>
              <a:t>as scripture from day </a:t>
            </a:r>
            <a:r>
              <a:rPr lang="en-US" sz="4400" b="1" dirty="0" smtClean="0"/>
              <a:t>one</a:t>
            </a:r>
            <a:endParaRPr lang="en-US" sz="4400" b="1" dirty="0"/>
          </a:p>
        </p:txBody>
      </p:sp>
      <p:sp>
        <p:nvSpPr>
          <p:cNvPr id="17" name="Rectangle 16"/>
          <p:cNvSpPr/>
          <p:nvPr/>
        </p:nvSpPr>
        <p:spPr>
          <a:xfrm>
            <a:off x="2254918" y="2983680"/>
            <a:ext cx="773029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smtClean="0">
                <a:solidFill>
                  <a:srgbClr val="72DB2B"/>
                </a:solidFill>
              </a:rPr>
              <a:t>1Cor 14:37</a:t>
            </a:r>
            <a:r>
              <a:rPr lang="en-US" sz="3200" b="1" baseline="30000" dirty="0">
                <a:solidFill>
                  <a:schemeClr val="bg1"/>
                </a:solidFill>
              </a:rPr>
              <a:t> </a:t>
            </a:r>
            <a:r>
              <a:rPr lang="en-US" sz="3200" dirty="0" smtClean="0"/>
              <a:t>recognize that the things which I write to you are the Lord’s commandment.</a:t>
            </a:r>
            <a:endParaRPr lang="en-US" sz="3200" dirty="0"/>
          </a:p>
        </p:txBody>
      </p:sp>
    </p:spTree>
    <p:extLst>
      <p:ext uri="{BB962C8B-B14F-4D97-AF65-F5344CB8AC3E}">
        <p14:creationId xmlns:p14="http://schemas.microsoft.com/office/powerpoint/2010/main" val="1434244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t="-68"/>
          <a:stretch/>
        </p:blipFill>
        <p:spPr>
          <a:xfrm>
            <a:off x="0" y="-4815"/>
            <a:ext cx="12192000" cy="5976990"/>
          </a:xfrm>
          <a:prstGeom prst="rect">
            <a:avLst/>
          </a:prstGeom>
        </p:spPr>
      </p:pic>
      <p:sp>
        <p:nvSpPr>
          <p:cNvPr id="13" name="Rectangle 12"/>
          <p:cNvSpPr/>
          <p:nvPr/>
        </p:nvSpPr>
        <p:spPr>
          <a:xfrm>
            <a:off x="1" y="5086350"/>
            <a:ext cx="12191999" cy="1771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smtClean="0">
                <a:solidFill>
                  <a:srgbClr val="72DB2B"/>
                </a:solidFill>
              </a:rPr>
              <a:t>2 Tim 3:16 </a:t>
            </a:r>
            <a:r>
              <a:rPr lang="en-US" sz="3200" b="1" u="sng" dirty="0" smtClean="0"/>
              <a:t>All </a:t>
            </a:r>
            <a:r>
              <a:rPr lang="en-US" sz="3200" b="1" u="sng" dirty="0"/>
              <a:t>Scripture is inspired by God</a:t>
            </a:r>
            <a:r>
              <a:rPr lang="en-US" sz="3200" b="1" dirty="0"/>
              <a:t> </a:t>
            </a:r>
            <a:r>
              <a:rPr lang="en-US" sz="3200" dirty="0"/>
              <a:t>and beneficial for </a:t>
            </a:r>
            <a:r>
              <a:rPr lang="en-US" sz="3200" dirty="0" smtClean="0"/>
              <a:t>teaching, for rebuke</a:t>
            </a:r>
            <a:r>
              <a:rPr lang="en-US" sz="3200" dirty="0"/>
              <a:t>, for correction, for training in righteousness; </a:t>
            </a:r>
            <a:r>
              <a:rPr lang="en-US" sz="3200" b="1" baseline="30000" dirty="0"/>
              <a:t>17 </a:t>
            </a:r>
            <a:r>
              <a:rPr lang="en-US" sz="3200" dirty="0"/>
              <a:t>so that the man or woman of God may be fully capable, equipped for every good work.</a:t>
            </a:r>
          </a:p>
        </p:txBody>
      </p:sp>
      <p:sp>
        <p:nvSpPr>
          <p:cNvPr id="11" name="TextBox 10">
            <a:extLst>
              <a:ext uri="{FF2B5EF4-FFF2-40B4-BE49-F238E27FC236}">
                <a16:creationId xmlns="" xmlns:a16="http://schemas.microsoft.com/office/drawing/2014/main" id="{3591B03D-D654-4EFA-9CCC-AAD4DCB64486}"/>
              </a:ext>
            </a:extLst>
          </p:cNvPr>
          <p:cNvSpPr txBox="1"/>
          <p:nvPr/>
        </p:nvSpPr>
        <p:spPr>
          <a:xfrm>
            <a:off x="0" y="114425"/>
            <a:ext cx="1219200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smtClean="0">
                <a:solidFill>
                  <a:schemeClr val="bg1"/>
                </a:solidFill>
              </a:rPr>
              <a:t> </a:t>
            </a:r>
            <a:r>
              <a:rPr lang="en-US" sz="6600" b="1" dirty="0" smtClean="0">
                <a:solidFill>
                  <a:schemeClr val="bg1"/>
                </a:solidFill>
              </a:rPr>
              <a:t>Stay with the Word:</a:t>
            </a:r>
            <a:endParaRPr lang="en-US" sz="5800" dirty="0">
              <a:solidFill>
                <a:schemeClr val="bg1"/>
              </a:solidFill>
            </a:endParaRPr>
          </a:p>
        </p:txBody>
      </p:sp>
      <p:sp>
        <p:nvSpPr>
          <p:cNvPr id="14" name="TextBox 13">
            <a:extLst>
              <a:ext uri="{FF2B5EF4-FFF2-40B4-BE49-F238E27FC236}">
                <a16:creationId xmlns="" xmlns:a16="http://schemas.microsoft.com/office/drawing/2014/main" id="{3591B03D-D654-4EFA-9CCC-AAD4DCB64486}"/>
              </a:ext>
            </a:extLst>
          </p:cNvPr>
          <p:cNvSpPr txBox="1"/>
          <p:nvPr/>
        </p:nvSpPr>
        <p:spPr>
          <a:xfrm>
            <a:off x="7217117" y="222060"/>
            <a:ext cx="5047072"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800" b="1" i="1" dirty="0" smtClean="0">
                <a:solidFill>
                  <a:schemeClr val="bg1"/>
                </a:solidFill>
              </a:rPr>
              <a:t>Truth from God</a:t>
            </a:r>
            <a:endParaRPr lang="en-US" sz="5800" dirty="0">
              <a:solidFill>
                <a:schemeClr val="bg1"/>
              </a:solidFill>
            </a:endParaRPr>
          </a:p>
        </p:txBody>
      </p:sp>
      <p:sp>
        <p:nvSpPr>
          <p:cNvPr id="16" name="Rounded Rectangle 15"/>
          <p:cNvSpPr/>
          <p:nvPr/>
        </p:nvSpPr>
        <p:spPr>
          <a:xfrm>
            <a:off x="144380" y="1222421"/>
            <a:ext cx="11951367" cy="1302223"/>
          </a:xfrm>
          <a:prstGeom prst="roundRect">
            <a:avLst/>
          </a:prstGeom>
          <a:solidFill>
            <a:srgbClr val="032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The church and the apostles recognized the </a:t>
            </a:r>
            <a:r>
              <a:rPr lang="en-US" sz="4400" b="1" dirty="0" smtClean="0"/>
              <a:t>NT </a:t>
            </a:r>
            <a:r>
              <a:rPr lang="en-US" sz="4400" b="1" dirty="0"/>
              <a:t>as scripture from day </a:t>
            </a:r>
            <a:r>
              <a:rPr lang="en-US" sz="4400" b="1" dirty="0" smtClean="0"/>
              <a:t>one</a:t>
            </a:r>
            <a:endParaRPr lang="en-US" sz="4400" b="1" dirty="0"/>
          </a:p>
        </p:txBody>
      </p:sp>
      <p:sp>
        <p:nvSpPr>
          <p:cNvPr id="17" name="Rectangle 16"/>
          <p:cNvSpPr/>
          <p:nvPr/>
        </p:nvSpPr>
        <p:spPr>
          <a:xfrm>
            <a:off x="120317" y="2711473"/>
            <a:ext cx="11951366" cy="21880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100" b="1" baseline="30000" dirty="0" smtClean="0">
                <a:solidFill>
                  <a:srgbClr val="72DB2B"/>
                </a:solidFill>
              </a:rPr>
              <a:t>2 Pet 3:15</a:t>
            </a:r>
            <a:r>
              <a:rPr lang="en-US" sz="3100" b="1" baseline="30000" dirty="0" smtClean="0">
                <a:solidFill>
                  <a:schemeClr val="bg1"/>
                </a:solidFill>
              </a:rPr>
              <a:t> </a:t>
            </a:r>
            <a:r>
              <a:rPr lang="en-US" sz="3100" dirty="0" smtClean="0"/>
              <a:t>…just as our beloved brother Paul, according to </a:t>
            </a:r>
            <a:r>
              <a:rPr lang="en-US" sz="3100" b="1" u="sng" dirty="0" smtClean="0"/>
              <a:t>the wisdom given him</a:t>
            </a:r>
            <a:r>
              <a:rPr lang="en-US" sz="3100" dirty="0" smtClean="0"/>
              <a:t>, wrote to you, as also in all his letters, speaking in them of these things, in which are some things hard to understand, which the untaught and unstable distort, </a:t>
            </a:r>
            <a:r>
              <a:rPr lang="en-US" sz="3100" b="1" u="sng" dirty="0" smtClean="0"/>
              <a:t>as they do also the rest of the Scriptures</a:t>
            </a:r>
            <a:r>
              <a:rPr lang="en-US" sz="3100" dirty="0" smtClean="0"/>
              <a:t>.</a:t>
            </a:r>
            <a:endParaRPr lang="en-US" sz="3100" dirty="0"/>
          </a:p>
        </p:txBody>
      </p:sp>
    </p:spTree>
    <p:extLst>
      <p:ext uri="{BB962C8B-B14F-4D97-AF65-F5344CB8AC3E}">
        <p14:creationId xmlns:p14="http://schemas.microsoft.com/office/powerpoint/2010/main" val="3589025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cstate="print">
            <a:extLst>
              <a:ext uri="{28A0092B-C50C-407E-A947-70E740481C1C}">
                <a14:useLocalDpi xmlns:a14="http://schemas.microsoft.com/office/drawing/2010/main" val="0"/>
              </a:ext>
            </a:extLst>
          </a:blip>
          <a:srcRect t="-68"/>
          <a:stretch/>
        </p:blipFill>
        <p:spPr>
          <a:xfrm>
            <a:off x="0" y="-4815"/>
            <a:ext cx="12192000" cy="5976990"/>
          </a:xfrm>
          <a:prstGeom prst="rect">
            <a:avLst/>
          </a:prstGeom>
        </p:spPr>
      </p:pic>
      <p:sp>
        <p:nvSpPr>
          <p:cNvPr id="13" name="Rectangle 12"/>
          <p:cNvSpPr/>
          <p:nvPr/>
        </p:nvSpPr>
        <p:spPr>
          <a:xfrm>
            <a:off x="1" y="5086350"/>
            <a:ext cx="12191999" cy="1771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smtClean="0">
                <a:solidFill>
                  <a:srgbClr val="72DB2B"/>
                </a:solidFill>
              </a:rPr>
              <a:t>2 Tim 3:16 </a:t>
            </a:r>
            <a:r>
              <a:rPr lang="en-US" sz="3200" b="1" u="sng" dirty="0" smtClean="0"/>
              <a:t>All </a:t>
            </a:r>
            <a:r>
              <a:rPr lang="en-US" sz="3200" b="1" u="sng" dirty="0"/>
              <a:t>Scripture is inspired by God</a:t>
            </a:r>
            <a:r>
              <a:rPr lang="en-US" sz="3200" b="1" dirty="0"/>
              <a:t> </a:t>
            </a:r>
            <a:r>
              <a:rPr lang="en-US" sz="3200" dirty="0"/>
              <a:t>and beneficial for </a:t>
            </a:r>
            <a:r>
              <a:rPr lang="en-US" sz="3200" dirty="0" smtClean="0"/>
              <a:t>teaching, for rebuke</a:t>
            </a:r>
            <a:r>
              <a:rPr lang="en-US" sz="3200" dirty="0"/>
              <a:t>, for correction, for training in righteousness; </a:t>
            </a:r>
            <a:r>
              <a:rPr lang="en-US" sz="3200" b="1" baseline="30000" dirty="0"/>
              <a:t>17 </a:t>
            </a:r>
            <a:r>
              <a:rPr lang="en-US" sz="3200" dirty="0"/>
              <a:t>so that the man or woman of God may be fully capable, equipped for every good work.</a:t>
            </a:r>
          </a:p>
        </p:txBody>
      </p:sp>
      <p:sp>
        <p:nvSpPr>
          <p:cNvPr id="8" name="Rounded Rectangle 7"/>
          <p:cNvSpPr/>
          <p:nvPr/>
        </p:nvSpPr>
        <p:spPr>
          <a:xfrm>
            <a:off x="144380" y="2370592"/>
            <a:ext cx="11951367" cy="1000125"/>
          </a:xfrm>
          <a:prstGeom prst="round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You don’t need to agree on this to come to Christ</a:t>
            </a:r>
            <a:endParaRPr lang="en-US" sz="4400" b="1" dirty="0"/>
          </a:p>
        </p:txBody>
      </p:sp>
      <p:sp>
        <p:nvSpPr>
          <p:cNvPr id="18" name="TextBox 17">
            <a:extLst>
              <a:ext uri="{FF2B5EF4-FFF2-40B4-BE49-F238E27FC236}">
                <a16:creationId xmlns="" xmlns:a16="http://schemas.microsoft.com/office/drawing/2014/main" id="{3591B03D-D654-4EFA-9CCC-AAD4DCB64486}"/>
              </a:ext>
            </a:extLst>
          </p:cNvPr>
          <p:cNvSpPr txBox="1"/>
          <p:nvPr/>
        </p:nvSpPr>
        <p:spPr>
          <a:xfrm>
            <a:off x="0" y="114425"/>
            <a:ext cx="1219200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smtClean="0">
                <a:solidFill>
                  <a:schemeClr val="bg1"/>
                </a:solidFill>
              </a:rPr>
              <a:t> </a:t>
            </a:r>
            <a:r>
              <a:rPr lang="en-US" sz="6600" b="1" dirty="0" smtClean="0">
                <a:solidFill>
                  <a:schemeClr val="bg1"/>
                </a:solidFill>
              </a:rPr>
              <a:t>Stay with the Word:</a:t>
            </a:r>
            <a:endParaRPr lang="en-US" sz="5800" dirty="0">
              <a:solidFill>
                <a:schemeClr val="bg1"/>
              </a:solidFill>
            </a:endParaRPr>
          </a:p>
        </p:txBody>
      </p:sp>
      <p:sp>
        <p:nvSpPr>
          <p:cNvPr id="19" name="TextBox 18">
            <a:extLst>
              <a:ext uri="{FF2B5EF4-FFF2-40B4-BE49-F238E27FC236}">
                <a16:creationId xmlns="" xmlns:a16="http://schemas.microsoft.com/office/drawing/2014/main" id="{3591B03D-D654-4EFA-9CCC-AAD4DCB64486}"/>
              </a:ext>
            </a:extLst>
          </p:cNvPr>
          <p:cNvSpPr txBox="1"/>
          <p:nvPr/>
        </p:nvSpPr>
        <p:spPr>
          <a:xfrm>
            <a:off x="7217117" y="222060"/>
            <a:ext cx="5047072"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800" b="1" i="1" dirty="0" smtClean="0">
                <a:solidFill>
                  <a:schemeClr val="bg1"/>
                </a:solidFill>
              </a:rPr>
              <a:t>Truth from God</a:t>
            </a:r>
            <a:endParaRPr lang="en-US" sz="5800" dirty="0">
              <a:solidFill>
                <a:schemeClr val="bg1"/>
              </a:solidFill>
            </a:endParaRPr>
          </a:p>
        </p:txBody>
      </p:sp>
      <p:sp>
        <p:nvSpPr>
          <p:cNvPr id="21" name="Rounded Rectangle 20"/>
          <p:cNvSpPr/>
          <p:nvPr/>
        </p:nvSpPr>
        <p:spPr>
          <a:xfrm>
            <a:off x="433135" y="1296444"/>
            <a:ext cx="11373855" cy="1000125"/>
          </a:xfrm>
          <a:prstGeom prst="roundRect">
            <a:avLst/>
          </a:prstGeom>
          <a:solidFill>
            <a:srgbClr val="032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t>This was Jesus’s take on the scriptures</a:t>
            </a:r>
            <a:endParaRPr lang="en-US" sz="5400" b="1" dirty="0"/>
          </a:p>
        </p:txBody>
      </p:sp>
      <p:sp>
        <p:nvSpPr>
          <p:cNvPr id="10" name="Rounded Rectangle 9"/>
          <p:cNvSpPr/>
          <p:nvPr/>
        </p:nvSpPr>
        <p:spPr>
          <a:xfrm>
            <a:off x="95528" y="3518762"/>
            <a:ext cx="11951367" cy="1281837"/>
          </a:xfrm>
          <a:prstGeom prst="round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There is a strong extra-biblical case for Jesus’s deity and the resurrection</a:t>
            </a:r>
            <a:endParaRPr lang="en-US" sz="4000" b="1" dirty="0"/>
          </a:p>
        </p:txBody>
      </p:sp>
    </p:spTree>
    <p:extLst>
      <p:ext uri="{BB962C8B-B14F-4D97-AF65-F5344CB8AC3E}">
        <p14:creationId xmlns:p14="http://schemas.microsoft.com/office/powerpoint/2010/main" val="10034941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foustb\Desktop\mediterraneannasa.jpg"/>
          <p:cNvPicPr>
            <a:picLocks noChangeAspect="1" noChangeArrowheads="1"/>
          </p:cNvPicPr>
          <p:nvPr/>
        </p:nvPicPr>
        <p:blipFill rotWithShape="1">
          <a:blip r:embed="rId2" cstate="print"/>
          <a:srcRect t="12168" b="1864"/>
          <a:stretch/>
        </p:blipFill>
        <p:spPr bwMode="auto">
          <a:xfrm>
            <a:off x="497305" y="-16041"/>
            <a:ext cx="11197389" cy="5463462"/>
          </a:xfrm>
          <a:prstGeom prst="rect">
            <a:avLst/>
          </a:prstGeom>
          <a:noFill/>
        </p:spPr>
      </p:pic>
      <p:sp>
        <p:nvSpPr>
          <p:cNvPr id="8" name="Line Callout 1 7"/>
          <p:cNvSpPr/>
          <p:nvPr/>
        </p:nvSpPr>
        <p:spPr>
          <a:xfrm>
            <a:off x="4963027" y="428426"/>
            <a:ext cx="2299447" cy="511823"/>
          </a:xfrm>
          <a:prstGeom prst="borderCallout1">
            <a:avLst>
              <a:gd name="adj1" fmla="val 167152"/>
              <a:gd name="adj2" fmla="val 3389"/>
              <a:gd name="adj3" fmla="val 103244"/>
              <a:gd name="adj4" fmla="val 25648"/>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Paul (Rome) </a:t>
            </a:r>
            <a:endParaRPr lang="en-US" sz="3200" b="1" dirty="0">
              <a:solidFill>
                <a:schemeClr val="tx1"/>
              </a:solidFill>
            </a:endParaRPr>
          </a:p>
        </p:txBody>
      </p:sp>
      <p:sp>
        <p:nvSpPr>
          <p:cNvPr id="9" name="Oval 8"/>
          <p:cNvSpPr/>
          <p:nvPr/>
        </p:nvSpPr>
        <p:spPr>
          <a:xfrm>
            <a:off x="4772527" y="119217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 xmlns:a16="http://schemas.microsoft.com/office/drawing/2014/main" id="{3591B03D-D654-4EFA-9CCC-AAD4DCB64486}"/>
              </a:ext>
            </a:extLst>
          </p:cNvPr>
          <p:cNvSpPr txBox="1"/>
          <p:nvPr/>
        </p:nvSpPr>
        <p:spPr>
          <a:xfrm>
            <a:off x="-152554" y="95375"/>
            <a:ext cx="576544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i="1" dirty="0" smtClean="0">
                <a:solidFill>
                  <a:schemeClr val="bg1"/>
                </a:solidFill>
              </a:rPr>
              <a:t>2 Timothy </a:t>
            </a:r>
            <a:endParaRPr lang="en-US" sz="4800" i="1" dirty="0">
              <a:solidFill>
                <a:schemeClr val="bg1"/>
              </a:solidFill>
            </a:endParaRPr>
          </a:p>
        </p:txBody>
      </p:sp>
      <p:sp>
        <p:nvSpPr>
          <p:cNvPr id="7" name="Line Callout 1 6"/>
          <p:cNvSpPr/>
          <p:nvPr/>
        </p:nvSpPr>
        <p:spPr>
          <a:xfrm>
            <a:off x="8145380" y="1278392"/>
            <a:ext cx="3320361" cy="589555"/>
          </a:xfrm>
          <a:prstGeom prst="borderCallout1">
            <a:avLst>
              <a:gd name="adj1" fmla="val 203425"/>
              <a:gd name="adj2" fmla="val 3896"/>
              <a:gd name="adj3" fmla="val 94446"/>
              <a:gd name="adj4" fmla="val 48727"/>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Timothy (Ephesus)</a:t>
            </a:r>
            <a:endParaRPr lang="en-US" sz="3200" b="1" dirty="0">
              <a:solidFill>
                <a:schemeClr val="tx1"/>
              </a:solidFill>
            </a:endParaRPr>
          </a:p>
        </p:txBody>
      </p:sp>
      <p:sp>
        <p:nvSpPr>
          <p:cNvPr id="10" name="Oval 9"/>
          <p:cNvSpPr/>
          <p:nvPr/>
        </p:nvSpPr>
        <p:spPr>
          <a:xfrm>
            <a:off x="8145380" y="230308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 y="4318000"/>
            <a:ext cx="12191999" cy="2540000"/>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smtClean="0">
                <a:solidFill>
                  <a:srgbClr val="72DB2B"/>
                </a:solidFill>
              </a:rPr>
              <a:t>2 Tim 3:14 </a:t>
            </a:r>
            <a:r>
              <a:rPr lang="en-US" sz="3200" b="1" u="sng" dirty="0" smtClean="0"/>
              <a:t>You</a:t>
            </a:r>
            <a:r>
              <a:rPr lang="en-US" sz="3200" b="1" u="sng" dirty="0"/>
              <a:t>, however</a:t>
            </a:r>
            <a:r>
              <a:rPr lang="en-US" sz="3200" dirty="0"/>
              <a:t>, continue in the things you have learned and become convinced of, knowing from whom you </a:t>
            </a:r>
            <a:r>
              <a:rPr lang="en-US" sz="3200" dirty="0" smtClean="0"/>
              <a:t>have learned them, </a:t>
            </a:r>
            <a:r>
              <a:rPr lang="en-US" sz="3200" b="1" baseline="30000" dirty="0" smtClean="0"/>
              <a:t>15</a:t>
            </a:r>
            <a:r>
              <a:rPr lang="en-US" sz="3200" b="1" baseline="30000" dirty="0"/>
              <a:t> </a:t>
            </a:r>
            <a:r>
              <a:rPr lang="en-US" sz="3200" dirty="0"/>
              <a:t>and that from childhood you have known the sacred writings which are able to give you the wisdom that leads to salvation through faith which is in Christ Jesus. </a:t>
            </a:r>
          </a:p>
        </p:txBody>
      </p:sp>
    </p:spTree>
    <p:extLst>
      <p:ext uri="{BB962C8B-B14F-4D97-AF65-F5344CB8AC3E}">
        <p14:creationId xmlns:p14="http://schemas.microsoft.com/office/powerpoint/2010/main" val="9203882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cstate="print">
            <a:extLst>
              <a:ext uri="{28A0092B-C50C-407E-A947-70E740481C1C}">
                <a14:useLocalDpi xmlns:a14="http://schemas.microsoft.com/office/drawing/2010/main" val="0"/>
              </a:ext>
            </a:extLst>
          </a:blip>
          <a:srcRect t="-68"/>
          <a:stretch/>
        </p:blipFill>
        <p:spPr>
          <a:xfrm>
            <a:off x="0" y="-4815"/>
            <a:ext cx="12192000" cy="5976990"/>
          </a:xfrm>
          <a:prstGeom prst="rect">
            <a:avLst/>
          </a:prstGeom>
        </p:spPr>
      </p:pic>
      <p:sp>
        <p:nvSpPr>
          <p:cNvPr id="13" name="Rectangle 12"/>
          <p:cNvSpPr/>
          <p:nvPr/>
        </p:nvSpPr>
        <p:spPr>
          <a:xfrm>
            <a:off x="1" y="5086350"/>
            <a:ext cx="12191999" cy="1771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smtClean="0">
                <a:solidFill>
                  <a:srgbClr val="72DB2B"/>
                </a:solidFill>
              </a:rPr>
              <a:t>2 Tim 3:16 </a:t>
            </a:r>
            <a:r>
              <a:rPr lang="en-US" sz="3200" b="1" u="sng" dirty="0" smtClean="0"/>
              <a:t>All </a:t>
            </a:r>
            <a:r>
              <a:rPr lang="en-US" sz="3200" b="1" u="sng" dirty="0"/>
              <a:t>Scripture is inspired by God</a:t>
            </a:r>
            <a:r>
              <a:rPr lang="en-US" sz="3200" b="1" dirty="0"/>
              <a:t> </a:t>
            </a:r>
            <a:r>
              <a:rPr lang="en-US" sz="3200" dirty="0"/>
              <a:t>and beneficial for </a:t>
            </a:r>
            <a:r>
              <a:rPr lang="en-US" sz="3200" dirty="0" smtClean="0"/>
              <a:t>teaching, for rebuke</a:t>
            </a:r>
            <a:r>
              <a:rPr lang="en-US" sz="3200" dirty="0"/>
              <a:t>, for correction, for training in righteousness; </a:t>
            </a:r>
            <a:r>
              <a:rPr lang="en-US" sz="3200" b="1" baseline="30000" dirty="0"/>
              <a:t>17 </a:t>
            </a:r>
            <a:r>
              <a:rPr lang="en-US" sz="3200" dirty="0"/>
              <a:t>so that the man or woman of God may be fully capable, equipped for every good work.</a:t>
            </a:r>
          </a:p>
        </p:txBody>
      </p:sp>
      <p:sp>
        <p:nvSpPr>
          <p:cNvPr id="8" name="Rounded Rectangle 7"/>
          <p:cNvSpPr/>
          <p:nvPr/>
        </p:nvSpPr>
        <p:spPr>
          <a:xfrm>
            <a:off x="144380" y="2370592"/>
            <a:ext cx="11951367" cy="1000125"/>
          </a:xfrm>
          <a:prstGeom prst="round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You don’t need to agree on this to come to Christ</a:t>
            </a:r>
            <a:endParaRPr lang="en-US" sz="4400" b="1" dirty="0"/>
          </a:p>
        </p:txBody>
      </p:sp>
      <p:sp>
        <p:nvSpPr>
          <p:cNvPr id="9" name="Rounded Rectangle 8"/>
          <p:cNvSpPr/>
          <p:nvPr/>
        </p:nvSpPr>
        <p:spPr>
          <a:xfrm>
            <a:off x="144380" y="3562099"/>
            <a:ext cx="11951367" cy="1376771"/>
          </a:xfrm>
          <a:prstGeom prst="round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But when we embrace Christ, we are confronted with his claim about scripture</a:t>
            </a:r>
            <a:endParaRPr lang="en-US" sz="4400" b="1" dirty="0"/>
          </a:p>
        </p:txBody>
      </p:sp>
      <p:sp>
        <p:nvSpPr>
          <p:cNvPr id="18" name="TextBox 17">
            <a:extLst>
              <a:ext uri="{FF2B5EF4-FFF2-40B4-BE49-F238E27FC236}">
                <a16:creationId xmlns="" xmlns:a16="http://schemas.microsoft.com/office/drawing/2014/main" id="{3591B03D-D654-4EFA-9CCC-AAD4DCB64486}"/>
              </a:ext>
            </a:extLst>
          </p:cNvPr>
          <p:cNvSpPr txBox="1"/>
          <p:nvPr/>
        </p:nvSpPr>
        <p:spPr>
          <a:xfrm>
            <a:off x="0" y="114425"/>
            <a:ext cx="1219200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smtClean="0">
                <a:solidFill>
                  <a:schemeClr val="bg1"/>
                </a:solidFill>
              </a:rPr>
              <a:t> </a:t>
            </a:r>
            <a:r>
              <a:rPr lang="en-US" sz="6600" b="1" dirty="0" smtClean="0">
                <a:solidFill>
                  <a:schemeClr val="bg1"/>
                </a:solidFill>
              </a:rPr>
              <a:t>Stay with the Word:</a:t>
            </a:r>
            <a:endParaRPr lang="en-US" sz="5800" dirty="0">
              <a:solidFill>
                <a:schemeClr val="bg1"/>
              </a:solidFill>
            </a:endParaRPr>
          </a:p>
        </p:txBody>
      </p:sp>
      <p:sp>
        <p:nvSpPr>
          <p:cNvPr id="19" name="TextBox 18">
            <a:extLst>
              <a:ext uri="{FF2B5EF4-FFF2-40B4-BE49-F238E27FC236}">
                <a16:creationId xmlns="" xmlns:a16="http://schemas.microsoft.com/office/drawing/2014/main" id="{3591B03D-D654-4EFA-9CCC-AAD4DCB64486}"/>
              </a:ext>
            </a:extLst>
          </p:cNvPr>
          <p:cNvSpPr txBox="1"/>
          <p:nvPr/>
        </p:nvSpPr>
        <p:spPr>
          <a:xfrm>
            <a:off x="7217117" y="222060"/>
            <a:ext cx="5047072"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800" b="1" i="1" dirty="0" smtClean="0">
                <a:solidFill>
                  <a:schemeClr val="bg1"/>
                </a:solidFill>
              </a:rPr>
              <a:t>Truth from God</a:t>
            </a:r>
            <a:endParaRPr lang="en-US" sz="5800" dirty="0">
              <a:solidFill>
                <a:schemeClr val="bg1"/>
              </a:solidFill>
            </a:endParaRPr>
          </a:p>
        </p:txBody>
      </p:sp>
      <p:sp>
        <p:nvSpPr>
          <p:cNvPr id="21" name="Rounded Rectangle 20"/>
          <p:cNvSpPr/>
          <p:nvPr/>
        </p:nvSpPr>
        <p:spPr>
          <a:xfrm>
            <a:off x="433135" y="1296444"/>
            <a:ext cx="11373855" cy="1000125"/>
          </a:xfrm>
          <a:prstGeom prst="roundRect">
            <a:avLst/>
          </a:prstGeom>
          <a:solidFill>
            <a:srgbClr val="032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t>This was Jesus’s take on the scriptures</a:t>
            </a:r>
            <a:endParaRPr lang="en-US" sz="5400" b="1" dirty="0"/>
          </a:p>
        </p:txBody>
      </p:sp>
    </p:spTree>
    <p:extLst>
      <p:ext uri="{BB962C8B-B14F-4D97-AF65-F5344CB8AC3E}">
        <p14:creationId xmlns:p14="http://schemas.microsoft.com/office/powerpoint/2010/main" val="3240914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2" cstate="print">
            <a:extLst>
              <a:ext uri="{28A0092B-C50C-407E-A947-70E740481C1C}">
                <a14:useLocalDpi xmlns:a14="http://schemas.microsoft.com/office/drawing/2010/main" val="0"/>
              </a:ext>
            </a:extLst>
          </a:blip>
          <a:srcRect t="-68"/>
          <a:stretch/>
        </p:blipFill>
        <p:spPr>
          <a:xfrm>
            <a:off x="0" y="-4815"/>
            <a:ext cx="12192000" cy="5976990"/>
          </a:xfrm>
          <a:prstGeom prst="rect">
            <a:avLst/>
          </a:prstGeom>
        </p:spPr>
      </p:pic>
      <p:sp>
        <p:nvSpPr>
          <p:cNvPr id="13" name="Rectangle 12"/>
          <p:cNvSpPr/>
          <p:nvPr/>
        </p:nvSpPr>
        <p:spPr>
          <a:xfrm>
            <a:off x="1" y="5086350"/>
            <a:ext cx="12191999" cy="1771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smtClean="0">
                <a:solidFill>
                  <a:srgbClr val="72DB2B"/>
                </a:solidFill>
              </a:rPr>
              <a:t>2 Tim 3:16 </a:t>
            </a:r>
            <a:r>
              <a:rPr lang="en-US" sz="3200" b="1" u="sng" dirty="0" smtClean="0"/>
              <a:t>All </a:t>
            </a:r>
            <a:r>
              <a:rPr lang="en-US" sz="3200" b="1" u="sng" dirty="0"/>
              <a:t>Scripture is inspired by God</a:t>
            </a:r>
            <a:r>
              <a:rPr lang="en-US" sz="3200" b="1" dirty="0"/>
              <a:t> </a:t>
            </a:r>
            <a:r>
              <a:rPr lang="en-US" sz="3200" dirty="0"/>
              <a:t>and beneficial for </a:t>
            </a:r>
            <a:r>
              <a:rPr lang="en-US" sz="3200" dirty="0" smtClean="0"/>
              <a:t>teaching, for rebuke</a:t>
            </a:r>
            <a:r>
              <a:rPr lang="en-US" sz="3200" dirty="0"/>
              <a:t>, for correction, for training in righteousness; </a:t>
            </a:r>
            <a:r>
              <a:rPr lang="en-US" sz="3200" b="1" baseline="30000" dirty="0"/>
              <a:t>17 </a:t>
            </a:r>
            <a:r>
              <a:rPr lang="en-US" sz="3200" dirty="0"/>
              <a:t>so that the man or woman of God may be fully capable, equipped for every good work.</a:t>
            </a:r>
          </a:p>
        </p:txBody>
      </p:sp>
      <p:sp>
        <p:nvSpPr>
          <p:cNvPr id="10" name="Rounded Rectangle 9"/>
          <p:cNvSpPr/>
          <p:nvPr/>
        </p:nvSpPr>
        <p:spPr>
          <a:xfrm>
            <a:off x="2501028" y="4070749"/>
            <a:ext cx="7239625" cy="10001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dirty="0" smtClean="0"/>
              <a:t>Isn’t that circular reasoning? </a:t>
            </a:r>
            <a:endParaRPr lang="en-US" sz="4400" b="1" i="1" dirty="0"/>
          </a:p>
        </p:txBody>
      </p:sp>
      <p:sp>
        <p:nvSpPr>
          <p:cNvPr id="17" name="TextBox 16">
            <a:extLst>
              <a:ext uri="{FF2B5EF4-FFF2-40B4-BE49-F238E27FC236}">
                <a16:creationId xmlns="" xmlns:a16="http://schemas.microsoft.com/office/drawing/2014/main" id="{3591B03D-D654-4EFA-9CCC-AAD4DCB64486}"/>
              </a:ext>
            </a:extLst>
          </p:cNvPr>
          <p:cNvSpPr txBox="1"/>
          <p:nvPr/>
        </p:nvSpPr>
        <p:spPr>
          <a:xfrm>
            <a:off x="0" y="114425"/>
            <a:ext cx="1219200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smtClean="0">
                <a:solidFill>
                  <a:schemeClr val="bg1"/>
                </a:solidFill>
              </a:rPr>
              <a:t> </a:t>
            </a:r>
            <a:r>
              <a:rPr lang="en-US" sz="6600" b="1" dirty="0" smtClean="0">
                <a:solidFill>
                  <a:schemeClr val="bg1"/>
                </a:solidFill>
              </a:rPr>
              <a:t>Stay with the Word:</a:t>
            </a:r>
            <a:endParaRPr lang="en-US" sz="5800" dirty="0">
              <a:solidFill>
                <a:schemeClr val="bg1"/>
              </a:solidFill>
            </a:endParaRPr>
          </a:p>
        </p:txBody>
      </p:sp>
      <p:sp>
        <p:nvSpPr>
          <p:cNvPr id="18" name="TextBox 17">
            <a:extLst>
              <a:ext uri="{FF2B5EF4-FFF2-40B4-BE49-F238E27FC236}">
                <a16:creationId xmlns="" xmlns:a16="http://schemas.microsoft.com/office/drawing/2014/main" id="{3591B03D-D654-4EFA-9CCC-AAD4DCB64486}"/>
              </a:ext>
            </a:extLst>
          </p:cNvPr>
          <p:cNvSpPr txBox="1"/>
          <p:nvPr/>
        </p:nvSpPr>
        <p:spPr>
          <a:xfrm>
            <a:off x="7217117" y="222060"/>
            <a:ext cx="5047072"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800" b="1" i="1" dirty="0" smtClean="0">
                <a:solidFill>
                  <a:schemeClr val="bg1"/>
                </a:solidFill>
              </a:rPr>
              <a:t>Truth from God</a:t>
            </a:r>
            <a:endParaRPr lang="en-US" sz="5800" dirty="0">
              <a:solidFill>
                <a:schemeClr val="bg1"/>
              </a:solidFill>
            </a:endParaRPr>
          </a:p>
        </p:txBody>
      </p:sp>
      <p:sp>
        <p:nvSpPr>
          <p:cNvPr id="8" name="Rounded Rectangle 7"/>
          <p:cNvSpPr/>
          <p:nvPr/>
        </p:nvSpPr>
        <p:spPr>
          <a:xfrm>
            <a:off x="433135" y="1296444"/>
            <a:ext cx="11373855" cy="1000125"/>
          </a:xfrm>
          <a:prstGeom prst="roundRect">
            <a:avLst/>
          </a:prstGeom>
          <a:solidFill>
            <a:srgbClr val="032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t>This was Jesus’s take on the scriptures</a:t>
            </a:r>
            <a:endParaRPr lang="en-US" sz="5400" b="1" dirty="0"/>
          </a:p>
        </p:txBody>
      </p:sp>
    </p:spTree>
    <p:extLst>
      <p:ext uri="{BB962C8B-B14F-4D97-AF65-F5344CB8AC3E}">
        <p14:creationId xmlns:p14="http://schemas.microsoft.com/office/powerpoint/2010/main" val="39790929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t="-68"/>
          <a:stretch/>
        </p:blipFill>
        <p:spPr>
          <a:xfrm>
            <a:off x="0" y="-4815"/>
            <a:ext cx="12192000" cy="5976990"/>
          </a:xfrm>
          <a:prstGeom prst="rect">
            <a:avLst/>
          </a:prstGeom>
        </p:spPr>
      </p:pic>
      <p:sp>
        <p:nvSpPr>
          <p:cNvPr id="13" name="Rectangle 12"/>
          <p:cNvSpPr/>
          <p:nvPr/>
        </p:nvSpPr>
        <p:spPr>
          <a:xfrm>
            <a:off x="1" y="5086350"/>
            <a:ext cx="12191999" cy="1771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smtClean="0">
                <a:solidFill>
                  <a:srgbClr val="72DB2B"/>
                </a:solidFill>
              </a:rPr>
              <a:t>2 Tim 3:16 </a:t>
            </a:r>
            <a:r>
              <a:rPr lang="en-US" sz="3200" b="1" u="sng" dirty="0" smtClean="0"/>
              <a:t>All </a:t>
            </a:r>
            <a:r>
              <a:rPr lang="en-US" sz="3200" b="1" u="sng" dirty="0"/>
              <a:t>Scripture is inspired by God</a:t>
            </a:r>
            <a:r>
              <a:rPr lang="en-US" sz="3200" b="1" dirty="0"/>
              <a:t> </a:t>
            </a:r>
            <a:r>
              <a:rPr lang="en-US" sz="3200" dirty="0"/>
              <a:t>and beneficial for </a:t>
            </a:r>
            <a:r>
              <a:rPr lang="en-US" sz="3200" dirty="0" smtClean="0"/>
              <a:t>teaching, for rebuke</a:t>
            </a:r>
            <a:r>
              <a:rPr lang="en-US" sz="3200" dirty="0"/>
              <a:t>, for correction, for training in righteousness; </a:t>
            </a:r>
            <a:r>
              <a:rPr lang="en-US" sz="3200" b="1" baseline="30000" dirty="0"/>
              <a:t>17 </a:t>
            </a:r>
            <a:r>
              <a:rPr lang="en-US" sz="3200" dirty="0"/>
              <a:t>so that the man or woman of God may be fully capable, equipped for every good work.</a:t>
            </a:r>
          </a:p>
        </p:txBody>
      </p:sp>
      <p:sp>
        <p:nvSpPr>
          <p:cNvPr id="8" name="Rounded Rectangle 7"/>
          <p:cNvSpPr/>
          <p:nvPr/>
        </p:nvSpPr>
        <p:spPr>
          <a:xfrm>
            <a:off x="144380" y="2364995"/>
            <a:ext cx="11951367" cy="1409696"/>
          </a:xfrm>
          <a:prstGeom prst="round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Even laying the Bible aside, there is historical consensus that Jesus’s lived, taught, and was crucified</a:t>
            </a:r>
            <a:endParaRPr lang="en-US" sz="3600" b="1" dirty="0"/>
          </a:p>
        </p:txBody>
      </p:sp>
      <p:sp>
        <p:nvSpPr>
          <p:cNvPr id="10" name="Rounded Rectangle 9"/>
          <p:cNvSpPr/>
          <p:nvPr/>
        </p:nvSpPr>
        <p:spPr>
          <a:xfrm>
            <a:off x="120316" y="3917140"/>
            <a:ext cx="11951367" cy="1153734"/>
          </a:xfrm>
          <a:prstGeom prst="round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There is a very strong case for the historicity of the NT documents</a:t>
            </a:r>
            <a:endParaRPr lang="en-US" sz="3600" b="1" dirty="0"/>
          </a:p>
        </p:txBody>
      </p:sp>
      <p:sp>
        <p:nvSpPr>
          <p:cNvPr id="14" name="TextBox 13">
            <a:extLst>
              <a:ext uri="{FF2B5EF4-FFF2-40B4-BE49-F238E27FC236}">
                <a16:creationId xmlns="" xmlns:a16="http://schemas.microsoft.com/office/drawing/2014/main" id="{3591B03D-D654-4EFA-9CCC-AAD4DCB64486}"/>
              </a:ext>
            </a:extLst>
          </p:cNvPr>
          <p:cNvSpPr txBox="1"/>
          <p:nvPr/>
        </p:nvSpPr>
        <p:spPr>
          <a:xfrm>
            <a:off x="0" y="114425"/>
            <a:ext cx="1219200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smtClean="0">
                <a:solidFill>
                  <a:schemeClr val="bg1"/>
                </a:solidFill>
              </a:rPr>
              <a:t> </a:t>
            </a:r>
            <a:r>
              <a:rPr lang="en-US" sz="6600" b="1" dirty="0" smtClean="0">
                <a:solidFill>
                  <a:schemeClr val="bg1"/>
                </a:solidFill>
              </a:rPr>
              <a:t>Stay with the Word:</a:t>
            </a:r>
            <a:endParaRPr lang="en-US" sz="5800" dirty="0">
              <a:solidFill>
                <a:schemeClr val="bg1"/>
              </a:solidFill>
            </a:endParaRPr>
          </a:p>
        </p:txBody>
      </p:sp>
      <p:sp>
        <p:nvSpPr>
          <p:cNvPr id="15" name="TextBox 14">
            <a:extLst>
              <a:ext uri="{FF2B5EF4-FFF2-40B4-BE49-F238E27FC236}">
                <a16:creationId xmlns="" xmlns:a16="http://schemas.microsoft.com/office/drawing/2014/main" id="{3591B03D-D654-4EFA-9CCC-AAD4DCB64486}"/>
              </a:ext>
            </a:extLst>
          </p:cNvPr>
          <p:cNvSpPr txBox="1"/>
          <p:nvPr/>
        </p:nvSpPr>
        <p:spPr>
          <a:xfrm>
            <a:off x="7217117" y="222060"/>
            <a:ext cx="5047072"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800" b="1" i="1" dirty="0" smtClean="0">
                <a:solidFill>
                  <a:schemeClr val="bg1"/>
                </a:solidFill>
              </a:rPr>
              <a:t>Truth from God</a:t>
            </a:r>
            <a:endParaRPr lang="en-US" sz="5800" dirty="0">
              <a:solidFill>
                <a:schemeClr val="bg1"/>
              </a:solidFill>
            </a:endParaRPr>
          </a:p>
        </p:txBody>
      </p:sp>
      <p:sp>
        <p:nvSpPr>
          <p:cNvPr id="9" name="Rounded Rectangle 8"/>
          <p:cNvSpPr/>
          <p:nvPr/>
        </p:nvSpPr>
        <p:spPr>
          <a:xfrm>
            <a:off x="433135" y="1296444"/>
            <a:ext cx="11373855" cy="1000125"/>
          </a:xfrm>
          <a:prstGeom prst="roundRect">
            <a:avLst/>
          </a:prstGeom>
          <a:solidFill>
            <a:srgbClr val="032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t>This was Jesus’s take on the scriptures</a:t>
            </a:r>
            <a:endParaRPr lang="en-US" sz="5400" b="1" dirty="0"/>
          </a:p>
        </p:txBody>
      </p:sp>
    </p:spTree>
    <p:extLst>
      <p:ext uri="{BB962C8B-B14F-4D97-AF65-F5344CB8AC3E}">
        <p14:creationId xmlns:p14="http://schemas.microsoft.com/office/powerpoint/2010/main" val="40205959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t="-68"/>
          <a:stretch/>
        </p:blipFill>
        <p:spPr>
          <a:xfrm>
            <a:off x="0" y="-4815"/>
            <a:ext cx="12192000" cy="5976990"/>
          </a:xfrm>
          <a:prstGeom prst="rect">
            <a:avLst/>
          </a:prstGeom>
        </p:spPr>
      </p:pic>
      <p:sp>
        <p:nvSpPr>
          <p:cNvPr id="13" name="Rectangle 12"/>
          <p:cNvSpPr/>
          <p:nvPr/>
        </p:nvSpPr>
        <p:spPr>
          <a:xfrm>
            <a:off x="1" y="5086350"/>
            <a:ext cx="12191999" cy="1771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smtClean="0">
                <a:solidFill>
                  <a:srgbClr val="72DB2B"/>
                </a:solidFill>
              </a:rPr>
              <a:t>2 Tim 3:16 </a:t>
            </a:r>
            <a:r>
              <a:rPr lang="en-US" sz="3200" b="1" u="sng" dirty="0" smtClean="0"/>
              <a:t>All </a:t>
            </a:r>
            <a:r>
              <a:rPr lang="en-US" sz="3200" b="1" u="sng" dirty="0"/>
              <a:t>Scripture is inspired by God</a:t>
            </a:r>
            <a:r>
              <a:rPr lang="en-US" sz="3200" b="1" dirty="0"/>
              <a:t> </a:t>
            </a:r>
            <a:r>
              <a:rPr lang="en-US" sz="3200" dirty="0"/>
              <a:t>and beneficial for </a:t>
            </a:r>
            <a:r>
              <a:rPr lang="en-US" sz="3200" dirty="0" smtClean="0"/>
              <a:t>teaching, for rebuke</a:t>
            </a:r>
            <a:r>
              <a:rPr lang="en-US" sz="3200" dirty="0"/>
              <a:t>, for correction, for training in righteousness; </a:t>
            </a:r>
            <a:r>
              <a:rPr lang="en-US" sz="3200" b="1" baseline="30000" dirty="0"/>
              <a:t>17 </a:t>
            </a:r>
            <a:r>
              <a:rPr lang="en-US" sz="3200" dirty="0"/>
              <a:t>so that the man or woman of God may be fully capable, equipped for every good work.</a:t>
            </a:r>
          </a:p>
        </p:txBody>
      </p:sp>
      <p:sp>
        <p:nvSpPr>
          <p:cNvPr id="7" name="Rounded Rectangle 6"/>
          <p:cNvSpPr/>
          <p:nvPr/>
        </p:nvSpPr>
        <p:spPr>
          <a:xfrm>
            <a:off x="2476500" y="2483617"/>
            <a:ext cx="7239000" cy="1000125"/>
          </a:xfrm>
          <a:prstGeom prst="roundRect">
            <a:avLst/>
          </a:prstGeom>
          <a:solidFill>
            <a:srgbClr val="032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i="1" dirty="0" smtClean="0"/>
              <a:t>What if this is true?</a:t>
            </a:r>
            <a:endParaRPr lang="en-US" sz="5400" b="1" i="1" dirty="0"/>
          </a:p>
        </p:txBody>
      </p:sp>
      <p:sp>
        <p:nvSpPr>
          <p:cNvPr id="10" name="TextBox 9">
            <a:extLst>
              <a:ext uri="{FF2B5EF4-FFF2-40B4-BE49-F238E27FC236}">
                <a16:creationId xmlns="" xmlns:a16="http://schemas.microsoft.com/office/drawing/2014/main" id="{3591B03D-D654-4EFA-9CCC-AAD4DCB64486}"/>
              </a:ext>
            </a:extLst>
          </p:cNvPr>
          <p:cNvSpPr txBox="1"/>
          <p:nvPr/>
        </p:nvSpPr>
        <p:spPr>
          <a:xfrm>
            <a:off x="0" y="114425"/>
            <a:ext cx="1219200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smtClean="0">
                <a:solidFill>
                  <a:schemeClr val="bg1"/>
                </a:solidFill>
              </a:rPr>
              <a:t> </a:t>
            </a:r>
            <a:r>
              <a:rPr lang="en-US" sz="6600" b="1" dirty="0" smtClean="0">
                <a:solidFill>
                  <a:schemeClr val="bg1"/>
                </a:solidFill>
              </a:rPr>
              <a:t>Stay with the Word:</a:t>
            </a:r>
            <a:endParaRPr lang="en-US" sz="5800" dirty="0">
              <a:solidFill>
                <a:schemeClr val="bg1"/>
              </a:solidFill>
            </a:endParaRPr>
          </a:p>
        </p:txBody>
      </p:sp>
      <p:sp>
        <p:nvSpPr>
          <p:cNvPr id="11" name="TextBox 10">
            <a:extLst>
              <a:ext uri="{FF2B5EF4-FFF2-40B4-BE49-F238E27FC236}">
                <a16:creationId xmlns="" xmlns:a16="http://schemas.microsoft.com/office/drawing/2014/main" id="{3591B03D-D654-4EFA-9CCC-AAD4DCB64486}"/>
              </a:ext>
            </a:extLst>
          </p:cNvPr>
          <p:cNvSpPr txBox="1"/>
          <p:nvPr/>
        </p:nvSpPr>
        <p:spPr>
          <a:xfrm>
            <a:off x="7217117" y="222060"/>
            <a:ext cx="5047072"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800" b="1" i="1" dirty="0" smtClean="0">
                <a:solidFill>
                  <a:schemeClr val="bg1"/>
                </a:solidFill>
              </a:rPr>
              <a:t>Truth from God</a:t>
            </a:r>
            <a:endParaRPr lang="en-US" sz="5800" dirty="0">
              <a:solidFill>
                <a:schemeClr val="bg1"/>
              </a:solidFill>
            </a:endParaRPr>
          </a:p>
        </p:txBody>
      </p:sp>
    </p:spTree>
    <p:extLst>
      <p:ext uri="{BB962C8B-B14F-4D97-AF65-F5344CB8AC3E}">
        <p14:creationId xmlns:p14="http://schemas.microsoft.com/office/powerpoint/2010/main" val="32419316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t="-68"/>
          <a:stretch/>
        </p:blipFill>
        <p:spPr>
          <a:xfrm>
            <a:off x="0" y="-4815"/>
            <a:ext cx="12192000" cy="5976990"/>
          </a:xfrm>
          <a:prstGeom prst="rect">
            <a:avLst/>
          </a:prstGeom>
        </p:spPr>
      </p:pic>
      <p:sp>
        <p:nvSpPr>
          <p:cNvPr id="13" name="Rectangle 12"/>
          <p:cNvSpPr/>
          <p:nvPr/>
        </p:nvSpPr>
        <p:spPr>
          <a:xfrm>
            <a:off x="1" y="5086350"/>
            <a:ext cx="12191999" cy="1771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smtClean="0">
                <a:solidFill>
                  <a:srgbClr val="72DB2B"/>
                </a:solidFill>
              </a:rPr>
              <a:t>2 Tim 3:16 </a:t>
            </a:r>
            <a:r>
              <a:rPr lang="en-US" sz="3200" b="1" u="sng" dirty="0" smtClean="0"/>
              <a:t>All </a:t>
            </a:r>
            <a:r>
              <a:rPr lang="en-US" sz="3200" b="1" u="sng" dirty="0"/>
              <a:t>Scripture is inspired by God</a:t>
            </a:r>
            <a:r>
              <a:rPr lang="en-US" sz="3200" b="1" dirty="0"/>
              <a:t> </a:t>
            </a:r>
            <a:r>
              <a:rPr lang="en-US" sz="3200" dirty="0"/>
              <a:t>and beneficial for </a:t>
            </a:r>
            <a:r>
              <a:rPr lang="en-US" sz="3200" dirty="0" smtClean="0"/>
              <a:t>teaching, for rebuke</a:t>
            </a:r>
            <a:r>
              <a:rPr lang="en-US" sz="3200" dirty="0"/>
              <a:t>, for correction, for training in righteousness; </a:t>
            </a:r>
            <a:r>
              <a:rPr lang="en-US" sz="3200" b="1" baseline="30000" dirty="0"/>
              <a:t>17 </a:t>
            </a:r>
            <a:r>
              <a:rPr lang="en-US" sz="3200" dirty="0"/>
              <a:t>so that the man or woman of God may be fully capable, equipped for every good work.</a:t>
            </a:r>
          </a:p>
        </p:txBody>
      </p:sp>
      <p:sp>
        <p:nvSpPr>
          <p:cNvPr id="10" name="TextBox 9">
            <a:extLst>
              <a:ext uri="{FF2B5EF4-FFF2-40B4-BE49-F238E27FC236}">
                <a16:creationId xmlns="" xmlns:a16="http://schemas.microsoft.com/office/drawing/2014/main" id="{3591B03D-D654-4EFA-9CCC-AAD4DCB64486}"/>
              </a:ext>
            </a:extLst>
          </p:cNvPr>
          <p:cNvSpPr txBox="1"/>
          <p:nvPr/>
        </p:nvSpPr>
        <p:spPr>
          <a:xfrm>
            <a:off x="0" y="114425"/>
            <a:ext cx="1219200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smtClean="0">
                <a:solidFill>
                  <a:schemeClr val="bg1"/>
                </a:solidFill>
              </a:rPr>
              <a:t> </a:t>
            </a:r>
            <a:r>
              <a:rPr lang="en-US" sz="6600" b="1" dirty="0" smtClean="0">
                <a:solidFill>
                  <a:schemeClr val="bg1"/>
                </a:solidFill>
              </a:rPr>
              <a:t>Stay with the Word:</a:t>
            </a:r>
            <a:endParaRPr lang="en-US" sz="5800" dirty="0">
              <a:solidFill>
                <a:schemeClr val="bg1"/>
              </a:solidFill>
            </a:endParaRPr>
          </a:p>
        </p:txBody>
      </p:sp>
      <p:sp>
        <p:nvSpPr>
          <p:cNvPr id="11" name="TextBox 10">
            <a:extLst>
              <a:ext uri="{FF2B5EF4-FFF2-40B4-BE49-F238E27FC236}">
                <a16:creationId xmlns="" xmlns:a16="http://schemas.microsoft.com/office/drawing/2014/main" id="{3591B03D-D654-4EFA-9CCC-AAD4DCB64486}"/>
              </a:ext>
            </a:extLst>
          </p:cNvPr>
          <p:cNvSpPr txBox="1"/>
          <p:nvPr/>
        </p:nvSpPr>
        <p:spPr>
          <a:xfrm>
            <a:off x="7217117" y="222060"/>
            <a:ext cx="5047072"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800" b="1" i="1" dirty="0" smtClean="0">
                <a:solidFill>
                  <a:schemeClr val="bg1"/>
                </a:solidFill>
              </a:rPr>
              <a:t>Truth from God</a:t>
            </a:r>
            <a:endParaRPr lang="en-US" sz="5800" dirty="0">
              <a:solidFill>
                <a:schemeClr val="bg1"/>
              </a:solidFill>
            </a:endParaRPr>
          </a:p>
        </p:txBody>
      </p:sp>
      <p:pic>
        <p:nvPicPr>
          <p:cNvPr id="1026" name="Picture 2" descr="Evidence Unseen: Exposing the Myth of Blind Faith by [James Rochf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2232" y="98479"/>
            <a:ext cx="3370012" cy="49559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iscovering God: Exploring the Possibilities by [Dennis McCall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4476" y="98479"/>
            <a:ext cx="3187861" cy="4934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17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68"/>
          <a:stretch/>
        </p:blipFill>
        <p:spPr>
          <a:xfrm>
            <a:off x="0" y="-4815"/>
            <a:ext cx="12192000" cy="5976990"/>
          </a:xfrm>
          <a:prstGeom prst="rect">
            <a:avLst/>
          </a:prstGeom>
        </p:spPr>
      </p:pic>
      <p:sp>
        <p:nvSpPr>
          <p:cNvPr id="13" name="Rectangle 12"/>
          <p:cNvSpPr/>
          <p:nvPr/>
        </p:nvSpPr>
        <p:spPr>
          <a:xfrm>
            <a:off x="1" y="5086350"/>
            <a:ext cx="12191999" cy="1771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smtClean="0">
                <a:solidFill>
                  <a:srgbClr val="72DB2B"/>
                </a:solidFill>
              </a:rPr>
              <a:t>2 Tim 3:16 </a:t>
            </a:r>
            <a:r>
              <a:rPr lang="en-US" sz="3200" dirty="0" smtClean="0"/>
              <a:t>All </a:t>
            </a:r>
            <a:r>
              <a:rPr lang="en-US" sz="3200" dirty="0"/>
              <a:t>Scripture is inspired by God </a:t>
            </a:r>
            <a:r>
              <a:rPr lang="en-US" sz="3200" b="1" u="sng" dirty="0"/>
              <a:t>and beneficial</a:t>
            </a:r>
            <a:r>
              <a:rPr lang="en-US" sz="3200" b="1" dirty="0"/>
              <a:t> </a:t>
            </a:r>
            <a:r>
              <a:rPr lang="en-US" sz="3200" dirty="0"/>
              <a:t>for </a:t>
            </a:r>
            <a:r>
              <a:rPr lang="en-US" sz="3200" dirty="0" smtClean="0"/>
              <a:t>teaching, for rebuke</a:t>
            </a:r>
            <a:r>
              <a:rPr lang="en-US" sz="3200" dirty="0"/>
              <a:t>, for correction, for training in righteousness; </a:t>
            </a:r>
            <a:r>
              <a:rPr lang="en-US" sz="3200" b="1" baseline="30000" dirty="0"/>
              <a:t>17 </a:t>
            </a:r>
            <a:r>
              <a:rPr lang="en-US" sz="3200" dirty="0"/>
              <a:t>so that the man or woman of God may be fully capable, equipped for every good work.</a:t>
            </a:r>
          </a:p>
        </p:txBody>
      </p:sp>
      <p:sp>
        <p:nvSpPr>
          <p:cNvPr id="5" name="TextBox 4">
            <a:extLst>
              <a:ext uri="{FF2B5EF4-FFF2-40B4-BE49-F238E27FC236}">
                <a16:creationId xmlns="" xmlns:a16="http://schemas.microsoft.com/office/drawing/2014/main" id="{3591B03D-D654-4EFA-9CCC-AAD4DCB64486}"/>
              </a:ext>
            </a:extLst>
          </p:cNvPr>
          <p:cNvSpPr txBox="1"/>
          <p:nvPr/>
        </p:nvSpPr>
        <p:spPr>
          <a:xfrm>
            <a:off x="0" y="114425"/>
            <a:ext cx="1219200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smtClean="0">
                <a:solidFill>
                  <a:schemeClr val="bg1"/>
                </a:solidFill>
              </a:rPr>
              <a:t> </a:t>
            </a:r>
            <a:r>
              <a:rPr lang="en-US" sz="6600" b="1" dirty="0" smtClean="0">
                <a:solidFill>
                  <a:schemeClr val="bg1"/>
                </a:solidFill>
              </a:rPr>
              <a:t>Stay with the Word:</a:t>
            </a:r>
            <a:endParaRPr lang="en-US" sz="5800" dirty="0">
              <a:solidFill>
                <a:schemeClr val="bg1"/>
              </a:solidFill>
            </a:endParaRPr>
          </a:p>
        </p:txBody>
      </p:sp>
      <p:sp>
        <p:nvSpPr>
          <p:cNvPr id="7" name="TextBox 6">
            <a:extLst>
              <a:ext uri="{FF2B5EF4-FFF2-40B4-BE49-F238E27FC236}">
                <a16:creationId xmlns="" xmlns:a16="http://schemas.microsoft.com/office/drawing/2014/main" id="{3591B03D-D654-4EFA-9CCC-AAD4DCB64486}"/>
              </a:ext>
            </a:extLst>
          </p:cNvPr>
          <p:cNvSpPr txBox="1"/>
          <p:nvPr/>
        </p:nvSpPr>
        <p:spPr>
          <a:xfrm>
            <a:off x="7217117" y="222060"/>
            <a:ext cx="5047072"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800" b="1" i="1" dirty="0" smtClean="0">
                <a:solidFill>
                  <a:schemeClr val="bg1"/>
                </a:solidFill>
              </a:rPr>
              <a:t>Truth from God</a:t>
            </a:r>
            <a:endParaRPr lang="en-US" sz="5800" dirty="0">
              <a:solidFill>
                <a:schemeClr val="bg1"/>
              </a:solidFill>
            </a:endParaRPr>
          </a:p>
        </p:txBody>
      </p:sp>
    </p:spTree>
    <p:extLst>
      <p:ext uri="{BB962C8B-B14F-4D97-AF65-F5344CB8AC3E}">
        <p14:creationId xmlns:p14="http://schemas.microsoft.com/office/powerpoint/2010/main" val="38584130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68"/>
          <a:stretch/>
        </p:blipFill>
        <p:spPr>
          <a:xfrm>
            <a:off x="0" y="-4815"/>
            <a:ext cx="12192000" cy="5976990"/>
          </a:xfrm>
          <a:prstGeom prst="rect">
            <a:avLst/>
          </a:prstGeom>
        </p:spPr>
      </p:pic>
      <p:sp>
        <p:nvSpPr>
          <p:cNvPr id="13" name="Rectangle 12"/>
          <p:cNvSpPr/>
          <p:nvPr/>
        </p:nvSpPr>
        <p:spPr>
          <a:xfrm>
            <a:off x="1" y="5086350"/>
            <a:ext cx="12191999" cy="1771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smtClean="0">
                <a:solidFill>
                  <a:srgbClr val="72DB2B"/>
                </a:solidFill>
              </a:rPr>
              <a:t>2 Tim 3:16 </a:t>
            </a:r>
            <a:r>
              <a:rPr lang="en-US" sz="3200" dirty="0" smtClean="0"/>
              <a:t>All </a:t>
            </a:r>
            <a:r>
              <a:rPr lang="en-US" sz="3200" dirty="0"/>
              <a:t>Scripture is inspired by God </a:t>
            </a:r>
            <a:r>
              <a:rPr lang="en-US" sz="3200" b="1" u="sng" dirty="0"/>
              <a:t>and beneficial</a:t>
            </a:r>
            <a:r>
              <a:rPr lang="en-US" sz="3200" b="1" dirty="0"/>
              <a:t> </a:t>
            </a:r>
            <a:r>
              <a:rPr lang="en-US" sz="3200" dirty="0"/>
              <a:t>for </a:t>
            </a:r>
            <a:r>
              <a:rPr lang="en-US" sz="3200" dirty="0" smtClean="0"/>
              <a:t>teaching, for rebuke</a:t>
            </a:r>
            <a:r>
              <a:rPr lang="en-US" sz="3200" dirty="0"/>
              <a:t>, for correction, for training in righteousness; </a:t>
            </a:r>
            <a:r>
              <a:rPr lang="en-US" sz="3200" b="1" baseline="30000" dirty="0"/>
              <a:t>17 </a:t>
            </a:r>
            <a:r>
              <a:rPr lang="en-US" sz="3200" dirty="0"/>
              <a:t>so that the man or woman of God may be fully capable, equipped for every good work.</a:t>
            </a:r>
          </a:p>
        </p:txBody>
      </p:sp>
      <p:sp>
        <p:nvSpPr>
          <p:cNvPr id="5" name="Rounded Rectangle 4"/>
          <p:cNvSpPr/>
          <p:nvPr/>
        </p:nvSpPr>
        <p:spPr>
          <a:xfrm>
            <a:off x="5895474" y="3251761"/>
            <a:ext cx="6086976" cy="1000125"/>
          </a:xfrm>
          <a:prstGeom prst="roundRect">
            <a:avLst/>
          </a:prstGeom>
          <a:solidFill>
            <a:srgbClr val="032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t>Subjective evidence</a:t>
            </a:r>
            <a:endParaRPr lang="en-US" sz="4800" b="1" dirty="0"/>
          </a:p>
        </p:txBody>
      </p:sp>
      <p:sp>
        <p:nvSpPr>
          <p:cNvPr id="7" name="TextBox 6">
            <a:extLst>
              <a:ext uri="{FF2B5EF4-FFF2-40B4-BE49-F238E27FC236}">
                <a16:creationId xmlns="" xmlns:a16="http://schemas.microsoft.com/office/drawing/2014/main" id="{3591B03D-D654-4EFA-9CCC-AAD4DCB64486}"/>
              </a:ext>
            </a:extLst>
          </p:cNvPr>
          <p:cNvSpPr txBox="1"/>
          <p:nvPr/>
        </p:nvSpPr>
        <p:spPr>
          <a:xfrm>
            <a:off x="0" y="114425"/>
            <a:ext cx="1219200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smtClean="0">
                <a:solidFill>
                  <a:schemeClr val="bg1"/>
                </a:solidFill>
              </a:rPr>
              <a:t> </a:t>
            </a:r>
            <a:r>
              <a:rPr lang="en-US" sz="6600" b="1" dirty="0" smtClean="0">
                <a:solidFill>
                  <a:schemeClr val="bg1"/>
                </a:solidFill>
              </a:rPr>
              <a:t>Stay with the Word:</a:t>
            </a:r>
            <a:endParaRPr lang="en-US" sz="5800" dirty="0">
              <a:solidFill>
                <a:schemeClr val="bg1"/>
              </a:solidFill>
            </a:endParaRPr>
          </a:p>
        </p:txBody>
      </p:sp>
      <p:sp>
        <p:nvSpPr>
          <p:cNvPr id="8" name="TextBox 7">
            <a:extLst>
              <a:ext uri="{FF2B5EF4-FFF2-40B4-BE49-F238E27FC236}">
                <a16:creationId xmlns="" xmlns:a16="http://schemas.microsoft.com/office/drawing/2014/main" id="{3591B03D-D654-4EFA-9CCC-AAD4DCB64486}"/>
              </a:ext>
            </a:extLst>
          </p:cNvPr>
          <p:cNvSpPr txBox="1"/>
          <p:nvPr/>
        </p:nvSpPr>
        <p:spPr>
          <a:xfrm>
            <a:off x="7217117" y="222060"/>
            <a:ext cx="5047072"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800" b="1" i="1" dirty="0" smtClean="0">
                <a:solidFill>
                  <a:schemeClr val="bg1"/>
                </a:solidFill>
              </a:rPr>
              <a:t>Truth from God</a:t>
            </a:r>
            <a:endParaRPr lang="en-US" sz="5800" dirty="0">
              <a:solidFill>
                <a:schemeClr val="bg1"/>
              </a:solidFill>
            </a:endParaRPr>
          </a:p>
        </p:txBody>
      </p:sp>
    </p:spTree>
    <p:extLst>
      <p:ext uri="{BB962C8B-B14F-4D97-AF65-F5344CB8AC3E}">
        <p14:creationId xmlns:p14="http://schemas.microsoft.com/office/powerpoint/2010/main" val="32892082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68"/>
          <a:stretch/>
        </p:blipFill>
        <p:spPr>
          <a:xfrm>
            <a:off x="0" y="-4815"/>
            <a:ext cx="12192000" cy="5976990"/>
          </a:xfrm>
          <a:prstGeom prst="rect">
            <a:avLst/>
          </a:prstGeom>
        </p:spPr>
      </p:pic>
      <p:sp>
        <p:nvSpPr>
          <p:cNvPr id="12" name="TextBox 11">
            <a:extLst>
              <a:ext uri="{FF2B5EF4-FFF2-40B4-BE49-F238E27FC236}">
                <a16:creationId xmlns="" xmlns:a16="http://schemas.microsoft.com/office/drawing/2014/main" id="{3591B03D-D654-4EFA-9CCC-AAD4DCB64486}"/>
              </a:ext>
            </a:extLst>
          </p:cNvPr>
          <p:cNvSpPr txBox="1"/>
          <p:nvPr/>
        </p:nvSpPr>
        <p:spPr>
          <a:xfrm>
            <a:off x="0" y="114425"/>
            <a:ext cx="1219200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smtClean="0">
                <a:solidFill>
                  <a:schemeClr val="bg1"/>
                </a:solidFill>
              </a:rPr>
              <a:t> </a:t>
            </a:r>
            <a:r>
              <a:rPr lang="en-US" sz="6600" b="1" dirty="0" smtClean="0">
                <a:solidFill>
                  <a:schemeClr val="bg1"/>
                </a:solidFill>
              </a:rPr>
              <a:t>Stay with the Word:</a:t>
            </a:r>
            <a:endParaRPr lang="en-US" sz="6000" dirty="0">
              <a:solidFill>
                <a:schemeClr val="bg1"/>
              </a:solidFill>
            </a:endParaRPr>
          </a:p>
        </p:txBody>
      </p:sp>
      <p:sp>
        <p:nvSpPr>
          <p:cNvPr id="13" name="Rectangle 12"/>
          <p:cNvSpPr/>
          <p:nvPr/>
        </p:nvSpPr>
        <p:spPr>
          <a:xfrm>
            <a:off x="1" y="5086350"/>
            <a:ext cx="12191999" cy="1771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smtClean="0">
                <a:solidFill>
                  <a:srgbClr val="72DB2B"/>
                </a:solidFill>
              </a:rPr>
              <a:t>2 Tim 3:16 </a:t>
            </a:r>
            <a:r>
              <a:rPr lang="en-US" sz="3200" dirty="0" smtClean="0"/>
              <a:t>All </a:t>
            </a:r>
            <a:r>
              <a:rPr lang="en-US" sz="3200" dirty="0"/>
              <a:t>Scripture is inspired by God </a:t>
            </a:r>
            <a:r>
              <a:rPr lang="en-US" sz="3200" b="1" u="sng" dirty="0"/>
              <a:t>and beneficial</a:t>
            </a:r>
            <a:r>
              <a:rPr lang="en-US" sz="3200" b="1" dirty="0"/>
              <a:t> </a:t>
            </a:r>
            <a:r>
              <a:rPr lang="en-US" sz="3200" dirty="0"/>
              <a:t>for </a:t>
            </a:r>
            <a:r>
              <a:rPr lang="en-US" sz="3200" dirty="0" smtClean="0"/>
              <a:t>teaching, for rebuke</a:t>
            </a:r>
            <a:r>
              <a:rPr lang="en-US" sz="3200" dirty="0"/>
              <a:t>, for correction, for training in righteousness; </a:t>
            </a:r>
            <a:r>
              <a:rPr lang="en-US" sz="3200" b="1" baseline="30000" dirty="0"/>
              <a:t>17 </a:t>
            </a:r>
            <a:r>
              <a:rPr lang="en-US" sz="3200" dirty="0"/>
              <a:t>so that the man or woman of God may be fully capable, equipped for every good work.</a:t>
            </a:r>
          </a:p>
        </p:txBody>
      </p:sp>
      <p:sp>
        <p:nvSpPr>
          <p:cNvPr id="5" name="TextBox 4">
            <a:extLst>
              <a:ext uri="{FF2B5EF4-FFF2-40B4-BE49-F238E27FC236}">
                <a16:creationId xmlns="" xmlns:a16="http://schemas.microsoft.com/office/drawing/2014/main" id="{3591B03D-D654-4EFA-9CCC-AAD4DCB64486}"/>
              </a:ext>
            </a:extLst>
          </p:cNvPr>
          <p:cNvSpPr txBox="1"/>
          <p:nvPr/>
        </p:nvSpPr>
        <p:spPr>
          <a:xfrm>
            <a:off x="7200900" y="179641"/>
            <a:ext cx="1219200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b="1" i="1" dirty="0" smtClean="0">
                <a:solidFill>
                  <a:schemeClr val="bg1"/>
                </a:solidFill>
              </a:rPr>
              <a:t>which is useful</a:t>
            </a:r>
            <a:endParaRPr lang="en-US" sz="6000" dirty="0">
              <a:solidFill>
                <a:schemeClr val="bg1"/>
              </a:solidFill>
            </a:endParaRPr>
          </a:p>
        </p:txBody>
      </p:sp>
    </p:spTree>
    <p:extLst>
      <p:ext uri="{BB962C8B-B14F-4D97-AF65-F5344CB8AC3E}">
        <p14:creationId xmlns:p14="http://schemas.microsoft.com/office/powerpoint/2010/main" val="15966890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290" name="Picture 2" descr="Preacher's Retreat | Forthright Fellowship Room"/>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222421"/>
            <a:ext cx="6172199" cy="428129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 xmlns:a16="http://schemas.microsoft.com/office/drawing/2014/main" id="{3591B03D-D654-4EFA-9CCC-AAD4DCB64486}"/>
              </a:ext>
            </a:extLst>
          </p:cNvPr>
          <p:cNvSpPr txBox="1"/>
          <p:nvPr/>
        </p:nvSpPr>
        <p:spPr>
          <a:xfrm>
            <a:off x="0" y="114425"/>
            <a:ext cx="1219200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smtClean="0">
                <a:solidFill>
                  <a:schemeClr val="bg1"/>
                </a:solidFill>
              </a:rPr>
              <a:t> </a:t>
            </a:r>
            <a:r>
              <a:rPr lang="en-US" sz="6600" b="1" dirty="0" smtClean="0">
                <a:solidFill>
                  <a:schemeClr val="bg1"/>
                </a:solidFill>
              </a:rPr>
              <a:t>Stay with the Word:</a:t>
            </a:r>
            <a:endParaRPr lang="en-US" sz="6000" dirty="0">
              <a:solidFill>
                <a:schemeClr val="bg1"/>
              </a:solidFill>
            </a:endParaRPr>
          </a:p>
        </p:txBody>
      </p:sp>
      <p:sp>
        <p:nvSpPr>
          <p:cNvPr id="13" name="Rectangle 12"/>
          <p:cNvSpPr/>
          <p:nvPr/>
        </p:nvSpPr>
        <p:spPr>
          <a:xfrm>
            <a:off x="1" y="5086350"/>
            <a:ext cx="12191999" cy="1771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smtClean="0">
                <a:solidFill>
                  <a:srgbClr val="72DB2B"/>
                </a:solidFill>
              </a:rPr>
              <a:t>2 Tim 3:16 </a:t>
            </a:r>
            <a:r>
              <a:rPr lang="en-US" sz="3200" dirty="0" smtClean="0"/>
              <a:t>All </a:t>
            </a:r>
            <a:r>
              <a:rPr lang="en-US" sz="3200" dirty="0"/>
              <a:t>Scripture is inspired by God </a:t>
            </a:r>
            <a:r>
              <a:rPr lang="en-US" sz="3200" b="1" u="sng" dirty="0"/>
              <a:t>and beneficial</a:t>
            </a:r>
            <a:r>
              <a:rPr lang="en-US" sz="3200" b="1" dirty="0"/>
              <a:t> </a:t>
            </a:r>
            <a:r>
              <a:rPr lang="en-US" sz="3200" dirty="0"/>
              <a:t>for </a:t>
            </a:r>
            <a:r>
              <a:rPr lang="en-US" sz="3200" dirty="0" smtClean="0"/>
              <a:t>teaching, for rebuke</a:t>
            </a:r>
            <a:r>
              <a:rPr lang="en-US" sz="3200" dirty="0"/>
              <a:t>, for correction, for training in righteousness; </a:t>
            </a:r>
            <a:r>
              <a:rPr lang="en-US" sz="3200" b="1" baseline="30000" dirty="0"/>
              <a:t>17 </a:t>
            </a:r>
            <a:r>
              <a:rPr lang="en-US" sz="3200" dirty="0"/>
              <a:t>so that the man or woman of God may be fully capable, equipped for every good work.</a:t>
            </a:r>
          </a:p>
        </p:txBody>
      </p:sp>
      <p:sp>
        <p:nvSpPr>
          <p:cNvPr id="5" name="TextBox 4">
            <a:extLst>
              <a:ext uri="{FF2B5EF4-FFF2-40B4-BE49-F238E27FC236}">
                <a16:creationId xmlns="" xmlns:a16="http://schemas.microsoft.com/office/drawing/2014/main" id="{3591B03D-D654-4EFA-9CCC-AAD4DCB64486}"/>
              </a:ext>
            </a:extLst>
          </p:cNvPr>
          <p:cNvSpPr txBox="1"/>
          <p:nvPr/>
        </p:nvSpPr>
        <p:spPr>
          <a:xfrm>
            <a:off x="7200900" y="179641"/>
            <a:ext cx="1219200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b="1" i="1" dirty="0" smtClean="0">
                <a:solidFill>
                  <a:schemeClr val="bg1"/>
                </a:solidFill>
              </a:rPr>
              <a:t>which is useful</a:t>
            </a:r>
            <a:endParaRPr lang="en-US" sz="6000" dirty="0">
              <a:solidFill>
                <a:schemeClr val="bg1"/>
              </a:solidFill>
            </a:endParaRPr>
          </a:p>
        </p:txBody>
      </p:sp>
    </p:spTree>
    <p:extLst>
      <p:ext uri="{BB962C8B-B14F-4D97-AF65-F5344CB8AC3E}">
        <p14:creationId xmlns:p14="http://schemas.microsoft.com/office/powerpoint/2010/main" val="3749773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290" name="Picture 2" descr="Preacher's Retreat | Forthright Fellowship Room"/>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222421"/>
            <a:ext cx="6172199" cy="428129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 xmlns:a16="http://schemas.microsoft.com/office/drawing/2014/main" id="{3591B03D-D654-4EFA-9CCC-AAD4DCB64486}"/>
              </a:ext>
            </a:extLst>
          </p:cNvPr>
          <p:cNvSpPr txBox="1"/>
          <p:nvPr/>
        </p:nvSpPr>
        <p:spPr>
          <a:xfrm>
            <a:off x="0" y="114425"/>
            <a:ext cx="1219200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smtClean="0">
                <a:solidFill>
                  <a:schemeClr val="bg1"/>
                </a:solidFill>
              </a:rPr>
              <a:t> </a:t>
            </a:r>
            <a:r>
              <a:rPr lang="en-US" sz="6600" b="1" dirty="0" smtClean="0">
                <a:solidFill>
                  <a:schemeClr val="bg1"/>
                </a:solidFill>
              </a:rPr>
              <a:t>Stay with the Word:</a:t>
            </a:r>
            <a:endParaRPr lang="en-US" sz="6000" dirty="0">
              <a:solidFill>
                <a:schemeClr val="bg1"/>
              </a:solidFill>
            </a:endParaRPr>
          </a:p>
        </p:txBody>
      </p:sp>
      <p:sp>
        <p:nvSpPr>
          <p:cNvPr id="13" name="Rectangle 12"/>
          <p:cNvSpPr/>
          <p:nvPr/>
        </p:nvSpPr>
        <p:spPr>
          <a:xfrm>
            <a:off x="1" y="5086350"/>
            <a:ext cx="12191999" cy="1771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smtClean="0">
                <a:solidFill>
                  <a:srgbClr val="72DB2B"/>
                </a:solidFill>
              </a:rPr>
              <a:t>2 Tim 3:16 </a:t>
            </a:r>
            <a:r>
              <a:rPr lang="en-US" sz="3200" dirty="0" smtClean="0"/>
              <a:t>All </a:t>
            </a:r>
            <a:r>
              <a:rPr lang="en-US" sz="3200" dirty="0"/>
              <a:t>Scripture is inspired by God and beneficial </a:t>
            </a:r>
            <a:r>
              <a:rPr lang="en-US" sz="3200" b="1" u="sng" dirty="0"/>
              <a:t>for </a:t>
            </a:r>
            <a:r>
              <a:rPr lang="en-US" sz="3200" b="1" u="sng" dirty="0" smtClean="0"/>
              <a:t>teaching</a:t>
            </a:r>
            <a:r>
              <a:rPr lang="en-US" sz="3200" dirty="0" smtClean="0"/>
              <a:t>, for rebuke</a:t>
            </a:r>
            <a:r>
              <a:rPr lang="en-US" sz="3200" dirty="0"/>
              <a:t>, for correction, for training in righteousness; </a:t>
            </a:r>
            <a:r>
              <a:rPr lang="en-US" sz="3200" b="1" baseline="30000" dirty="0"/>
              <a:t>17 </a:t>
            </a:r>
            <a:r>
              <a:rPr lang="en-US" sz="3200" dirty="0"/>
              <a:t>so that the man or woman of God may be fully capable, equipped for every good work.</a:t>
            </a:r>
          </a:p>
        </p:txBody>
      </p:sp>
      <p:sp>
        <p:nvSpPr>
          <p:cNvPr id="5" name="TextBox 4">
            <a:extLst>
              <a:ext uri="{FF2B5EF4-FFF2-40B4-BE49-F238E27FC236}">
                <a16:creationId xmlns="" xmlns:a16="http://schemas.microsoft.com/office/drawing/2014/main" id="{3591B03D-D654-4EFA-9CCC-AAD4DCB64486}"/>
              </a:ext>
            </a:extLst>
          </p:cNvPr>
          <p:cNvSpPr txBox="1"/>
          <p:nvPr/>
        </p:nvSpPr>
        <p:spPr>
          <a:xfrm>
            <a:off x="7200900" y="179641"/>
            <a:ext cx="1219200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b="1" i="1" dirty="0" smtClean="0">
                <a:solidFill>
                  <a:schemeClr val="bg1"/>
                </a:solidFill>
              </a:rPr>
              <a:t>which is useful</a:t>
            </a:r>
            <a:endParaRPr lang="en-US" sz="6000" dirty="0">
              <a:solidFill>
                <a:schemeClr val="bg1"/>
              </a:solidFill>
            </a:endParaRPr>
          </a:p>
        </p:txBody>
      </p:sp>
      <p:sp>
        <p:nvSpPr>
          <p:cNvPr id="6" name="TextBox 5">
            <a:extLst>
              <a:ext uri="{FF2B5EF4-FFF2-40B4-BE49-F238E27FC236}">
                <a16:creationId xmlns="" xmlns:a16="http://schemas.microsoft.com/office/drawing/2014/main" id="{3591B03D-D654-4EFA-9CCC-AAD4DCB64486}"/>
              </a:ext>
            </a:extLst>
          </p:cNvPr>
          <p:cNvSpPr txBox="1"/>
          <p:nvPr/>
        </p:nvSpPr>
        <p:spPr>
          <a:xfrm>
            <a:off x="6323599" y="2393572"/>
            <a:ext cx="5772149"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dirty="0">
                <a:solidFill>
                  <a:schemeClr val="bg1"/>
                </a:solidFill>
              </a:rPr>
              <a:t>T</a:t>
            </a:r>
            <a:r>
              <a:rPr lang="en-US" sz="6000" b="1" dirty="0" smtClean="0">
                <a:solidFill>
                  <a:schemeClr val="bg1"/>
                </a:solidFill>
              </a:rPr>
              <a:t>o learn and teach the truth</a:t>
            </a:r>
            <a:endParaRPr lang="en-US" sz="6000" dirty="0">
              <a:solidFill>
                <a:schemeClr val="bg1"/>
              </a:solidFill>
            </a:endParaRPr>
          </a:p>
        </p:txBody>
      </p:sp>
    </p:spTree>
    <p:extLst>
      <p:ext uri="{BB962C8B-B14F-4D97-AF65-F5344CB8AC3E}">
        <p14:creationId xmlns:p14="http://schemas.microsoft.com/office/powerpoint/2010/main" val="2815296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foustb\Desktop\mediterraneannasa.jpg"/>
          <p:cNvPicPr>
            <a:picLocks noChangeAspect="1" noChangeArrowheads="1"/>
          </p:cNvPicPr>
          <p:nvPr/>
        </p:nvPicPr>
        <p:blipFill rotWithShape="1">
          <a:blip r:embed="rId2" cstate="print"/>
          <a:srcRect t="12168" b="1864"/>
          <a:stretch/>
        </p:blipFill>
        <p:spPr bwMode="auto">
          <a:xfrm>
            <a:off x="497305" y="-16041"/>
            <a:ext cx="11197389" cy="5463462"/>
          </a:xfrm>
          <a:prstGeom prst="rect">
            <a:avLst/>
          </a:prstGeom>
          <a:noFill/>
        </p:spPr>
      </p:pic>
      <p:sp>
        <p:nvSpPr>
          <p:cNvPr id="8" name="Line Callout 1 7"/>
          <p:cNvSpPr/>
          <p:nvPr/>
        </p:nvSpPr>
        <p:spPr>
          <a:xfrm>
            <a:off x="4963027" y="428426"/>
            <a:ext cx="2299447" cy="511823"/>
          </a:xfrm>
          <a:prstGeom prst="borderCallout1">
            <a:avLst>
              <a:gd name="adj1" fmla="val 167152"/>
              <a:gd name="adj2" fmla="val 3389"/>
              <a:gd name="adj3" fmla="val 103244"/>
              <a:gd name="adj4" fmla="val 25648"/>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Paul (Rome) </a:t>
            </a:r>
            <a:endParaRPr lang="en-US" sz="3200" b="1" dirty="0">
              <a:solidFill>
                <a:schemeClr val="tx1"/>
              </a:solidFill>
            </a:endParaRPr>
          </a:p>
        </p:txBody>
      </p:sp>
      <p:sp>
        <p:nvSpPr>
          <p:cNvPr id="9" name="Oval 8"/>
          <p:cNvSpPr/>
          <p:nvPr/>
        </p:nvSpPr>
        <p:spPr>
          <a:xfrm>
            <a:off x="4772527" y="119217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 xmlns:a16="http://schemas.microsoft.com/office/drawing/2014/main" id="{3591B03D-D654-4EFA-9CCC-AAD4DCB64486}"/>
              </a:ext>
            </a:extLst>
          </p:cNvPr>
          <p:cNvSpPr txBox="1"/>
          <p:nvPr/>
        </p:nvSpPr>
        <p:spPr>
          <a:xfrm>
            <a:off x="-152554" y="95375"/>
            <a:ext cx="576544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i="1" dirty="0" smtClean="0">
                <a:solidFill>
                  <a:schemeClr val="bg1"/>
                </a:solidFill>
              </a:rPr>
              <a:t>2 Timothy </a:t>
            </a:r>
            <a:endParaRPr lang="en-US" sz="4800" i="1" dirty="0">
              <a:solidFill>
                <a:schemeClr val="bg1"/>
              </a:solidFill>
            </a:endParaRPr>
          </a:p>
        </p:txBody>
      </p:sp>
      <p:sp>
        <p:nvSpPr>
          <p:cNvPr id="7" name="Line Callout 1 6"/>
          <p:cNvSpPr/>
          <p:nvPr/>
        </p:nvSpPr>
        <p:spPr>
          <a:xfrm>
            <a:off x="8145380" y="1278392"/>
            <a:ext cx="3320361" cy="589555"/>
          </a:xfrm>
          <a:prstGeom prst="borderCallout1">
            <a:avLst>
              <a:gd name="adj1" fmla="val 203425"/>
              <a:gd name="adj2" fmla="val 3896"/>
              <a:gd name="adj3" fmla="val 94446"/>
              <a:gd name="adj4" fmla="val 48727"/>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Timothy (Ephesus)</a:t>
            </a:r>
            <a:endParaRPr lang="en-US" sz="3200" b="1" dirty="0">
              <a:solidFill>
                <a:schemeClr val="tx1"/>
              </a:solidFill>
            </a:endParaRPr>
          </a:p>
        </p:txBody>
      </p:sp>
      <p:sp>
        <p:nvSpPr>
          <p:cNvPr id="10" name="Oval 9"/>
          <p:cNvSpPr/>
          <p:nvPr/>
        </p:nvSpPr>
        <p:spPr>
          <a:xfrm>
            <a:off x="8145380" y="230308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 y="4318000"/>
            <a:ext cx="12191999" cy="2540000"/>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smtClean="0">
                <a:solidFill>
                  <a:srgbClr val="72DB2B"/>
                </a:solidFill>
              </a:rPr>
              <a:t>2 Tim 3:14 </a:t>
            </a:r>
            <a:r>
              <a:rPr lang="en-US" sz="3200" b="1" u="sng" dirty="0" smtClean="0"/>
              <a:t>You</a:t>
            </a:r>
            <a:r>
              <a:rPr lang="en-US" sz="3200" b="1" u="sng" dirty="0"/>
              <a:t>, however, continue in the things you have learned and become convinced of</a:t>
            </a:r>
            <a:r>
              <a:rPr lang="en-US" sz="3200" dirty="0"/>
              <a:t>, knowing from whom you </a:t>
            </a:r>
            <a:r>
              <a:rPr lang="en-US" sz="3200" dirty="0" smtClean="0"/>
              <a:t>have learned them, </a:t>
            </a:r>
            <a:r>
              <a:rPr lang="en-US" sz="3200" b="1" baseline="30000" dirty="0" smtClean="0"/>
              <a:t>15</a:t>
            </a:r>
            <a:r>
              <a:rPr lang="en-US" sz="3200" b="1" baseline="30000" dirty="0"/>
              <a:t> </a:t>
            </a:r>
            <a:r>
              <a:rPr lang="en-US" sz="3200" dirty="0"/>
              <a:t>and that from childhood you have known the sacred writings which are able to give you the wisdom that leads to salvation through faith which is in Christ Jesus. </a:t>
            </a:r>
          </a:p>
        </p:txBody>
      </p:sp>
      <p:sp>
        <p:nvSpPr>
          <p:cNvPr id="11" name="Rounded Rectangle 10"/>
          <p:cNvSpPr/>
          <p:nvPr/>
        </p:nvSpPr>
        <p:spPr>
          <a:xfrm>
            <a:off x="627078" y="3224170"/>
            <a:ext cx="4985809" cy="719636"/>
          </a:xfrm>
          <a:prstGeom prst="round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Timothy’s foundation</a:t>
            </a:r>
            <a:endParaRPr lang="en-US" sz="4000" b="1" dirty="0"/>
          </a:p>
        </p:txBody>
      </p:sp>
    </p:spTree>
    <p:extLst>
      <p:ext uri="{BB962C8B-B14F-4D97-AF65-F5344CB8AC3E}">
        <p14:creationId xmlns:p14="http://schemas.microsoft.com/office/powerpoint/2010/main" val="2218893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290" name="Picture 2" descr="Preacher's Retreat | Forthright Fellowship Room"/>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222421"/>
            <a:ext cx="6172199" cy="428129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 xmlns:a16="http://schemas.microsoft.com/office/drawing/2014/main" id="{3591B03D-D654-4EFA-9CCC-AAD4DCB64486}"/>
              </a:ext>
            </a:extLst>
          </p:cNvPr>
          <p:cNvSpPr txBox="1"/>
          <p:nvPr/>
        </p:nvSpPr>
        <p:spPr>
          <a:xfrm>
            <a:off x="0" y="114425"/>
            <a:ext cx="1219200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smtClean="0">
                <a:solidFill>
                  <a:schemeClr val="bg1"/>
                </a:solidFill>
              </a:rPr>
              <a:t> </a:t>
            </a:r>
            <a:r>
              <a:rPr lang="en-US" sz="6600" b="1" dirty="0" smtClean="0">
                <a:solidFill>
                  <a:schemeClr val="bg1"/>
                </a:solidFill>
              </a:rPr>
              <a:t>Stay with the Word:</a:t>
            </a:r>
            <a:endParaRPr lang="en-US" sz="6000" dirty="0">
              <a:solidFill>
                <a:schemeClr val="bg1"/>
              </a:solidFill>
            </a:endParaRPr>
          </a:p>
        </p:txBody>
      </p:sp>
      <p:sp>
        <p:nvSpPr>
          <p:cNvPr id="13" name="Rectangle 12"/>
          <p:cNvSpPr/>
          <p:nvPr/>
        </p:nvSpPr>
        <p:spPr>
          <a:xfrm>
            <a:off x="1" y="5086350"/>
            <a:ext cx="12191999" cy="1771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smtClean="0">
                <a:solidFill>
                  <a:srgbClr val="72DB2B"/>
                </a:solidFill>
              </a:rPr>
              <a:t>2 Tim 3:16 </a:t>
            </a:r>
            <a:r>
              <a:rPr lang="en-US" sz="3200" dirty="0" smtClean="0"/>
              <a:t>All </a:t>
            </a:r>
            <a:r>
              <a:rPr lang="en-US" sz="3200" dirty="0"/>
              <a:t>Scripture is inspired by God and beneficial for </a:t>
            </a:r>
            <a:r>
              <a:rPr lang="en-US" sz="3200" dirty="0" smtClean="0"/>
              <a:t>teaching, </a:t>
            </a:r>
            <a:r>
              <a:rPr lang="en-US" sz="3200" b="1" u="sng" dirty="0" smtClean="0"/>
              <a:t>for </a:t>
            </a:r>
            <a:r>
              <a:rPr lang="en-US" sz="3100" b="1" u="sng" dirty="0" smtClean="0"/>
              <a:t>rebuke</a:t>
            </a:r>
            <a:r>
              <a:rPr lang="en-US" sz="3100" b="1" u="sng" dirty="0"/>
              <a:t>, for correction</a:t>
            </a:r>
            <a:r>
              <a:rPr lang="en-US" sz="3200" dirty="0"/>
              <a:t>, for training in righteousness; </a:t>
            </a:r>
            <a:r>
              <a:rPr lang="en-US" sz="3200" b="1" baseline="30000" dirty="0"/>
              <a:t>17 </a:t>
            </a:r>
            <a:r>
              <a:rPr lang="en-US" sz="3200" dirty="0"/>
              <a:t>so that the man or woman of God may be fully capable, equipped for every good work.</a:t>
            </a:r>
          </a:p>
        </p:txBody>
      </p:sp>
      <p:sp>
        <p:nvSpPr>
          <p:cNvPr id="5" name="TextBox 4">
            <a:extLst>
              <a:ext uri="{FF2B5EF4-FFF2-40B4-BE49-F238E27FC236}">
                <a16:creationId xmlns="" xmlns:a16="http://schemas.microsoft.com/office/drawing/2014/main" id="{3591B03D-D654-4EFA-9CCC-AAD4DCB64486}"/>
              </a:ext>
            </a:extLst>
          </p:cNvPr>
          <p:cNvSpPr txBox="1"/>
          <p:nvPr/>
        </p:nvSpPr>
        <p:spPr>
          <a:xfrm>
            <a:off x="7200900" y="179641"/>
            <a:ext cx="1219200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b="1" i="1" dirty="0" smtClean="0">
                <a:solidFill>
                  <a:schemeClr val="bg1"/>
                </a:solidFill>
              </a:rPr>
              <a:t>which is useful</a:t>
            </a:r>
            <a:endParaRPr lang="en-US" sz="6000" dirty="0">
              <a:solidFill>
                <a:schemeClr val="bg1"/>
              </a:solidFill>
            </a:endParaRPr>
          </a:p>
        </p:txBody>
      </p:sp>
      <p:sp>
        <p:nvSpPr>
          <p:cNvPr id="6" name="TextBox 5">
            <a:extLst>
              <a:ext uri="{FF2B5EF4-FFF2-40B4-BE49-F238E27FC236}">
                <a16:creationId xmlns="" xmlns:a16="http://schemas.microsoft.com/office/drawing/2014/main" id="{3591B03D-D654-4EFA-9CCC-AAD4DCB64486}"/>
              </a:ext>
            </a:extLst>
          </p:cNvPr>
          <p:cNvSpPr txBox="1"/>
          <p:nvPr/>
        </p:nvSpPr>
        <p:spPr>
          <a:xfrm>
            <a:off x="6096000" y="2303300"/>
            <a:ext cx="5772149"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dirty="0">
                <a:solidFill>
                  <a:schemeClr val="bg1"/>
                </a:solidFill>
              </a:rPr>
              <a:t>T</a:t>
            </a:r>
            <a:r>
              <a:rPr lang="en-US" sz="6000" b="1" dirty="0" smtClean="0">
                <a:solidFill>
                  <a:schemeClr val="bg1"/>
                </a:solidFill>
              </a:rPr>
              <a:t>o correct our thinking </a:t>
            </a:r>
            <a:endParaRPr lang="en-US" sz="6000" dirty="0">
              <a:solidFill>
                <a:schemeClr val="bg1"/>
              </a:solidFill>
            </a:endParaRPr>
          </a:p>
        </p:txBody>
      </p:sp>
    </p:spTree>
    <p:extLst>
      <p:ext uri="{BB962C8B-B14F-4D97-AF65-F5344CB8AC3E}">
        <p14:creationId xmlns:p14="http://schemas.microsoft.com/office/powerpoint/2010/main" val="11907924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290" name="Picture 2" descr="Preacher's Retreat | Forthright Fellowship Room"/>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222421"/>
            <a:ext cx="6172199" cy="428129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 xmlns:a16="http://schemas.microsoft.com/office/drawing/2014/main" id="{3591B03D-D654-4EFA-9CCC-AAD4DCB64486}"/>
              </a:ext>
            </a:extLst>
          </p:cNvPr>
          <p:cNvSpPr txBox="1"/>
          <p:nvPr/>
        </p:nvSpPr>
        <p:spPr>
          <a:xfrm>
            <a:off x="0" y="114425"/>
            <a:ext cx="1219200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smtClean="0">
                <a:solidFill>
                  <a:schemeClr val="bg1"/>
                </a:solidFill>
              </a:rPr>
              <a:t> </a:t>
            </a:r>
            <a:r>
              <a:rPr lang="en-US" sz="6600" b="1" dirty="0" smtClean="0">
                <a:solidFill>
                  <a:schemeClr val="bg1"/>
                </a:solidFill>
              </a:rPr>
              <a:t>Stay with the Word:</a:t>
            </a:r>
            <a:endParaRPr lang="en-US" sz="6000" dirty="0">
              <a:solidFill>
                <a:schemeClr val="bg1"/>
              </a:solidFill>
            </a:endParaRPr>
          </a:p>
        </p:txBody>
      </p:sp>
      <p:sp>
        <p:nvSpPr>
          <p:cNvPr id="13" name="Rectangle 12"/>
          <p:cNvSpPr/>
          <p:nvPr/>
        </p:nvSpPr>
        <p:spPr>
          <a:xfrm>
            <a:off x="1" y="5086350"/>
            <a:ext cx="12191999" cy="1771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smtClean="0">
                <a:solidFill>
                  <a:srgbClr val="72DB2B"/>
                </a:solidFill>
              </a:rPr>
              <a:t>2 Tim 3:16 </a:t>
            </a:r>
            <a:r>
              <a:rPr lang="en-US" sz="3200" dirty="0" smtClean="0"/>
              <a:t>All </a:t>
            </a:r>
            <a:r>
              <a:rPr lang="en-US" sz="3200" dirty="0"/>
              <a:t>Scripture is inspired by God and beneficial for </a:t>
            </a:r>
            <a:r>
              <a:rPr lang="en-US" sz="3200" dirty="0" smtClean="0"/>
              <a:t>teaching, </a:t>
            </a:r>
            <a:r>
              <a:rPr lang="en-US" sz="3200" b="1" u="sng" dirty="0" smtClean="0"/>
              <a:t>for </a:t>
            </a:r>
            <a:r>
              <a:rPr lang="en-US" sz="3100" b="1" u="sng" dirty="0" smtClean="0"/>
              <a:t>rebuke</a:t>
            </a:r>
            <a:r>
              <a:rPr lang="en-US" sz="3100" b="1" u="sng" dirty="0"/>
              <a:t>, for correction</a:t>
            </a:r>
            <a:r>
              <a:rPr lang="en-US" sz="3200" dirty="0"/>
              <a:t>, for training in righteousness; </a:t>
            </a:r>
            <a:r>
              <a:rPr lang="en-US" sz="3200" b="1" baseline="30000" dirty="0"/>
              <a:t>17 </a:t>
            </a:r>
            <a:r>
              <a:rPr lang="en-US" sz="3200" dirty="0"/>
              <a:t>so that the man or woman of God may be fully capable, equipped for every good work.</a:t>
            </a:r>
          </a:p>
        </p:txBody>
      </p:sp>
      <p:sp>
        <p:nvSpPr>
          <p:cNvPr id="5" name="TextBox 4">
            <a:extLst>
              <a:ext uri="{FF2B5EF4-FFF2-40B4-BE49-F238E27FC236}">
                <a16:creationId xmlns="" xmlns:a16="http://schemas.microsoft.com/office/drawing/2014/main" id="{3591B03D-D654-4EFA-9CCC-AAD4DCB64486}"/>
              </a:ext>
            </a:extLst>
          </p:cNvPr>
          <p:cNvSpPr txBox="1"/>
          <p:nvPr/>
        </p:nvSpPr>
        <p:spPr>
          <a:xfrm>
            <a:off x="7200900" y="179641"/>
            <a:ext cx="1219200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b="1" i="1" dirty="0" smtClean="0">
                <a:solidFill>
                  <a:schemeClr val="bg1"/>
                </a:solidFill>
              </a:rPr>
              <a:t>which is useful</a:t>
            </a:r>
            <a:endParaRPr lang="en-US" sz="6000" dirty="0">
              <a:solidFill>
                <a:schemeClr val="bg1"/>
              </a:solidFill>
            </a:endParaRPr>
          </a:p>
        </p:txBody>
      </p:sp>
      <p:sp>
        <p:nvSpPr>
          <p:cNvPr id="7" name="TextBox 6">
            <a:extLst>
              <a:ext uri="{FF2B5EF4-FFF2-40B4-BE49-F238E27FC236}">
                <a16:creationId xmlns="" xmlns:a16="http://schemas.microsoft.com/office/drawing/2014/main" id="{3591B03D-D654-4EFA-9CCC-AAD4DCB64486}"/>
              </a:ext>
            </a:extLst>
          </p:cNvPr>
          <p:cNvSpPr txBox="1"/>
          <p:nvPr/>
        </p:nvSpPr>
        <p:spPr>
          <a:xfrm>
            <a:off x="6494546" y="1736783"/>
            <a:ext cx="5375107"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dirty="0" smtClean="0">
                <a:solidFill>
                  <a:schemeClr val="bg1"/>
                </a:solidFill>
              </a:rPr>
              <a:t>Your only authority to influence others</a:t>
            </a:r>
            <a:endParaRPr lang="en-US" sz="6000" dirty="0">
              <a:solidFill>
                <a:schemeClr val="bg1"/>
              </a:solidFill>
            </a:endParaRPr>
          </a:p>
        </p:txBody>
      </p:sp>
    </p:spTree>
    <p:extLst>
      <p:ext uri="{BB962C8B-B14F-4D97-AF65-F5344CB8AC3E}">
        <p14:creationId xmlns:p14="http://schemas.microsoft.com/office/powerpoint/2010/main" val="12243166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290" name="Picture 2" descr="Preacher's Retreat | Forthright Fellowship Room"/>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222421"/>
            <a:ext cx="6172199" cy="428129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 xmlns:a16="http://schemas.microsoft.com/office/drawing/2014/main" id="{3591B03D-D654-4EFA-9CCC-AAD4DCB64486}"/>
              </a:ext>
            </a:extLst>
          </p:cNvPr>
          <p:cNvSpPr txBox="1"/>
          <p:nvPr/>
        </p:nvSpPr>
        <p:spPr>
          <a:xfrm>
            <a:off x="0" y="114425"/>
            <a:ext cx="1219200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smtClean="0">
                <a:solidFill>
                  <a:schemeClr val="bg1"/>
                </a:solidFill>
              </a:rPr>
              <a:t> </a:t>
            </a:r>
            <a:r>
              <a:rPr lang="en-US" sz="6600" b="1" dirty="0" smtClean="0">
                <a:solidFill>
                  <a:schemeClr val="bg1"/>
                </a:solidFill>
              </a:rPr>
              <a:t>Stay with the Word:</a:t>
            </a:r>
            <a:endParaRPr lang="en-US" sz="6000" dirty="0">
              <a:solidFill>
                <a:schemeClr val="bg1"/>
              </a:solidFill>
            </a:endParaRPr>
          </a:p>
        </p:txBody>
      </p:sp>
      <p:sp>
        <p:nvSpPr>
          <p:cNvPr id="13" name="Rectangle 12"/>
          <p:cNvSpPr/>
          <p:nvPr/>
        </p:nvSpPr>
        <p:spPr>
          <a:xfrm>
            <a:off x="1" y="5086350"/>
            <a:ext cx="12191999" cy="1771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smtClean="0">
                <a:solidFill>
                  <a:srgbClr val="72DB2B"/>
                </a:solidFill>
              </a:rPr>
              <a:t>2 Tim 3:16 </a:t>
            </a:r>
            <a:r>
              <a:rPr lang="en-US" sz="3200" dirty="0" smtClean="0"/>
              <a:t>All </a:t>
            </a:r>
            <a:r>
              <a:rPr lang="en-US" sz="3200" dirty="0"/>
              <a:t>Scripture is inspired by God and beneficial for </a:t>
            </a:r>
            <a:r>
              <a:rPr lang="en-US" sz="3200" dirty="0" smtClean="0"/>
              <a:t>teaching, for rebuke</a:t>
            </a:r>
            <a:r>
              <a:rPr lang="en-US" sz="3200" dirty="0"/>
              <a:t>, for correction, </a:t>
            </a:r>
            <a:r>
              <a:rPr lang="en-US" sz="3100" b="1" u="sng" dirty="0"/>
              <a:t>for training in righteousness</a:t>
            </a:r>
            <a:r>
              <a:rPr lang="en-US" sz="3200" dirty="0"/>
              <a:t>; </a:t>
            </a:r>
            <a:r>
              <a:rPr lang="en-US" sz="3200" b="1" baseline="30000" dirty="0"/>
              <a:t>17 </a:t>
            </a:r>
            <a:r>
              <a:rPr lang="en-US" sz="3200" dirty="0"/>
              <a:t>so that the man or woman of God may be fully capable, equipped for every good work.</a:t>
            </a:r>
          </a:p>
        </p:txBody>
      </p:sp>
      <p:sp>
        <p:nvSpPr>
          <p:cNvPr id="5" name="TextBox 4">
            <a:extLst>
              <a:ext uri="{FF2B5EF4-FFF2-40B4-BE49-F238E27FC236}">
                <a16:creationId xmlns="" xmlns:a16="http://schemas.microsoft.com/office/drawing/2014/main" id="{3591B03D-D654-4EFA-9CCC-AAD4DCB64486}"/>
              </a:ext>
            </a:extLst>
          </p:cNvPr>
          <p:cNvSpPr txBox="1"/>
          <p:nvPr/>
        </p:nvSpPr>
        <p:spPr>
          <a:xfrm>
            <a:off x="7200900" y="179641"/>
            <a:ext cx="1219200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b="1" i="1" dirty="0" smtClean="0">
                <a:solidFill>
                  <a:schemeClr val="bg1"/>
                </a:solidFill>
              </a:rPr>
              <a:t>which is useful</a:t>
            </a:r>
            <a:endParaRPr lang="en-US" sz="6000" dirty="0">
              <a:solidFill>
                <a:schemeClr val="bg1"/>
              </a:solidFill>
            </a:endParaRPr>
          </a:p>
        </p:txBody>
      </p:sp>
      <p:sp>
        <p:nvSpPr>
          <p:cNvPr id="6" name="TextBox 5">
            <a:extLst>
              <a:ext uri="{FF2B5EF4-FFF2-40B4-BE49-F238E27FC236}">
                <a16:creationId xmlns="" xmlns:a16="http://schemas.microsoft.com/office/drawing/2014/main" id="{3591B03D-D654-4EFA-9CCC-AAD4DCB64486}"/>
              </a:ext>
            </a:extLst>
          </p:cNvPr>
          <p:cNvSpPr txBox="1"/>
          <p:nvPr/>
        </p:nvSpPr>
        <p:spPr>
          <a:xfrm>
            <a:off x="6296025" y="3784418"/>
            <a:ext cx="577214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b="1" dirty="0">
                <a:solidFill>
                  <a:schemeClr val="bg1"/>
                </a:solidFill>
              </a:rPr>
              <a:t>T</a:t>
            </a:r>
            <a:r>
              <a:rPr lang="en-US" sz="6000" b="1" dirty="0" smtClean="0">
                <a:solidFill>
                  <a:schemeClr val="bg1"/>
                </a:solidFill>
              </a:rPr>
              <a:t>o make disciples </a:t>
            </a:r>
            <a:endParaRPr lang="en-US" sz="6000" dirty="0">
              <a:solidFill>
                <a:schemeClr val="bg1"/>
              </a:solidFill>
            </a:endParaRPr>
          </a:p>
        </p:txBody>
      </p:sp>
      <p:sp>
        <p:nvSpPr>
          <p:cNvPr id="7" name="TextBox 6">
            <a:extLst>
              <a:ext uri="{FF2B5EF4-FFF2-40B4-BE49-F238E27FC236}">
                <a16:creationId xmlns="" xmlns:a16="http://schemas.microsoft.com/office/drawing/2014/main" id="{3591B03D-D654-4EFA-9CCC-AAD4DCB64486}"/>
              </a:ext>
            </a:extLst>
          </p:cNvPr>
          <p:cNvSpPr txBox="1"/>
          <p:nvPr/>
        </p:nvSpPr>
        <p:spPr>
          <a:xfrm>
            <a:off x="6172199" y="1617332"/>
            <a:ext cx="6019801"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dirty="0" smtClean="0">
                <a:solidFill>
                  <a:schemeClr val="bg1"/>
                </a:solidFill>
              </a:rPr>
              <a:t>For spiritual growth </a:t>
            </a:r>
            <a:endParaRPr lang="en-US" sz="6000" dirty="0">
              <a:solidFill>
                <a:schemeClr val="bg1"/>
              </a:solidFill>
            </a:endParaRPr>
          </a:p>
        </p:txBody>
      </p:sp>
    </p:spTree>
    <p:extLst>
      <p:ext uri="{BB962C8B-B14F-4D97-AF65-F5344CB8AC3E}">
        <p14:creationId xmlns:p14="http://schemas.microsoft.com/office/powerpoint/2010/main" val="3730867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290" name="Picture 2" descr="Preacher's Retreat | Forthright Fellowship Room"/>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222421"/>
            <a:ext cx="6172199" cy="428129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 xmlns:a16="http://schemas.microsoft.com/office/drawing/2014/main" id="{3591B03D-D654-4EFA-9CCC-AAD4DCB64486}"/>
              </a:ext>
            </a:extLst>
          </p:cNvPr>
          <p:cNvSpPr txBox="1"/>
          <p:nvPr/>
        </p:nvSpPr>
        <p:spPr>
          <a:xfrm>
            <a:off x="0" y="114425"/>
            <a:ext cx="1219200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smtClean="0">
                <a:solidFill>
                  <a:schemeClr val="bg1"/>
                </a:solidFill>
              </a:rPr>
              <a:t> </a:t>
            </a:r>
            <a:r>
              <a:rPr lang="en-US" sz="6600" b="1" dirty="0" smtClean="0">
                <a:solidFill>
                  <a:schemeClr val="bg1"/>
                </a:solidFill>
              </a:rPr>
              <a:t>Stay with the Word:</a:t>
            </a:r>
            <a:endParaRPr lang="en-US" sz="6000" dirty="0">
              <a:solidFill>
                <a:schemeClr val="bg1"/>
              </a:solidFill>
            </a:endParaRPr>
          </a:p>
        </p:txBody>
      </p:sp>
      <p:sp>
        <p:nvSpPr>
          <p:cNvPr id="13" name="Rectangle 12"/>
          <p:cNvSpPr/>
          <p:nvPr/>
        </p:nvSpPr>
        <p:spPr>
          <a:xfrm>
            <a:off x="1" y="5086350"/>
            <a:ext cx="12191999" cy="1771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smtClean="0">
                <a:solidFill>
                  <a:srgbClr val="72DB2B"/>
                </a:solidFill>
              </a:rPr>
              <a:t>2 Tim 3:16 </a:t>
            </a:r>
            <a:r>
              <a:rPr lang="en-US" sz="3200" dirty="0" smtClean="0"/>
              <a:t>All </a:t>
            </a:r>
            <a:r>
              <a:rPr lang="en-US" sz="3200" dirty="0"/>
              <a:t>Scripture is inspired by God and beneficial for </a:t>
            </a:r>
            <a:r>
              <a:rPr lang="en-US" sz="3200" dirty="0" smtClean="0"/>
              <a:t>teaching, for rebuke</a:t>
            </a:r>
            <a:r>
              <a:rPr lang="en-US" sz="3200" dirty="0"/>
              <a:t>, for correction, </a:t>
            </a:r>
            <a:r>
              <a:rPr lang="en-US" sz="3100" dirty="0"/>
              <a:t>for training in righteousness</a:t>
            </a:r>
            <a:r>
              <a:rPr lang="en-US" sz="3200" dirty="0"/>
              <a:t>; </a:t>
            </a:r>
            <a:r>
              <a:rPr lang="en-US" sz="3200" b="1" baseline="30000" dirty="0"/>
              <a:t>17 </a:t>
            </a:r>
            <a:r>
              <a:rPr lang="en-US" sz="3200" b="1" u="sng" dirty="0"/>
              <a:t>so that the man or woman of God</a:t>
            </a:r>
            <a:r>
              <a:rPr lang="en-US" sz="3200" dirty="0"/>
              <a:t> may be fully capable, equipped for every good work.</a:t>
            </a:r>
          </a:p>
        </p:txBody>
      </p:sp>
      <p:sp>
        <p:nvSpPr>
          <p:cNvPr id="5" name="TextBox 4">
            <a:extLst>
              <a:ext uri="{FF2B5EF4-FFF2-40B4-BE49-F238E27FC236}">
                <a16:creationId xmlns="" xmlns:a16="http://schemas.microsoft.com/office/drawing/2014/main" id="{3591B03D-D654-4EFA-9CCC-AAD4DCB64486}"/>
              </a:ext>
            </a:extLst>
          </p:cNvPr>
          <p:cNvSpPr txBox="1"/>
          <p:nvPr/>
        </p:nvSpPr>
        <p:spPr>
          <a:xfrm>
            <a:off x="7200900" y="179641"/>
            <a:ext cx="1219200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b="1" i="1" dirty="0" smtClean="0">
                <a:solidFill>
                  <a:schemeClr val="bg1"/>
                </a:solidFill>
              </a:rPr>
              <a:t>which is useful</a:t>
            </a:r>
            <a:endParaRPr lang="en-US" sz="6000" dirty="0">
              <a:solidFill>
                <a:schemeClr val="bg1"/>
              </a:solidFill>
            </a:endParaRPr>
          </a:p>
        </p:txBody>
      </p:sp>
      <p:sp>
        <p:nvSpPr>
          <p:cNvPr id="6" name="TextBox 5">
            <a:extLst>
              <a:ext uri="{FF2B5EF4-FFF2-40B4-BE49-F238E27FC236}">
                <a16:creationId xmlns="" xmlns:a16="http://schemas.microsoft.com/office/drawing/2014/main" id="{3591B03D-D654-4EFA-9CCC-AAD4DCB64486}"/>
              </a:ext>
            </a:extLst>
          </p:cNvPr>
          <p:cNvSpPr txBox="1"/>
          <p:nvPr/>
        </p:nvSpPr>
        <p:spPr>
          <a:xfrm>
            <a:off x="6296025" y="2393572"/>
            <a:ext cx="5772149"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dirty="0" smtClean="0">
                <a:solidFill>
                  <a:schemeClr val="bg1"/>
                </a:solidFill>
              </a:rPr>
              <a:t>To be useful to God!</a:t>
            </a:r>
            <a:endParaRPr lang="en-US" sz="6000" dirty="0">
              <a:solidFill>
                <a:schemeClr val="bg1"/>
              </a:solidFill>
            </a:endParaRPr>
          </a:p>
        </p:txBody>
      </p:sp>
    </p:spTree>
    <p:extLst>
      <p:ext uri="{BB962C8B-B14F-4D97-AF65-F5344CB8AC3E}">
        <p14:creationId xmlns:p14="http://schemas.microsoft.com/office/powerpoint/2010/main" val="1870951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290" name="Picture 2" descr="Preacher's Retreat | Forthright Fellowship Room"/>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222421"/>
            <a:ext cx="6172199" cy="428129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 xmlns:a16="http://schemas.microsoft.com/office/drawing/2014/main" id="{3591B03D-D654-4EFA-9CCC-AAD4DCB64486}"/>
              </a:ext>
            </a:extLst>
          </p:cNvPr>
          <p:cNvSpPr txBox="1"/>
          <p:nvPr/>
        </p:nvSpPr>
        <p:spPr>
          <a:xfrm>
            <a:off x="0" y="114425"/>
            <a:ext cx="1219200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smtClean="0">
                <a:solidFill>
                  <a:schemeClr val="bg1"/>
                </a:solidFill>
              </a:rPr>
              <a:t> </a:t>
            </a:r>
            <a:r>
              <a:rPr lang="en-US" sz="6600" b="1" dirty="0" smtClean="0">
                <a:solidFill>
                  <a:schemeClr val="bg1"/>
                </a:solidFill>
              </a:rPr>
              <a:t>Stay with the Word:</a:t>
            </a:r>
            <a:endParaRPr lang="en-US" sz="6000" dirty="0">
              <a:solidFill>
                <a:schemeClr val="bg1"/>
              </a:solidFill>
            </a:endParaRPr>
          </a:p>
        </p:txBody>
      </p:sp>
      <p:sp>
        <p:nvSpPr>
          <p:cNvPr id="13" name="Rectangle 12"/>
          <p:cNvSpPr/>
          <p:nvPr/>
        </p:nvSpPr>
        <p:spPr>
          <a:xfrm>
            <a:off x="1" y="5086350"/>
            <a:ext cx="12191999" cy="1771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smtClean="0">
                <a:solidFill>
                  <a:srgbClr val="72DB2B"/>
                </a:solidFill>
              </a:rPr>
              <a:t>2 Tim 3:16 </a:t>
            </a:r>
            <a:r>
              <a:rPr lang="en-US" sz="3200" dirty="0" smtClean="0"/>
              <a:t>All </a:t>
            </a:r>
            <a:r>
              <a:rPr lang="en-US" sz="3200" dirty="0"/>
              <a:t>Scripture is inspired by God and beneficial for </a:t>
            </a:r>
            <a:r>
              <a:rPr lang="en-US" sz="3200" dirty="0" smtClean="0"/>
              <a:t>teaching, for rebuke</a:t>
            </a:r>
            <a:r>
              <a:rPr lang="en-US" sz="3200" dirty="0"/>
              <a:t>, for correction, </a:t>
            </a:r>
            <a:r>
              <a:rPr lang="en-US" sz="3100" dirty="0"/>
              <a:t>for training in righteousness</a:t>
            </a:r>
            <a:r>
              <a:rPr lang="en-US" sz="3200" dirty="0"/>
              <a:t>; </a:t>
            </a:r>
            <a:r>
              <a:rPr lang="en-US" sz="3200" b="1" baseline="30000" dirty="0"/>
              <a:t>17 </a:t>
            </a:r>
            <a:r>
              <a:rPr lang="en-US" sz="3200" dirty="0"/>
              <a:t>so that the man or woman of God </a:t>
            </a:r>
            <a:r>
              <a:rPr lang="en-US" sz="3200" b="1" u="sng" dirty="0"/>
              <a:t>may be fully capable, equipped for every good work</a:t>
            </a:r>
            <a:r>
              <a:rPr lang="en-US" sz="3200" dirty="0"/>
              <a:t>.</a:t>
            </a:r>
          </a:p>
        </p:txBody>
      </p:sp>
      <p:sp>
        <p:nvSpPr>
          <p:cNvPr id="5" name="TextBox 4">
            <a:extLst>
              <a:ext uri="{FF2B5EF4-FFF2-40B4-BE49-F238E27FC236}">
                <a16:creationId xmlns="" xmlns:a16="http://schemas.microsoft.com/office/drawing/2014/main" id="{3591B03D-D654-4EFA-9CCC-AAD4DCB64486}"/>
              </a:ext>
            </a:extLst>
          </p:cNvPr>
          <p:cNvSpPr txBox="1"/>
          <p:nvPr/>
        </p:nvSpPr>
        <p:spPr>
          <a:xfrm>
            <a:off x="7200900" y="179641"/>
            <a:ext cx="1219200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b="1" i="1" dirty="0" smtClean="0">
                <a:solidFill>
                  <a:schemeClr val="bg1"/>
                </a:solidFill>
              </a:rPr>
              <a:t>which is useful</a:t>
            </a:r>
            <a:endParaRPr lang="en-US" sz="6000" dirty="0">
              <a:solidFill>
                <a:schemeClr val="bg1"/>
              </a:solidFill>
            </a:endParaRPr>
          </a:p>
        </p:txBody>
      </p:sp>
      <p:sp>
        <p:nvSpPr>
          <p:cNvPr id="7" name="TextBox 6">
            <a:extLst>
              <a:ext uri="{FF2B5EF4-FFF2-40B4-BE49-F238E27FC236}">
                <a16:creationId xmlns="" xmlns:a16="http://schemas.microsoft.com/office/drawing/2014/main" id="{3591B03D-D654-4EFA-9CCC-AAD4DCB64486}"/>
              </a:ext>
            </a:extLst>
          </p:cNvPr>
          <p:cNvSpPr txBox="1"/>
          <p:nvPr/>
        </p:nvSpPr>
        <p:spPr>
          <a:xfrm>
            <a:off x="6296025" y="2393572"/>
            <a:ext cx="5772149"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dirty="0" smtClean="0">
                <a:solidFill>
                  <a:schemeClr val="bg1"/>
                </a:solidFill>
              </a:rPr>
              <a:t>To be useful to God!</a:t>
            </a:r>
            <a:endParaRPr lang="en-US" sz="6000" dirty="0">
              <a:solidFill>
                <a:schemeClr val="bg1"/>
              </a:solidFill>
            </a:endParaRPr>
          </a:p>
        </p:txBody>
      </p:sp>
    </p:spTree>
    <p:extLst>
      <p:ext uri="{BB962C8B-B14F-4D97-AF65-F5344CB8AC3E}">
        <p14:creationId xmlns:p14="http://schemas.microsoft.com/office/powerpoint/2010/main" val="1559690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290" name="Picture 2" descr="Preacher's Retreat | Forthright Fellowship Room"/>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222421"/>
            <a:ext cx="6172199" cy="428129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 xmlns:a16="http://schemas.microsoft.com/office/drawing/2014/main" id="{3591B03D-D654-4EFA-9CCC-AAD4DCB64486}"/>
              </a:ext>
            </a:extLst>
          </p:cNvPr>
          <p:cNvSpPr txBox="1"/>
          <p:nvPr/>
        </p:nvSpPr>
        <p:spPr>
          <a:xfrm>
            <a:off x="0" y="114425"/>
            <a:ext cx="1219200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smtClean="0">
                <a:solidFill>
                  <a:schemeClr val="bg1"/>
                </a:solidFill>
              </a:rPr>
              <a:t> </a:t>
            </a:r>
            <a:r>
              <a:rPr lang="en-US" sz="6600" b="1" dirty="0" smtClean="0">
                <a:solidFill>
                  <a:schemeClr val="bg1"/>
                </a:solidFill>
              </a:rPr>
              <a:t>Stay with the Word:</a:t>
            </a:r>
            <a:endParaRPr lang="en-US" sz="6000" dirty="0">
              <a:solidFill>
                <a:schemeClr val="bg1"/>
              </a:solidFill>
            </a:endParaRPr>
          </a:p>
        </p:txBody>
      </p:sp>
      <p:sp>
        <p:nvSpPr>
          <p:cNvPr id="13" name="Rectangle 12"/>
          <p:cNvSpPr/>
          <p:nvPr/>
        </p:nvSpPr>
        <p:spPr>
          <a:xfrm>
            <a:off x="1" y="5086350"/>
            <a:ext cx="12191999" cy="1771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smtClean="0">
                <a:solidFill>
                  <a:srgbClr val="72DB2B"/>
                </a:solidFill>
              </a:rPr>
              <a:t>2 Tim 3:16 </a:t>
            </a:r>
            <a:r>
              <a:rPr lang="en-US" sz="3200" dirty="0" smtClean="0"/>
              <a:t>All </a:t>
            </a:r>
            <a:r>
              <a:rPr lang="en-US" sz="3200" dirty="0"/>
              <a:t>Scripture is inspired by God and beneficial for </a:t>
            </a:r>
            <a:r>
              <a:rPr lang="en-US" sz="3200" dirty="0" smtClean="0"/>
              <a:t>teaching, for rebuke</a:t>
            </a:r>
            <a:r>
              <a:rPr lang="en-US" sz="3200" dirty="0"/>
              <a:t>, for correction, </a:t>
            </a:r>
            <a:r>
              <a:rPr lang="en-US" sz="3100" dirty="0"/>
              <a:t>for training in righteousness</a:t>
            </a:r>
            <a:r>
              <a:rPr lang="en-US" sz="3200" dirty="0"/>
              <a:t>; </a:t>
            </a:r>
            <a:r>
              <a:rPr lang="en-US" sz="3200" b="1" baseline="30000" dirty="0"/>
              <a:t>17 </a:t>
            </a:r>
            <a:r>
              <a:rPr lang="en-US" sz="3200" dirty="0"/>
              <a:t>so that the man or woman of God </a:t>
            </a:r>
            <a:r>
              <a:rPr lang="en-US" sz="3200" b="1" u="sng" dirty="0"/>
              <a:t>may be fully capable, equipped for every good work</a:t>
            </a:r>
            <a:r>
              <a:rPr lang="en-US" sz="3200" dirty="0"/>
              <a:t>.</a:t>
            </a:r>
          </a:p>
        </p:txBody>
      </p:sp>
      <p:sp>
        <p:nvSpPr>
          <p:cNvPr id="5" name="TextBox 4">
            <a:extLst>
              <a:ext uri="{FF2B5EF4-FFF2-40B4-BE49-F238E27FC236}">
                <a16:creationId xmlns="" xmlns:a16="http://schemas.microsoft.com/office/drawing/2014/main" id="{3591B03D-D654-4EFA-9CCC-AAD4DCB64486}"/>
              </a:ext>
            </a:extLst>
          </p:cNvPr>
          <p:cNvSpPr txBox="1"/>
          <p:nvPr/>
        </p:nvSpPr>
        <p:spPr>
          <a:xfrm>
            <a:off x="7200900" y="179641"/>
            <a:ext cx="12192001" cy="9694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700" b="1" i="1" dirty="0" smtClean="0">
                <a:solidFill>
                  <a:schemeClr val="bg1"/>
                </a:solidFill>
              </a:rPr>
              <a:t>your equipment</a:t>
            </a:r>
            <a:endParaRPr lang="en-US" sz="5700" dirty="0">
              <a:solidFill>
                <a:schemeClr val="bg1"/>
              </a:solidFill>
            </a:endParaRPr>
          </a:p>
        </p:txBody>
      </p:sp>
      <p:sp>
        <p:nvSpPr>
          <p:cNvPr id="6" name="TextBox 5">
            <a:extLst>
              <a:ext uri="{FF2B5EF4-FFF2-40B4-BE49-F238E27FC236}">
                <a16:creationId xmlns="" xmlns:a16="http://schemas.microsoft.com/office/drawing/2014/main" id="{3591B03D-D654-4EFA-9CCC-AAD4DCB64486}"/>
              </a:ext>
            </a:extLst>
          </p:cNvPr>
          <p:cNvSpPr txBox="1"/>
          <p:nvPr/>
        </p:nvSpPr>
        <p:spPr>
          <a:xfrm>
            <a:off x="6296025" y="2609912"/>
            <a:ext cx="577214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b="1" dirty="0" smtClean="0">
                <a:solidFill>
                  <a:schemeClr val="bg1"/>
                </a:solidFill>
              </a:rPr>
              <a:t>So get equipped!</a:t>
            </a:r>
            <a:endParaRPr lang="en-US" sz="6000" dirty="0">
              <a:solidFill>
                <a:schemeClr val="bg1"/>
              </a:solidFill>
            </a:endParaRPr>
          </a:p>
        </p:txBody>
      </p:sp>
    </p:spTree>
    <p:extLst>
      <p:ext uri="{BB962C8B-B14F-4D97-AF65-F5344CB8AC3E}">
        <p14:creationId xmlns:p14="http://schemas.microsoft.com/office/powerpoint/2010/main" val="26249949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 xmlns:a16="http://schemas.microsoft.com/office/drawing/2014/main" id="{3591B03D-D654-4EFA-9CCC-AAD4DCB64486}"/>
              </a:ext>
            </a:extLst>
          </p:cNvPr>
          <p:cNvSpPr txBox="1"/>
          <p:nvPr/>
        </p:nvSpPr>
        <p:spPr>
          <a:xfrm>
            <a:off x="0" y="114425"/>
            <a:ext cx="1219200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smtClean="0">
                <a:solidFill>
                  <a:schemeClr val="bg1"/>
                </a:solidFill>
              </a:rPr>
              <a:t> </a:t>
            </a:r>
            <a:r>
              <a:rPr lang="en-US" sz="6600" b="1" dirty="0" smtClean="0">
                <a:solidFill>
                  <a:schemeClr val="bg1"/>
                </a:solidFill>
              </a:rPr>
              <a:t>Stay with the Word:</a:t>
            </a:r>
            <a:endParaRPr lang="en-US" sz="6000" dirty="0">
              <a:solidFill>
                <a:schemeClr val="bg1"/>
              </a:solidFill>
            </a:endParaRPr>
          </a:p>
        </p:txBody>
      </p:sp>
      <p:sp>
        <p:nvSpPr>
          <p:cNvPr id="13" name="Rectangle 12"/>
          <p:cNvSpPr/>
          <p:nvPr/>
        </p:nvSpPr>
        <p:spPr>
          <a:xfrm>
            <a:off x="1" y="4591050"/>
            <a:ext cx="12191999" cy="2266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smtClean="0">
                <a:solidFill>
                  <a:srgbClr val="72DB2B"/>
                </a:solidFill>
              </a:rPr>
              <a:t>2 Tim 4:1 </a:t>
            </a:r>
            <a:r>
              <a:rPr lang="en-US" sz="3200" dirty="0" smtClean="0"/>
              <a:t>I </a:t>
            </a:r>
            <a:r>
              <a:rPr lang="en-US" sz="3200" dirty="0"/>
              <a:t>solemnly exhort you in the presence of God and of Christ Jesus, who is to judge the living and the dead, and by His appearing and His kingdom: </a:t>
            </a:r>
            <a:r>
              <a:rPr lang="en-US" sz="3200" b="1" baseline="30000" dirty="0"/>
              <a:t>2 </a:t>
            </a:r>
            <a:r>
              <a:rPr lang="en-US" sz="3200" dirty="0"/>
              <a:t>preach the word; be ready in season and out </a:t>
            </a:r>
            <a:r>
              <a:rPr lang="en-US" sz="3200" dirty="0" smtClean="0"/>
              <a:t>of season; correct</a:t>
            </a:r>
            <a:r>
              <a:rPr lang="en-US" sz="3200" dirty="0"/>
              <a:t>, rebuke, and exhort, with great patience and instruction. </a:t>
            </a:r>
          </a:p>
        </p:txBody>
      </p:sp>
      <p:sp>
        <p:nvSpPr>
          <p:cNvPr id="5" name="TextBox 4">
            <a:extLst>
              <a:ext uri="{FF2B5EF4-FFF2-40B4-BE49-F238E27FC236}">
                <a16:creationId xmlns="" xmlns:a16="http://schemas.microsoft.com/office/drawing/2014/main" id="{3591B03D-D654-4EFA-9CCC-AAD4DCB64486}"/>
              </a:ext>
            </a:extLst>
          </p:cNvPr>
          <p:cNvSpPr txBox="1"/>
          <p:nvPr/>
        </p:nvSpPr>
        <p:spPr>
          <a:xfrm>
            <a:off x="7200900" y="179641"/>
            <a:ext cx="12192001" cy="9694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700" b="1" i="1" dirty="0" smtClean="0">
                <a:solidFill>
                  <a:schemeClr val="bg1"/>
                </a:solidFill>
              </a:rPr>
              <a:t>your equipment</a:t>
            </a:r>
            <a:endParaRPr lang="en-US" sz="5700" dirty="0">
              <a:solidFill>
                <a:schemeClr val="bg1"/>
              </a:solidFill>
            </a:endParaRPr>
          </a:p>
        </p:txBody>
      </p:sp>
    </p:spTree>
    <p:extLst>
      <p:ext uri="{BB962C8B-B14F-4D97-AF65-F5344CB8AC3E}">
        <p14:creationId xmlns:p14="http://schemas.microsoft.com/office/powerpoint/2010/main" val="1313627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 xmlns:a16="http://schemas.microsoft.com/office/drawing/2014/main" id="{3591B03D-D654-4EFA-9CCC-AAD4DCB64486}"/>
              </a:ext>
            </a:extLst>
          </p:cNvPr>
          <p:cNvSpPr txBox="1"/>
          <p:nvPr/>
        </p:nvSpPr>
        <p:spPr>
          <a:xfrm>
            <a:off x="0" y="114425"/>
            <a:ext cx="1219200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smtClean="0">
                <a:solidFill>
                  <a:schemeClr val="bg1"/>
                </a:solidFill>
              </a:rPr>
              <a:t> </a:t>
            </a:r>
            <a:r>
              <a:rPr lang="en-US" sz="6600" b="1" dirty="0" smtClean="0">
                <a:solidFill>
                  <a:schemeClr val="bg1"/>
                </a:solidFill>
              </a:rPr>
              <a:t>Stay with the Word:</a:t>
            </a:r>
            <a:endParaRPr lang="en-US" sz="6000" dirty="0">
              <a:solidFill>
                <a:schemeClr val="bg1"/>
              </a:solidFill>
            </a:endParaRPr>
          </a:p>
        </p:txBody>
      </p:sp>
      <p:sp>
        <p:nvSpPr>
          <p:cNvPr id="13" name="Rectangle 12"/>
          <p:cNvSpPr/>
          <p:nvPr/>
        </p:nvSpPr>
        <p:spPr>
          <a:xfrm>
            <a:off x="1" y="4591050"/>
            <a:ext cx="12191999" cy="2266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smtClean="0">
                <a:solidFill>
                  <a:srgbClr val="72DB2B"/>
                </a:solidFill>
              </a:rPr>
              <a:t>2 Tim 4:1 </a:t>
            </a:r>
            <a:r>
              <a:rPr lang="en-US" sz="3200" b="1" u="sng" dirty="0" smtClean="0"/>
              <a:t>I </a:t>
            </a:r>
            <a:r>
              <a:rPr lang="en-US" sz="3200" b="1" u="sng" dirty="0"/>
              <a:t>solemnly exhort you in the presence of God and of Christ Jesus, who is to judge the living and the dead, and by His appearing and His kingdom</a:t>
            </a:r>
            <a:r>
              <a:rPr lang="en-US" sz="3200" dirty="0"/>
              <a:t>: </a:t>
            </a:r>
            <a:r>
              <a:rPr lang="en-US" sz="3200" b="1" baseline="30000" dirty="0"/>
              <a:t>2 </a:t>
            </a:r>
            <a:r>
              <a:rPr lang="en-US" sz="3200" dirty="0"/>
              <a:t>preach the word; be ready in season and out </a:t>
            </a:r>
            <a:r>
              <a:rPr lang="en-US" sz="3200" dirty="0" smtClean="0"/>
              <a:t>of season; correct</a:t>
            </a:r>
            <a:r>
              <a:rPr lang="en-US" sz="3200" dirty="0"/>
              <a:t>, rebuke, and exhort, with great patience and instruction. </a:t>
            </a:r>
          </a:p>
        </p:txBody>
      </p:sp>
      <p:sp>
        <p:nvSpPr>
          <p:cNvPr id="5" name="TextBox 4">
            <a:extLst>
              <a:ext uri="{FF2B5EF4-FFF2-40B4-BE49-F238E27FC236}">
                <a16:creationId xmlns="" xmlns:a16="http://schemas.microsoft.com/office/drawing/2014/main" id="{3591B03D-D654-4EFA-9CCC-AAD4DCB64486}"/>
              </a:ext>
            </a:extLst>
          </p:cNvPr>
          <p:cNvSpPr txBox="1"/>
          <p:nvPr/>
        </p:nvSpPr>
        <p:spPr>
          <a:xfrm>
            <a:off x="7200900" y="179641"/>
            <a:ext cx="12192001" cy="9694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700" b="1" i="1" dirty="0" smtClean="0">
                <a:solidFill>
                  <a:schemeClr val="bg1"/>
                </a:solidFill>
              </a:rPr>
              <a:t>your equipment</a:t>
            </a:r>
            <a:endParaRPr lang="en-US" sz="5700" dirty="0">
              <a:solidFill>
                <a:schemeClr val="bg1"/>
              </a:solidFill>
            </a:endParaRPr>
          </a:p>
        </p:txBody>
      </p:sp>
    </p:spTree>
    <p:extLst>
      <p:ext uri="{BB962C8B-B14F-4D97-AF65-F5344CB8AC3E}">
        <p14:creationId xmlns:p14="http://schemas.microsoft.com/office/powerpoint/2010/main" val="34934363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 xmlns:a16="http://schemas.microsoft.com/office/drawing/2014/main" id="{3591B03D-D654-4EFA-9CCC-AAD4DCB64486}"/>
              </a:ext>
            </a:extLst>
          </p:cNvPr>
          <p:cNvSpPr txBox="1"/>
          <p:nvPr/>
        </p:nvSpPr>
        <p:spPr>
          <a:xfrm>
            <a:off x="0" y="114425"/>
            <a:ext cx="1219200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smtClean="0">
                <a:solidFill>
                  <a:schemeClr val="bg1"/>
                </a:solidFill>
              </a:rPr>
              <a:t> </a:t>
            </a:r>
            <a:r>
              <a:rPr lang="en-US" sz="6600" b="1" dirty="0" smtClean="0">
                <a:solidFill>
                  <a:schemeClr val="bg1"/>
                </a:solidFill>
              </a:rPr>
              <a:t>Stay with the Word:</a:t>
            </a:r>
            <a:endParaRPr lang="en-US" sz="6000" dirty="0">
              <a:solidFill>
                <a:schemeClr val="bg1"/>
              </a:solidFill>
            </a:endParaRPr>
          </a:p>
        </p:txBody>
      </p:sp>
      <p:sp>
        <p:nvSpPr>
          <p:cNvPr id="13" name="Rectangle 12"/>
          <p:cNvSpPr/>
          <p:nvPr/>
        </p:nvSpPr>
        <p:spPr>
          <a:xfrm>
            <a:off x="1" y="4591050"/>
            <a:ext cx="12191999" cy="2266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smtClean="0">
                <a:solidFill>
                  <a:srgbClr val="72DB2B"/>
                </a:solidFill>
              </a:rPr>
              <a:t>2 Tim </a:t>
            </a:r>
            <a:r>
              <a:rPr lang="en-US" sz="3200" baseline="30000" dirty="0" smtClean="0">
                <a:solidFill>
                  <a:srgbClr val="72DB2B"/>
                </a:solidFill>
              </a:rPr>
              <a:t>4:1 </a:t>
            </a:r>
            <a:r>
              <a:rPr lang="en-US" sz="3200" dirty="0" smtClean="0"/>
              <a:t>I </a:t>
            </a:r>
            <a:r>
              <a:rPr lang="en-US" sz="3200" dirty="0"/>
              <a:t>solemnly exhort you in the presence of God and of Christ Jesus, who is to judge the living and the dead, and by His appearing and His kingdom: </a:t>
            </a:r>
            <a:r>
              <a:rPr lang="en-US" sz="3200" b="1" baseline="30000" dirty="0"/>
              <a:t>2 </a:t>
            </a:r>
            <a:r>
              <a:rPr lang="en-US" sz="3200" b="1" u="sng" dirty="0"/>
              <a:t>preach the word</a:t>
            </a:r>
            <a:r>
              <a:rPr lang="en-US" sz="3200" dirty="0"/>
              <a:t>; be ready in season and out </a:t>
            </a:r>
            <a:r>
              <a:rPr lang="en-US" sz="3200" dirty="0" smtClean="0"/>
              <a:t>of season; correct</a:t>
            </a:r>
            <a:r>
              <a:rPr lang="en-US" sz="3200" dirty="0"/>
              <a:t>, rebuke, and exhort, with great patience and instruction. </a:t>
            </a:r>
          </a:p>
        </p:txBody>
      </p:sp>
      <p:sp>
        <p:nvSpPr>
          <p:cNvPr id="5" name="TextBox 4">
            <a:extLst>
              <a:ext uri="{FF2B5EF4-FFF2-40B4-BE49-F238E27FC236}">
                <a16:creationId xmlns="" xmlns:a16="http://schemas.microsoft.com/office/drawing/2014/main" id="{3591B03D-D654-4EFA-9CCC-AAD4DCB64486}"/>
              </a:ext>
            </a:extLst>
          </p:cNvPr>
          <p:cNvSpPr txBox="1"/>
          <p:nvPr/>
        </p:nvSpPr>
        <p:spPr>
          <a:xfrm>
            <a:off x="7200900" y="179641"/>
            <a:ext cx="12192001" cy="9694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700" b="1" i="1" dirty="0" smtClean="0">
                <a:solidFill>
                  <a:schemeClr val="bg1"/>
                </a:solidFill>
              </a:rPr>
              <a:t>your equipment</a:t>
            </a:r>
            <a:endParaRPr lang="en-US" sz="5700" dirty="0">
              <a:solidFill>
                <a:schemeClr val="bg1"/>
              </a:solidFill>
            </a:endParaRPr>
          </a:p>
        </p:txBody>
      </p:sp>
    </p:spTree>
    <p:extLst>
      <p:ext uri="{BB962C8B-B14F-4D97-AF65-F5344CB8AC3E}">
        <p14:creationId xmlns:p14="http://schemas.microsoft.com/office/powerpoint/2010/main" val="35550434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 xmlns:a16="http://schemas.microsoft.com/office/drawing/2014/main" id="{3591B03D-D654-4EFA-9CCC-AAD4DCB64486}"/>
              </a:ext>
            </a:extLst>
          </p:cNvPr>
          <p:cNvSpPr txBox="1"/>
          <p:nvPr/>
        </p:nvSpPr>
        <p:spPr>
          <a:xfrm>
            <a:off x="0" y="114425"/>
            <a:ext cx="1219200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smtClean="0">
                <a:solidFill>
                  <a:schemeClr val="bg1"/>
                </a:solidFill>
              </a:rPr>
              <a:t> </a:t>
            </a:r>
            <a:r>
              <a:rPr lang="en-US" sz="6600" b="1" dirty="0" smtClean="0">
                <a:solidFill>
                  <a:schemeClr val="bg1"/>
                </a:solidFill>
              </a:rPr>
              <a:t>Stay with the Word:</a:t>
            </a:r>
            <a:endParaRPr lang="en-US" sz="6000" dirty="0">
              <a:solidFill>
                <a:schemeClr val="bg1"/>
              </a:solidFill>
            </a:endParaRPr>
          </a:p>
        </p:txBody>
      </p:sp>
      <p:sp>
        <p:nvSpPr>
          <p:cNvPr id="13" name="Rectangle 12"/>
          <p:cNvSpPr/>
          <p:nvPr/>
        </p:nvSpPr>
        <p:spPr>
          <a:xfrm>
            <a:off x="1" y="4591050"/>
            <a:ext cx="12191999" cy="2266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smtClean="0">
                <a:solidFill>
                  <a:srgbClr val="72DB2B"/>
                </a:solidFill>
              </a:rPr>
              <a:t>2 Tim 4:1 </a:t>
            </a:r>
            <a:r>
              <a:rPr lang="en-US" sz="3200" dirty="0" smtClean="0"/>
              <a:t>I </a:t>
            </a:r>
            <a:r>
              <a:rPr lang="en-US" sz="3200" dirty="0"/>
              <a:t>solemnly exhort you in the presence of God and of Christ Jesus, who is to judge the living and the dead, and by His appearing and His kingdom: </a:t>
            </a:r>
            <a:r>
              <a:rPr lang="en-US" sz="3200" b="1" baseline="30000" dirty="0"/>
              <a:t>2 </a:t>
            </a:r>
            <a:r>
              <a:rPr lang="en-US" sz="3200" b="1" u="sng" dirty="0"/>
              <a:t>preach the word</a:t>
            </a:r>
            <a:r>
              <a:rPr lang="en-US" sz="3200" dirty="0"/>
              <a:t>; be ready in season and out </a:t>
            </a:r>
            <a:r>
              <a:rPr lang="en-US" sz="3200" dirty="0" smtClean="0"/>
              <a:t>of season; correct</a:t>
            </a:r>
            <a:r>
              <a:rPr lang="en-US" sz="3200" dirty="0"/>
              <a:t>, rebuke, and exhort, with great patience and instruction. </a:t>
            </a:r>
          </a:p>
        </p:txBody>
      </p:sp>
      <p:sp>
        <p:nvSpPr>
          <p:cNvPr id="5" name="TextBox 4">
            <a:extLst>
              <a:ext uri="{FF2B5EF4-FFF2-40B4-BE49-F238E27FC236}">
                <a16:creationId xmlns="" xmlns:a16="http://schemas.microsoft.com/office/drawing/2014/main" id="{3591B03D-D654-4EFA-9CCC-AAD4DCB64486}"/>
              </a:ext>
            </a:extLst>
          </p:cNvPr>
          <p:cNvSpPr txBox="1"/>
          <p:nvPr/>
        </p:nvSpPr>
        <p:spPr>
          <a:xfrm>
            <a:off x="7448550" y="114425"/>
            <a:ext cx="1219200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600" b="1" i="1" dirty="0" smtClean="0">
                <a:solidFill>
                  <a:schemeClr val="bg1"/>
                </a:solidFill>
              </a:rPr>
              <a:t>your charge</a:t>
            </a:r>
            <a:endParaRPr lang="en-US" sz="6600" dirty="0">
              <a:solidFill>
                <a:schemeClr val="bg1"/>
              </a:solidFill>
            </a:endParaRPr>
          </a:p>
        </p:txBody>
      </p:sp>
    </p:spTree>
    <p:extLst>
      <p:ext uri="{BB962C8B-B14F-4D97-AF65-F5344CB8AC3E}">
        <p14:creationId xmlns:p14="http://schemas.microsoft.com/office/powerpoint/2010/main" val="2068219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foustb\Desktop\mediterraneannasa.jpg"/>
          <p:cNvPicPr>
            <a:picLocks noChangeAspect="1" noChangeArrowheads="1"/>
          </p:cNvPicPr>
          <p:nvPr/>
        </p:nvPicPr>
        <p:blipFill rotWithShape="1">
          <a:blip r:embed="rId2" cstate="print"/>
          <a:srcRect t="12168" b="1864"/>
          <a:stretch/>
        </p:blipFill>
        <p:spPr bwMode="auto">
          <a:xfrm>
            <a:off x="497305" y="-16041"/>
            <a:ext cx="11197389" cy="5463462"/>
          </a:xfrm>
          <a:prstGeom prst="rect">
            <a:avLst/>
          </a:prstGeom>
          <a:noFill/>
        </p:spPr>
      </p:pic>
      <p:sp>
        <p:nvSpPr>
          <p:cNvPr id="8" name="Line Callout 1 7"/>
          <p:cNvSpPr/>
          <p:nvPr/>
        </p:nvSpPr>
        <p:spPr>
          <a:xfrm>
            <a:off x="4963027" y="428426"/>
            <a:ext cx="2299447" cy="511823"/>
          </a:xfrm>
          <a:prstGeom prst="borderCallout1">
            <a:avLst>
              <a:gd name="adj1" fmla="val 167152"/>
              <a:gd name="adj2" fmla="val 3389"/>
              <a:gd name="adj3" fmla="val 103244"/>
              <a:gd name="adj4" fmla="val 25648"/>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Paul (Rome) </a:t>
            </a:r>
            <a:endParaRPr lang="en-US" sz="3200" b="1" dirty="0">
              <a:solidFill>
                <a:schemeClr val="tx1"/>
              </a:solidFill>
            </a:endParaRPr>
          </a:p>
        </p:txBody>
      </p:sp>
      <p:sp>
        <p:nvSpPr>
          <p:cNvPr id="9" name="Oval 8"/>
          <p:cNvSpPr/>
          <p:nvPr/>
        </p:nvSpPr>
        <p:spPr>
          <a:xfrm>
            <a:off x="4772527" y="119217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 xmlns:a16="http://schemas.microsoft.com/office/drawing/2014/main" id="{3591B03D-D654-4EFA-9CCC-AAD4DCB64486}"/>
              </a:ext>
            </a:extLst>
          </p:cNvPr>
          <p:cNvSpPr txBox="1"/>
          <p:nvPr/>
        </p:nvSpPr>
        <p:spPr>
          <a:xfrm>
            <a:off x="-152554" y="95375"/>
            <a:ext cx="576544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i="1" dirty="0" smtClean="0">
                <a:solidFill>
                  <a:schemeClr val="bg1"/>
                </a:solidFill>
              </a:rPr>
              <a:t>2 Timothy </a:t>
            </a:r>
            <a:endParaRPr lang="en-US" sz="4800" i="1" dirty="0">
              <a:solidFill>
                <a:schemeClr val="bg1"/>
              </a:solidFill>
            </a:endParaRPr>
          </a:p>
        </p:txBody>
      </p:sp>
      <p:sp>
        <p:nvSpPr>
          <p:cNvPr id="7" name="Line Callout 1 6"/>
          <p:cNvSpPr/>
          <p:nvPr/>
        </p:nvSpPr>
        <p:spPr>
          <a:xfrm>
            <a:off x="8145380" y="1278392"/>
            <a:ext cx="3320361" cy="589555"/>
          </a:xfrm>
          <a:prstGeom prst="borderCallout1">
            <a:avLst>
              <a:gd name="adj1" fmla="val 203425"/>
              <a:gd name="adj2" fmla="val 3896"/>
              <a:gd name="adj3" fmla="val 94446"/>
              <a:gd name="adj4" fmla="val 48727"/>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Timothy (Ephesus)</a:t>
            </a:r>
            <a:endParaRPr lang="en-US" sz="3200" b="1" dirty="0">
              <a:solidFill>
                <a:schemeClr val="tx1"/>
              </a:solidFill>
            </a:endParaRPr>
          </a:p>
        </p:txBody>
      </p:sp>
      <p:sp>
        <p:nvSpPr>
          <p:cNvPr id="10" name="Oval 9"/>
          <p:cNvSpPr/>
          <p:nvPr/>
        </p:nvSpPr>
        <p:spPr>
          <a:xfrm>
            <a:off x="8145380" y="230308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 y="4318000"/>
            <a:ext cx="12191999" cy="2540000"/>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smtClean="0">
                <a:solidFill>
                  <a:srgbClr val="72DB2B"/>
                </a:solidFill>
              </a:rPr>
              <a:t>2 Tim 3:14 </a:t>
            </a:r>
            <a:r>
              <a:rPr lang="en-US" sz="3200" dirty="0" smtClean="0"/>
              <a:t>You</a:t>
            </a:r>
            <a:r>
              <a:rPr lang="en-US" sz="3200" dirty="0"/>
              <a:t>, however, continue in the things you have learned and become convinced of, </a:t>
            </a:r>
            <a:r>
              <a:rPr lang="en-US" sz="3200" b="1" u="sng" dirty="0"/>
              <a:t>knowing from whom you </a:t>
            </a:r>
            <a:r>
              <a:rPr lang="en-US" sz="3200" b="1" u="sng" dirty="0" smtClean="0"/>
              <a:t>have learned them, </a:t>
            </a:r>
            <a:r>
              <a:rPr lang="en-US" sz="3200" b="1" u="sng" baseline="30000" dirty="0" smtClean="0"/>
              <a:t>15</a:t>
            </a:r>
            <a:r>
              <a:rPr lang="en-US" sz="3200" b="1" u="sng" baseline="30000" dirty="0"/>
              <a:t> </a:t>
            </a:r>
            <a:r>
              <a:rPr lang="en-US" sz="3200" b="1" u="sng" dirty="0"/>
              <a:t>and that from childhood you have known</a:t>
            </a:r>
            <a:r>
              <a:rPr lang="en-US" sz="3200" dirty="0"/>
              <a:t> the sacred writings which are able to give you the wisdom that leads to salvation through faith which is in Christ Jesus. </a:t>
            </a:r>
          </a:p>
        </p:txBody>
      </p:sp>
      <p:sp>
        <p:nvSpPr>
          <p:cNvPr id="11" name="Rounded Rectangle 10"/>
          <p:cNvSpPr/>
          <p:nvPr/>
        </p:nvSpPr>
        <p:spPr>
          <a:xfrm>
            <a:off x="627078" y="3224170"/>
            <a:ext cx="4985809" cy="719636"/>
          </a:xfrm>
          <a:prstGeom prst="round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Timothy’s foundation</a:t>
            </a:r>
            <a:endParaRPr lang="en-US" sz="4000" b="1" dirty="0"/>
          </a:p>
        </p:txBody>
      </p:sp>
    </p:spTree>
    <p:extLst>
      <p:ext uri="{BB962C8B-B14F-4D97-AF65-F5344CB8AC3E}">
        <p14:creationId xmlns:p14="http://schemas.microsoft.com/office/powerpoint/2010/main" val="240327289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6" descr="Do nature documentaries like Planet Earth result in greater conservation  effor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7406" y="687473"/>
            <a:ext cx="5098944" cy="50989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 xmlns:a16="http://schemas.microsoft.com/office/drawing/2014/main" id="{3591B03D-D654-4EFA-9CCC-AAD4DCB64486}"/>
              </a:ext>
            </a:extLst>
          </p:cNvPr>
          <p:cNvSpPr txBox="1"/>
          <p:nvPr/>
        </p:nvSpPr>
        <p:spPr>
          <a:xfrm>
            <a:off x="0" y="114425"/>
            <a:ext cx="1219200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smtClean="0">
                <a:solidFill>
                  <a:schemeClr val="bg1"/>
                </a:solidFill>
              </a:rPr>
              <a:t> </a:t>
            </a:r>
            <a:r>
              <a:rPr lang="en-US" sz="6600" b="1" dirty="0" smtClean="0">
                <a:solidFill>
                  <a:schemeClr val="bg1"/>
                </a:solidFill>
              </a:rPr>
              <a:t>Stay with the Word:</a:t>
            </a:r>
            <a:endParaRPr lang="en-US" sz="6000" dirty="0">
              <a:solidFill>
                <a:schemeClr val="bg1"/>
              </a:solidFill>
            </a:endParaRPr>
          </a:p>
        </p:txBody>
      </p:sp>
      <p:sp>
        <p:nvSpPr>
          <p:cNvPr id="13" name="Rectangle 12"/>
          <p:cNvSpPr/>
          <p:nvPr/>
        </p:nvSpPr>
        <p:spPr>
          <a:xfrm>
            <a:off x="1" y="4591050"/>
            <a:ext cx="12191999" cy="2266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smtClean="0">
                <a:solidFill>
                  <a:srgbClr val="72DB2B"/>
                </a:solidFill>
              </a:rPr>
              <a:t>2 Tim 4:1 </a:t>
            </a:r>
            <a:r>
              <a:rPr lang="en-US" sz="3200" dirty="0" smtClean="0"/>
              <a:t>I </a:t>
            </a:r>
            <a:r>
              <a:rPr lang="en-US" sz="3200" dirty="0"/>
              <a:t>solemnly exhort you in the presence of God and of Christ Jesus, who is to judge the living and the dead, and by His appearing and His kingdom: </a:t>
            </a:r>
            <a:r>
              <a:rPr lang="en-US" sz="3200" b="1" baseline="30000" dirty="0"/>
              <a:t>2 </a:t>
            </a:r>
            <a:r>
              <a:rPr lang="en-US" sz="3200" b="1" u="sng" dirty="0"/>
              <a:t>preach the word</a:t>
            </a:r>
            <a:r>
              <a:rPr lang="en-US" sz="3200" dirty="0"/>
              <a:t>; be ready in season and out </a:t>
            </a:r>
            <a:r>
              <a:rPr lang="en-US" sz="3200" dirty="0" smtClean="0"/>
              <a:t>of season; correct</a:t>
            </a:r>
            <a:r>
              <a:rPr lang="en-US" sz="3200" dirty="0"/>
              <a:t>, rebuke, and exhort, with great patience and instruction. </a:t>
            </a:r>
          </a:p>
        </p:txBody>
      </p:sp>
      <p:sp>
        <p:nvSpPr>
          <p:cNvPr id="6" name="TextBox 5">
            <a:extLst>
              <a:ext uri="{FF2B5EF4-FFF2-40B4-BE49-F238E27FC236}">
                <a16:creationId xmlns="" xmlns:a16="http://schemas.microsoft.com/office/drawing/2014/main" id="{3591B03D-D654-4EFA-9CCC-AAD4DCB64486}"/>
              </a:ext>
            </a:extLst>
          </p:cNvPr>
          <p:cNvSpPr txBox="1"/>
          <p:nvPr/>
        </p:nvSpPr>
        <p:spPr>
          <a:xfrm>
            <a:off x="7448550" y="114425"/>
            <a:ext cx="1219200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600" b="1" i="1" dirty="0" smtClean="0">
                <a:solidFill>
                  <a:schemeClr val="bg1"/>
                </a:solidFill>
              </a:rPr>
              <a:t>your charge</a:t>
            </a:r>
            <a:endParaRPr lang="en-US" sz="6600" dirty="0">
              <a:solidFill>
                <a:schemeClr val="bg1"/>
              </a:solidFill>
            </a:endParaRPr>
          </a:p>
        </p:txBody>
      </p:sp>
      <p:sp>
        <p:nvSpPr>
          <p:cNvPr id="7" name="TextBox 6">
            <a:extLst>
              <a:ext uri="{FF2B5EF4-FFF2-40B4-BE49-F238E27FC236}">
                <a16:creationId xmlns="" xmlns:a16="http://schemas.microsoft.com/office/drawing/2014/main" id="{3591B03D-D654-4EFA-9CCC-AAD4DCB64486}"/>
              </a:ext>
            </a:extLst>
          </p:cNvPr>
          <p:cNvSpPr txBox="1"/>
          <p:nvPr/>
        </p:nvSpPr>
        <p:spPr>
          <a:xfrm>
            <a:off x="774753" y="1090854"/>
            <a:ext cx="6057901" cy="36317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500" b="1" dirty="0" smtClean="0">
                <a:solidFill>
                  <a:schemeClr val="bg1"/>
                </a:solidFill>
              </a:rPr>
              <a:t>Preach the Word</a:t>
            </a:r>
            <a:endParaRPr lang="en-US" sz="23900" dirty="0">
              <a:solidFill>
                <a:schemeClr val="bg1"/>
              </a:solidFill>
            </a:endParaRPr>
          </a:p>
        </p:txBody>
      </p:sp>
    </p:spTree>
    <p:extLst>
      <p:ext uri="{BB962C8B-B14F-4D97-AF65-F5344CB8AC3E}">
        <p14:creationId xmlns:p14="http://schemas.microsoft.com/office/powerpoint/2010/main" val="26913586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6" descr="Do nature documentaries like Planet Earth result in greater conservation  effor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7406" y="687473"/>
            <a:ext cx="5098944" cy="50989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 xmlns:a16="http://schemas.microsoft.com/office/drawing/2014/main" id="{3591B03D-D654-4EFA-9CCC-AAD4DCB64486}"/>
              </a:ext>
            </a:extLst>
          </p:cNvPr>
          <p:cNvSpPr txBox="1"/>
          <p:nvPr/>
        </p:nvSpPr>
        <p:spPr>
          <a:xfrm>
            <a:off x="0" y="114425"/>
            <a:ext cx="1219200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smtClean="0">
                <a:solidFill>
                  <a:schemeClr val="bg1"/>
                </a:solidFill>
              </a:rPr>
              <a:t> </a:t>
            </a:r>
            <a:r>
              <a:rPr lang="en-US" sz="6600" b="1" dirty="0" smtClean="0">
                <a:solidFill>
                  <a:schemeClr val="bg1"/>
                </a:solidFill>
              </a:rPr>
              <a:t>Stay with the Word:</a:t>
            </a:r>
            <a:endParaRPr lang="en-US" sz="6000" dirty="0">
              <a:solidFill>
                <a:schemeClr val="bg1"/>
              </a:solidFill>
            </a:endParaRPr>
          </a:p>
        </p:txBody>
      </p:sp>
      <p:sp>
        <p:nvSpPr>
          <p:cNvPr id="13" name="Rectangle 12"/>
          <p:cNvSpPr/>
          <p:nvPr/>
        </p:nvSpPr>
        <p:spPr>
          <a:xfrm>
            <a:off x="1" y="4591050"/>
            <a:ext cx="12191999" cy="2266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smtClean="0">
                <a:solidFill>
                  <a:srgbClr val="72DB2B"/>
                </a:solidFill>
              </a:rPr>
              <a:t>2 Tim 4:1 </a:t>
            </a:r>
            <a:r>
              <a:rPr lang="en-US" sz="3200" dirty="0" smtClean="0"/>
              <a:t>I </a:t>
            </a:r>
            <a:r>
              <a:rPr lang="en-US" sz="3200" dirty="0"/>
              <a:t>solemnly exhort you in the presence of God and of Christ Jesus, who is to judge the living and the dead, and by His appearing and His kingdom: </a:t>
            </a:r>
            <a:r>
              <a:rPr lang="en-US" sz="3200" b="1" baseline="30000" dirty="0"/>
              <a:t>2 </a:t>
            </a:r>
            <a:r>
              <a:rPr lang="en-US" sz="3200" dirty="0"/>
              <a:t>preach the word; </a:t>
            </a:r>
            <a:r>
              <a:rPr lang="en-US" sz="3200" b="1" u="sng" dirty="0"/>
              <a:t>be ready in season and out </a:t>
            </a:r>
            <a:r>
              <a:rPr lang="en-US" sz="3200" b="1" u="sng" dirty="0" smtClean="0"/>
              <a:t>of season</a:t>
            </a:r>
            <a:r>
              <a:rPr lang="en-US" sz="3200" dirty="0" smtClean="0"/>
              <a:t>; correct</a:t>
            </a:r>
            <a:r>
              <a:rPr lang="en-US" sz="3200" dirty="0"/>
              <a:t>, rebuke, and exhort, with great patience and instruction. </a:t>
            </a:r>
          </a:p>
        </p:txBody>
      </p:sp>
      <p:sp>
        <p:nvSpPr>
          <p:cNvPr id="6" name="TextBox 5">
            <a:extLst>
              <a:ext uri="{FF2B5EF4-FFF2-40B4-BE49-F238E27FC236}">
                <a16:creationId xmlns="" xmlns:a16="http://schemas.microsoft.com/office/drawing/2014/main" id="{3591B03D-D654-4EFA-9CCC-AAD4DCB64486}"/>
              </a:ext>
            </a:extLst>
          </p:cNvPr>
          <p:cNvSpPr txBox="1"/>
          <p:nvPr/>
        </p:nvSpPr>
        <p:spPr>
          <a:xfrm>
            <a:off x="7448550" y="114425"/>
            <a:ext cx="1219200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600" b="1" i="1" dirty="0" smtClean="0">
                <a:solidFill>
                  <a:schemeClr val="bg1"/>
                </a:solidFill>
              </a:rPr>
              <a:t>your charge</a:t>
            </a:r>
            <a:endParaRPr lang="en-US" sz="6600" dirty="0">
              <a:solidFill>
                <a:schemeClr val="bg1"/>
              </a:solidFill>
            </a:endParaRPr>
          </a:p>
        </p:txBody>
      </p:sp>
      <p:sp>
        <p:nvSpPr>
          <p:cNvPr id="7" name="TextBox 6">
            <a:extLst>
              <a:ext uri="{FF2B5EF4-FFF2-40B4-BE49-F238E27FC236}">
                <a16:creationId xmlns="" xmlns:a16="http://schemas.microsoft.com/office/drawing/2014/main" id="{3591B03D-D654-4EFA-9CCC-AAD4DCB64486}"/>
              </a:ext>
            </a:extLst>
          </p:cNvPr>
          <p:cNvSpPr txBox="1"/>
          <p:nvPr/>
        </p:nvSpPr>
        <p:spPr>
          <a:xfrm>
            <a:off x="774753" y="1090854"/>
            <a:ext cx="6057901" cy="36317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500" b="1" dirty="0" smtClean="0">
                <a:solidFill>
                  <a:schemeClr val="bg1"/>
                </a:solidFill>
              </a:rPr>
              <a:t>Preach the Word</a:t>
            </a:r>
            <a:endParaRPr lang="en-US" sz="23900" dirty="0">
              <a:solidFill>
                <a:schemeClr val="bg1"/>
              </a:solidFill>
            </a:endParaRPr>
          </a:p>
        </p:txBody>
      </p:sp>
    </p:spTree>
    <p:extLst>
      <p:ext uri="{BB962C8B-B14F-4D97-AF65-F5344CB8AC3E}">
        <p14:creationId xmlns:p14="http://schemas.microsoft.com/office/powerpoint/2010/main" val="1586564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6" descr="Do nature documentaries like Planet Earth result in greater conservation  effor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7406" y="687473"/>
            <a:ext cx="5098944" cy="50989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 xmlns:a16="http://schemas.microsoft.com/office/drawing/2014/main" id="{3591B03D-D654-4EFA-9CCC-AAD4DCB64486}"/>
              </a:ext>
            </a:extLst>
          </p:cNvPr>
          <p:cNvSpPr txBox="1"/>
          <p:nvPr/>
        </p:nvSpPr>
        <p:spPr>
          <a:xfrm>
            <a:off x="0" y="114425"/>
            <a:ext cx="1219200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smtClean="0">
                <a:solidFill>
                  <a:schemeClr val="bg1"/>
                </a:solidFill>
              </a:rPr>
              <a:t> </a:t>
            </a:r>
            <a:r>
              <a:rPr lang="en-US" sz="6600" b="1" dirty="0" smtClean="0">
                <a:solidFill>
                  <a:schemeClr val="bg1"/>
                </a:solidFill>
              </a:rPr>
              <a:t>Stay with the Word:</a:t>
            </a:r>
            <a:endParaRPr lang="en-US" sz="6000" dirty="0">
              <a:solidFill>
                <a:schemeClr val="bg1"/>
              </a:solidFill>
            </a:endParaRPr>
          </a:p>
        </p:txBody>
      </p:sp>
      <p:sp>
        <p:nvSpPr>
          <p:cNvPr id="13" name="Rectangle 12"/>
          <p:cNvSpPr/>
          <p:nvPr/>
        </p:nvSpPr>
        <p:spPr>
          <a:xfrm>
            <a:off x="1" y="4591050"/>
            <a:ext cx="12191999" cy="2266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smtClean="0">
                <a:solidFill>
                  <a:srgbClr val="72DB2B"/>
                </a:solidFill>
              </a:rPr>
              <a:t>2 Tim 4:1 </a:t>
            </a:r>
            <a:r>
              <a:rPr lang="en-US" sz="3200" dirty="0" smtClean="0"/>
              <a:t>I </a:t>
            </a:r>
            <a:r>
              <a:rPr lang="en-US" sz="3200" dirty="0"/>
              <a:t>solemnly exhort you in the presence of God and of Christ Jesus, who is to judge the living and the dead, and by His appearing and His kingdom: </a:t>
            </a:r>
            <a:r>
              <a:rPr lang="en-US" sz="3200" b="1" baseline="30000" dirty="0"/>
              <a:t>2 </a:t>
            </a:r>
            <a:r>
              <a:rPr lang="en-US" sz="3200" dirty="0"/>
              <a:t>preach the word; </a:t>
            </a:r>
            <a:r>
              <a:rPr lang="en-US" sz="3200" b="1" u="sng" dirty="0"/>
              <a:t>be ready in season and out </a:t>
            </a:r>
            <a:r>
              <a:rPr lang="en-US" sz="3200" b="1" u="sng" dirty="0" smtClean="0"/>
              <a:t>of season</a:t>
            </a:r>
            <a:r>
              <a:rPr lang="en-US" sz="3200" dirty="0" smtClean="0"/>
              <a:t>; correct</a:t>
            </a:r>
            <a:r>
              <a:rPr lang="en-US" sz="3200" dirty="0"/>
              <a:t>, rebuke, and exhort, with great patience and instruction. </a:t>
            </a:r>
          </a:p>
        </p:txBody>
      </p:sp>
      <p:sp>
        <p:nvSpPr>
          <p:cNvPr id="6" name="TextBox 5">
            <a:extLst>
              <a:ext uri="{FF2B5EF4-FFF2-40B4-BE49-F238E27FC236}">
                <a16:creationId xmlns="" xmlns:a16="http://schemas.microsoft.com/office/drawing/2014/main" id="{3591B03D-D654-4EFA-9CCC-AAD4DCB64486}"/>
              </a:ext>
            </a:extLst>
          </p:cNvPr>
          <p:cNvSpPr txBox="1"/>
          <p:nvPr/>
        </p:nvSpPr>
        <p:spPr>
          <a:xfrm>
            <a:off x="7448550" y="114425"/>
            <a:ext cx="1219200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600" b="1" i="1" dirty="0" smtClean="0">
                <a:solidFill>
                  <a:schemeClr val="bg1"/>
                </a:solidFill>
              </a:rPr>
              <a:t>your charge</a:t>
            </a:r>
            <a:endParaRPr lang="en-US" sz="6600" dirty="0">
              <a:solidFill>
                <a:schemeClr val="bg1"/>
              </a:solidFill>
            </a:endParaRPr>
          </a:p>
        </p:txBody>
      </p:sp>
      <p:sp>
        <p:nvSpPr>
          <p:cNvPr id="7" name="TextBox 6">
            <a:extLst>
              <a:ext uri="{FF2B5EF4-FFF2-40B4-BE49-F238E27FC236}">
                <a16:creationId xmlns="" xmlns:a16="http://schemas.microsoft.com/office/drawing/2014/main" id="{3591B03D-D654-4EFA-9CCC-AAD4DCB64486}"/>
              </a:ext>
            </a:extLst>
          </p:cNvPr>
          <p:cNvSpPr txBox="1"/>
          <p:nvPr/>
        </p:nvSpPr>
        <p:spPr>
          <a:xfrm>
            <a:off x="774753" y="1090854"/>
            <a:ext cx="6057901" cy="36317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500" b="1" dirty="0" smtClean="0">
                <a:solidFill>
                  <a:schemeClr val="bg1"/>
                </a:solidFill>
              </a:rPr>
              <a:t>Preach the Word</a:t>
            </a:r>
            <a:endParaRPr lang="en-US" sz="23900" dirty="0">
              <a:solidFill>
                <a:schemeClr val="bg1"/>
              </a:solidFill>
            </a:endParaRPr>
          </a:p>
        </p:txBody>
      </p:sp>
      <p:sp>
        <p:nvSpPr>
          <p:cNvPr id="8" name="Rectangle 7"/>
          <p:cNvSpPr/>
          <p:nvPr/>
        </p:nvSpPr>
        <p:spPr>
          <a:xfrm>
            <a:off x="1" y="0"/>
            <a:ext cx="12191999" cy="68212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smtClean="0">
                <a:solidFill>
                  <a:srgbClr val="72DB2B"/>
                </a:solidFill>
              </a:rPr>
              <a:t>Isaiah 55:8</a:t>
            </a:r>
            <a:r>
              <a:rPr lang="en-US" sz="3200" b="1" dirty="0" smtClean="0">
                <a:solidFill>
                  <a:srgbClr val="72DB2B"/>
                </a:solidFill>
              </a:rPr>
              <a:t> </a:t>
            </a:r>
            <a:r>
              <a:rPr lang="en-US" sz="3200" dirty="0" smtClean="0"/>
              <a:t>“For </a:t>
            </a:r>
            <a:r>
              <a:rPr lang="en-US" sz="3200" dirty="0"/>
              <a:t>My thoughts are not your thoughts,</a:t>
            </a:r>
            <a:br>
              <a:rPr lang="en-US" sz="3200" dirty="0"/>
            </a:br>
            <a:r>
              <a:rPr lang="en-US" sz="3200" dirty="0"/>
              <a:t>Nor are your ways My ways,” declares the </a:t>
            </a:r>
            <a:r>
              <a:rPr lang="en-US" sz="3200" cap="small" dirty="0"/>
              <a:t>Lord</a:t>
            </a:r>
            <a:r>
              <a:rPr lang="en-US" sz="3200" dirty="0"/>
              <a:t>.</a:t>
            </a:r>
            <a:br>
              <a:rPr lang="en-US" sz="3200" dirty="0"/>
            </a:br>
            <a:r>
              <a:rPr lang="en-US" sz="3200" b="1" baseline="30000" dirty="0"/>
              <a:t>9 </a:t>
            </a:r>
            <a:r>
              <a:rPr lang="en-US" sz="3200" dirty="0"/>
              <a:t>“For as the heavens are higher than the earth,</a:t>
            </a:r>
            <a:br>
              <a:rPr lang="en-US" sz="3200" dirty="0"/>
            </a:br>
            <a:r>
              <a:rPr lang="en-US" sz="3200" dirty="0"/>
              <a:t>So are My ways higher than your ways</a:t>
            </a:r>
            <a:br>
              <a:rPr lang="en-US" sz="3200" dirty="0"/>
            </a:br>
            <a:r>
              <a:rPr lang="en-US" sz="3200" dirty="0"/>
              <a:t>And My thoughts than your thoughts.</a:t>
            </a:r>
            <a:br>
              <a:rPr lang="en-US" sz="3200" dirty="0"/>
            </a:br>
            <a:r>
              <a:rPr lang="en-US" sz="3200" b="1" baseline="30000" dirty="0"/>
              <a:t>10 </a:t>
            </a:r>
            <a:r>
              <a:rPr lang="en-US" sz="3200" dirty="0"/>
              <a:t>For as the rain and the snow come down from heaven,</a:t>
            </a:r>
            <a:br>
              <a:rPr lang="en-US" sz="3200" dirty="0"/>
            </a:br>
            <a:r>
              <a:rPr lang="en-US" sz="3200" dirty="0"/>
              <a:t>And do not return there without watering the earth</a:t>
            </a:r>
            <a:br>
              <a:rPr lang="en-US" sz="3200" dirty="0"/>
            </a:br>
            <a:r>
              <a:rPr lang="en-US" sz="3200" dirty="0"/>
              <a:t>And making it produce and sprout,</a:t>
            </a:r>
            <a:br>
              <a:rPr lang="en-US" sz="3200" dirty="0"/>
            </a:br>
            <a:r>
              <a:rPr lang="en-US" sz="3200" dirty="0"/>
              <a:t>And providing seed to the sower and bread to the eater;</a:t>
            </a:r>
            <a:br>
              <a:rPr lang="en-US" sz="3200" dirty="0"/>
            </a:br>
            <a:r>
              <a:rPr lang="en-US" sz="3200" b="1" baseline="30000" dirty="0"/>
              <a:t>11 </a:t>
            </a:r>
            <a:r>
              <a:rPr lang="en-US" sz="3200" dirty="0"/>
              <a:t>So will My word be which goes out of My mouth;</a:t>
            </a:r>
            <a:br>
              <a:rPr lang="en-US" sz="3200" dirty="0"/>
            </a:br>
            <a:r>
              <a:rPr lang="en-US" sz="3200" dirty="0"/>
              <a:t>It will not return to Me empty,</a:t>
            </a:r>
            <a:br>
              <a:rPr lang="en-US" sz="3200" dirty="0"/>
            </a:br>
            <a:r>
              <a:rPr lang="en-US" sz="3200" dirty="0"/>
              <a:t>Without accomplishing what I desire,</a:t>
            </a:r>
            <a:br>
              <a:rPr lang="en-US" sz="3200" dirty="0"/>
            </a:br>
            <a:r>
              <a:rPr lang="en-US" sz="3200" dirty="0"/>
              <a:t>And without succeeding in the purpose for which I sent it. </a:t>
            </a:r>
          </a:p>
        </p:txBody>
      </p:sp>
    </p:spTree>
    <p:extLst>
      <p:ext uri="{BB962C8B-B14F-4D97-AF65-F5344CB8AC3E}">
        <p14:creationId xmlns:p14="http://schemas.microsoft.com/office/powerpoint/2010/main" val="13824630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6" descr="Do nature documentaries like Planet Earth result in greater conservation  effor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7406" y="687473"/>
            <a:ext cx="5098944" cy="50989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 xmlns:a16="http://schemas.microsoft.com/office/drawing/2014/main" id="{3591B03D-D654-4EFA-9CCC-AAD4DCB64486}"/>
              </a:ext>
            </a:extLst>
          </p:cNvPr>
          <p:cNvSpPr txBox="1"/>
          <p:nvPr/>
        </p:nvSpPr>
        <p:spPr>
          <a:xfrm>
            <a:off x="0" y="114425"/>
            <a:ext cx="1219200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smtClean="0">
                <a:solidFill>
                  <a:schemeClr val="bg1"/>
                </a:solidFill>
              </a:rPr>
              <a:t> </a:t>
            </a:r>
            <a:r>
              <a:rPr lang="en-US" sz="6600" b="1" dirty="0" smtClean="0">
                <a:solidFill>
                  <a:schemeClr val="bg1"/>
                </a:solidFill>
              </a:rPr>
              <a:t>Stay with the Word:</a:t>
            </a:r>
            <a:endParaRPr lang="en-US" sz="6000" dirty="0">
              <a:solidFill>
                <a:schemeClr val="bg1"/>
              </a:solidFill>
            </a:endParaRPr>
          </a:p>
        </p:txBody>
      </p:sp>
      <p:sp>
        <p:nvSpPr>
          <p:cNvPr id="13" name="Rectangle 12"/>
          <p:cNvSpPr/>
          <p:nvPr/>
        </p:nvSpPr>
        <p:spPr>
          <a:xfrm>
            <a:off x="1" y="4591050"/>
            <a:ext cx="12191999" cy="2266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smtClean="0">
                <a:solidFill>
                  <a:srgbClr val="72DB2B"/>
                </a:solidFill>
              </a:rPr>
              <a:t>2 Tim 4:1 </a:t>
            </a:r>
            <a:r>
              <a:rPr lang="en-US" sz="3200" dirty="0" smtClean="0"/>
              <a:t>I </a:t>
            </a:r>
            <a:r>
              <a:rPr lang="en-US" sz="3200" dirty="0"/>
              <a:t>solemnly exhort you in the presence of God and of Christ Jesus, who is to judge the living and the dead, and by His appearing and His kingdom: </a:t>
            </a:r>
            <a:r>
              <a:rPr lang="en-US" sz="3200" b="1" baseline="30000" dirty="0"/>
              <a:t>2 </a:t>
            </a:r>
            <a:r>
              <a:rPr lang="en-US" sz="3200" dirty="0"/>
              <a:t>preach the word; be ready in season and out </a:t>
            </a:r>
            <a:r>
              <a:rPr lang="en-US" sz="3200" dirty="0" smtClean="0"/>
              <a:t>of season; </a:t>
            </a:r>
            <a:r>
              <a:rPr lang="en-US" sz="3200" b="1" u="sng" dirty="0" smtClean="0"/>
              <a:t>correct</a:t>
            </a:r>
            <a:r>
              <a:rPr lang="en-US" sz="3200" b="1" u="sng" dirty="0"/>
              <a:t>, rebuke, and exhort, with great patience and instruction</a:t>
            </a:r>
            <a:r>
              <a:rPr lang="en-US" sz="3200" dirty="0"/>
              <a:t>. </a:t>
            </a:r>
          </a:p>
        </p:txBody>
      </p:sp>
      <p:sp>
        <p:nvSpPr>
          <p:cNvPr id="6" name="TextBox 5">
            <a:extLst>
              <a:ext uri="{FF2B5EF4-FFF2-40B4-BE49-F238E27FC236}">
                <a16:creationId xmlns="" xmlns:a16="http://schemas.microsoft.com/office/drawing/2014/main" id="{3591B03D-D654-4EFA-9CCC-AAD4DCB64486}"/>
              </a:ext>
            </a:extLst>
          </p:cNvPr>
          <p:cNvSpPr txBox="1"/>
          <p:nvPr/>
        </p:nvSpPr>
        <p:spPr>
          <a:xfrm>
            <a:off x="7448550" y="114425"/>
            <a:ext cx="1219200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600" b="1" i="1" dirty="0" smtClean="0">
                <a:solidFill>
                  <a:schemeClr val="bg1"/>
                </a:solidFill>
              </a:rPr>
              <a:t>your charge</a:t>
            </a:r>
            <a:endParaRPr lang="en-US" sz="6600" dirty="0">
              <a:solidFill>
                <a:schemeClr val="bg1"/>
              </a:solidFill>
            </a:endParaRPr>
          </a:p>
        </p:txBody>
      </p:sp>
      <p:sp>
        <p:nvSpPr>
          <p:cNvPr id="7" name="TextBox 6">
            <a:extLst>
              <a:ext uri="{FF2B5EF4-FFF2-40B4-BE49-F238E27FC236}">
                <a16:creationId xmlns="" xmlns:a16="http://schemas.microsoft.com/office/drawing/2014/main" id="{3591B03D-D654-4EFA-9CCC-AAD4DCB64486}"/>
              </a:ext>
            </a:extLst>
          </p:cNvPr>
          <p:cNvSpPr txBox="1"/>
          <p:nvPr/>
        </p:nvSpPr>
        <p:spPr>
          <a:xfrm>
            <a:off x="774753" y="1090854"/>
            <a:ext cx="6057901" cy="36317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500" b="1" dirty="0" smtClean="0">
                <a:solidFill>
                  <a:schemeClr val="bg1"/>
                </a:solidFill>
              </a:rPr>
              <a:t>Preach the Word</a:t>
            </a:r>
            <a:endParaRPr lang="en-US" sz="23900" dirty="0">
              <a:solidFill>
                <a:schemeClr val="bg1"/>
              </a:solidFill>
            </a:endParaRPr>
          </a:p>
        </p:txBody>
      </p:sp>
    </p:spTree>
    <p:extLst>
      <p:ext uri="{BB962C8B-B14F-4D97-AF65-F5344CB8AC3E}">
        <p14:creationId xmlns:p14="http://schemas.microsoft.com/office/powerpoint/2010/main" val="3959199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6" descr="Do nature documentaries like Planet Earth result in greater conservation  effor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7406" y="687473"/>
            <a:ext cx="5098944" cy="50989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 xmlns:a16="http://schemas.microsoft.com/office/drawing/2014/main" id="{3591B03D-D654-4EFA-9CCC-AAD4DCB64486}"/>
              </a:ext>
            </a:extLst>
          </p:cNvPr>
          <p:cNvSpPr txBox="1"/>
          <p:nvPr/>
        </p:nvSpPr>
        <p:spPr>
          <a:xfrm>
            <a:off x="0" y="114425"/>
            <a:ext cx="1219200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smtClean="0">
                <a:solidFill>
                  <a:schemeClr val="bg1"/>
                </a:solidFill>
              </a:rPr>
              <a:t> </a:t>
            </a:r>
            <a:r>
              <a:rPr lang="en-US" sz="6600" b="1" dirty="0" smtClean="0">
                <a:solidFill>
                  <a:schemeClr val="bg1"/>
                </a:solidFill>
              </a:rPr>
              <a:t>Stay with the Word:</a:t>
            </a:r>
            <a:endParaRPr lang="en-US" sz="6000" dirty="0">
              <a:solidFill>
                <a:schemeClr val="bg1"/>
              </a:solidFill>
            </a:endParaRPr>
          </a:p>
        </p:txBody>
      </p:sp>
      <p:sp>
        <p:nvSpPr>
          <p:cNvPr id="13" name="Rectangle 12"/>
          <p:cNvSpPr/>
          <p:nvPr/>
        </p:nvSpPr>
        <p:spPr>
          <a:xfrm>
            <a:off x="1" y="4572000"/>
            <a:ext cx="12191999" cy="2285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smtClean="0">
                <a:solidFill>
                  <a:srgbClr val="72DB2B"/>
                </a:solidFill>
              </a:rPr>
              <a:t>2Tim 4:3 </a:t>
            </a:r>
            <a:r>
              <a:rPr lang="en-US" sz="3200" dirty="0" smtClean="0"/>
              <a:t>For</a:t>
            </a:r>
            <a:r>
              <a:rPr lang="en-US" sz="3200" dirty="0"/>
              <a:t> the time will come when they will not tolerate </a:t>
            </a:r>
            <a:r>
              <a:rPr lang="en-US" sz="3200" dirty="0" smtClean="0"/>
              <a:t>sound doctrine;  </a:t>
            </a:r>
            <a:r>
              <a:rPr lang="en-US" sz="3200" dirty="0"/>
              <a:t>doctrine; but wanting to have their ears tickled, they will accumulate for themselves teachers in accordance with their own desires, </a:t>
            </a:r>
            <a:r>
              <a:rPr lang="en-US" sz="3200" b="1" baseline="30000" dirty="0"/>
              <a:t>4 </a:t>
            </a:r>
            <a:r>
              <a:rPr lang="en-US" sz="3200" dirty="0" smtClean="0"/>
              <a:t>and they  will </a:t>
            </a:r>
            <a:r>
              <a:rPr lang="en-US" sz="3200" dirty="0"/>
              <a:t>turn their ears away from the truth and will turn aside to myths. </a:t>
            </a:r>
          </a:p>
        </p:txBody>
      </p:sp>
      <p:sp>
        <p:nvSpPr>
          <p:cNvPr id="6" name="TextBox 5">
            <a:extLst>
              <a:ext uri="{FF2B5EF4-FFF2-40B4-BE49-F238E27FC236}">
                <a16:creationId xmlns="" xmlns:a16="http://schemas.microsoft.com/office/drawing/2014/main" id="{3591B03D-D654-4EFA-9CCC-AAD4DCB64486}"/>
              </a:ext>
            </a:extLst>
          </p:cNvPr>
          <p:cNvSpPr txBox="1"/>
          <p:nvPr/>
        </p:nvSpPr>
        <p:spPr>
          <a:xfrm>
            <a:off x="7448550" y="114425"/>
            <a:ext cx="1219200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600" b="1" i="1" dirty="0" smtClean="0">
                <a:solidFill>
                  <a:schemeClr val="bg1"/>
                </a:solidFill>
              </a:rPr>
              <a:t>your charge</a:t>
            </a:r>
            <a:endParaRPr lang="en-US" sz="6600" dirty="0">
              <a:solidFill>
                <a:schemeClr val="bg1"/>
              </a:solidFill>
            </a:endParaRPr>
          </a:p>
        </p:txBody>
      </p:sp>
      <p:sp>
        <p:nvSpPr>
          <p:cNvPr id="7" name="TextBox 6">
            <a:extLst>
              <a:ext uri="{FF2B5EF4-FFF2-40B4-BE49-F238E27FC236}">
                <a16:creationId xmlns="" xmlns:a16="http://schemas.microsoft.com/office/drawing/2014/main" id="{3591B03D-D654-4EFA-9CCC-AAD4DCB64486}"/>
              </a:ext>
            </a:extLst>
          </p:cNvPr>
          <p:cNvSpPr txBox="1"/>
          <p:nvPr/>
        </p:nvSpPr>
        <p:spPr>
          <a:xfrm>
            <a:off x="774753" y="1090854"/>
            <a:ext cx="6057901" cy="36317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500" b="1" dirty="0" smtClean="0">
                <a:solidFill>
                  <a:schemeClr val="bg1"/>
                </a:solidFill>
              </a:rPr>
              <a:t>Preach the Word</a:t>
            </a:r>
            <a:endParaRPr lang="en-US" sz="23900" dirty="0">
              <a:solidFill>
                <a:schemeClr val="bg1"/>
              </a:solidFill>
            </a:endParaRPr>
          </a:p>
        </p:txBody>
      </p:sp>
    </p:spTree>
    <p:extLst>
      <p:ext uri="{BB962C8B-B14F-4D97-AF65-F5344CB8AC3E}">
        <p14:creationId xmlns:p14="http://schemas.microsoft.com/office/powerpoint/2010/main" val="10172680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6" descr="Do nature documentaries like Planet Earth result in greater conservation  effor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7406" y="687473"/>
            <a:ext cx="5098944" cy="50989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 xmlns:a16="http://schemas.microsoft.com/office/drawing/2014/main" id="{3591B03D-D654-4EFA-9CCC-AAD4DCB64486}"/>
              </a:ext>
            </a:extLst>
          </p:cNvPr>
          <p:cNvSpPr txBox="1"/>
          <p:nvPr/>
        </p:nvSpPr>
        <p:spPr>
          <a:xfrm>
            <a:off x="0" y="114425"/>
            <a:ext cx="1219200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smtClean="0">
                <a:solidFill>
                  <a:schemeClr val="bg1"/>
                </a:solidFill>
              </a:rPr>
              <a:t> </a:t>
            </a:r>
            <a:r>
              <a:rPr lang="en-US" sz="6600" b="1" dirty="0" smtClean="0">
                <a:solidFill>
                  <a:schemeClr val="bg1"/>
                </a:solidFill>
              </a:rPr>
              <a:t>Stay with the Word:</a:t>
            </a:r>
            <a:endParaRPr lang="en-US" sz="6000" dirty="0">
              <a:solidFill>
                <a:schemeClr val="bg1"/>
              </a:solidFill>
            </a:endParaRPr>
          </a:p>
        </p:txBody>
      </p:sp>
      <p:sp>
        <p:nvSpPr>
          <p:cNvPr id="13" name="Rectangle 12"/>
          <p:cNvSpPr/>
          <p:nvPr/>
        </p:nvSpPr>
        <p:spPr>
          <a:xfrm>
            <a:off x="1" y="5429250"/>
            <a:ext cx="12191999" cy="14287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smtClean="0">
                <a:solidFill>
                  <a:srgbClr val="72DB2B"/>
                </a:solidFill>
              </a:rPr>
              <a:t>2Tim 4:5 </a:t>
            </a:r>
            <a:r>
              <a:rPr lang="en-US" sz="3200" b="1" u="sng" dirty="0" smtClean="0"/>
              <a:t>But</a:t>
            </a:r>
            <a:r>
              <a:rPr lang="en-US" sz="3200" b="1" u="sng" dirty="0"/>
              <a:t> as for you</a:t>
            </a:r>
            <a:r>
              <a:rPr lang="en-US" sz="3200" dirty="0"/>
              <a:t>, use self-restraint in all things, endure hardship, do the work of an evangelist, fulfill your ministry.</a:t>
            </a:r>
          </a:p>
        </p:txBody>
      </p:sp>
      <p:sp>
        <p:nvSpPr>
          <p:cNvPr id="6" name="TextBox 5">
            <a:extLst>
              <a:ext uri="{FF2B5EF4-FFF2-40B4-BE49-F238E27FC236}">
                <a16:creationId xmlns="" xmlns:a16="http://schemas.microsoft.com/office/drawing/2014/main" id="{3591B03D-D654-4EFA-9CCC-AAD4DCB64486}"/>
              </a:ext>
            </a:extLst>
          </p:cNvPr>
          <p:cNvSpPr txBox="1"/>
          <p:nvPr/>
        </p:nvSpPr>
        <p:spPr>
          <a:xfrm>
            <a:off x="7448550" y="114425"/>
            <a:ext cx="1219200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600" b="1" i="1" dirty="0" smtClean="0">
                <a:solidFill>
                  <a:schemeClr val="bg1"/>
                </a:solidFill>
              </a:rPr>
              <a:t>your charge</a:t>
            </a:r>
            <a:endParaRPr lang="en-US" sz="6600" dirty="0">
              <a:solidFill>
                <a:schemeClr val="bg1"/>
              </a:solidFill>
            </a:endParaRPr>
          </a:p>
        </p:txBody>
      </p:sp>
      <p:sp>
        <p:nvSpPr>
          <p:cNvPr id="7" name="TextBox 6">
            <a:extLst>
              <a:ext uri="{FF2B5EF4-FFF2-40B4-BE49-F238E27FC236}">
                <a16:creationId xmlns="" xmlns:a16="http://schemas.microsoft.com/office/drawing/2014/main" id="{3591B03D-D654-4EFA-9CCC-AAD4DCB64486}"/>
              </a:ext>
            </a:extLst>
          </p:cNvPr>
          <p:cNvSpPr txBox="1"/>
          <p:nvPr/>
        </p:nvSpPr>
        <p:spPr>
          <a:xfrm>
            <a:off x="774753" y="1090854"/>
            <a:ext cx="6057901" cy="36317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500" b="1" dirty="0" smtClean="0">
                <a:solidFill>
                  <a:schemeClr val="bg1"/>
                </a:solidFill>
              </a:rPr>
              <a:t>Preach the Word</a:t>
            </a:r>
            <a:endParaRPr lang="en-US" sz="23900" dirty="0">
              <a:solidFill>
                <a:schemeClr val="bg1"/>
              </a:solidFill>
            </a:endParaRPr>
          </a:p>
        </p:txBody>
      </p:sp>
    </p:spTree>
    <p:extLst>
      <p:ext uri="{BB962C8B-B14F-4D97-AF65-F5344CB8AC3E}">
        <p14:creationId xmlns:p14="http://schemas.microsoft.com/office/powerpoint/2010/main" val="2437447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6" descr="Do nature documentaries like Planet Earth result in greater conservation  effor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7406" y="687473"/>
            <a:ext cx="5098944" cy="50989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 xmlns:a16="http://schemas.microsoft.com/office/drawing/2014/main" id="{3591B03D-D654-4EFA-9CCC-AAD4DCB64486}"/>
              </a:ext>
            </a:extLst>
          </p:cNvPr>
          <p:cNvSpPr txBox="1"/>
          <p:nvPr/>
        </p:nvSpPr>
        <p:spPr>
          <a:xfrm>
            <a:off x="0" y="114425"/>
            <a:ext cx="1219200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smtClean="0">
                <a:solidFill>
                  <a:schemeClr val="bg1"/>
                </a:solidFill>
              </a:rPr>
              <a:t> </a:t>
            </a:r>
            <a:r>
              <a:rPr lang="en-US" sz="6600" b="1" dirty="0" smtClean="0">
                <a:solidFill>
                  <a:schemeClr val="bg1"/>
                </a:solidFill>
              </a:rPr>
              <a:t>Stay with the Word:</a:t>
            </a:r>
            <a:endParaRPr lang="en-US" sz="6000" dirty="0">
              <a:solidFill>
                <a:schemeClr val="bg1"/>
              </a:solidFill>
            </a:endParaRPr>
          </a:p>
        </p:txBody>
      </p:sp>
      <p:sp>
        <p:nvSpPr>
          <p:cNvPr id="13" name="Rectangle 12"/>
          <p:cNvSpPr/>
          <p:nvPr/>
        </p:nvSpPr>
        <p:spPr>
          <a:xfrm>
            <a:off x="1" y="5429250"/>
            <a:ext cx="12191999" cy="14287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smtClean="0">
                <a:solidFill>
                  <a:srgbClr val="72DB2B"/>
                </a:solidFill>
              </a:rPr>
              <a:t>2Tim 4:5 </a:t>
            </a:r>
            <a:r>
              <a:rPr lang="en-US" sz="3200" dirty="0" smtClean="0"/>
              <a:t>But</a:t>
            </a:r>
            <a:r>
              <a:rPr lang="en-US" sz="3200" dirty="0"/>
              <a:t> as for you, </a:t>
            </a:r>
            <a:r>
              <a:rPr lang="en-US" sz="3200" b="1" u="sng" dirty="0"/>
              <a:t>use self-restraint in all things</a:t>
            </a:r>
            <a:r>
              <a:rPr lang="en-US" sz="3200" dirty="0"/>
              <a:t>, endure hardship, do the work of an evangelist, fulfill your ministry.</a:t>
            </a:r>
          </a:p>
        </p:txBody>
      </p:sp>
      <p:sp>
        <p:nvSpPr>
          <p:cNvPr id="6" name="TextBox 5">
            <a:extLst>
              <a:ext uri="{FF2B5EF4-FFF2-40B4-BE49-F238E27FC236}">
                <a16:creationId xmlns="" xmlns:a16="http://schemas.microsoft.com/office/drawing/2014/main" id="{3591B03D-D654-4EFA-9CCC-AAD4DCB64486}"/>
              </a:ext>
            </a:extLst>
          </p:cNvPr>
          <p:cNvSpPr txBox="1"/>
          <p:nvPr/>
        </p:nvSpPr>
        <p:spPr>
          <a:xfrm>
            <a:off x="7448550" y="114425"/>
            <a:ext cx="1219200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600" b="1" i="1" dirty="0" smtClean="0">
                <a:solidFill>
                  <a:schemeClr val="bg1"/>
                </a:solidFill>
              </a:rPr>
              <a:t>your charge</a:t>
            </a:r>
            <a:endParaRPr lang="en-US" sz="6600" dirty="0">
              <a:solidFill>
                <a:schemeClr val="bg1"/>
              </a:solidFill>
            </a:endParaRPr>
          </a:p>
        </p:txBody>
      </p:sp>
      <p:sp>
        <p:nvSpPr>
          <p:cNvPr id="7" name="TextBox 6">
            <a:extLst>
              <a:ext uri="{FF2B5EF4-FFF2-40B4-BE49-F238E27FC236}">
                <a16:creationId xmlns="" xmlns:a16="http://schemas.microsoft.com/office/drawing/2014/main" id="{3591B03D-D654-4EFA-9CCC-AAD4DCB64486}"/>
              </a:ext>
            </a:extLst>
          </p:cNvPr>
          <p:cNvSpPr txBox="1"/>
          <p:nvPr/>
        </p:nvSpPr>
        <p:spPr>
          <a:xfrm>
            <a:off x="774753" y="1090854"/>
            <a:ext cx="6057901" cy="36317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500" b="1" dirty="0" smtClean="0">
                <a:solidFill>
                  <a:schemeClr val="bg1"/>
                </a:solidFill>
              </a:rPr>
              <a:t>Preach the Word</a:t>
            </a:r>
            <a:endParaRPr lang="en-US" sz="23900" dirty="0">
              <a:solidFill>
                <a:schemeClr val="bg1"/>
              </a:solidFill>
            </a:endParaRPr>
          </a:p>
        </p:txBody>
      </p:sp>
    </p:spTree>
    <p:extLst>
      <p:ext uri="{BB962C8B-B14F-4D97-AF65-F5344CB8AC3E}">
        <p14:creationId xmlns:p14="http://schemas.microsoft.com/office/powerpoint/2010/main" val="16821715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6" descr="Do nature documentaries like Planet Earth result in greater conservation  effor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7406" y="687473"/>
            <a:ext cx="5098944" cy="50989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 xmlns:a16="http://schemas.microsoft.com/office/drawing/2014/main" id="{3591B03D-D654-4EFA-9CCC-AAD4DCB64486}"/>
              </a:ext>
            </a:extLst>
          </p:cNvPr>
          <p:cNvSpPr txBox="1"/>
          <p:nvPr/>
        </p:nvSpPr>
        <p:spPr>
          <a:xfrm>
            <a:off x="0" y="114425"/>
            <a:ext cx="1219200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smtClean="0">
                <a:solidFill>
                  <a:schemeClr val="bg1"/>
                </a:solidFill>
              </a:rPr>
              <a:t> </a:t>
            </a:r>
            <a:r>
              <a:rPr lang="en-US" sz="6600" b="1" dirty="0" smtClean="0">
                <a:solidFill>
                  <a:schemeClr val="bg1"/>
                </a:solidFill>
              </a:rPr>
              <a:t>Stay with the Word:</a:t>
            </a:r>
            <a:endParaRPr lang="en-US" sz="6000" dirty="0">
              <a:solidFill>
                <a:schemeClr val="bg1"/>
              </a:solidFill>
            </a:endParaRPr>
          </a:p>
        </p:txBody>
      </p:sp>
      <p:sp>
        <p:nvSpPr>
          <p:cNvPr id="13" name="Rectangle 12"/>
          <p:cNvSpPr/>
          <p:nvPr/>
        </p:nvSpPr>
        <p:spPr>
          <a:xfrm>
            <a:off x="1" y="5429250"/>
            <a:ext cx="12191999" cy="14287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smtClean="0">
                <a:solidFill>
                  <a:srgbClr val="72DB2B"/>
                </a:solidFill>
              </a:rPr>
              <a:t>2Tim 4:5 </a:t>
            </a:r>
            <a:r>
              <a:rPr lang="en-US" sz="3200" dirty="0" smtClean="0"/>
              <a:t>But</a:t>
            </a:r>
            <a:r>
              <a:rPr lang="en-US" sz="3200" dirty="0"/>
              <a:t> as for you, use self-restraint in all things, </a:t>
            </a:r>
            <a:r>
              <a:rPr lang="en-US" sz="3200" b="1" u="sng" dirty="0"/>
              <a:t>endure hardship</a:t>
            </a:r>
            <a:r>
              <a:rPr lang="en-US" sz="3200" dirty="0"/>
              <a:t>, do the work of an evangelist, fulfill your ministry.</a:t>
            </a:r>
          </a:p>
        </p:txBody>
      </p:sp>
      <p:sp>
        <p:nvSpPr>
          <p:cNvPr id="6" name="TextBox 5">
            <a:extLst>
              <a:ext uri="{FF2B5EF4-FFF2-40B4-BE49-F238E27FC236}">
                <a16:creationId xmlns="" xmlns:a16="http://schemas.microsoft.com/office/drawing/2014/main" id="{3591B03D-D654-4EFA-9CCC-AAD4DCB64486}"/>
              </a:ext>
            </a:extLst>
          </p:cNvPr>
          <p:cNvSpPr txBox="1"/>
          <p:nvPr/>
        </p:nvSpPr>
        <p:spPr>
          <a:xfrm>
            <a:off x="7448550" y="114425"/>
            <a:ext cx="1219200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600" b="1" i="1" dirty="0" smtClean="0">
                <a:solidFill>
                  <a:schemeClr val="bg1"/>
                </a:solidFill>
              </a:rPr>
              <a:t>your charge</a:t>
            </a:r>
            <a:endParaRPr lang="en-US" sz="6600" dirty="0">
              <a:solidFill>
                <a:schemeClr val="bg1"/>
              </a:solidFill>
            </a:endParaRPr>
          </a:p>
        </p:txBody>
      </p:sp>
      <p:sp>
        <p:nvSpPr>
          <p:cNvPr id="7" name="TextBox 6">
            <a:extLst>
              <a:ext uri="{FF2B5EF4-FFF2-40B4-BE49-F238E27FC236}">
                <a16:creationId xmlns="" xmlns:a16="http://schemas.microsoft.com/office/drawing/2014/main" id="{3591B03D-D654-4EFA-9CCC-AAD4DCB64486}"/>
              </a:ext>
            </a:extLst>
          </p:cNvPr>
          <p:cNvSpPr txBox="1"/>
          <p:nvPr/>
        </p:nvSpPr>
        <p:spPr>
          <a:xfrm>
            <a:off x="774753" y="1090854"/>
            <a:ext cx="6057901" cy="36317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500" b="1" dirty="0" smtClean="0">
                <a:solidFill>
                  <a:schemeClr val="bg1"/>
                </a:solidFill>
              </a:rPr>
              <a:t>Preach the Word</a:t>
            </a:r>
            <a:endParaRPr lang="en-US" sz="23900" dirty="0">
              <a:solidFill>
                <a:schemeClr val="bg1"/>
              </a:solidFill>
            </a:endParaRPr>
          </a:p>
        </p:txBody>
      </p:sp>
    </p:spTree>
    <p:extLst>
      <p:ext uri="{BB962C8B-B14F-4D97-AF65-F5344CB8AC3E}">
        <p14:creationId xmlns:p14="http://schemas.microsoft.com/office/powerpoint/2010/main" val="295326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6" descr="Do nature documentaries like Planet Earth result in greater conservation  effor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7406" y="687473"/>
            <a:ext cx="5098944" cy="50989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 xmlns:a16="http://schemas.microsoft.com/office/drawing/2014/main" id="{3591B03D-D654-4EFA-9CCC-AAD4DCB64486}"/>
              </a:ext>
            </a:extLst>
          </p:cNvPr>
          <p:cNvSpPr txBox="1"/>
          <p:nvPr/>
        </p:nvSpPr>
        <p:spPr>
          <a:xfrm>
            <a:off x="0" y="114425"/>
            <a:ext cx="1219200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smtClean="0">
                <a:solidFill>
                  <a:schemeClr val="bg1"/>
                </a:solidFill>
              </a:rPr>
              <a:t> </a:t>
            </a:r>
            <a:r>
              <a:rPr lang="en-US" sz="6600" b="1" dirty="0" smtClean="0">
                <a:solidFill>
                  <a:schemeClr val="bg1"/>
                </a:solidFill>
              </a:rPr>
              <a:t>Stay with the Word:</a:t>
            </a:r>
            <a:endParaRPr lang="en-US" sz="6000" dirty="0">
              <a:solidFill>
                <a:schemeClr val="bg1"/>
              </a:solidFill>
            </a:endParaRPr>
          </a:p>
        </p:txBody>
      </p:sp>
      <p:sp>
        <p:nvSpPr>
          <p:cNvPr id="13" name="Rectangle 12"/>
          <p:cNvSpPr/>
          <p:nvPr/>
        </p:nvSpPr>
        <p:spPr>
          <a:xfrm>
            <a:off x="1" y="5429250"/>
            <a:ext cx="12191999" cy="14287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smtClean="0">
                <a:solidFill>
                  <a:srgbClr val="72DB2B"/>
                </a:solidFill>
              </a:rPr>
              <a:t>2Tim 4:5 </a:t>
            </a:r>
            <a:r>
              <a:rPr lang="en-US" sz="3200" dirty="0" smtClean="0"/>
              <a:t>But</a:t>
            </a:r>
            <a:r>
              <a:rPr lang="en-US" sz="3200" dirty="0"/>
              <a:t> as for you, use self-restraint in all things, endure hardship, </a:t>
            </a:r>
            <a:r>
              <a:rPr lang="en-US" sz="3200" b="1" u="sng" dirty="0"/>
              <a:t>do the work of an evangelist</a:t>
            </a:r>
            <a:r>
              <a:rPr lang="en-US" sz="3200" dirty="0"/>
              <a:t>, fulfill your ministry.</a:t>
            </a:r>
          </a:p>
        </p:txBody>
      </p:sp>
      <p:sp>
        <p:nvSpPr>
          <p:cNvPr id="6" name="TextBox 5">
            <a:extLst>
              <a:ext uri="{FF2B5EF4-FFF2-40B4-BE49-F238E27FC236}">
                <a16:creationId xmlns="" xmlns:a16="http://schemas.microsoft.com/office/drawing/2014/main" id="{3591B03D-D654-4EFA-9CCC-AAD4DCB64486}"/>
              </a:ext>
            </a:extLst>
          </p:cNvPr>
          <p:cNvSpPr txBox="1"/>
          <p:nvPr/>
        </p:nvSpPr>
        <p:spPr>
          <a:xfrm>
            <a:off x="7448550" y="114425"/>
            <a:ext cx="1219200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600" b="1" i="1" dirty="0" smtClean="0">
                <a:solidFill>
                  <a:schemeClr val="bg1"/>
                </a:solidFill>
              </a:rPr>
              <a:t>your charge</a:t>
            </a:r>
            <a:endParaRPr lang="en-US" sz="6600" dirty="0">
              <a:solidFill>
                <a:schemeClr val="bg1"/>
              </a:solidFill>
            </a:endParaRPr>
          </a:p>
        </p:txBody>
      </p:sp>
      <p:sp>
        <p:nvSpPr>
          <p:cNvPr id="7" name="TextBox 6">
            <a:extLst>
              <a:ext uri="{FF2B5EF4-FFF2-40B4-BE49-F238E27FC236}">
                <a16:creationId xmlns="" xmlns:a16="http://schemas.microsoft.com/office/drawing/2014/main" id="{3591B03D-D654-4EFA-9CCC-AAD4DCB64486}"/>
              </a:ext>
            </a:extLst>
          </p:cNvPr>
          <p:cNvSpPr txBox="1"/>
          <p:nvPr/>
        </p:nvSpPr>
        <p:spPr>
          <a:xfrm>
            <a:off x="774753" y="1090854"/>
            <a:ext cx="6057901" cy="36317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500" b="1" dirty="0" smtClean="0">
                <a:solidFill>
                  <a:schemeClr val="bg1"/>
                </a:solidFill>
              </a:rPr>
              <a:t>Preach the Word</a:t>
            </a:r>
            <a:endParaRPr lang="en-US" sz="23900" dirty="0">
              <a:solidFill>
                <a:schemeClr val="bg1"/>
              </a:solidFill>
            </a:endParaRPr>
          </a:p>
        </p:txBody>
      </p:sp>
    </p:spTree>
    <p:extLst>
      <p:ext uri="{BB962C8B-B14F-4D97-AF65-F5344CB8AC3E}">
        <p14:creationId xmlns:p14="http://schemas.microsoft.com/office/powerpoint/2010/main" val="3591027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6" descr="Do nature documentaries like Planet Earth result in greater conservation  effor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7406" y="687473"/>
            <a:ext cx="5098944" cy="50989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 xmlns:a16="http://schemas.microsoft.com/office/drawing/2014/main" id="{3591B03D-D654-4EFA-9CCC-AAD4DCB64486}"/>
              </a:ext>
            </a:extLst>
          </p:cNvPr>
          <p:cNvSpPr txBox="1"/>
          <p:nvPr/>
        </p:nvSpPr>
        <p:spPr>
          <a:xfrm>
            <a:off x="0" y="114425"/>
            <a:ext cx="1219200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smtClean="0">
                <a:solidFill>
                  <a:schemeClr val="bg1"/>
                </a:solidFill>
              </a:rPr>
              <a:t> </a:t>
            </a:r>
            <a:r>
              <a:rPr lang="en-US" sz="6600" b="1" dirty="0" smtClean="0">
                <a:solidFill>
                  <a:schemeClr val="bg1"/>
                </a:solidFill>
              </a:rPr>
              <a:t>Stay with the Word:</a:t>
            </a:r>
            <a:endParaRPr lang="en-US" sz="6000" dirty="0">
              <a:solidFill>
                <a:schemeClr val="bg1"/>
              </a:solidFill>
            </a:endParaRPr>
          </a:p>
        </p:txBody>
      </p:sp>
      <p:sp>
        <p:nvSpPr>
          <p:cNvPr id="13" name="Rectangle 12"/>
          <p:cNvSpPr/>
          <p:nvPr/>
        </p:nvSpPr>
        <p:spPr>
          <a:xfrm>
            <a:off x="1" y="5429250"/>
            <a:ext cx="12191999" cy="14287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smtClean="0">
                <a:solidFill>
                  <a:srgbClr val="72DB2B"/>
                </a:solidFill>
              </a:rPr>
              <a:t>2Tim 4:5 </a:t>
            </a:r>
            <a:r>
              <a:rPr lang="en-US" sz="3200" dirty="0" smtClean="0"/>
              <a:t>But</a:t>
            </a:r>
            <a:r>
              <a:rPr lang="en-US" sz="3200" dirty="0"/>
              <a:t> as for you, use self-restraint in all things, endure hardship, </a:t>
            </a:r>
            <a:r>
              <a:rPr lang="en-US" sz="3200" b="1" u="sng" dirty="0"/>
              <a:t>do the work of an evangelist</a:t>
            </a:r>
            <a:r>
              <a:rPr lang="en-US" sz="3200" dirty="0"/>
              <a:t>, fulfill your ministry.</a:t>
            </a:r>
          </a:p>
        </p:txBody>
      </p:sp>
      <p:sp>
        <p:nvSpPr>
          <p:cNvPr id="6" name="TextBox 5">
            <a:extLst>
              <a:ext uri="{FF2B5EF4-FFF2-40B4-BE49-F238E27FC236}">
                <a16:creationId xmlns="" xmlns:a16="http://schemas.microsoft.com/office/drawing/2014/main" id="{3591B03D-D654-4EFA-9CCC-AAD4DCB64486}"/>
              </a:ext>
            </a:extLst>
          </p:cNvPr>
          <p:cNvSpPr txBox="1"/>
          <p:nvPr/>
        </p:nvSpPr>
        <p:spPr>
          <a:xfrm>
            <a:off x="7296149" y="122490"/>
            <a:ext cx="4895851"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600" b="1" i="1" dirty="0">
                <a:solidFill>
                  <a:schemeClr val="bg1"/>
                </a:solidFill>
              </a:rPr>
              <a:t>y</a:t>
            </a:r>
            <a:r>
              <a:rPr lang="en-US" sz="5600" b="1" i="1" dirty="0" smtClean="0">
                <a:solidFill>
                  <a:schemeClr val="bg1"/>
                </a:solidFill>
              </a:rPr>
              <a:t>our good news </a:t>
            </a:r>
          </a:p>
          <a:p>
            <a:pPr algn="ctr"/>
            <a:r>
              <a:rPr lang="en-US" sz="5600" b="1" i="1" dirty="0" smtClean="0">
                <a:solidFill>
                  <a:schemeClr val="bg1"/>
                </a:solidFill>
              </a:rPr>
              <a:t>to tell</a:t>
            </a:r>
            <a:endParaRPr lang="en-US" sz="5600" dirty="0">
              <a:solidFill>
                <a:schemeClr val="bg1"/>
              </a:solidFill>
            </a:endParaRPr>
          </a:p>
        </p:txBody>
      </p:sp>
      <p:sp>
        <p:nvSpPr>
          <p:cNvPr id="7" name="TextBox 6">
            <a:extLst>
              <a:ext uri="{FF2B5EF4-FFF2-40B4-BE49-F238E27FC236}">
                <a16:creationId xmlns="" xmlns:a16="http://schemas.microsoft.com/office/drawing/2014/main" id="{3591B03D-D654-4EFA-9CCC-AAD4DCB64486}"/>
              </a:ext>
            </a:extLst>
          </p:cNvPr>
          <p:cNvSpPr txBox="1"/>
          <p:nvPr/>
        </p:nvSpPr>
        <p:spPr>
          <a:xfrm>
            <a:off x="774753" y="1090854"/>
            <a:ext cx="6057901" cy="36317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500" b="1" dirty="0" smtClean="0">
                <a:solidFill>
                  <a:schemeClr val="bg1"/>
                </a:solidFill>
              </a:rPr>
              <a:t>Preach the Word</a:t>
            </a:r>
            <a:endParaRPr lang="en-US" sz="23900" dirty="0">
              <a:solidFill>
                <a:schemeClr val="bg1"/>
              </a:solidFill>
            </a:endParaRPr>
          </a:p>
        </p:txBody>
      </p:sp>
    </p:spTree>
    <p:extLst>
      <p:ext uri="{BB962C8B-B14F-4D97-AF65-F5344CB8AC3E}">
        <p14:creationId xmlns:p14="http://schemas.microsoft.com/office/powerpoint/2010/main" val="478132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foustb\Desktop\mediterraneannasa.jpg"/>
          <p:cNvPicPr>
            <a:picLocks noChangeAspect="1" noChangeArrowheads="1"/>
          </p:cNvPicPr>
          <p:nvPr/>
        </p:nvPicPr>
        <p:blipFill rotWithShape="1">
          <a:blip r:embed="rId2" cstate="print"/>
          <a:srcRect t="12168" b="1864"/>
          <a:stretch/>
        </p:blipFill>
        <p:spPr bwMode="auto">
          <a:xfrm>
            <a:off x="497305" y="-16041"/>
            <a:ext cx="11197389" cy="5463462"/>
          </a:xfrm>
          <a:prstGeom prst="rect">
            <a:avLst/>
          </a:prstGeom>
          <a:noFill/>
        </p:spPr>
      </p:pic>
      <p:sp>
        <p:nvSpPr>
          <p:cNvPr id="8" name="Line Callout 1 7"/>
          <p:cNvSpPr/>
          <p:nvPr/>
        </p:nvSpPr>
        <p:spPr>
          <a:xfrm>
            <a:off x="4963027" y="428426"/>
            <a:ext cx="2299447" cy="511823"/>
          </a:xfrm>
          <a:prstGeom prst="borderCallout1">
            <a:avLst>
              <a:gd name="adj1" fmla="val 167152"/>
              <a:gd name="adj2" fmla="val 3389"/>
              <a:gd name="adj3" fmla="val 103244"/>
              <a:gd name="adj4" fmla="val 25648"/>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Paul (Rome) </a:t>
            </a:r>
            <a:endParaRPr lang="en-US" sz="3200" b="1" dirty="0">
              <a:solidFill>
                <a:schemeClr val="tx1"/>
              </a:solidFill>
            </a:endParaRPr>
          </a:p>
        </p:txBody>
      </p:sp>
      <p:sp>
        <p:nvSpPr>
          <p:cNvPr id="9" name="Oval 8"/>
          <p:cNvSpPr/>
          <p:nvPr/>
        </p:nvSpPr>
        <p:spPr>
          <a:xfrm>
            <a:off x="4772527" y="119217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 xmlns:a16="http://schemas.microsoft.com/office/drawing/2014/main" id="{3591B03D-D654-4EFA-9CCC-AAD4DCB64486}"/>
              </a:ext>
            </a:extLst>
          </p:cNvPr>
          <p:cNvSpPr txBox="1"/>
          <p:nvPr/>
        </p:nvSpPr>
        <p:spPr>
          <a:xfrm>
            <a:off x="-152554" y="95375"/>
            <a:ext cx="576544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i="1" dirty="0" smtClean="0">
                <a:solidFill>
                  <a:schemeClr val="bg1"/>
                </a:solidFill>
              </a:rPr>
              <a:t>2 Timothy </a:t>
            </a:r>
            <a:endParaRPr lang="en-US" sz="4800" i="1" dirty="0">
              <a:solidFill>
                <a:schemeClr val="bg1"/>
              </a:solidFill>
            </a:endParaRPr>
          </a:p>
        </p:txBody>
      </p:sp>
      <p:sp>
        <p:nvSpPr>
          <p:cNvPr id="7" name="Line Callout 1 6"/>
          <p:cNvSpPr/>
          <p:nvPr/>
        </p:nvSpPr>
        <p:spPr>
          <a:xfrm>
            <a:off x="8145380" y="1278392"/>
            <a:ext cx="3320361" cy="589555"/>
          </a:xfrm>
          <a:prstGeom prst="borderCallout1">
            <a:avLst>
              <a:gd name="adj1" fmla="val 203425"/>
              <a:gd name="adj2" fmla="val 3896"/>
              <a:gd name="adj3" fmla="val 94446"/>
              <a:gd name="adj4" fmla="val 48727"/>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Timothy (Ephesus)</a:t>
            </a:r>
            <a:endParaRPr lang="en-US" sz="3200" b="1" dirty="0">
              <a:solidFill>
                <a:schemeClr val="tx1"/>
              </a:solidFill>
            </a:endParaRPr>
          </a:p>
        </p:txBody>
      </p:sp>
      <p:sp>
        <p:nvSpPr>
          <p:cNvPr id="10" name="Oval 9"/>
          <p:cNvSpPr/>
          <p:nvPr/>
        </p:nvSpPr>
        <p:spPr>
          <a:xfrm>
            <a:off x="8145380" y="230308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 y="4318000"/>
            <a:ext cx="12191999" cy="2540000"/>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smtClean="0">
                <a:solidFill>
                  <a:srgbClr val="72DB2B"/>
                </a:solidFill>
              </a:rPr>
              <a:t>2 Tim 3:14 </a:t>
            </a:r>
            <a:r>
              <a:rPr lang="en-US" sz="3200" dirty="0" smtClean="0"/>
              <a:t>You</a:t>
            </a:r>
            <a:r>
              <a:rPr lang="en-US" sz="3200" dirty="0"/>
              <a:t>, however, continue in the things you have learned and become convinced of, knowing from whom you </a:t>
            </a:r>
            <a:r>
              <a:rPr lang="en-US" sz="3200" dirty="0" smtClean="0"/>
              <a:t>have learned them, </a:t>
            </a:r>
            <a:r>
              <a:rPr lang="en-US" sz="3200" baseline="30000" dirty="0" smtClean="0"/>
              <a:t>15</a:t>
            </a:r>
            <a:r>
              <a:rPr lang="en-US" sz="3200" baseline="30000" dirty="0"/>
              <a:t> </a:t>
            </a:r>
            <a:r>
              <a:rPr lang="en-US" sz="3200" dirty="0"/>
              <a:t>and that from childhood you have known </a:t>
            </a:r>
            <a:r>
              <a:rPr lang="en-US" sz="3200" b="1" u="sng" dirty="0"/>
              <a:t>the sacred writings</a:t>
            </a:r>
            <a:r>
              <a:rPr lang="en-US" sz="3200" b="1" dirty="0"/>
              <a:t> </a:t>
            </a:r>
            <a:r>
              <a:rPr lang="en-US" sz="3200" dirty="0"/>
              <a:t>which are able to give you the wisdom that leads to salvation through faith which is in Christ Jesus. </a:t>
            </a:r>
          </a:p>
        </p:txBody>
      </p:sp>
      <p:sp>
        <p:nvSpPr>
          <p:cNvPr id="11" name="Rounded Rectangle 10"/>
          <p:cNvSpPr/>
          <p:nvPr/>
        </p:nvSpPr>
        <p:spPr>
          <a:xfrm>
            <a:off x="627078" y="3224170"/>
            <a:ext cx="4985809" cy="719636"/>
          </a:xfrm>
          <a:prstGeom prst="round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Timothy’s foundation</a:t>
            </a:r>
            <a:endParaRPr lang="en-US" sz="4000" b="1" dirty="0"/>
          </a:p>
        </p:txBody>
      </p:sp>
    </p:spTree>
    <p:extLst>
      <p:ext uri="{BB962C8B-B14F-4D97-AF65-F5344CB8AC3E}">
        <p14:creationId xmlns:p14="http://schemas.microsoft.com/office/powerpoint/2010/main" val="226717942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6" descr="Do nature documentaries like Planet Earth result in greater conservation  effor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7406" y="687473"/>
            <a:ext cx="5098944" cy="50989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 xmlns:a16="http://schemas.microsoft.com/office/drawing/2014/main" id="{3591B03D-D654-4EFA-9CCC-AAD4DCB64486}"/>
              </a:ext>
            </a:extLst>
          </p:cNvPr>
          <p:cNvSpPr txBox="1"/>
          <p:nvPr/>
        </p:nvSpPr>
        <p:spPr>
          <a:xfrm>
            <a:off x="0" y="114425"/>
            <a:ext cx="1219200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smtClean="0">
                <a:solidFill>
                  <a:schemeClr val="bg1"/>
                </a:solidFill>
              </a:rPr>
              <a:t> </a:t>
            </a:r>
            <a:r>
              <a:rPr lang="en-US" sz="6600" b="1" dirty="0" smtClean="0">
                <a:solidFill>
                  <a:schemeClr val="bg1"/>
                </a:solidFill>
              </a:rPr>
              <a:t>Stay with the Word:</a:t>
            </a:r>
            <a:endParaRPr lang="en-US" sz="6000" dirty="0">
              <a:solidFill>
                <a:schemeClr val="bg1"/>
              </a:solidFill>
            </a:endParaRPr>
          </a:p>
        </p:txBody>
      </p:sp>
      <p:sp>
        <p:nvSpPr>
          <p:cNvPr id="13" name="Rectangle 12"/>
          <p:cNvSpPr/>
          <p:nvPr/>
        </p:nvSpPr>
        <p:spPr>
          <a:xfrm>
            <a:off x="1" y="5429250"/>
            <a:ext cx="12191999" cy="14287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smtClean="0">
                <a:solidFill>
                  <a:srgbClr val="72DB2B"/>
                </a:solidFill>
              </a:rPr>
              <a:t>2Tim 4:5 </a:t>
            </a:r>
            <a:r>
              <a:rPr lang="en-US" sz="3200" dirty="0" smtClean="0"/>
              <a:t>But</a:t>
            </a:r>
            <a:r>
              <a:rPr lang="en-US" sz="3200" dirty="0"/>
              <a:t> as for you, use self-restraint in all things, endure hardship, do the work of an evangelist, </a:t>
            </a:r>
            <a:r>
              <a:rPr lang="en-US" sz="3200" b="1" u="sng" dirty="0"/>
              <a:t>fulfill your ministry</a:t>
            </a:r>
            <a:r>
              <a:rPr lang="en-US" sz="3200" dirty="0"/>
              <a:t>.</a:t>
            </a:r>
          </a:p>
        </p:txBody>
      </p:sp>
      <p:sp>
        <p:nvSpPr>
          <p:cNvPr id="7" name="TextBox 6">
            <a:extLst>
              <a:ext uri="{FF2B5EF4-FFF2-40B4-BE49-F238E27FC236}">
                <a16:creationId xmlns="" xmlns:a16="http://schemas.microsoft.com/office/drawing/2014/main" id="{3591B03D-D654-4EFA-9CCC-AAD4DCB64486}"/>
              </a:ext>
            </a:extLst>
          </p:cNvPr>
          <p:cNvSpPr txBox="1"/>
          <p:nvPr/>
        </p:nvSpPr>
        <p:spPr>
          <a:xfrm>
            <a:off x="774753" y="1090854"/>
            <a:ext cx="6057901" cy="36317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500" b="1" dirty="0" smtClean="0">
                <a:solidFill>
                  <a:schemeClr val="bg1"/>
                </a:solidFill>
              </a:rPr>
              <a:t>Preach the Word</a:t>
            </a:r>
            <a:endParaRPr lang="en-US" sz="23900" dirty="0">
              <a:solidFill>
                <a:schemeClr val="bg1"/>
              </a:solidFill>
            </a:endParaRPr>
          </a:p>
        </p:txBody>
      </p:sp>
      <p:sp>
        <p:nvSpPr>
          <p:cNvPr id="8" name="TextBox 7">
            <a:extLst>
              <a:ext uri="{FF2B5EF4-FFF2-40B4-BE49-F238E27FC236}">
                <a16:creationId xmlns="" xmlns:a16="http://schemas.microsoft.com/office/drawing/2014/main" id="{3591B03D-D654-4EFA-9CCC-AAD4DCB64486}"/>
              </a:ext>
            </a:extLst>
          </p:cNvPr>
          <p:cNvSpPr txBox="1"/>
          <p:nvPr/>
        </p:nvSpPr>
        <p:spPr>
          <a:xfrm>
            <a:off x="7296150" y="114425"/>
            <a:ext cx="4895851"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600" b="1" i="1" dirty="0">
                <a:solidFill>
                  <a:schemeClr val="bg1"/>
                </a:solidFill>
              </a:rPr>
              <a:t>y</a:t>
            </a:r>
            <a:r>
              <a:rPr lang="en-US" sz="5600" b="1" i="1" dirty="0" smtClean="0">
                <a:solidFill>
                  <a:schemeClr val="bg1"/>
                </a:solidFill>
              </a:rPr>
              <a:t>our good news </a:t>
            </a:r>
          </a:p>
          <a:p>
            <a:pPr algn="ctr"/>
            <a:r>
              <a:rPr lang="en-US" sz="5600" b="1" i="1" dirty="0" smtClean="0">
                <a:solidFill>
                  <a:schemeClr val="bg1"/>
                </a:solidFill>
              </a:rPr>
              <a:t>to tell</a:t>
            </a:r>
            <a:endParaRPr lang="en-US" sz="5600" dirty="0">
              <a:solidFill>
                <a:schemeClr val="bg1"/>
              </a:solidFill>
            </a:endParaRPr>
          </a:p>
        </p:txBody>
      </p:sp>
    </p:spTree>
    <p:extLst>
      <p:ext uri="{BB962C8B-B14F-4D97-AF65-F5344CB8AC3E}">
        <p14:creationId xmlns:p14="http://schemas.microsoft.com/office/powerpoint/2010/main" val="2161562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6" descr="Do nature documentaries like Planet Earth result in greater conservation  effor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7406" y="687473"/>
            <a:ext cx="5098944" cy="50989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 xmlns:a16="http://schemas.microsoft.com/office/drawing/2014/main" id="{3591B03D-D654-4EFA-9CCC-AAD4DCB64486}"/>
              </a:ext>
            </a:extLst>
          </p:cNvPr>
          <p:cNvSpPr txBox="1"/>
          <p:nvPr/>
        </p:nvSpPr>
        <p:spPr>
          <a:xfrm>
            <a:off x="0" y="114425"/>
            <a:ext cx="1219200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smtClean="0">
                <a:solidFill>
                  <a:schemeClr val="bg1"/>
                </a:solidFill>
              </a:rPr>
              <a:t> </a:t>
            </a:r>
            <a:r>
              <a:rPr lang="en-US" sz="6600" b="1" dirty="0" smtClean="0">
                <a:solidFill>
                  <a:schemeClr val="bg1"/>
                </a:solidFill>
              </a:rPr>
              <a:t>Stay with the Word:</a:t>
            </a:r>
            <a:endParaRPr lang="en-US" sz="6000" dirty="0">
              <a:solidFill>
                <a:schemeClr val="bg1"/>
              </a:solidFill>
            </a:endParaRPr>
          </a:p>
        </p:txBody>
      </p:sp>
      <p:sp>
        <p:nvSpPr>
          <p:cNvPr id="7" name="TextBox 6">
            <a:extLst>
              <a:ext uri="{FF2B5EF4-FFF2-40B4-BE49-F238E27FC236}">
                <a16:creationId xmlns="" xmlns:a16="http://schemas.microsoft.com/office/drawing/2014/main" id="{3591B03D-D654-4EFA-9CCC-AAD4DCB64486}"/>
              </a:ext>
            </a:extLst>
          </p:cNvPr>
          <p:cNvSpPr txBox="1"/>
          <p:nvPr/>
        </p:nvSpPr>
        <p:spPr>
          <a:xfrm>
            <a:off x="949271" y="2442590"/>
            <a:ext cx="6057901"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600" b="1" dirty="0" smtClean="0">
                <a:solidFill>
                  <a:schemeClr val="bg1"/>
                </a:solidFill>
              </a:rPr>
              <a:t>Do you realize what you have? </a:t>
            </a:r>
            <a:endParaRPr lang="en-US" sz="9600" dirty="0">
              <a:solidFill>
                <a:schemeClr val="bg1"/>
              </a:solidFill>
            </a:endParaRPr>
          </a:p>
        </p:txBody>
      </p:sp>
    </p:spTree>
    <p:extLst>
      <p:ext uri="{BB962C8B-B14F-4D97-AF65-F5344CB8AC3E}">
        <p14:creationId xmlns:p14="http://schemas.microsoft.com/office/powerpoint/2010/main" val="5451754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6" descr="Do nature documentaries like Planet Earth result in greater conservation  effor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7406" y="687473"/>
            <a:ext cx="5098944" cy="50989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 xmlns:a16="http://schemas.microsoft.com/office/drawing/2014/main" id="{3591B03D-D654-4EFA-9CCC-AAD4DCB64486}"/>
              </a:ext>
            </a:extLst>
          </p:cNvPr>
          <p:cNvSpPr txBox="1"/>
          <p:nvPr/>
        </p:nvSpPr>
        <p:spPr>
          <a:xfrm>
            <a:off x="0" y="114425"/>
            <a:ext cx="1219200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smtClean="0">
                <a:solidFill>
                  <a:schemeClr val="bg1"/>
                </a:solidFill>
              </a:rPr>
              <a:t> </a:t>
            </a:r>
            <a:r>
              <a:rPr lang="en-US" sz="6600" b="1" dirty="0" smtClean="0">
                <a:solidFill>
                  <a:schemeClr val="bg1"/>
                </a:solidFill>
              </a:rPr>
              <a:t>Stay with the Word:</a:t>
            </a:r>
            <a:endParaRPr lang="en-US" sz="6000" dirty="0">
              <a:solidFill>
                <a:schemeClr val="bg1"/>
              </a:solidFill>
            </a:endParaRPr>
          </a:p>
        </p:txBody>
      </p:sp>
      <p:sp>
        <p:nvSpPr>
          <p:cNvPr id="7" name="TextBox 6">
            <a:extLst>
              <a:ext uri="{FF2B5EF4-FFF2-40B4-BE49-F238E27FC236}">
                <a16:creationId xmlns="" xmlns:a16="http://schemas.microsoft.com/office/drawing/2014/main" id="{3591B03D-D654-4EFA-9CCC-AAD4DCB64486}"/>
              </a:ext>
            </a:extLst>
          </p:cNvPr>
          <p:cNvSpPr txBox="1"/>
          <p:nvPr/>
        </p:nvSpPr>
        <p:spPr>
          <a:xfrm>
            <a:off x="949271" y="2442590"/>
            <a:ext cx="6057901"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600" b="1" dirty="0" smtClean="0">
                <a:solidFill>
                  <a:schemeClr val="bg1"/>
                </a:solidFill>
              </a:rPr>
              <a:t>Are you getting equipped? </a:t>
            </a:r>
            <a:endParaRPr lang="en-US" sz="9600" dirty="0">
              <a:solidFill>
                <a:schemeClr val="bg1"/>
              </a:solidFill>
            </a:endParaRPr>
          </a:p>
        </p:txBody>
      </p:sp>
    </p:spTree>
    <p:extLst>
      <p:ext uri="{BB962C8B-B14F-4D97-AF65-F5344CB8AC3E}">
        <p14:creationId xmlns:p14="http://schemas.microsoft.com/office/powerpoint/2010/main" val="16382522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6" descr="Do nature documentaries like Planet Earth result in greater conservation  effor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7406" y="687473"/>
            <a:ext cx="5098944" cy="50989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 xmlns:a16="http://schemas.microsoft.com/office/drawing/2014/main" id="{3591B03D-D654-4EFA-9CCC-AAD4DCB64486}"/>
              </a:ext>
            </a:extLst>
          </p:cNvPr>
          <p:cNvSpPr txBox="1"/>
          <p:nvPr/>
        </p:nvSpPr>
        <p:spPr>
          <a:xfrm>
            <a:off x="0" y="114425"/>
            <a:ext cx="1219200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smtClean="0">
                <a:solidFill>
                  <a:schemeClr val="bg1"/>
                </a:solidFill>
              </a:rPr>
              <a:t> </a:t>
            </a:r>
            <a:r>
              <a:rPr lang="en-US" sz="6600" b="1" dirty="0" smtClean="0">
                <a:solidFill>
                  <a:schemeClr val="bg1"/>
                </a:solidFill>
              </a:rPr>
              <a:t>Stay with the Word:</a:t>
            </a:r>
            <a:endParaRPr lang="en-US" sz="6000" dirty="0">
              <a:solidFill>
                <a:schemeClr val="bg1"/>
              </a:solidFill>
            </a:endParaRPr>
          </a:p>
        </p:txBody>
      </p:sp>
      <p:sp>
        <p:nvSpPr>
          <p:cNvPr id="7" name="TextBox 6">
            <a:extLst>
              <a:ext uri="{FF2B5EF4-FFF2-40B4-BE49-F238E27FC236}">
                <a16:creationId xmlns="" xmlns:a16="http://schemas.microsoft.com/office/drawing/2014/main" id="{3591B03D-D654-4EFA-9CCC-AAD4DCB64486}"/>
              </a:ext>
            </a:extLst>
          </p:cNvPr>
          <p:cNvSpPr txBox="1"/>
          <p:nvPr/>
        </p:nvSpPr>
        <p:spPr>
          <a:xfrm>
            <a:off x="373089" y="2271140"/>
            <a:ext cx="6861229"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600" b="1" dirty="0" smtClean="0">
                <a:solidFill>
                  <a:schemeClr val="bg1"/>
                </a:solidFill>
              </a:rPr>
              <a:t>Who needs to hear the Word of God from you today? </a:t>
            </a:r>
            <a:endParaRPr lang="en-US" sz="9600" dirty="0">
              <a:solidFill>
                <a:schemeClr val="bg1"/>
              </a:solidFill>
            </a:endParaRPr>
          </a:p>
        </p:txBody>
      </p:sp>
    </p:spTree>
    <p:extLst>
      <p:ext uri="{BB962C8B-B14F-4D97-AF65-F5344CB8AC3E}">
        <p14:creationId xmlns:p14="http://schemas.microsoft.com/office/powerpoint/2010/main" val="235609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logo&#10;&#10;Description generated with very high confidence">
            <a:extLst>
              <a:ext uri="{FF2B5EF4-FFF2-40B4-BE49-F238E27FC236}">
                <a16:creationId xmlns="" xmlns:a16="http://schemas.microsoft.com/office/drawing/2014/main" id="{9642626F-AE5B-4C60-AF84-A024FE51F763}"/>
              </a:ext>
            </a:extLst>
          </p:cNvPr>
          <p:cNvPicPr>
            <a:picLocks noChangeAspect="1"/>
          </p:cNvPicPr>
          <p:nvPr/>
        </p:nvPicPr>
        <p:blipFill rotWithShape="1">
          <a:blip r:embed="rId2"/>
          <a:srcRect/>
          <a:stretch/>
        </p:blipFill>
        <p:spPr>
          <a:xfrm>
            <a:off x="20" y="10"/>
            <a:ext cx="12191980" cy="6857990"/>
          </a:xfrm>
          <a:prstGeom prst="rect">
            <a:avLst/>
          </a:prstGeom>
        </p:spPr>
      </p:pic>
      <p:sp>
        <p:nvSpPr>
          <p:cNvPr id="3" name="TextBox 2">
            <a:extLst>
              <a:ext uri="{FF2B5EF4-FFF2-40B4-BE49-F238E27FC236}">
                <a16:creationId xmlns="" xmlns:a16="http://schemas.microsoft.com/office/drawing/2014/main" id="{3591B03D-D654-4EFA-9CCC-AAD4DCB64486}"/>
              </a:ext>
            </a:extLst>
          </p:cNvPr>
          <p:cNvSpPr txBox="1"/>
          <p:nvPr/>
        </p:nvSpPr>
        <p:spPr>
          <a:xfrm>
            <a:off x="592782" y="505816"/>
            <a:ext cx="9032481" cy="6093976"/>
          </a:xfrm>
          <a:prstGeom prst="rect">
            <a:avLst/>
          </a:prstGeom>
          <a:solidFill>
            <a:srgbClr val="03272D"/>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b="1" u="sng" dirty="0" smtClean="0">
                <a:solidFill>
                  <a:schemeClr val="bg1"/>
                </a:solidFill>
              </a:rPr>
              <a:t>Discussion Questions to-go:</a:t>
            </a:r>
          </a:p>
          <a:p>
            <a:endParaRPr lang="en-US" sz="2800" dirty="0" smtClean="0">
              <a:solidFill>
                <a:schemeClr val="bg1"/>
              </a:solidFill>
            </a:endParaRPr>
          </a:p>
          <a:p>
            <a:pPr marL="685800" indent="-685800">
              <a:buFont typeface="Arial" panose="020B0604020202020204" pitchFamily="34" charset="0"/>
              <a:buChar char="•"/>
            </a:pPr>
            <a:r>
              <a:rPr lang="en-US" sz="3600" b="1" dirty="0" smtClean="0">
                <a:solidFill>
                  <a:schemeClr val="bg1"/>
                </a:solidFill>
              </a:rPr>
              <a:t>What lingering questions do you have about the Bible? Who can you ask? </a:t>
            </a:r>
          </a:p>
          <a:p>
            <a:endParaRPr lang="en-US" sz="2400" dirty="0" smtClean="0">
              <a:solidFill>
                <a:schemeClr val="bg1"/>
              </a:solidFill>
            </a:endParaRPr>
          </a:p>
          <a:p>
            <a:pPr marL="685800" indent="-685800">
              <a:buFont typeface="Arial" panose="020B0604020202020204" pitchFamily="34" charset="0"/>
              <a:buChar char="•"/>
            </a:pPr>
            <a:r>
              <a:rPr lang="en-US" sz="3600" b="1" dirty="0" smtClean="0">
                <a:solidFill>
                  <a:schemeClr val="bg1"/>
                </a:solidFill>
              </a:rPr>
              <a:t>Have you ever seen an example of how coming under the Word changes lives? </a:t>
            </a:r>
            <a:endParaRPr lang="en-US" sz="3600" b="1" dirty="0">
              <a:solidFill>
                <a:schemeClr val="bg1"/>
              </a:solidFill>
            </a:endParaRPr>
          </a:p>
          <a:p>
            <a:pPr marL="685800" indent="-685800">
              <a:buFont typeface="Arial" panose="020B0604020202020204" pitchFamily="34" charset="0"/>
              <a:buChar char="•"/>
            </a:pPr>
            <a:endParaRPr lang="en-US" sz="2400" b="1" dirty="0">
              <a:solidFill>
                <a:schemeClr val="bg1"/>
              </a:solidFill>
            </a:endParaRPr>
          </a:p>
          <a:p>
            <a:pPr marL="685800" indent="-685800">
              <a:buFont typeface="Arial" panose="020B0604020202020204" pitchFamily="34" charset="0"/>
              <a:buChar char="•"/>
            </a:pPr>
            <a:r>
              <a:rPr lang="en-US" sz="3600" b="1" dirty="0" smtClean="0">
                <a:solidFill>
                  <a:schemeClr val="bg1"/>
                </a:solidFill>
              </a:rPr>
              <a:t>What do you think it looks like practically to “preach the word” aside from teaching in a church? </a:t>
            </a:r>
            <a:endParaRPr lang="en-US" sz="3600" b="1" dirty="0">
              <a:solidFill>
                <a:schemeClr val="bg1"/>
              </a:solidFill>
            </a:endParaRPr>
          </a:p>
        </p:txBody>
      </p:sp>
    </p:spTree>
    <p:extLst>
      <p:ext uri="{BB962C8B-B14F-4D97-AF65-F5344CB8AC3E}">
        <p14:creationId xmlns:p14="http://schemas.microsoft.com/office/powerpoint/2010/main" val="317086633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12191987" cy="6858000"/>
          </a:xfrm>
          <a:prstGeom prst="rect">
            <a:avLst/>
          </a:prstGeom>
          <a:noFill/>
          <a:ln>
            <a:noFill/>
          </a:ln>
        </p:spPr>
      </p:pic>
    </p:spTree>
    <p:extLst>
      <p:ext uri="{BB962C8B-B14F-4D97-AF65-F5344CB8AC3E}">
        <p14:creationId xmlns:p14="http://schemas.microsoft.com/office/powerpoint/2010/main" val="182876356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logo&#10;&#10;Description generated with very high confidence">
            <a:extLst>
              <a:ext uri="{FF2B5EF4-FFF2-40B4-BE49-F238E27FC236}">
                <a16:creationId xmlns="" xmlns:a16="http://schemas.microsoft.com/office/drawing/2014/main" id="{9642626F-AE5B-4C60-AF84-A024FE51F763}"/>
              </a:ext>
            </a:extLst>
          </p:cNvPr>
          <p:cNvPicPr>
            <a:picLocks noChangeAspect="1"/>
          </p:cNvPicPr>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2411509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 name="Picture 2" descr="Contemplatives in the World: Lecture One: Introduction to the Old Testament  - The Hebrew Bibl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6953" b="18844"/>
          <a:stretch/>
        </p:blipFill>
        <p:spPr bwMode="auto">
          <a:xfrm>
            <a:off x="-971550" y="993774"/>
            <a:ext cx="13715999" cy="664845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 y="4318000"/>
            <a:ext cx="12191999" cy="254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smtClean="0">
                <a:solidFill>
                  <a:srgbClr val="72DB2B"/>
                </a:solidFill>
              </a:rPr>
              <a:t>2 Tim 3:14 </a:t>
            </a:r>
            <a:r>
              <a:rPr lang="en-US" sz="3200" dirty="0" smtClean="0"/>
              <a:t>You</a:t>
            </a:r>
            <a:r>
              <a:rPr lang="en-US" sz="3200" dirty="0"/>
              <a:t>, however, continue in the things you have learned and become convinced of, knowing from whom you </a:t>
            </a:r>
            <a:r>
              <a:rPr lang="en-US" sz="3200" dirty="0" smtClean="0"/>
              <a:t>have learned them, </a:t>
            </a:r>
            <a:r>
              <a:rPr lang="en-US" sz="3200" baseline="30000" dirty="0" smtClean="0"/>
              <a:t>15</a:t>
            </a:r>
            <a:r>
              <a:rPr lang="en-US" sz="3200" baseline="30000" dirty="0"/>
              <a:t> </a:t>
            </a:r>
            <a:r>
              <a:rPr lang="en-US" sz="3200" dirty="0"/>
              <a:t>and that from childhood you have known </a:t>
            </a:r>
            <a:r>
              <a:rPr lang="en-US" sz="3200" b="1" u="sng" dirty="0"/>
              <a:t>the sacred writings</a:t>
            </a:r>
            <a:r>
              <a:rPr lang="en-US" sz="3200" b="1" dirty="0"/>
              <a:t> </a:t>
            </a:r>
            <a:r>
              <a:rPr lang="en-US" sz="3200" dirty="0"/>
              <a:t>which are able to give you the wisdom that leads to salvation through faith which is in Christ Jesus. </a:t>
            </a:r>
          </a:p>
        </p:txBody>
      </p:sp>
      <p:sp>
        <p:nvSpPr>
          <p:cNvPr id="14" name="TextBox 13">
            <a:extLst>
              <a:ext uri="{FF2B5EF4-FFF2-40B4-BE49-F238E27FC236}">
                <a16:creationId xmlns="" xmlns:a16="http://schemas.microsoft.com/office/drawing/2014/main" id="{3591B03D-D654-4EFA-9CCC-AAD4DCB64486}"/>
              </a:ext>
            </a:extLst>
          </p:cNvPr>
          <p:cNvSpPr txBox="1"/>
          <p:nvPr/>
        </p:nvSpPr>
        <p:spPr>
          <a:xfrm>
            <a:off x="0" y="114425"/>
            <a:ext cx="1219200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smtClean="0">
                <a:solidFill>
                  <a:schemeClr val="bg1"/>
                </a:solidFill>
              </a:rPr>
              <a:t> </a:t>
            </a:r>
            <a:r>
              <a:rPr lang="en-US" sz="6600" b="1" dirty="0" smtClean="0">
                <a:solidFill>
                  <a:schemeClr val="bg1"/>
                </a:solidFill>
              </a:rPr>
              <a:t>Stay with the Word</a:t>
            </a:r>
            <a:r>
              <a:rPr lang="en-US" sz="4800" b="1" dirty="0" smtClean="0">
                <a:solidFill>
                  <a:schemeClr val="bg1"/>
                </a:solidFill>
              </a:rPr>
              <a:t>  </a:t>
            </a:r>
            <a:endParaRPr lang="en-US" sz="4800" dirty="0">
              <a:solidFill>
                <a:schemeClr val="bg1"/>
              </a:solidFill>
            </a:endParaRPr>
          </a:p>
        </p:txBody>
      </p:sp>
    </p:spTree>
    <p:extLst>
      <p:ext uri="{BB962C8B-B14F-4D97-AF65-F5344CB8AC3E}">
        <p14:creationId xmlns:p14="http://schemas.microsoft.com/office/powerpoint/2010/main" val="3790142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 name="Picture 2" descr="Contemplatives in the World: Lecture One: Introduction to the Old Testament  - The Hebrew Bibl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083" t="16953" r="4167" b="26602"/>
          <a:stretch/>
        </p:blipFill>
        <p:spPr bwMode="auto">
          <a:xfrm>
            <a:off x="-1" y="993775"/>
            <a:ext cx="12172951" cy="584517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 y="4318000"/>
            <a:ext cx="12191999" cy="254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smtClean="0">
                <a:solidFill>
                  <a:srgbClr val="72DB2B"/>
                </a:solidFill>
              </a:rPr>
              <a:t>2 Tim 3:14 </a:t>
            </a:r>
            <a:r>
              <a:rPr lang="en-US" sz="3200" dirty="0" smtClean="0"/>
              <a:t>You</a:t>
            </a:r>
            <a:r>
              <a:rPr lang="en-US" sz="3200" dirty="0"/>
              <a:t>, however, continue in the things you have learned and become convinced of, knowing from whom you </a:t>
            </a:r>
            <a:r>
              <a:rPr lang="en-US" sz="3200" dirty="0" smtClean="0"/>
              <a:t>have learned them, </a:t>
            </a:r>
            <a:r>
              <a:rPr lang="en-US" sz="3200" baseline="30000" dirty="0" smtClean="0"/>
              <a:t>15</a:t>
            </a:r>
            <a:r>
              <a:rPr lang="en-US" sz="3200" baseline="30000" dirty="0"/>
              <a:t> </a:t>
            </a:r>
            <a:r>
              <a:rPr lang="en-US" sz="3200" dirty="0"/>
              <a:t>and that from childhood you have known </a:t>
            </a:r>
            <a:r>
              <a:rPr lang="en-US" sz="3200" b="1" u="sng" dirty="0"/>
              <a:t>the sacred writings</a:t>
            </a:r>
            <a:r>
              <a:rPr lang="en-US" sz="3200" b="1" dirty="0"/>
              <a:t> </a:t>
            </a:r>
            <a:r>
              <a:rPr lang="en-US" sz="3200" dirty="0"/>
              <a:t>which are able to give you the wisdom that leads to salvation through faith which is in Christ Jesus. </a:t>
            </a:r>
          </a:p>
        </p:txBody>
      </p:sp>
      <p:sp>
        <p:nvSpPr>
          <p:cNvPr id="5" name="Rounded Rectangle 4"/>
          <p:cNvSpPr/>
          <p:nvPr/>
        </p:nvSpPr>
        <p:spPr>
          <a:xfrm>
            <a:off x="6533364" y="3099978"/>
            <a:ext cx="5068872" cy="781506"/>
          </a:xfrm>
          <a:prstGeom prst="roundRect">
            <a:avLst/>
          </a:prstGeom>
          <a:solidFill>
            <a:srgbClr val="032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“the Word of God” </a:t>
            </a:r>
            <a:endParaRPr lang="en-US" sz="4400" b="1" dirty="0"/>
          </a:p>
        </p:txBody>
      </p:sp>
      <p:sp>
        <p:nvSpPr>
          <p:cNvPr id="6" name="TextBox 5">
            <a:extLst>
              <a:ext uri="{FF2B5EF4-FFF2-40B4-BE49-F238E27FC236}">
                <a16:creationId xmlns="" xmlns:a16="http://schemas.microsoft.com/office/drawing/2014/main" id="{3591B03D-D654-4EFA-9CCC-AAD4DCB64486}"/>
              </a:ext>
            </a:extLst>
          </p:cNvPr>
          <p:cNvSpPr txBox="1"/>
          <p:nvPr/>
        </p:nvSpPr>
        <p:spPr>
          <a:xfrm>
            <a:off x="0" y="114425"/>
            <a:ext cx="1219200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smtClean="0">
                <a:solidFill>
                  <a:schemeClr val="bg1"/>
                </a:solidFill>
              </a:rPr>
              <a:t> </a:t>
            </a:r>
            <a:r>
              <a:rPr lang="en-US" sz="6600" b="1" dirty="0" smtClean="0">
                <a:solidFill>
                  <a:schemeClr val="bg1"/>
                </a:solidFill>
              </a:rPr>
              <a:t>Stay with the Word</a:t>
            </a:r>
            <a:r>
              <a:rPr lang="en-US" sz="4800" b="1" dirty="0" smtClean="0">
                <a:solidFill>
                  <a:schemeClr val="bg1"/>
                </a:solidFill>
              </a:rPr>
              <a:t>  </a:t>
            </a:r>
            <a:endParaRPr lang="en-US" sz="4800" dirty="0">
              <a:solidFill>
                <a:schemeClr val="bg1"/>
              </a:solidFill>
            </a:endParaRPr>
          </a:p>
        </p:txBody>
      </p:sp>
    </p:spTree>
    <p:extLst>
      <p:ext uri="{BB962C8B-B14F-4D97-AF65-F5344CB8AC3E}">
        <p14:creationId xmlns:p14="http://schemas.microsoft.com/office/powerpoint/2010/main" val="488548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2033</Words>
  <Application>Microsoft Office PowerPoint</Application>
  <PresentationFormat>Widescreen</PresentationFormat>
  <Paragraphs>316</Paragraphs>
  <Slides>76</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76</vt:i4>
      </vt:variant>
    </vt:vector>
  </HeadingPairs>
  <TitlesOfParts>
    <vt:vector size="8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2021-02-11T21:33:06Z</dcterms:created>
  <dcterms:modified xsi:type="dcterms:W3CDTF">2021-02-11T21:33:33Z</dcterms:modified>
</cp:coreProperties>
</file>