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notesViewPr>
    <p:cSldViewPr snapToGrid="0">
      <p:cViewPr varScale="1">
        <p:scale>
          <a:sx n="54" d="100"/>
          <a:sy n="54" d="100"/>
        </p:scale>
        <p:origin x="287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17BC3E-BC07-4A58-90F6-7BA31FB92A52}"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DFE2C2-B6F3-4131-BAFE-8403B0D133DE}" type="slidenum">
              <a:rPr lang="en-US" smtClean="0"/>
              <a:t>‹#›</a:t>
            </a:fld>
            <a:endParaRPr lang="en-US"/>
          </a:p>
        </p:txBody>
      </p:sp>
    </p:spTree>
    <p:extLst>
      <p:ext uri="{BB962C8B-B14F-4D97-AF65-F5344CB8AC3E}">
        <p14:creationId xmlns:p14="http://schemas.microsoft.com/office/powerpoint/2010/main" val="482324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r>
              <a:rPr lang="en-US" dirty="0"/>
              <a:t> Glad to be </a:t>
            </a:r>
            <a:r>
              <a:rPr lang="en-US" dirty="0" smtClean="0"/>
              <a:t>here</a:t>
            </a:r>
            <a:r>
              <a:rPr lang="en-US" dirty="0"/>
              <a:t>. </a:t>
            </a:r>
            <a:r>
              <a:rPr lang="en-US" dirty="0" smtClean="0"/>
              <a:t>Glad you showed up. This </a:t>
            </a:r>
            <a:r>
              <a:rPr lang="en-US" dirty="0"/>
              <a:t>is a sensitive subject. I might be an expert on this subject because I have been one of the angriest people I know and </a:t>
            </a:r>
            <a:r>
              <a:rPr lang="en-US" dirty="0" smtClean="0"/>
              <a:t>had </a:t>
            </a:r>
            <a:r>
              <a:rPr lang="en-US" dirty="0"/>
              <a:t>to </a:t>
            </a:r>
            <a:r>
              <a:rPr lang="en-US" dirty="0" smtClean="0"/>
              <a:t>apply </a:t>
            </a:r>
            <a:r>
              <a:rPr lang="en-US" b="1" dirty="0" smtClean="0"/>
              <a:t>much grace </a:t>
            </a:r>
            <a:r>
              <a:rPr lang="en-US" dirty="0"/>
              <a:t>to gain victory over it</a:t>
            </a:r>
            <a:r>
              <a:rPr lang="en-US" dirty="0" smtClean="0"/>
              <a:t>.</a:t>
            </a:r>
          </a:p>
          <a:p>
            <a:endParaRPr lang="en-US" dirty="0"/>
          </a:p>
          <a:p>
            <a:r>
              <a:rPr lang="en-US" dirty="0" smtClean="0"/>
              <a:t>I have a burden for this topic because of two cultural trends  about the issues of anger.</a:t>
            </a:r>
          </a:p>
          <a:p>
            <a:r>
              <a:rPr lang="en-US" dirty="0" smtClean="0"/>
              <a:t>This generation has been taught that all emotions are important, valid, must be expressed and people should honor them. This includes anger so my concern is we are losing the conviction that anger should be restrained and expressed in a mature way rather than a unfiltered, immature way.  Kids will be hurt by outbursts of an immature expression of anger. </a:t>
            </a:r>
            <a:r>
              <a:rPr lang="en-US" b="1" dirty="0" smtClean="0"/>
              <a:t>Click 1</a:t>
            </a:r>
            <a:r>
              <a:rPr lang="en-US" b="1" baseline="30000" dirty="0" smtClean="0"/>
              <a:t>st</a:t>
            </a:r>
            <a:r>
              <a:rPr lang="en-US" b="1" dirty="0" smtClean="0"/>
              <a:t> verse</a:t>
            </a:r>
            <a:endParaRPr lang="en-US" dirty="0" smtClean="0"/>
          </a:p>
          <a:p>
            <a:r>
              <a:rPr lang="en-US" dirty="0" smtClean="0"/>
              <a:t>Second: I think there are still some who believe that any expression of anger will damage their kids permanently so they easily become overwhelmed with guilt. This can lead to passing that belief on to your kids that will make them fragile and unable to handle the anger of others. </a:t>
            </a:r>
            <a:r>
              <a:rPr lang="en-US" b="1" dirty="0" smtClean="0"/>
              <a:t>Click 2</a:t>
            </a:r>
            <a:r>
              <a:rPr lang="en-US" b="1" baseline="30000" dirty="0" smtClean="0"/>
              <a:t>nd</a:t>
            </a:r>
            <a:r>
              <a:rPr lang="en-US" b="1" dirty="0" smtClean="0"/>
              <a:t> verse </a:t>
            </a:r>
            <a:r>
              <a:rPr lang="en-US" dirty="0" smtClean="0"/>
              <a:t>God knows we will be angry, even in harsh way but what we do with that anger is key</a:t>
            </a:r>
          </a:p>
          <a:p>
            <a:r>
              <a:rPr lang="en-US" dirty="0" smtClean="0"/>
              <a:t>We want to avoid the two extremes</a:t>
            </a:r>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1</a:t>
            </a:fld>
            <a:endParaRPr lang="en-US"/>
          </a:p>
        </p:txBody>
      </p:sp>
    </p:spTree>
    <p:extLst>
      <p:ext uri="{BB962C8B-B14F-4D97-AF65-F5344CB8AC3E}">
        <p14:creationId xmlns:p14="http://schemas.microsoft.com/office/powerpoint/2010/main" val="373490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10</a:t>
            </a:fld>
            <a:endParaRPr lang="en-US"/>
          </a:p>
        </p:txBody>
      </p:sp>
    </p:spTree>
    <p:extLst>
      <p:ext uri="{BB962C8B-B14F-4D97-AF65-F5344CB8AC3E}">
        <p14:creationId xmlns:p14="http://schemas.microsoft.com/office/powerpoint/2010/main" val="2626460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11</a:t>
            </a:fld>
            <a:endParaRPr lang="en-US"/>
          </a:p>
        </p:txBody>
      </p:sp>
    </p:spTree>
    <p:extLst>
      <p:ext uri="{BB962C8B-B14F-4D97-AF65-F5344CB8AC3E}">
        <p14:creationId xmlns:p14="http://schemas.microsoft.com/office/powerpoint/2010/main" val="1243460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12</a:t>
            </a:fld>
            <a:endParaRPr lang="en-US"/>
          </a:p>
        </p:txBody>
      </p:sp>
    </p:spTree>
    <p:extLst>
      <p:ext uri="{BB962C8B-B14F-4D97-AF65-F5344CB8AC3E}">
        <p14:creationId xmlns:p14="http://schemas.microsoft.com/office/powerpoint/2010/main" val="1153724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13</a:t>
            </a:fld>
            <a:endParaRPr lang="en-US"/>
          </a:p>
        </p:txBody>
      </p:sp>
    </p:spTree>
    <p:extLst>
      <p:ext uri="{BB962C8B-B14F-4D97-AF65-F5344CB8AC3E}">
        <p14:creationId xmlns:p14="http://schemas.microsoft.com/office/powerpoint/2010/main" val="4047411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14</a:t>
            </a:fld>
            <a:endParaRPr lang="en-US"/>
          </a:p>
        </p:txBody>
      </p:sp>
    </p:spTree>
    <p:extLst>
      <p:ext uri="{BB962C8B-B14F-4D97-AF65-F5344CB8AC3E}">
        <p14:creationId xmlns:p14="http://schemas.microsoft.com/office/powerpoint/2010/main" val="2517180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15</a:t>
            </a:fld>
            <a:endParaRPr lang="en-US"/>
          </a:p>
        </p:txBody>
      </p:sp>
    </p:spTree>
    <p:extLst>
      <p:ext uri="{BB962C8B-B14F-4D97-AF65-F5344CB8AC3E}">
        <p14:creationId xmlns:p14="http://schemas.microsoft.com/office/powerpoint/2010/main" val="6360745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16</a:t>
            </a:fld>
            <a:endParaRPr lang="en-US"/>
          </a:p>
        </p:txBody>
      </p:sp>
    </p:spTree>
    <p:extLst>
      <p:ext uri="{BB962C8B-B14F-4D97-AF65-F5344CB8AC3E}">
        <p14:creationId xmlns:p14="http://schemas.microsoft.com/office/powerpoint/2010/main" val="25423283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17</a:t>
            </a:fld>
            <a:endParaRPr lang="en-US"/>
          </a:p>
        </p:txBody>
      </p:sp>
    </p:spTree>
    <p:extLst>
      <p:ext uri="{BB962C8B-B14F-4D97-AF65-F5344CB8AC3E}">
        <p14:creationId xmlns:p14="http://schemas.microsoft.com/office/powerpoint/2010/main" val="2961742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18</a:t>
            </a:fld>
            <a:endParaRPr lang="en-US"/>
          </a:p>
        </p:txBody>
      </p:sp>
    </p:spTree>
    <p:extLst>
      <p:ext uri="{BB962C8B-B14F-4D97-AF65-F5344CB8AC3E}">
        <p14:creationId xmlns:p14="http://schemas.microsoft.com/office/powerpoint/2010/main" val="20178442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19</a:t>
            </a:fld>
            <a:endParaRPr lang="en-US"/>
          </a:p>
        </p:txBody>
      </p:sp>
    </p:spTree>
    <p:extLst>
      <p:ext uri="{BB962C8B-B14F-4D97-AF65-F5344CB8AC3E}">
        <p14:creationId xmlns:p14="http://schemas.microsoft.com/office/powerpoint/2010/main" val="458599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Anger is a God given emotion and has it’s purpose if expressed properly and with the right motives. </a:t>
            </a:r>
          </a:p>
          <a:p>
            <a:r>
              <a:rPr lang="en-US" dirty="0" smtClean="0"/>
              <a:t>When we express anger for our good and to protect or promote self, it is destructive not only for others but for ourselves as well.</a:t>
            </a:r>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2</a:t>
            </a:fld>
            <a:endParaRPr lang="en-US"/>
          </a:p>
        </p:txBody>
      </p:sp>
    </p:spTree>
    <p:extLst>
      <p:ext uri="{BB962C8B-B14F-4D97-AF65-F5344CB8AC3E}">
        <p14:creationId xmlns:p14="http://schemas.microsoft.com/office/powerpoint/2010/main" val="24802864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20</a:t>
            </a:fld>
            <a:endParaRPr lang="en-US"/>
          </a:p>
        </p:txBody>
      </p:sp>
    </p:spTree>
    <p:extLst>
      <p:ext uri="{BB962C8B-B14F-4D97-AF65-F5344CB8AC3E}">
        <p14:creationId xmlns:p14="http://schemas.microsoft.com/office/powerpoint/2010/main" val="812128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21</a:t>
            </a:fld>
            <a:endParaRPr lang="en-US"/>
          </a:p>
        </p:txBody>
      </p:sp>
    </p:spTree>
    <p:extLst>
      <p:ext uri="{BB962C8B-B14F-4D97-AF65-F5344CB8AC3E}">
        <p14:creationId xmlns:p14="http://schemas.microsoft.com/office/powerpoint/2010/main" val="530004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22</a:t>
            </a:fld>
            <a:endParaRPr lang="en-US"/>
          </a:p>
        </p:txBody>
      </p:sp>
    </p:spTree>
    <p:extLst>
      <p:ext uri="{BB962C8B-B14F-4D97-AF65-F5344CB8AC3E}">
        <p14:creationId xmlns:p14="http://schemas.microsoft.com/office/powerpoint/2010/main" val="35573773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23</a:t>
            </a:fld>
            <a:endParaRPr lang="en-US"/>
          </a:p>
        </p:txBody>
      </p:sp>
    </p:spTree>
    <p:extLst>
      <p:ext uri="{BB962C8B-B14F-4D97-AF65-F5344CB8AC3E}">
        <p14:creationId xmlns:p14="http://schemas.microsoft.com/office/powerpoint/2010/main" val="4137486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3</a:t>
            </a:fld>
            <a:endParaRPr lang="en-US"/>
          </a:p>
        </p:txBody>
      </p:sp>
    </p:spTree>
    <p:extLst>
      <p:ext uri="{BB962C8B-B14F-4D97-AF65-F5344CB8AC3E}">
        <p14:creationId xmlns:p14="http://schemas.microsoft.com/office/powerpoint/2010/main" val="2119082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1B622A6-EE2E-479D-B174-71AD76CF2CFF}" type="slidenum">
              <a:rPr lang="en-US" smtClean="0"/>
              <a:t>4</a:t>
            </a:fld>
            <a:endParaRPr lang="en-US"/>
          </a:p>
        </p:txBody>
      </p:sp>
    </p:spTree>
    <p:extLst>
      <p:ext uri="{BB962C8B-B14F-4D97-AF65-F5344CB8AC3E}">
        <p14:creationId xmlns:p14="http://schemas.microsoft.com/office/powerpoint/2010/main" val="329048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5</a:t>
            </a:fld>
            <a:endParaRPr lang="en-US"/>
          </a:p>
        </p:txBody>
      </p:sp>
    </p:spTree>
    <p:extLst>
      <p:ext uri="{BB962C8B-B14F-4D97-AF65-F5344CB8AC3E}">
        <p14:creationId xmlns:p14="http://schemas.microsoft.com/office/powerpoint/2010/main" val="1972710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6</a:t>
            </a:fld>
            <a:endParaRPr lang="en-US"/>
          </a:p>
        </p:txBody>
      </p:sp>
    </p:spTree>
    <p:extLst>
      <p:ext uri="{BB962C8B-B14F-4D97-AF65-F5344CB8AC3E}">
        <p14:creationId xmlns:p14="http://schemas.microsoft.com/office/powerpoint/2010/main" val="2795512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way that you answer the question “I would be more…” will give you insight into your beliefs.</a:t>
            </a:r>
          </a:p>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7</a:t>
            </a:fld>
            <a:endParaRPr lang="en-US"/>
          </a:p>
        </p:txBody>
      </p:sp>
    </p:spTree>
    <p:extLst>
      <p:ext uri="{BB962C8B-B14F-4D97-AF65-F5344CB8AC3E}">
        <p14:creationId xmlns:p14="http://schemas.microsoft.com/office/powerpoint/2010/main" val="1016008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8</a:t>
            </a:fld>
            <a:endParaRPr lang="en-US"/>
          </a:p>
        </p:txBody>
      </p:sp>
    </p:spTree>
    <p:extLst>
      <p:ext uri="{BB962C8B-B14F-4D97-AF65-F5344CB8AC3E}">
        <p14:creationId xmlns:p14="http://schemas.microsoft.com/office/powerpoint/2010/main" val="2368161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622A6-EE2E-479D-B174-71AD76CF2CFF}" type="slidenum">
              <a:rPr lang="en-US" smtClean="0"/>
              <a:t>9</a:t>
            </a:fld>
            <a:endParaRPr lang="en-US"/>
          </a:p>
        </p:txBody>
      </p:sp>
    </p:spTree>
    <p:extLst>
      <p:ext uri="{BB962C8B-B14F-4D97-AF65-F5344CB8AC3E}">
        <p14:creationId xmlns:p14="http://schemas.microsoft.com/office/powerpoint/2010/main" val="3902269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11/7/2018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smtClean="0">
                <a:solidFill>
                  <a:schemeClr val="accent1"/>
                </a:solidFill>
              </a:rPr>
              <a:t>Dealing With Anger</a:t>
            </a:r>
            <a:br>
              <a:rPr lang="en-US" sz="4000" b="1" dirty="0" smtClean="0">
                <a:solidFill>
                  <a:schemeClr val="accent1"/>
                </a:solidFill>
              </a:rPr>
            </a:br>
            <a:r>
              <a:rPr lang="en-US" sz="4000" b="1" dirty="0" smtClean="0">
                <a:solidFill>
                  <a:schemeClr val="accent1">
                    <a:lumMod val="60000"/>
                    <a:lumOff val="40000"/>
                  </a:schemeClr>
                </a:solidFill>
                <a:effectLst>
                  <a:outerShdw blurRad="38100" dist="38100" dir="2700000" algn="tl">
                    <a:srgbClr val="000000">
                      <a:alpha val="43137"/>
                    </a:srgbClr>
                  </a:outerShdw>
                </a:effectLst>
              </a:rPr>
              <a:t>Developing Patience</a:t>
            </a:r>
            <a:endParaRPr lang="en-US" sz="4000" b="1" dirty="0">
              <a:solidFill>
                <a:schemeClr val="accent1">
                  <a:lumMod val="60000"/>
                  <a:lumOff val="4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0" indent="0">
              <a:buNone/>
            </a:pPr>
            <a:r>
              <a:rPr lang="en-US" sz="3600" dirty="0" smtClean="0"/>
              <a:t>The </a:t>
            </a:r>
            <a:r>
              <a:rPr lang="en-US" sz="3600" dirty="0"/>
              <a:t>anger of man does not achieve the righteousness of God. </a:t>
            </a:r>
            <a:r>
              <a:rPr lang="en-US" sz="2400" dirty="0"/>
              <a:t>James </a:t>
            </a:r>
            <a:r>
              <a:rPr lang="en-US" sz="2400" dirty="0" smtClean="0"/>
              <a:t>1:20 </a:t>
            </a:r>
          </a:p>
          <a:p>
            <a:pPr marL="0" indent="0">
              <a:buNone/>
            </a:pPr>
            <a:endParaRPr lang="en-US" sz="2400" dirty="0" smtClean="0"/>
          </a:p>
          <a:p>
            <a:pPr marL="0" indent="0">
              <a:buNone/>
            </a:pPr>
            <a:r>
              <a:rPr lang="en-US" sz="3600" dirty="0" smtClean="0"/>
              <a:t>Be angry and yet do not sin; do not let the sun go down on your anger, and do not give the devil an opportunity. </a:t>
            </a:r>
            <a:r>
              <a:rPr lang="en-US" sz="2400" dirty="0" smtClean="0"/>
              <a:t>Ephesians 4:26-27</a:t>
            </a:r>
            <a:endParaRPr lang="en-US" sz="3600" dirty="0" smtClean="0"/>
          </a:p>
          <a:p>
            <a:pPr marL="0" indent="0">
              <a:buNone/>
            </a:pPr>
            <a:endParaRPr lang="en-US" sz="2400" dirty="0" smtClean="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77302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solidFill>
              </a:rPr>
              <a:t>Dealing With Anger</a:t>
            </a:r>
            <a:br>
              <a:rPr lang="en-US" sz="4000" b="1" dirty="0">
                <a:solidFill>
                  <a:schemeClr val="accent1"/>
                </a:solidFill>
              </a:rPr>
            </a:br>
            <a:r>
              <a:rPr lang="en-US" sz="4000" b="1" dirty="0">
                <a:solidFill>
                  <a:schemeClr val="accent1">
                    <a:lumMod val="60000"/>
                    <a:lumOff val="40000"/>
                  </a:schemeClr>
                </a:solidFill>
                <a:effectLst>
                  <a:outerShdw blurRad="38100" dist="38100" dir="2700000" algn="tl">
                    <a:srgbClr val="000000">
                      <a:alpha val="43137"/>
                    </a:srgbClr>
                  </a:outerShdw>
                </a:effectLst>
              </a:rPr>
              <a:t>Developing Patience</a:t>
            </a:r>
            <a:endParaRPr lang="en-US" sz="4000" b="1" dirty="0">
              <a:solidFill>
                <a:schemeClr val="bg2">
                  <a:lumMod val="9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fontScale="92500" lnSpcReduction="20000"/>
          </a:bodyPr>
          <a:lstStyle/>
          <a:p>
            <a:pPr marL="571500" indent="-514350">
              <a:buFont typeface="+mj-lt"/>
              <a:buAutoNum type="arabicPeriod"/>
            </a:pPr>
            <a:r>
              <a:rPr lang="en-US" sz="2800" dirty="0" smtClean="0"/>
              <a:t>What are some correct goals that will give you </a:t>
            </a:r>
            <a:r>
              <a:rPr lang="en-US" sz="2800" b="1" dirty="0" smtClean="0"/>
              <a:t>success</a:t>
            </a:r>
            <a:r>
              <a:rPr lang="en-US" sz="2800" dirty="0" smtClean="0"/>
              <a:t> in being a good parent?</a:t>
            </a:r>
          </a:p>
          <a:p>
            <a:pPr marL="571500" indent="-514350">
              <a:buFont typeface="+mj-lt"/>
              <a:buAutoNum type="arabicPeriod"/>
            </a:pPr>
            <a:r>
              <a:rPr lang="en-US" sz="2800" dirty="0"/>
              <a:t>What correct goals will achieve </a:t>
            </a:r>
            <a:r>
              <a:rPr lang="en-US" sz="2800" b="1" dirty="0"/>
              <a:t>fulfillment</a:t>
            </a:r>
            <a:r>
              <a:rPr lang="en-US" sz="2800" dirty="0"/>
              <a:t> as a parent? </a:t>
            </a:r>
            <a:endParaRPr lang="en-US" sz="2800" dirty="0" smtClean="0"/>
          </a:p>
          <a:p>
            <a:pPr marL="571500" indent="-514350">
              <a:buFont typeface="+mj-lt"/>
              <a:buAutoNum type="arabicPeriod"/>
            </a:pPr>
            <a:r>
              <a:rPr lang="en-US" sz="2800" dirty="0"/>
              <a:t>What correct goals will achieve </a:t>
            </a:r>
            <a:r>
              <a:rPr lang="en-US" sz="2800" b="1" dirty="0"/>
              <a:t>satisfaction </a:t>
            </a:r>
            <a:r>
              <a:rPr lang="en-US" sz="2800" dirty="0"/>
              <a:t>with life at this time of parenting</a:t>
            </a:r>
            <a:r>
              <a:rPr lang="en-US" sz="2800" dirty="0" smtClean="0"/>
              <a:t>?</a:t>
            </a:r>
          </a:p>
          <a:p>
            <a:pPr marL="571500" indent="-514350">
              <a:buFont typeface="+mj-lt"/>
              <a:buAutoNum type="arabicPeriod"/>
            </a:pPr>
            <a:r>
              <a:rPr lang="en-US" sz="2800" dirty="0"/>
              <a:t>What correct goals would achieve more </a:t>
            </a:r>
            <a:r>
              <a:rPr lang="en-US" sz="2800" b="1" dirty="0"/>
              <a:t>happiness </a:t>
            </a:r>
            <a:r>
              <a:rPr lang="en-US" sz="2800" dirty="0"/>
              <a:t>in your daily routine? </a:t>
            </a:r>
            <a:endParaRPr lang="en-US" sz="2800" dirty="0" smtClean="0"/>
          </a:p>
          <a:p>
            <a:pPr marL="571500" indent="-514350">
              <a:buFont typeface="+mj-lt"/>
              <a:buAutoNum type="arabicPeriod"/>
            </a:pPr>
            <a:r>
              <a:rPr lang="en-US" sz="2800" dirty="0"/>
              <a:t>What correct goals would achieve more </a:t>
            </a:r>
            <a:r>
              <a:rPr lang="en-US" sz="2800" b="1" dirty="0"/>
              <a:t>contentment </a:t>
            </a:r>
            <a:r>
              <a:rPr lang="en-US" sz="2800" dirty="0"/>
              <a:t>in your present life? </a:t>
            </a:r>
            <a:endParaRPr lang="en-US" sz="2800" dirty="0" smtClean="0"/>
          </a:p>
          <a:p>
            <a:pPr marL="571500" indent="-514350">
              <a:buFont typeface="+mj-lt"/>
              <a:buAutoNum type="arabicPeriod"/>
            </a:pPr>
            <a:r>
              <a:rPr lang="en-US" sz="2800" dirty="0"/>
              <a:t>What correct goals would give you more </a:t>
            </a:r>
            <a:r>
              <a:rPr lang="en-US" sz="2800" b="1" dirty="0"/>
              <a:t>control</a:t>
            </a:r>
            <a:r>
              <a:rPr lang="en-US" sz="2800" dirty="0"/>
              <a:t> as a parent? </a:t>
            </a:r>
          </a:p>
          <a:p>
            <a:pPr marL="571500" indent="-514350">
              <a:buFont typeface="+mj-lt"/>
              <a:buAutoNum type="arabicPeriod"/>
            </a:pPr>
            <a:endParaRPr lang="en-US" sz="2400" dirty="0" smtClean="0"/>
          </a:p>
          <a:p>
            <a:pPr marL="571500" indent="-514350">
              <a:buFont typeface="+mj-lt"/>
              <a:buAutoNum type="arabicPeriod"/>
            </a:pPr>
            <a:endParaRPr lang="en-US" sz="2400" dirty="0"/>
          </a:p>
          <a:p>
            <a:pPr marL="571500" indent="-514350">
              <a:buFont typeface="+mj-lt"/>
              <a:buAutoNum type="arabicPeriod"/>
            </a:pPr>
            <a:endParaRPr lang="en-US" sz="2800" dirty="0"/>
          </a:p>
          <a:p>
            <a:pPr marL="571500" indent="-514350">
              <a:buFont typeface="+mj-lt"/>
              <a:buAutoNum type="arabicPeriod"/>
            </a:pPr>
            <a:endParaRPr lang="en-US" sz="2800" dirty="0" smtClean="0"/>
          </a:p>
          <a:p>
            <a:pPr marL="571500" indent="-514350">
              <a:buFont typeface="+mj-lt"/>
              <a:buAutoNum type="arabicPeriod"/>
            </a:pPr>
            <a:endParaRPr lang="en-US" sz="2800" dirty="0"/>
          </a:p>
          <a:p>
            <a:pPr marL="57150" indent="0">
              <a:buNone/>
            </a:pPr>
            <a:endParaRPr lang="en-US" sz="3400" dirty="0"/>
          </a:p>
        </p:txBody>
      </p:sp>
    </p:spTree>
    <p:extLst>
      <p:ext uri="{BB962C8B-B14F-4D97-AF65-F5344CB8AC3E}">
        <p14:creationId xmlns:p14="http://schemas.microsoft.com/office/powerpoint/2010/main" val="2287903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solidFill>
              </a:rPr>
              <a:t>Dealing With Anger</a:t>
            </a:r>
            <a:br>
              <a:rPr lang="en-US" sz="4000" b="1" dirty="0">
                <a:solidFill>
                  <a:schemeClr val="accent1"/>
                </a:solidFill>
              </a:rPr>
            </a:br>
            <a:r>
              <a:rPr lang="en-US" sz="4000" b="1" dirty="0">
                <a:solidFill>
                  <a:schemeClr val="accent1">
                    <a:lumMod val="60000"/>
                    <a:lumOff val="40000"/>
                  </a:schemeClr>
                </a:solidFill>
                <a:effectLst>
                  <a:outerShdw blurRad="38100" dist="38100" dir="2700000" algn="tl">
                    <a:srgbClr val="000000">
                      <a:alpha val="43137"/>
                    </a:srgbClr>
                  </a:outerShdw>
                </a:effectLst>
              </a:rPr>
              <a:t>Developing Patience</a:t>
            </a:r>
            <a:endParaRPr lang="en-US" sz="4000" b="1" dirty="0">
              <a:solidFill>
                <a:schemeClr val="bg2">
                  <a:lumMod val="9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57150" indent="0">
              <a:buNone/>
            </a:pPr>
            <a:r>
              <a:rPr lang="en-US" sz="3400" dirty="0" smtClean="0"/>
              <a:t>What are some correct goals that will give you success in being a good parent?</a:t>
            </a:r>
          </a:p>
          <a:p>
            <a:pPr marL="914400" lvl="1" indent="-457200"/>
            <a:r>
              <a:rPr lang="en-US" sz="3200" dirty="0" smtClean="0"/>
              <a:t>Pause, think, choose and then respond</a:t>
            </a:r>
          </a:p>
          <a:p>
            <a:pPr marL="914400" lvl="1" indent="-457200"/>
            <a:r>
              <a:rPr lang="en-US" sz="3200" dirty="0" smtClean="0"/>
              <a:t>To be able to respond in a calm, respectful way no matter, how child is behaving</a:t>
            </a:r>
          </a:p>
          <a:p>
            <a:pPr marL="457200" lvl="1" indent="0">
              <a:buNone/>
            </a:pPr>
            <a:endParaRPr lang="en-US" sz="3200" dirty="0"/>
          </a:p>
        </p:txBody>
      </p:sp>
    </p:spTree>
    <p:extLst>
      <p:ext uri="{BB962C8B-B14F-4D97-AF65-F5344CB8AC3E}">
        <p14:creationId xmlns:p14="http://schemas.microsoft.com/office/powerpoint/2010/main" val="356039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solidFill>
              </a:rPr>
              <a:t>Dealing With Anger</a:t>
            </a:r>
            <a:br>
              <a:rPr lang="en-US" sz="4000" b="1" dirty="0">
                <a:solidFill>
                  <a:schemeClr val="accent1"/>
                </a:solidFill>
              </a:rPr>
            </a:br>
            <a:r>
              <a:rPr lang="en-US" sz="4000" b="1" dirty="0">
                <a:solidFill>
                  <a:schemeClr val="accent1">
                    <a:lumMod val="60000"/>
                    <a:lumOff val="40000"/>
                  </a:schemeClr>
                </a:solidFill>
                <a:effectLst>
                  <a:outerShdw blurRad="38100" dist="38100" dir="2700000" algn="tl">
                    <a:srgbClr val="000000">
                      <a:alpha val="43137"/>
                    </a:srgbClr>
                  </a:outerShdw>
                </a:effectLst>
              </a:rPr>
              <a:t>Developing Patience</a:t>
            </a:r>
            <a:endParaRPr lang="en-US" sz="4000" b="1" dirty="0">
              <a:solidFill>
                <a:schemeClr val="bg2">
                  <a:lumMod val="9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0" indent="0">
              <a:buNone/>
            </a:pPr>
            <a:r>
              <a:rPr lang="en-US" sz="3600" dirty="0" smtClean="0"/>
              <a:t>What correct goals will achieve fulfillment as a parent? </a:t>
            </a:r>
          </a:p>
          <a:p>
            <a:pPr lvl="1"/>
            <a:r>
              <a:rPr lang="en-US" sz="3400" dirty="0" smtClean="0"/>
              <a:t>Choose to remember why I wanted children</a:t>
            </a:r>
          </a:p>
          <a:p>
            <a:pPr lvl="1"/>
            <a:r>
              <a:rPr lang="en-US" sz="3400" dirty="0" smtClean="0"/>
              <a:t>Think long term fulfillment rather than momentary fulfillment</a:t>
            </a:r>
          </a:p>
          <a:p>
            <a:pPr lvl="1"/>
            <a:endParaRPr lang="en-US" sz="3200" dirty="0"/>
          </a:p>
        </p:txBody>
      </p:sp>
    </p:spTree>
    <p:extLst>
      <p:ext uri="{BB962C8B-B14F-4D97-AF65-F5344CB8AC3E}">
        <p14:creationId xmlns:p14="http://schemas.microsoft.com/office/powerpoint/2010/main" val="149969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solidFill>
              </a:rPr>
              <a:t>Dealing With Anger</a:t>
            </a:r>
            <a:br>
              <a:rPr lang="en-US" sz="4000" b="1" dirty="0">
                <a:solidFill>
                  <a:schemeClr val="accent1"/>
                </a:solidFill>
              </a:rPr>
            </a:br>
            <a:r>
              <a:rPr lang="en-US" sz="4000" b="1" dirty="0">
                <a:solidFill>
                  <a:schemeClr val="accent1">
                    <a:lumMod val="60000"/>
                    <a:lumOff val="40000"/>
                  </a:schemeClr>
                </a:solidFill>
                <a:effectLst>
                  <a:outerShdw blurRad="38100" dist="38100" dir="2700000" algn="tl">
                    <a:srgbClr val="000000">
                      <a:alpha val="43137"/>
                    </a:srgbClr>
                  </a:outerShdw>
                </a:effectLst>
              </a:rPr>
              <a:t>Developing Patience</a:t>
            </a:r>
            <a:endParaRPr lang="en-US" sz="4000" b="1" dirty="0">
              <a:solidFill>
                <a:schemeClr val="bg2">
                  <a:lumMod val="9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0" indent="0">
              <a:buNone/>
            </a:pPr>
            <a:r>
              <a:rPr lang="en-US" sz="3600" dirty="0" smtClean="0"/>
              <a:t>What correct goals will achieve satisfaction with life at this time of parenting?</a:t>
            </a:r>
          </a:p>
          <a:p>
            <a:pPr lvl="1"/>
            <a:r>
              <a:rPr lang="en-US" sz="3200" dirty="0" smtClean="0"/>
              <a:t>Don’t be a martyr </a:t>
            </a:r>
          </a:p>
          <a:p>
            <a:pPr lvl="1"/>
            <a:r>
              <a:rPr lang="en-US" sz="3200" dirty="0" smtClean="0"/>
              <a:t>Choose gratitude</a:t>
            </a:r>
          </a:p>
          <a:p>
            <a:pPr lvl="1"/>
            <a:r>
              <a:rPr lang="en-US" sz="3200" dirty="0" smtClean="0"/>
              <a:t>Take care of self</a:t>
            </a:r>
          </a:p>
          <a:p>
            <a:pPr lvl="1"/>
            <a:r>
              <a:rPr lang="en-US" sz="3200" dirty="0" smtClean="0"/>
              <a:t>Parent with friends </a:t>
            </a:r>
            <a:endParaRPr lang="en-US" sz="3200" dirty="0"/>
          </a:p>
        </p:txBody>
      </p:sp>
    </p:spTree>
    <p:extLst>
      <p:ext uri="{BB962C8B-B14F-4D97-AF65-F5344CB8AC3E}">
        <p14:creationId xmlns:p14="http://schemas.microsoft.com/office/powerpoint/2010/main" val="300460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solidFill>
              </a:rPr>
              <a:t>Dealing With Anger</a:t>
            </a:r>
            <a:br>
              <a:rPr lang="en-US" sz="4000" b="1" dirty="0">
                <a:solidFill>
                  <a:schemeClr val="accent1"/>
                </a:solidFill>
              </a:rPr>
            </a:br>
            <a:r>
              <a:rPr lang="en-US" sz="4000" b="1" dirty="0">
                <a:solidFill>
                  <a:schemeClr val="accent1">
                    <a:lumMod val="60000"/>
                    <a:lumOff val="40000"/>
                  </a:schemeClr>
                </a:solidFill>
                <a:effectLst>
                  <a:outerShdw blurRad="38100" dist="38100" dir="2700000" algn="tl">
                    <a:srgbClr val="000000">
                      <a:alpha val="43137"/>
                    </a:srgbClr>
                  </a:outerShdw>
                </a:effectLst>
              </a:rPr>
              <a:t>Developing Patience</a:t>
            </a:r>
            <a:endParaRPr lang="en-US" sz="4000" b="1" dirty="0">
              <a:solidFill>
                <a:schemeClr val="bg2">
                  <a:lumMod val="9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0" indent="0">
              <a:buNone/>
            </a:pPr>
            <a:r>
              <a:rPr lang="en-US" sz="3600" dirty="0" smtClean="0"/>
              <a:t>What correct goals would achieve more happiness in your daily routine? </a:t>
            </a:r>
          </a:p>
          <a:p>
            <a:pPr lvl="1"/>
            <a:r>
              <a:rPr lang="en-US" sz="3200" dirty="0" smtClean="0"/>
              <a:t>Invest in the kids early in the day</a:t>
            </a:r>
          </a:p>
          <a:p>
            <a:pPr lvl="1"/>
            <a:r>
              <a:rPr lang="en-US" sz="3200" dirty="0" smtClean="0"/>
              <a:t>Make plans</a:t>
            </a:r>
          </a:p>
          <a:p>
            <a:pPr lvl="1"/>
            <a:r>
              <a:rPr lang="en-US" sz="3200" dirty="0" smtClean="0"/>
              <a:t>Get kids outside</a:t>
            </a:r>
          </a:p>
          <a:p>
            <a:pPr lvl="1"/>
            <a:r>
              <a:rPr lang="en-US" sz="3200" dirty="0" smtClean="0"/>
              <a:t>Have a schedule </a:t>
            </a:r>
            <a:endParaRPr lang="en-US" sz="3200" dirty="0"/>
          </a:p>
        </p:txBody>
      </p:sp>
    </p:spTree>
    <p:extLst>
      <p:ext uri="{BB962C8B-B14F-4D97-AF65-F5344CB8AC3E}">
        <p14:creationId xmlns:p14="http://schemas.microsoft.com/office/powerpoint/2010/main" val="4097894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solidFill>
              </a:rPr>
              <a:t>Dealing With Anger</a:t>
            </a:r>
            <a:br>
              <a:rPr lang="en-US" sz="4000" b="1" dirty="0">
                <a:solidFill>
                  <a:schemeClr val="accent1"/>
                </a:solidFill>
              </a:rPr>
            </a:br>
            <a:r>
              <a:rPr lang="en-US" sz="4000" b="1" dirty="0">
                <a:solidFill>
                  <a:schemeClr val="accent1">
                    <a:lumMod val="60000"/>
                    <a:lumOff val="40000"/>
                  </a:schemeClr>
                </a:solidFill>
                <a:effectLst>
                  <a:outerShdw blurRad="38100" dist="38100" dir="2700000" algn="tl">
                    <a:srgbClr val="000000">
                      <a:alpha val="43137"/>
                    </a:srgbClr>
                  </a:outerShdw>
                </a:effectLst>
              </a:rPr>
              <a:t>Developing Patience</a:t>
            </a:r>
            <a:endParaRPr lang="en-US" sz="4000" b="1" dirty="0">
              <a:solidFill>
                <a:schemeClr val="bg2">
                  <a:lumMod val="9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0" indent="0">
              <a:buNone/>
            </a:pPr>
            <a:r>
              <a:rPr lang="en-US" sz="3600" dirty="0" smtClean="0"/>
              <a:t>What correct goals would achieve more contentment in your present life? </a:t>
            </a:r>
            <a:endParaRPr lang="en-US" sz="3600" dirty="0"/>
          </a:p>
          <a:p>
            <a:pPr lvl="1"/>
            <a:r>
              <a:rPr lang="en-US" sz="3200" dirty="0" smtClean="0"/>
              <a:t>Invest in my marriage</a:t>
            </a:r>
          </a:p>
          <a:p>
            <a:pPr lvl="1"/>
            <a:r>
              <a:rPr lang="en-US" sz="3200" dirty="0" smtClean="0"/>
              <a:t>Maintain exercise</a:t>
            </a:r>
          </a:p>
          <a:p>
            <a:pPr lvl="1"/>
            <a:r>
              <a:rPr lang="en-US" sz="3200" dirty="0" smtClean="0"/>
              <a:t>Maintain friendships</a:t>
            </a:r>
          </a:p>
          <a:p>
            <a:pPr lvl="1"/>
            <a:r>
              <a:rPr lang="en-US" sz="3200" dirty="0" smtClean="0"/>
              <a:t>Maintain ministry</a:t>
            </a:r>
            <a:endParaRPr lang="en-US" sz="3200" dirty="0"/>
          </a:p>
        </p:txBody>
      </p:sp>
    </p:spTree>
    <p:extLst>
      <p:ext uri="{BB962C8B-B14F-4D97-AF65-F5344CB8AC3E}">
        <p14:creationId xmlns:p14="http://schemas.microsoft.com/office/powerpoint/2010/main" val="211378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solidFill>
              </a:rPr>
              <a:t>Dealing With Anger</a:t>
            </a:r>
            <a:br>
              <a:rPr lang="en-US" sz="4000" b="1" dirty="0">
                <a:solidFill>
                  <a:schemeClr val="accent1"/>
                </a:solidFill>
              </a:rPr>
            </a:br>
            <a:r>
              <a:rPr lang="en-US" sz="4000" b="1" dirty="0">
                <a:solidFill>
                  <a:schemeClr val="accent1">
                    <a:lumMod val="60000"/>
                    <a:lumOff val="40000"/>
                  </a:schemeClr>
                </a:solidFill>
                <a:effectLst>
                  <a:outerShdw blurRad="38100" dist="38100" dir="2700000" algn="tl">
                    <a:srgbClr val="000000">
                      <a:alpha val="43137"/>
                    </a:srgbClr>
                  </a:outerShdw>
                </a:effectLst>
              </a:rPr>
              <a:t>Developing Patience</a:t>
            </a:r>
            <a:endParaRPr lang="en-US" sz="4000" b="1" dirty="0">
              <a:solidFill>
                <a:schemeClr val="bg2">
                  <a:lumMod val="9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0" indent="0">
              <a:buNone/>
            </a:pPr>
            <a:r>
              <a:rPr lang="en-US" sz="3600" dirty="0" smtClean="0"/>
              <a:t>What correct goals would give you more control as a parent? </a:t>
            </a:r>
          </a:p>
          <a:p>
            <a:pPr lvl="1"/>
            <a:r>
              <a:rPr lang="en-US" sz="3200" dirty="0" smtClean="0"/>
              <a:t>Develop self-control</a:t>
            </a:r>
          </a:p>
          <a:p>
            <a:pPr lvl="1"/>
            <a:r>
              <a:rPr lang="en-US" sz="3200" dirty="0" smtClean="0"/>
              <a:t>Give eye contact when giving a command and keep eye contact until they respond</a:t>
            </a:r>
          </a:p>
          <a:p>
            <a:pPr lvl="1"/>
            <a:r>
              <a:rPr lang="en-US" sz="3200" dirty="0" smtClean="0"/>
              <a:t>Have your yes be yes and no be no</a:t>
            </a:r>
          </a:p>
          <a:p>
            <a:pPr lvl="1"/>
            <a:r>
              <a:rPr lang="en-US" sz="3200" dirty="0" smtClean="0"/>
              <a:t>Be consistent</a:t>
            </a:r>
            <a:endParaRPr lang="en-US" sz="3200" dirty="0"/>
          </a:p>
        </p:txBody>
      </p:sp>
    </p:spTree>
    <p:extLst>
      <p:ext uri="{BB962C8B-B14F-4D97-AF65-F5344CB8AC3E}">
        <p14:creationId xmlns:p14="http://schemas.microsoft.com/office/powerpoint/2010/main" val="191939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smtClean="0">
                <a:solidFill>
                  <a:schemeClr val="accent1">
                    <a:lumMod val="60000"/>
                    <a:lumOff val="40000"/>
                  </a:schemeClr>
                </a:solidFill>
                <a:effectLst>
                  <a:outerShdw blurRad="38100" dist="38100" dir="2700000" algn="tl">
                    <a:srgbClr val="000000">
                      <a:alpha val="43137"/>
                    </a:srgbClr>
                  </a:outerShdw>
                </a:effectLst>
              </a:rPr>
              <a:t>Dealing With Anger</a:t>
            </a:r>
            <a:br>
              <a:rPr lang="en-US" sz="4000" b="1" dirty="0" smtClean="0">
                <a:solidFill>
                  <a:schemeClr val="accent1">
                    <a:lumMod val="60000"/>
                    <a:lumOff val="40000"/>
                  </a:schemeClr>
                </a:solidFill>
                <a:effectLst>
                  <a:outerShdw blurRad="38100" dist="38100" dir="2700000" algn="tl">
                    <a:srgbClr val="000000">
                      <a:alpha val="43137"/>
                    </a:srgbClr>
                  </a:outerShdw>
                </a:effectLst>
              </a:rPr>
            </a:br>
            <a:r>
              <a:rPr lang="en-US" sz="4000" b="1" dirty="0" smtClean="0">
                <a:solidFill>
                  <a:schemeClr val="accent1"/>
                </a:solidFill>
                <a:effectLst>
                  <a:outerShdw blurRad="38100" dist="38100" dir="2700000" algn="tl">
                    <a:srgbClr val="000000">
                      <a:alpha val="43137"/>
                    </a:srgbClr>
                  </a:outerShdw>
                </a:effectLst>
              </a:rPr>
              <a:t>Developing Patience</a:t>
            </a:r>
            <a:endParaRPr lang="en-US" sz="4000" b="1" dirty="0">
              <a:solidFill>
                <a:schemeClr val="accent1"/>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0" indent="0" algn="ctr">
              <a:buNone/>
            </a:pPr>
            <a:r>
              <a:rPr lang="en-US" sz="3400" b="1" dirty="0" smtClean="0"/>
              <a:t>Do not justify your self-centered anger</a:t>
            </a:r>
          </a:p>
          <a:p>
            <a:pPr lvl="1"/>
            <a:r>
              <a:rPr lang="en-US" sz="3200" dirty="0" smtClean="0"/>
              <a:t>Your kids don’t “make you” have a wrong reaction.</a:t>
            </a:r>
          </a:p>
          <a:p>
            <a:pPr lvl="1"/>
            <a:r>
              <a:rPr lang="en-US" sz="3200" dirty="0" smtClean="0"/>
              <a:t>You choose to respond that way</a:t>
            </a:r>
          </a:p>
          <a:p>
            <a:pPr lvl="1"/>
            <a:r>
              <a:rPr lang="en-US" sz="3200" dirty="0" smtClean="0"/>
              <a:t>A wrong goal “makes you” react wrongly</a:t>
            </a:r>
            <a:endParaRPr lang="en-US" sz="3200" dirty="0"/>
          </a:p>
        </p:txBody>
      </p:sp>
    </p:spTree>
    <p:extLst>
      <p:ext uri="{BB962C8B-B14F-4D97-AF65-F5344CB8AC3E}">
        <p14:creationId xmlns:p14="http://schemas.microsoft.com/office/powerpoint/2010/main" val="396380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lumMod val="60000"/>
                    <a:lumOff val="40000"/>
                  </a:schemeClr>
                </a:solidFill>
                <a:effectLst>
                  <a:outerShdw blurRad="38100" dist="38100" dir="2700000" algn="tl">
                    <a:srgbClr val="000000">
                      <a:alpha val="43137"/>
                    </a:srgbClr>
                  </a:outerShdw>
                </a:effectLst>
              </a:rPr>
              <a:t>Dealing With Anger</a:t>
            </a:r>
            <a:br>
              <a:rPr lang="en-US" sz="4000" b="1" dirty="0">
                <a:solidFill>
                  <a:schemeClr val="accent1">
                    <a:lumMod val="60000"/>
                    <a:lumOff val="40000"/>
                  </a:schemeClr>
                </a:solidFill>
                <a:effectLst>
                  <a:outerShdw blurRad="38100" dist="38100" dir="2700000" algn="tl">
                    <a:srgbClr val="000000">
                      <a:alpha val="43137"/>
                    </a:srgbClr>
                  </a:outerShdw>
                </a:effectLst>
              </a:rPr>
            </a:br>
            <a:r>
              <a:rPr lang="en-US" sz="4000" b="1" dirty="0">
                <a:solidFill>
                  <a:schemeClr val="accent1"/>
                </a:solidFill>
                <a:effectLst>
                  <a:outerShdw blurRad="38100" dist="38100" dir="2700000" algn="tl">
                    <a:srgbClr val="000000">
                      <a:alpha val="43137"/>
                    </a:srgbClr>
                  </a:outerShdw>
                </a:effectLst>
              </a:rPr>
              <a:t>Developing Patience</a:t>
            </a:r>
            <a:endParaRPr lang="en-US" sz="4000"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0" indent="0" algn="ctr">
              <a:buNone/>
            </a:pPr>
            <a:r>
              <a:rPr lang="en-US" sz="3600" b="1" dirty="0" smtClean="0"/>
              <a:t>Find your choice in the situation</a:t>
            </a:r>
          </a:p>
          <a:p>
            <a:r>
              <a:rPr lang="en-US" sz="3400" dirty="0" smtClean="0"/>
              <a:t>Children can take away your preferred choice but not your ultimate choice.</a:t>
            </a:r>
          </a:p>
          <a:p>
            <a:r>
              <a:rPr lang="en-US" sz="3400" dirty="0" smtClean="0"/>
              <a:t>No one can take away your choice to choose your response </a:t>
            </a:r>
          </a:p>
          <a:p>
            <a:pPr marL="0" indent="0">
              <a:buNone/>
            </a:pPr>
            <a:endParaRPr lang="en-US" sz="3600" dirty="0"/>
          </a:p>
        </p:txBody>
      </p:sp>
    </p:spTree>
    <p:extLst>
      <p:ext uri="{BB962C8B-B14F-4D97-AF65-F5344CB8AC3E}">
        <p14:creationId xmlns:p14="http://schemas.microsoft.com/office/powerpoint/2010/main" val="40306763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lumMod val="60000"/>
                    <a:lumOff val="40000"/>
                  </a:schemeClr>
                </a:solidFill>
                <a:effectLst>
                  <a:outerShdw blurRad="38100" dist="38100" dir="2700000" algn="tl">
                    <a:srgbClr val="000000">
                      <a:alpha val="43137"/>
                    </a:srgbClr>
                  </a:outerShdw>
                </a:effectLst>
              </a:rPr>
              <a:t>Dealing With Anger</a:t>
            </a:r>
            <a:br>
              <a:rPr lang="en-US" sz="4000" b="1" dirty="0">
                <a:solidFill>
                  <a:schemeClr val="accent1">
                    <a:lumMod val="60000"/>
                    <a:lumOff val="40000"/>
                  </a:schemeClr>
                </a:solidFill>
                <a:effectLst>
                  <a:outerShdw blurRad="38100" dist="38100" dir="2700000" algn="tl">
                    <a:srgbClr val="000000">
                      <a:alpha val="43137"/>
                    </a:srgbClr>
                  </a:outerShdw>
                </a:effectLst>
              </a:rPr>
            </a:br>
            <a:r>
              <a:rPr lang="en-US" sz="4000" b="1" dirty="0">
                <a:solidFill>
                  <a:schemeClr val="accent1"/>
                </a:solidFill>
                <a:effectLst>
                  <a:outerShdw blurRad="38100" dist="38100" dir="2700000" algn="tl">
                    <a:srgbClr val="000000">
                      <a:alpha val="43137"/>
                    </a:srgbClr>
                  </a:outerShdw>
                </a:effectLst>
              </a:rPr>
              <a:t>Developing Patience</a:t>
            </a:r>
            <a:endParaRPr lang="en-US" sz="4000"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fontScale="92500" lnSpcReduction="10000"/>
          </a:bodyPr>
          <a:lstStyle/>
          <a:p>
            <a:pPr marL="0" indent="0" algn="ctr">
              <a:buNone/>
            </a:pPr>
            <a:r>
              <a:rPr lang="en-US" sz="3700" b="1" dirty="0" smtClean="0"/>
              <a:t>Walk by the Spirit</a:t>
            </a:r>
          </a:p>
          <a:p>
            <a:pPr marL="0" indent="0">
              <a:buNone/>
            </a:pPr>
            <a:r>
              <a:rPr lang="en-US" sz="3600" b="1" i="1" baseline="30000" dirty="0"/>
              <a:t>22</a:t>
            </a:r>
            <a:r>
              <a:rPr lang="en-US" sz="3700" b="1" i="1" baseline="30000" dirty="0"/>
              <a:t> </a:t>
            </a:r>
            <a:r>
              <a:rPr lang="en-US" sz="3700" i="1" dirty="0"/>
              <a:t>But the fruit of the Spirit is love, joy, peace, </a:t>
            </a:r>
            <a:r>
              <a:rPr lang="en-US" sz="3700" b="1" i="1" dirty="0"/>
              <a:t>patience</a:t>
            </a:r>
            <a:r>
              <a:rPr lang="en-US" sz="3700" i="1" dirty="0"/>
              <a:t>, kindness, goodness, faithfulness, </a:t>
            </a:r>
            <a:r>
              <a:rPr lang="en-US" sz="3700" b="1" i="1" baseline="30000" dirty="0"/>
              <a:t>23 </a:t>
            </a:r>
            <a:r>
              <a:rPr lang="en-US" sz="3700" i="1" dirty="0"/>
              <a:t>gentleness, self-control; against such things there is no law. </a:t>
            </a:r>
            <a:r>
              <a:rPr lang="en-US" sz="3700" b="1" i="1" baseline="30000" dirty="0"/>
              <a:t>24 </a:t>
            </a:r>
            <a:r>
              <a:rPr lang="en-US" sz="3700" i="1" dirty="0"/>
              <a:t>Now those who </a:t>
            </a:r>
            <a:r>
              <a:rPr lang="en-US" sz="3700" i="1" dirty="0" smtClean="0"/>
              <a:t>belong </a:t>
            </a:r>
            <a:r>
              <a:rPr lang="en-US" sz="3700" i="1" dirty="0"/>
              <a:t>to Christ Jesus have crucified the flesh with its passions and </a:t>
            </a:r>
            <a:r>
              <a:rPr lang="en-US" sz="3700" i="1" dirty="0" smtClean="0"/>
              <a:t>desires.</a:t>
            </a:r>
            <a:r>
              <a:rPr lang="en-US" sz="3700" b="1" i="1" baseline="30000" dirty="0" smtClean="0"/>
              <a:t>25</a:t>
            </a:r>
            <a:r>
              <a:rPr lang="en-US" sz="3700" b="1" i="1" baseline="30000" dirty="0"/>
              <a:t> </a:t>
            </a:r>
            <a:r>
              <a:rPr lang="en-US" sz="3700" i="1" dirty="0"/>
              <a:t>If we live by the Spirit, let us also </a:t>
            </a:r>
            <a:r>
              <a:rPr lang="en-US" sz="3700" i="1" dirty="0" smtClean="0"/>
              <a:t>walk</a:t>
            </a:r>
            <a:r>
              <a:rPr lang="en-US" sz="3700" i="1" dirty="0"/>
              <a:t> by the Spirit</a:t>
            </a:r>
            <a:r>
              <a:rPr lang="en-US" sz="3700" i="1" dirty="0" smtClean="0"/>
              <a:t>. </a:t>
            </a:r>
            <a:r>
              <a:rPr lang="en-US" sz="2600" dirty="0" smtClean="0"/>
              <a:t>Galatians 5:22-25</a:t>
            </a:r>
            <a:endParaRPr lang="en-US" sz="2600" dirty="0"/>
          </a:p>
          <a:p>
            <a:pPr marL="57150" indent="0">
              <a:buNone/>
            </a:pPr>
            <a:endParaRPr lang="en-US" sz="3600" i="1" dirty="0"/>
          </a:p>
        </p:txBody>
      </p:sp>
    </p:spTree>
    <p:extLst>
      <p:ext uri="{BB962C8B-B14F-4D97-AF65-F5344CB8AC3E}">
        <p14:creationId xmlns:p14="http://schemas.microsoft.com/office/powerpoint/2010/main" val="4235444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solidFill>
              </a:rPr>
              <a:t>Dealing With Anger</a:t>
            </a:r>
            <a:br>
              <a:rPr lang="en-US" sz="4000" b="1" dirty="0">
                <a:solidFill>
                  <a:schemeClr val="accent1"/>
                </a:solidFill>
              </a:rPr>
            </a:br>
            <a:r>
              <a:rPr lang="en-US" sz="4000" b="1" dirty="0">
                <a:solidFill>
                  <a:schemeClr val="accent1">
                    <a:lumMod val="60000"/>
                    <a:lumOff val="40000"/>
                  </a:schemeClr>
                </a:solidFill>
                <a:effectLst>
                  <a:outerShdw blurRad="38100" dist="38100" dir="2700000" algn="tl">
                    <a:srgbClr val="000000">
                      <a:alpha val="43137"/>
                    </a:srgbClr>
                  </a:outerShdw>
                </a:effectLst>
              </a:rPr>
              <a:t>Developing Patience</a:t>
            </a:r>
            <a:endParaRPr lang="en-US" sz="4000" b="1" dirty="0">
              <a:solidFill>
                <a:schemeClr val="bg2">
                  <a:lumMod val="9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r>
              <a:rPr lang="en-US" sz="3600" dirty="0" smtClean="0"/>
              <a:t>The goal is not to eliminate anger. </a:t>
            </a:r>
            <a:endParaRPr lang="en-US" sz="3600" dirty="0"/>
          </a:p>
          <a:p>
            <a:r>
              <a:rPr lang="en-US" sz="3600" dirty="0" smtClean="0"/>
              <a:t>The goal is to express anger in a redemptive way, for the good of your children. </a:t>
            </a:r>
          </a:p>
          <a:p>
            <a:r>
              <a:rPr lang="en-US" sz="3600" dirty="0" smtClean="0"/>
              <a:t>The goal is to gain freedom over self-centered, sinful anger.</a:t>
            </a:r>
            <a:endParaRPr lang="en-US" sz="3400" dirty="0"/>
          </a:p>
        </p:txBody>
      </p:sp>
    </p:spTree>
    <p:extLst>
      <p:ext uri="{BB962C8B-B14F-4D97-AF65-F5344CB8AC3E}">
        <p14:creationId xmlns:p14="http://schemas.microsoft.com/office/powerpoint/2010/main" val="45313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lumMod val="60000"/>
                    <a:lumOff val="40000"/>
                  </a:schemeClr>
                </a:solidFill>
                <a:effectLst>
                  <a:outerShdw blurRad="38100" dist="38100" dir="2700000" algn="tl">
                    <a:srgbClr val="000000">
                      <a:alpha val="43137"/>
                    </a:srgbClr>
                  </a:outerShdw>
                </a:effectLst>
              </a:rPr>
              <a:t>Dealing With Anger</a:t>
            </a:r>
            <a:br>
              <a:rPr lang="en-US" sz="4000" b="1" dirty="0">
                <a:solidFill>
                  <a:schemeClr val="accent1">
                    <a:lumMod val="60000"/>
                    <a:lumOff val="40000"/>
                  </a:schemeClr>
                </a:solidFill>
                <a:effectLst>
                  <a:outerShdw blurRad="38100" dist="38100" dir="2700000" algn="tl">
                    <a:srgbClr val="000000">
                      <a:alpha val="43137"/>
                    </a:srgbClr>
                  </a:outerShdw>
                </a:effectLst>
              </a:rPr>
            </a:br>
            <a:r>
              <a:rPr lang="en-US" sz="4000" b="1" dirty="0">
                <a:solidFill>
                  <a:schemeClr val="accent1"/>
                </a:solidFill>
                <a:effectLst>
                  <a:outerShdw blurRad="38100" dist="38100" dir="2700000" algn="tl">
                    <a:srgbClr val="000000">
                      <a:alpha val="43137"/>
                    </a:srgbClr>
                  </a:outerShdw>
                </a:effectLst>
              </a:rPr>
              <a:t>Developing Patience</a:t>
            </a:r>
            <a:endParaRPr lang="en-US" sz="4000"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fontScale="92500" lnSpcReduction="20000"/>
          </a:bodyPr>
          <a:lstStyle/>
          <a:p>
            <a:pPr marL="0" indent="0" algn="ctr">
              <a:buNone/>
            </a:pPr>
            <a:r>
              <a:rPr lang="en-US" sz="3700" b="1" dirty="0" smtClean="0"/>
              <a:t>Pray for the power of the Spirit</a:t>
            </a:r>
          </a:p>
          <a:p>
            <a:pPr marL="0" indent="0">
              <a:buNone/>
            </a:pPr>
            <a:r>
              <a:rPr lang="en-US" sz="3600" b="1" baseline="30000" dirty="0"/>
              <a:t>9</a:t>
            </a:r>
            <a:r>
              <a:rPr lang="en-US" sz="3600" b="1" i="1" baseline="30000" dirty="0"/>
              <a:t> </a:t>
            </a:r>
            <a:r>
              <a:rPr lang="en-US" sz="3700" i="1" dirty="0"/>
              <a:t>For this reason also, since the day we heard of it, we have not ceased to pray for you and to ask that you may be filled with the </a:t>
            </a:r>
            <a:r>
              <a:rPr lang="en-US" sz="3700" i="1" dirty="0" smtClean="0"/>
              <a:t>knowledge </a:t>
            </a:r>
            <a:r>
              <a:rPr lang="en-US" sz="3700" i="1" dirty="0"/>
              <a:t>of His will in </a:t>
            </a:r>
            <a:r>
              <a:rPr lang="en-US" sz="3700" i="1" dirty="0" smtClean="0"/>
              <a:t>all spiritual</a:t>
            </a:r>
            <a:r>
              <a:rPr lang="en-US" sz="3700" i="1" dirty="0"/>
              <a:t> wisdom and understanding, </a:t>
            </a:r>
            <a:r>
              <a:rPr lang="en-US" sz="3700" b="1" i="1" baseline="30000" dirty="0"/>
              <a:t>10 </a:t>
            </a:r>
            <a:r>
              <a:rPr lang="en-US" sz="3700" i="1" dirty="0"/>
              <a:t>so that you will walk in a manner worthy of the </a:t>
            </a:r>
            <a:r>
              <a:rPr lang="en-US" sz="3700" i="1" dirty="0" smtClean="0"/>
              <a:t>Lord,</a:t>
            </a:r>
            <a:r>
              <a:rPr lang="en-US" sz="3700" i="1" dirty="0"/>
              <a:t> </a:t>
            </a:r>
            <a:r>
              <a:rPr lang="en-US" sz="3700" i="1" dirty="0" smtClean="0"/>
              <a:t>to </a:t>
            </a:r>
            <a:r>
              <a:rPr lang="en-US" sz="3700" i="1" dirty="0"/>
              <a:t>please Him in all respects, bearing fruit in every good work and </a:t>
            </a:r>
            <a:r>
              <a:rPr lang="en-US" sz="3700" i="1" dirty="0" smtClean="0"/>
              <a:t>increasing </a:t>
            </a:r>
            <a:r>
              <a:rPr lang="en-US" sz="3700" i="1" dirty="0"/>
              <a:t>in the </a:t>
            </a:r>
            <a:r>
              <a:rPr lang="en-US" sz="3700" i="1" dirty="0" smtClean="0"/>
              <a:t>knowledge </a:t>
            </a:r>
            <a:r>
              <a:rPr lang="en-US" sz="3700" i="1" dirty="0"/>
              <a:t>of God;</a:t>
            </a:r>
            <a:endParaRPr lang="en-US" sz="3700" i="1" dirty="0" smtClean="0"/>
          </a:p>
          <a:p>
            <a:pPr marL="0" indent="0" algn="ctr">
              <a:buNone/>
            </a:pPr>
            <a:endParaRPr lang="en-US" sz="3400" dirty="0"/>
          </a:p>
        </p:txBody>
      </p:sp>
    </p:spTree>
    <p:extLst>
      <p:ext uri="{BB962C8B-B14F-4D97-AF65-F5344CB8AC3E}">
        <p14:creationId xmlns:p14="http://schemas.microsoft.com/office/powerpoint/2010/main" val="2390644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lumMod val="60000"/>
                    <a:lumOff val="40000"/>
                  </a:schemeClr>
                </a:solidFill>
                <a:effectLst>
                  <a:outerShdw blurRad="38100" dist="38100" dir="2700000" algn="tl">
                    <a:srgbClr val="000000">
                      <a:alpha val="43137"/>
                    </a:srgbClr>
                  </a:outerShdw>
                </a:effectLst>
              </a:rPr>
              <a:t>Dealing With Anger</a:t>
            </a:r>
            <a:br>
              <a:rPr lang="en-US" sz="4000" b="1" dirty="0">
                <a:solidFill>
                  <a:schemeClr val="accent1">
                    <a:lumMod val="60000"/>
                    <a:lumOff val="40000"/>
                  </a:schemeClr>
                </a:solidFill>
                <a:effectLst>
                  <a:outerShdw blurRad="38100" dist="38100" dir="2700000" algn="tl">
                    <a:srgbClr val="000000">
                      <a:alpha val="43137"/>
                    </a:srgbClr>
                  </a:outerShdw>
                </a:effectLst>
              </a:rPr>
            </a:br>
            <a:r>
              <a:rPr lang="en-US" sz="4000" b="1" dirty="0">
                <a:solidFill>
                  <a:schemeClr val="accent1"/>
                </a:solidFill>
                <a:effectLst>
                  <a:outerShdw blurRad="38100" dist="38100" dir="2700000" algn="tl">
                    <a:srgbClr val="000000">
                      <a:alpha val="43137"/>
                    </a:srgbClr>
                  </a:outerShdw>
                </a:effectLst>
              </a:rPr>
              <a:t>Developing Patience</a:t>
            </a:r>
            <a:endParaRPr lang="en-US" sz="4000"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0" indent="0">
              <a:buNone/>
            </a:pPr>
            <a:r>
              <a:rPr lang="en-US" sz="3400" b="1" i="1" baseline="30000" dirty="0"/>
              <a:t>11 </a:t>
            </a:r>
            <a:r>
              <a:rPr lang="en-US" sz="3400" i="1" dirty="0"/>
              <a:t>strengthened with all power, according to </a:t>
            </a:r>
            <a:r>
              <a:rPr lang="en-US" sz="3400" i="1" dirty="0" smtClean="0"/>
              <a:t>His </a:t>
            </a:r>
            <a:r>
              <a:rPr lang="en-US" sz="3400" i="1" dirty="0"/>
              <a:t>glorious might, </a:t>
            </a:r>
            <a:endParaRPr lang="en-US" sz="3400" i="1" dirty="0" smtClean="0"/>
          </a:p>
          <a:p>
            <a:pPr marL="0" indent="0">
              <a:buNone/>
            </a:pPr>
            <a:r>
              <a:rPr lang="en-US" sz="3400" b="1" i="1" dirty="0" smtClean="0"/>
              <a:t>for </a:t>
            </a:r>
            <a:r>
              <a:rPr lang="en-US" sz="3400" b="1" i="1" dirty="0"/>
              <a:t>the attaining of all </a:t>
            </a:r>
            <a:r>
              <a:rPr lang="en-US" sz="3400" b="1" i="1" u="sng" dirty="0" smtClean="0"/>
              <a:t>steadfastness</a:t>
            </a:r>
            <a:r>
              <a:rPr lang="en-US" sz="3400" b="1" i="1" dirty="0" smtClean="0"/>
              <a:t> and </a:t>
            </a:r>
            <a:r>
              <a:rPr lang="en-US" sz="3400" b="1" i="1" u="sng" dirty="0" smtClean="0"/>
              <a:t>patience</a:t>
            </a:r>
            <a:r>
              <a:rPr lang="en-US" sz="3400" i="1" dirty="0" smtClean="0"/>
              <a:t>; joyously</a:t>
            </a:r>
            <a:r>
              <a:rPr lang="en-US" sz="3400" i="1" dirty="0"/>
              <a:t> </a:t>
            </a:r>
            <a:r>
              <a:rPr lang="en-US" sz="3400" b="1" i="1" baseline="30000" dirty="0"/>
              <a:t>12 </a:t>
            </a:r>
            <a:r>
              <a:rPr lang="en-US" sz="3400" i="1" dirty="0"/>
              <a:t>giving thanks to the Father, who has qualified us </a:t>
            </a:r>
            <a:r>
              <a:rPr lang="en-US" sz="3400" i="1" dirty="0" smtClean="0"/>
              <a:t>to </a:t>
            </a:r>
            <a:r>
              <a:rPr lang="en-US" sz="3400" i="1" dirty="0"/>
              <a:t>share in the inheritance of the </a:t>
            </a:r>
            <a:r>
              <a:rPr lang="en-US" sz="3400" i="1" dirty="0" smtClean="0"/>
              <a:t>saints </a:t>
            </a:r>
            <a:r>
              <a:rPr lang="en-US" sz="3400" i="1" dirty="0"/>
              <a:t>in Light</a:t>
            </a:r>
            <a:r>
              <a:rPr lang="en-US" sz="3400" i="1" dirty="0" smtClean="0"/>
              <a:t>. </a:t>
            </a:r>
            <a:r>
              <a:rPr lang="en-US" sz="2400" dirty="0" smtClean="0"/>
              <a:t>Colossians 1:9-12</a:t>
            </a:r>
            <a:endParaRPr lang="en-US" sz="3400" b="1" i="1" dirty="0"/>
          </a:p>
          <a:p>
            <a:pPr marL="0" indent="0">
              <a:buNone/>
            </a:pPr>
            <a:endParaRPr lang="en-US" sz="3400" i="1" dirty="0" smtClean="0"/>
          </a:p>
          <a:p>
            <a:pPr marL="0" indent="0" algn="ctr">
              <a:buNone/>
            </a:pPr>
            <a:endParaRPr lang="en-US" sz="3400" dirty="0"/>
          </a:p>
        </p:txBody>
      </p:sp>
    </p:spTree>
    <p:extLst>
      <p:ext uri="{BB962C8B-B14F-4D97-AF65-F5344CB8AC3E}">
        <p14:creationId xmlns:p14="http://schemas.microsoft.com/office/powerpoint/2010/main" val="374717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lumMod val="60000"/>
                    <a:lumOff val="40000"/>
                  </a:schemeClr>
                </a:solidFill>
                <a:effectLst>
                  <a:outerShdw blurRad="38100" dist="38100" dir="2700000" algn="tl">
                    <a:srgbClr val="000000">
                      <a:alpha val="43137"/>
                    </a:srgbClr>
                  </a:outerShdw>
                </a:effectLst>
              </a:rPr>
              <a:t>Dealing With Anger</a:t>
            </a:r>
            <a:br>
              <a:rPr lang="en-US" sz="4000" b="1" dirty="0">
                <a:solidFill>
                  <a:schemeClr val="accent1">
                    <a:lumMod val="60000"/>
                    <a:lumOff val="40000"/>
                  </a:schemeClr>
                </a:solidFill>
                <a:effectLst>
                  <a:outerShdw blurRad="38100" dist="38100" dir="2700000" algn="tl">
                    <a:srgbClr val="000000">
                      <a:alpha val="43137"/>
                    </a:srgbClr>
                  </a:outerShdw>
                </a:effectLst>
              </a:rPr>
            </a:br>
            <a:r>
              <a:rPr lang="en-US" sz="4000" b="1" dirty="0">
                <a:solidFill>
                  <a:schemeClr val="accent1"/>
                </a:solidFill>
                <a:effectLst>
                  <a:outerShdw blurRad="38100" dist="38100" dir="2700000" algn="tl">
                    <a:srgbClr val="000000">
                      <a:alpha val="43137"/>
                    </a:srgbClr>
                  </a:outerShdw>
                </a:effectLst>
              </a:rPr>
              <a:t>Developing Patience</a:t>
            </a:r>
            <a:endParaRPr lang="en-US" sz="4000"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0" indent="0" algn="ctr">
              <a:buNone/>
            </a:pPr>
            <a:r>
              <a:rPr lang="en-US" sz="3400" b="1" dirty="0" smtClean="0"/>
              <a:t>Live in God’s Grace</a:t>
            </a:r>
          </a:p>
          <a:p>
            <a:r>
              <a:rPr lang="en-US" sz="2800" dirty="0" smtClean="0"/>
              <a:t>And </a:t>
            </a:r>
            <a:r>
              <a:rPr lang="en-US" sz="2800" dirty="0"/>
              <a:t>we know that </a:t>
            </a:r>
            <a:r>
              <a:rPr lang="en-US" sz="2800" dirty="0" smtClean="0"/>
              <a:t>God </a:t>
            </a:r>
            <a:r>
              <a:rPr lang="en-US" sz="2800" dirty="0"/>
              <a:t>causes all things to work together for good to those who love God, to those who are called according to </a:t>
            </a:r>
            <a:r>
              <a:rPr lang="en-US" sz="2800" i="1" dirty="0"/>
              <a:t>His</a:t>
            </a:r>
            <a:r>
              <a:rPr lang="en-US" sz="2800" dirty="0"/>
              <a:t> purpose</a:t>
            </a:r>
            <a:r>
              <a:rPr lang="en-US" sz="2800" dirty="0" smtClean="0"/>
              <a:t>. </a:t>
            </a:r>
            <a:r>
              <a:rPr lang="en-US" sz="2800" b="1" dirty="0" smtClean="0"/>
              <a:t>Romans 8:28</a:t>
            </a:r>
          </a:p>
          <a:p>
            <a:r>
              <a:rPr lang="en-US" sz="2800" dirty="0"/>
              <a:t>The Law came in so that the transgression would increase; but where sin increased, grace abounded all the </a:t>
            </a:r>
            <a:r>
              <a:rPr lang="en-US" sz="2800" dirty="0" smtClean="0"/>
              <a:t>more</a:t>
            </a:r>
            <a:r>
              <a:rPr lang="en-US" sz="3200" dirty="0"/>
              <a:t> </a:t>
            </a:r>
            <a:r>
              <a:rPr lang="en-US" sz="2800" b="1" dirty="0" smtClean="0"/>
              <a:t>Romans 5:20</a:t>
            </a:r>
            <a:endParaRPr lang="en-US" sz="2800" b="1" dirty="0"/>
          </a:p>
          <a:p>
            <a:pPr marL="0" indent="0">
              <a:buNone/>
            </a:pPr>
            <a:endParaRPr lang="en-US" sz="3200" dirty="0"/>
          </a:p>
        </p:txBody>
      </p:sp>
    </p:spTree>
    <p:extLst>
      <p:ext uri="{BB962C8B-B14F-4D97-AF65-F5344CB8AC3E}">
        <p14:creationId xmlns:p14="http://schemas.microsoft.com/office/powerpoint/2010/main" val="2592377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a:solidFill>
                  <a:schemeClr val="accent1">
                    <a:lumMod val="60000"/>
                    <a:lumOff val="40000"/>
                  </a:schemeClr>
                </a:solidFill>
                <a:effectLst>
                  <a:outerShdw blurRad="38100" dist="38100" dir="2700000" algn="tl">
                    <a:srgbClr val="000000">
                      <a:alpha val="43137"/>
                    </a:srgbClr>
                  </a:outerShdw>
                </a:effectLst>
              </a:rPr>
              <a:t>Dealing With Anger</a:t>
            </a:r>
            <a:br>
              <a:rPr lang="en-US" sz="4000" b="1">
                <a:solidFill>
                  <a:schemeClr val="accent1">
                    <a:lumMod val="60000"/>
                    <a:lumOff val="40000"/>
                  </a:schemeClr>
                </a:solidFill>
                <a:effectLst>
                  <a:outerShdw blurRad="38100" dist="38100" dir="2700000" algn="tl">
                    <a:srgbClr val="000000">
                      <a:alpha val="43137"/>
                    </a:srgbClr>
                  </a:outerShdw>
                </a:effectLst>
              </a:rPr>
            </a:br>
            <a:r>
              <a:rPr lang="en-US" sz="4000" b="1">
                <a:solidFill>
                  <a:schemeClr val="accent1"/>
                </a:solidFill>
                <a:effectLst>
                  <a:outerShdw blurRad="38100" dist="38100" dir="2700000" algn="tl">
                    <a:srgbClr val="000000">
                      <a:alpha val="43137"/>
                    </a:srgbClr>
                  </a:outerShdw>
                </a:effectLst>
              </a:rPr>
              <a:t>Developing Patience</a:t>
            </a:r>
            <a:endParaRPr lang="en-US" sz="4000"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0" indent="0" algn="ctr">
              <a:buNone/>
            </a:pPr>
            <a:r>
              <a:rPr lang="en-US" sz="3400" b="1" dirty="0" smtClean="0"/>
              <a:t>Live in God’s Grace</a:t>
            </a:r>
          </a:p>
          <a:p>
            <a:r>
              <a:rPr lang="en-US" sz="2800" dirty="0"/>
              <a:t>Or do you think lightly of the riches of His kindness and tolerance and patience, not knowing that the kindness of God leads you to repentance</a:t>
            </a:r>
            <a:r>
              <a:rPr lang="en-US" sz="2800" dirty="0" smtClean="0"/>
              <a:t>? </a:t>
            </a:r>
            <a:r>
              <a:rPr lang="en-US" sz="2800" b="1" dirty="0" smtClean="0"/>
              <a:t>Romans 2:4</a:t>
            </a:r>
          </a:p>
          <a:p>
            <a:pPr marL="0" indent="0">
              <a:buNone/>
            </a:pPr>
            <a:endParaRPr lang="en-US" sz="2800" dirty="0" smtClean="0"/>
          </a:p>
        </p:txBody>
      </p:sp>
    </p:spTree>
    <p:extLst>
      <p:ext uri="{BB962C8B-B14F-4D97-AF65-F5344CB8AC3E}">
        <p14:creationId xmlns:p14="http://schemas.microsoft.com/office/powerpoint/2010/main" val="3816274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solidFill>
              </a:rPr>
              <a:t>Dealing With Anger</a:t>
            </a:r>
            <a:br>
              <a:rPr lang="en-US" sz="4000" b="1" dirty="0">
                <a:solidFill>
                  <a:schemeClr val="accent1"/>
                </a:solidFill>
              </a:rPr>
            </a:br>
            <a:r>
              <a:rPr lang="en-US" sz="4000" b="1" dirty="0">
                <a:solidFill>
                  <a:schemeClr val="accent1">
                    <a:lumMod val="60000"/>
                    <a:lumOff val="40000"/>
                  </a:schemeClr>
                </a:solidFill>
                <a:effectLst>
                  <a:outerShdw blurRad="38100" dist="38100" dir="2700000" algn="tl">
                    <a:srgbClr val="000000">
                      <a:alpha val="43137"/>
                    </a:srgbClr>
                  </a:outerShdw>
                </a:effectLst>
              </a:rPr>
              <a:t>Developing Patience</a:t>
            </a:r>
            <a:endParaRPr lang="en-US" sz="4000" b="1" dirty="0">
              <a:solidFill>
                <a:schemeClr val="bg2">
                  <a:lumMod val="9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57150" indent="0">
              <a:buNone/>
            </a:pPr>
            <a:r>
              <a:rPr lang="en-US" sz="3600" dirty="0" smtClean="0"/>
              <a:t>Freedom from self-centered anger is difficult because:</a:t>
            </a:r>
          </a:p>
          <a:p>
            <a:pPr lvl="1"/>
            <a:r>
              <a:rPr lang="en-US" sz="3400" dirty="0" smtClean="0"/>
              <a:t>Sometimes it is difficult to recognize</a:t>
            </a:r>
          </a:p>
          <a:p>
            <a:pPr lvl="2">
              <a:buFont typeface="Wingdings" panose="05000000000000000000" pitchFamily="2" charset="2"/>
              <a:buChar char="Ø"/>
            </a:pPr>
            <a:r>
              <a:rPr lang="en-US" sz="3200" dirty="0" smtClean="0"/>
              <a:t>Passive aggressive</a:t>
            </a:r>
            <a:r>
              <a:rPr lang="en-US" sz="3200" dirty="0"/>
              <a:t> </a:t>
            </a:r>
            <a:r>
              <a:rPr lang="en-US" sz="3200" dirty="0" smtClean="0"/>
              <a:t>or suppressed anger </a:t>
            </a:r>
          </a:p>
          <a:p>
            <a:pPr lvl="1"/>
            <a:r>
              <a:rPr lang="en-US" sz="3400" dirty="0" smtClean="0"/>
              <a:t>It feels justified</a:t>
            </a:r>
          </a:p>
          <a:p>
            <a:pPr lvl="1"/>
            <a:r>
              <a:rPr lang="en-US" sz="3400" dirty="0" smtClean="0"/>
              <a:t>It feels empowering and safe w</a:t>
            </a:r>
            <a:r>
              <a:rPr lang="en-US" sz="3200" dirty="0" smtClean="0"/>
              <a:t>hen it is a secondary emotion</a:t>
            </a:r>
          </a:p>
        </p:txBody>
      </p:sp>
    </p:spTree>
    <p:extLst>
      <p:ext uri="{BB962C8B-B14F-4D97-AF65-F5344CB8AC3E}">
        <p14:creationId xmlns:p14="http://schemas.microsoft.com/office/powerpoint/2010/main" val="166879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solidFill>
              </a:rPr>
              <a:t>Dealing With Anger</a:t>
            </a:r>
            <a:br>
              <a:rPr lang="en-US" sz="4000" b="1" dirty="0">
                <a:solidFill>
                  <a:schemeClr val="accent1"/>
                </a:solidFill>
              </a:rPr>
            </a:br>
            <a:r>
              <a:rPr lang="en-US" sz="4000" b="1" dirty="0">
                <a:solidFill>
                  <a:schemeClr val="accent1">
                    <a:lumMod val="60000"/>
                    <a:lumOff val="40000"/>
                  </a:schemeClr>
                </a:solidFill>
                <a:effectLst>
                  <a:outerShdw blurRad="38100" dist="38100" dir="2700000" algn="tl">
                    <a:srgbClr val="000000">
                      <a:alpha val="43137"/>
                    </a:srgbClr>
                  </a:outerShdw>
                </a:effectLst>
              </a:rPr>
              <a:t>Developing Patience</a:t>
            </a:r>
            <a:endParaRPr lang="en-US" sz="4000" b="1" dirty="0">
              <a:solidFill>
                <a:schemeClr val="bg2">
                  <a:lumMod val="9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1949825" y="2178424"/>
            <a:ext cx="9950822" cy="4566932"/>
          </a:xfrm>
        </p:spPr>
        <p:txBody>
          <a:bodyPr>
            <a:normAutofit/>
          </a:bodyPr>
          <a:lstStyle/>
          <a:p>
            <a:pPr marL="628650" indent="-571500"/>
            <a:r>
              <a:rPr lang="en-US" sz="3600" dirty="0" smtClean="0"/>
              <a:t>Controlling the emotion of anger </a:t>
            </a:r>
            <a:r>
              <a:rPr lang="en-US" sz="3600" dirty="0"/>
              <a:t>is </a:t>
            </a:r>
            <a:r>
              <a:rPr lang="en-US" sz="3600" dirty="0" smtClean="0"/>
              <a:t>ineffective. </a:t>
            </a:r>
          </a:p>
          <a:p>
            <a:pPr marL="1028700" lvl="1" indent="-571500"/>
            <a:r>
              <a:rPr lang="en-US" sz="3400" dirty="0" smtClean="0"/>
              <a:t>You must change your incorrect beliefs, because your beliefs controls your behavior. </a:t>
            </a:r>
          </a:p>
          <a:p>
            <a:pPr lvl="1"/>
            <a:r>
              <a:rPr lang="en-US" sz="3400" dirty="0"/>
              <a:t>You function in daily life on the basis of what you </a:t>
            </a:r>
            <a:r>
              <a:rPr lang="en-US" sz="3400" dirty="0" smtClean="0"/>
              <a:t>believe will accomplish your goals.</a:t>
            </a:r>
            <a:endParaRPr lang="en-US" sz="3400" dirty="0"/>
          </a:p>
          <a:p>
            <a:pPr marL="0" indent="0">
              <a:buNone/>
            </a:pPr>
            <a:endParaRPr lang="en-US" sz="3600" dirty="0"/>
          </a:p>
          <a:p>
            <a:pPr marL="514350" indent="-457200"/>
            <a:endParaRPr lang="en-US" sz="3600" dirty="0"/>
          </a:p>
        </p:txBody>
      </p:sp>
    </p:spTree>
    <p:extLst>
      <p:ext uri="{BB962C8B-B14F-4D97-AF65-F5344CB8AC3E}">
        <p14:creationId xmlns:p14="http://schemas.microsoft.com/office/powerpoint/2010/main" val="374637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solidFill>
              </a:rPr>
              <a:t>Dealing With Anger</a:t>
            </a:r>
            <a:br>
              <a:rPr lang="en-US" sz="4000" b="1" dirty="0">
                <a:solidFill>
                  <a:schemeClr val="accent1"/>
                </a:solidFill>
              </a:rPr>
            </a:br>
            <a:r>
              <a:rPr lang="en-US" sz="4000" b="1" dirty="0">
                <a:solidFill>
                  <a:schemeClr val="accent1">
                    <a:lumMod val="60000"/>
                    <a:lumOff val="40000"/>
                  </a:schemeClr>
                </a:solidFill>
                <a:effectLst>
                  <a:outerShdw blurRad="38100" dist="38100" dir="2700000" algn="tl">
                    <a:srgbClr val="000000">
                      <a:alpha val="43137"/>
                    </a:srgbClr>
                  </a:outerShdw>
                </a:effectLst>
              </a:rPr>
              <a:t>Developing Patience</a:t>
            </a:r>
            <a:endParaRPr lang="en-US" sz="4000" b="1" dirty="0">
              <a:solidFill>
                <a:schemeClr val="bg2">
                  <a:lumMod val="9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0" indent="0">
              <a:buNone/>
            </a:pPr>
            <a:r>
              <a:rPr lang="en-US" sz="3600" dirty="0" smtClean="0"/>
              <a:t>Assuming that your physical needs are met, you will be motivated by what you believe will give you a sense of success,  satisfaction, contentment, control, etc. </a:t>
            </a:r>
          </a:p>
          <a:p>
            <a:pPr marL="0" indent="0">
              <a:buNone/>
            </a:pPr>
            <a:r>
              <a:rPr lang="en-US" sz="3600" dirty="0" smtClean="0"/>
              <a:t>We all make goals to achieve these desires. </a:t>
            </a:r>
            <a:endParaRPr lang="en-US" sz="3400" dirty="0"/>
          </a:p>
        </p:txBody>
      </p:sp>
    </p:spTree>
    <p:extLst>
      <p:ext uri="{BB962C8B-B14F-4D97-AF65-F5344CB8AC3E}">
        <p14:creationId xmlns:p14="http://schemas.microsoft.com/office/powerpoint/2010/main" val="2161821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solidFill>
              </a:rPr>
              <a:t>Dealing With Anger</a:t>
            </a:r>
            <a:br>
              <a:rPr lang="en-US" sz="4000" b="1" dirty="0">
                <a:solidFill>
                  <a:schemeClr val="accent1"/>
                </a:solidFill>
              </a:rPr>
            </a:br>
            <a:r>
              <a:rPr lang="en-US" sz="4000" b="1" dirty="0">
                <a:solidFill>
                  <a:schemeClr val="accent1">
                    <a:lumMod val="60000"/>
                    <a:lumOff val="40000"/>
                  </a:schemeClr>
                </a:solidFill>
                <a:effectLst>
                  <a:outerShdw blurRad="38100" dist="38100" dir="2700000" algn="tl">
                    <a:srgbClr val="000000">
                      <a:alpha val="43137"/>
                    </a:srgbClr>
                  </a:outerShdw>
                </a:effectLst>
              </a:rPr>
              <a:t>Developing Patience</a:t>
            </a:r>
            <a:endParaRPr lang="en-US" sz="4000" b="1" dirty="0">
              <a:solidFill>
                <a:schemeClr val="bg2">
                  <a:lumMod val="9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0" indent="0">
              <a:buNone/>
            </a:pPr>
            <a:r>
              <a:rPr lang="en-US" sz="3400" dirty="0" smtClean="0"/>
              <a:t>To enjoy these desires you must have correct beliefs and goals. </a:t>
            </a:r>
          </a:p>
          <a:p>
            <a:pPr marL="0" indent="0">
              <a:buNone/>
            </a:pPr>
            <a:r>
              <a:rPr lang="en-US" sz="3400" dirty="0" smtClean="0"/>
              <a:t>A correct goal is a Godly goal. God as our creator knows what will bring about these desires. </a:t>
            </a:r>
          </a:p>
          <a:p>
            <a:pPr marL="0" indent="0">
              <a:buNone/>
            </a:pPr>
            <a:r>
              <a:rPr lang="en-US" sz="3400" dirty="0" smtClean="0"/>
              <a:t>A Godly goal is one that is dependent on only God and you to achieve.</a:t>
            </a:r>
          </a:p>
        </p:txBody>
      </p:sp>
    </p:spTree>
    <p:extLst>
      <p:ext uri="{BB962C8B-B14F-4D97-AF65-F5344CB8AC3E}">
        <p14:creationId xmlns:p14="http://schemas.microsoft.com/office/powerpoint/2010/main" val="212451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259106" y="157873"/>
          <a:ext cx="8054787" cy="6560358"/>
        </p:xfrm>
        <a:graphic>
          <a:graphicData uri="http://schemas.openxmlformats.org/drawingml/2006/table">
            <a:tbl>
              <a:tblPr firstRow="1" firstCol="1" bandRow="1">
                <a:tableStyleId>{00A15C55-8517-42AA-B614-E9B94910E393}</a:tableStyleId>
              </a:tblPr>
              <a:tblGrid>
                <a:gridCol w="3979932"/>
                <a:gridCol w="4074855"/>
              </a:tblGrid>
              <a:tr h="312774">
                <a:tc>
                  <a:txBody>
                    <a:bodyPr/>
                    <a:lstStyle/>
                    <a:p>
                      <a:pPr marL="0" marR="0" algn="ctr">
                        <a:lnSpc>
                          <a:spcPct val="107000"/>
                        </a:lnSpc>
                        <a:spcBef>
                          <a:spcPts val="0"/>
                        </a:spcBef>
                        <a:spcAft>
                          <a:spcPts val="0"/>
                        </a:spcAft>
                      </a:pPr>
                      <a:r>
                        <a:rPr lang="en-US" sz="1400" dirty="0">
                          <a:effectLst/>
                        </a:rPr>
                        <a:t>What do I Believe?</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c>
                  <a:txBody>
                    <a:bodyPr/>
                    <a:lstStyle/>
                    <a:p>
                      <a:pPr marL="0" marR="0">
                        <a:lnSpc>
                          <a:spcPct val="107000"/>
                        </a:lnSpc>
                        <a:spcBef>
                          <a:spcPts val="0"/>
                        </a:spcBef>
                        <a:spcAft>
                          <a:spcPts val="0"/>
                        </a:spcAft>
                      </a:pPr>
                      <a:r>
                        <a:rPr lang="en-US" sz="1400" dirty="0">
                          <a:effectLst/>
                        </a:rPr>
                        <a:t>      </a:t>
                      </a:r>
                      <a:r>
                        <a:rPr lang="en-US" sz="1400" dirty="0" smtClean="0">
                          <a:effectLst/>
                        </a:rPr>
                        <a:t>        Low                            </a:t>
                      </a:r>
                      <a:r>
                        <a:rPr lang="en-US" sz="1400" dirty="0">
                          <a:effectLst/>
                        </a:rPr>
                        <a:t>High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r>
              <a:tr h="197901">
                <a:tc>
                  <a:txBody>
                    <a:bodyPr/>
                    <a:lstStyle/>
                    <a:p>
                      <a:pPr marL="0" marR="0">
                        <a:lnSpc>
                          <a:spcPct val="107000"/>
                        </a:lnSpc>
                        <a:spcBef>
                          <a:spcPts val="0"/>
                        </a:spcBef>
                        <a:spcAft>
                          <a:spcPts val="0"/>
                        </a:spcAft>
                      </a:pPr>
                      <a:r>
                        <a:rPr lang="en-US" sz="1400" dirty="0">
                          <a:effectLst/>
                        </a:rPr>
                        <a:t>How successful am I as a parent?</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c>
                  <a:txBody>
                    <a:bodyPr/>
                    <a:lstStyle/>
                    <a:p>
                      <a:pPr marL="0" marR="0">
                        <a:lnSpc>
                          <a:spcPct val="107000"/>
                        </a:lnSpc>
                        <a:spcBef>
                          <a:spcPts val="0"/>
                        </a:spcBef>
                        <a:spcAft>
                          <a:spcPts val="0"/>
                        </a:spcAft>
                      </a:pPr>
                      <a:r>
                        <a:rPr lang="en-US" sz="1200" dirty="0">
                          <a:effectLst/>
                        </a:rPr>
                        <a:t>     </a:t>
                      </a:r>
                      <a:r>
                        <a:rPr lang="en-US" sz="1200" dirty="0" smtClean="0">
                          <a:effectLst/>
                        </a:rPr>
                        <a:t>                 </a:t>
                      </a:r>
                      <a:r>
                        <a:rPr lang="en-US" sz="1200" dirty="0">
                          <a:effectLst/>
                        </a:rPr>
                        <a:t>1       2      3      4       5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r>
              <a:tr h="812981">
                <a:tc>
                  <a:txBody>
                    <a:bodyPr/>
                    <a:lstStyle/>
                    <a:p>
                      <a:pPr marL="0" marR="0">
                        <a:lnSpc>
                          <a:spcPct val="107000"/>
                        </a:lnSpc>
                        <a:spcBef>
                          <a:spcPts val="0"/>
                        </a:spcBef>
                        <a:spcAft>
                          <a:spcPts val="0"/>
                        </a:spcAft>
                      </a:pPr>
                      <a:r>
                        <a:rPr lang="en-US" sz="1200" dirty="0">
                          <a:effectLst/>
                        </a:rPr>
                        <a:t>I would be more successful if </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r>
              <a:tr h="197901">
                <a:tc>
                  <a:txBody>
                    <a:bodyPr/>
                    <a:lstStyle/>
                    <a:p>
                      <a:pPr marL="0" marR="0">
                        <a:lnSpc>
                          <a:spcPct val="107000"/>
                        </a:lnSpc>
                        <a:spcBef>
                          <a:spcPts val="0"/>
                        </a:spcBef>
                        <a:spcAft>
                          <a:spcPts val="0"/>
                        </a:spcAft>
                      </a:pPr>
                      <a:r>
                        <a:rPr lang="en-US" sz="1400" dirty="0">
                          <a:effectLst/>
                        </a:rPr>
                        <a:t>How fulfilled am I as a parent?</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c>
                  <a:txBody>
                    <a:bodyPr/>
                    <a:lstStyle/>
                    <a:p>
                      <a:pPr marL="0" marR="0">
                        <a:lnSpc>
                          <a:spcPct val="107000"/>
                        </a:lnSpc>
                        <a:spcBef>
                          <a:spcPts val="0"/>
                        </a:spcBef>
                        <a:spcAft>
                          <a:spcPts val="0"/>
                        </a:spcAft>
                      </a:pPr>
                      <a:r>
                        <a:rPr lang="en-US" sz="1200" dirty="0">
                          <a:effectLst/>
                        </a:rPr>
                        <a:t>         </a:t>
                      </a:r>
                      <a:r>
                        <a:rPr lang="en-US" sz="1200" dirty="0" smtClean="0">
                          <a:effectLst/>
                        </a:rPr>
                        <a:t>             </a:t>
                      </a:r>
                      <a:r>
                        <a:rPr lang="en-US" sz="1200" dirty="0">
                          <a:effectLst/>
                        </a:rPr>
                        <a:t>1       2      3      4       5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r>
              <a:tr h="812981">
                <a:tc>
                  <a:txBody>
                    <a:bodyPr/>
                    <a:lstStyle/>
                    <a:p>
                      <a:pPr marL="0" marR="0">
                        <a:lnSpc>
                          <a:spcPct val="107000"/>
                        </a:lnSpc>
                        <a:spcBef>
                          <a:spcPts val="0"/>
                        </a:spcBef>
                        <a:spcAft>
                          <a:spcPts val="0"/>
                        </a:spcAft>
                      </a:pPr>
                      <a:r>
                        <a:rPr lang="en-US" sz="1200" dirty="0">
                          <a:effectLst/>
                        </a:rPr>
                        <a:t>I would be more fulfilled if</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r>
              <a:tr h="197901">
                <a:tc>
                  <a:txBody>
                    <a:bodyPr/>
                    <a:lstStyle/>
                    <a:p>
                      <a:pPr marL="0" marR="0">
                        <a:lnSpc>
                          <a:spcPct val="107000"/>
                        </a:lnSpc>
                        <a:spcBef>
                          <a:spcPts val="0"/>
                        </a:spcBef>
                        <a:spcAft>
                          <a:spcPts val="0"/>
                        </a:spcAft>
                      </a:pPr>
                      <a:r>
                        <a:rPr lang="en-US" sz="1400" dirty="0">
                          <a:effectLst/>
                        </a:rPr>
                        <a:t>How satisfied am I with my life?</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c>
                  <a:txBody>
                    <a:bodyPr/>
                    <a:lstStyle/>
                    <a:p>
                      <a:pPr marL="0" marR="0">
                        <a:lnSpc>
                          <a:spcPct val="107000"/>
                        </a:lnSpc>
                        <a:spcBef>
                          <a:spcPts val="0"/>
                        </a:spcBef>
                        <a:spcAft>
                          <a:spcPts val="0"/>
                        </a:spcAft>
                      </a:pPr>
                      <a:r>
                        <a:rPr lang="en-US" sz="1200" dirty="0">
                          <a:effectLst/>
                        </a:rPr>
                        <a:t>       </a:t>
                      </a:r>
                      <a:r>
                        <a:rPr lang="en-US" sz="1200" dirty="0" smtClean="0">
                          <a:effectLst/>
                        </a:rPr>
                        <a:t>              </a:t>
                      </a:r>
                      <a:r>
                        <a:rPr lang="en-US" sz="1200" dirty="0">
                          <a:effectLst/>
                        </a:rPr>
                        <a:t>1       2      3      4       5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r>
              <a:tr h="812981">
                <a:tc>
                  <a:txBody>
                    <a:bodyPr/>
                    <a:lstStyle/>
                    <a:p>
                      <a:pPr marL="0" marR="0">
                        <a:lnSpc>
                          <a:spcPct val="107000"/>
                        </a:lnSpc>
                        <a:spcBef>
                          <a:spcPts val="0"/>
                        </a:spcBef>
                        <a:spcAft>
                          <a:spcPts val="0"/>
                        </a:spcAft>
                      </a:pPr>
                      <a:r>
                        <a:rPr lang="en-US" sz="1200" dirty="0">
                          <a:effectLst/>
                        </a:rPr>
                        <a:t>I would be more satisfied if </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r>
              <a:tr h="224526">
                <a:tc>
                  <a:txBody>
                    <a:bodyPr/>
                    <a:lstStyle/>
                    <a:p>
                      <a:pPr marL="0" marR="0">
                        <a:lnSpc>
                          <a:spcPct val="107000"/>
                        </a:lnSpc>
                        <a:spcBef>
                          <a:spcPts val="0"/>
                        </a:spcBef>
                        <a:spcAft>
                          <a:spcPts val="0"/>
                        </a:spcAft>
                      </a:pPr>
                      <a:r>
                        <a:rPr lang="en-US" sz="1400" dirty="0">
                          <a:effectLst/>
                        </a:rPr>
                        <a:t>How happy am I with my daily routine?</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c>
                  <a:txBody>
                    <a:bodyPr/>
                    <a:lstStyle/>
                    <a:p>
                      <a:pPr marL="0" marR="0">
                        <a:lnSpc>
                          <a:spcPct val="107000"/>
                        </a:lnSpc>
                        <a:spcBef>
                          <a:spcPts val="0"/>
                        </a:spcBef>
                        <a:spcAft>
                          <a:spcPts val="0"/>
                        </a:spcAft>
                      </a:pPr>
                      <a:r>
                        <a:rPr lang="en-US" sz="1200" dirty="0">
                          <a:effectLst/>
                        </a:rPr>
                        <a:t>      </a:t>
                      </a:r>
                      <a:r>
                        <a:rPr lang="en-US" sz="1200" dirty="0" smtClean="0">
                          <a:effectLst/>
                        </a:rPr>
                        <a:t>               </a:t>
                      </a:r>
                      <a:r>
                        <a:rPr lang="en-US" sz="1200" dirty="0">
                          <a:effectLst/>
                        </a:rPr>
                        <a:t>1       2      3      4       5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r>
              <a:tr h="812981">
                <a:tc>
                  <a:txBody>
                    <a:bodyPr/>
                    <a:lstStyle/>
                    <a:p>
                      <a:pPr marL="0" marR="0">
                        <a:lnSpc>
                          <a:spcPct val="107000"/>
                        </a:lnSpc>
                        <a:spcBef>
                          <a:spcPts val="0"/>
                        </a:spcBef>
                        <a:spcAft>
                          <a:spcPts val="0"/>
                        </a:spcAft>
                      </a:pPr>
                      <a:r>
                        <a:rPr lang="en-US" sz="1200" dirty="0">
                          <a:effectLst/>
                        </a:rPr>
                        <a:t>I would be happier if </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r>
              <a:tr h="197901">
                <a:tc>
                  <a:txBody>
                    <a:bodyPr/>
                    <a:lstStyle/>
                    <a:p>
                      <a:pPr marL="0" marR="0">
                        <a:lnSpc>
                          <a:spcPct val="107000"/>
                        </a:lnSpc>
                        <a:spcBef>
                          <a:spcPts val="0"/>
                        </a:spcBef>
                        <a:spcAft>
                          <a:spcPts val="0"/>
                        </a:spcAft>
                      </a:pPr>
                      <a:r>
                        <a:rPr lang="en-US" sz="1200" dirty="0">
                          <a:effectLst/>
                        </a:rPr>
                        <a:t>H</a:t>
                      </a:r>
                      <a:r>
                        <a:rPr lang="en-US" sz="1400" dirty="0">
                          <a:effectLst/>
                        </a:rPr>
                        <a:t>ow much contentment do I enjoy?</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c>
                  <a:txBody>
                    <a:bodyPr/>
                    <a:lstStyle/>
                    <a:p>
                      <a:pPr marL="0" marR="0">
                        <a:lnSpc>
                          <a:spcPct val="107000"/>
                        </a:lnSpc>
                        <a:spcBef>
                          <a:spcPts val="0"/>
                        </a:spcBef>
                        <a:spcAft>
                          <a:spcPts val="0"/>
                        </a:spcAft>
                      </a:pPr>
                      <a:r>
                        <a:rPr lang="en-US" sz="1200" dirty="0">
                          <a:effectLst/>
                        </a:rPr>
                        <a:t>         </a:t>
                      </a:r>
                      <a:r>
                        <a:rPr lang="en-US" sz="1200" dirty="0" smtClean="0">
                          <a:effectLst/>
                        </a:rPr>
                        <a:t>            </a:t>
                      </a:r>
                      <a:r>
                        <a:rPr lang="en-US" sz="1200" dirty="0">
                          <a:effectLst/>
                        </a:rPr>
                        <a:t>1       2      3      4       5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r>
              <a:tr h="812981">
                <a:tc>
                  <a:txBody>
                    <a:bodyPr/>
                    <a:lstStyle/>
                    <a:p>
                      <a:pPr marL="0" marR="0">
                        <a:lnSpc>
                          <a:spcPct val="107000"/>
                        </a:lnSpc>
                        <a:spcBef>
                          <a:spcPts val="0"/>
                        </a:spcBef>
                        <a:spcAft>
                          <a:spcPts val="0"/>
                        </a:spcAft>
                      </a:pPr>
                      <a:r>
                        <a:rPr lang="en-US" sz="1200" dirty="0">
                          <a:effectLst/>
                        </a:rPr>
                        <a:t>I would have more contentment if </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r>
              <a:tr h="220090">
                <a:tc>
                  <a:txBody>
                    <a:bodyPr/>
                    <a:lstStyle/>
                    <a:p>
                      <a:pPr marL="0" marR="0">
                        <a:lnSpc>
                          <a:spcPct val="107000"/>
                        </a:lnSpc>
                        <a:spcBef>
                          <a:spcPts val="0"/>
                        </a:spcBef>
                        <a:spcAft>
                          <a:spcPts val="0"/>
                        </a:spcAft>
                      </a:pPr>
                      <a:r>
                        <a:rPr lang="en-US" sz="1200" dirty="0">
                          <a:effectLst/>
                        </a:rPr>
                        <a:t>H</a:t>
                      </a:r>
                      <a:r>
                        <a:rPr lang="en-US" sz="1400" dirty="0">
                          <a:effectLst/>
                        </a:rPr>
                        <a:t>ow much control do I have as a parent</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c>
                  <a:txBody>
                    <a:bodyPr/>
                    <a:lstStyle/>
                    <a:p>
                      <a:pPr marL="0" marR="0">
                        <a:lnSpc>
                          <a:spcPct val="107000"/>
                        </a:lnSpc>
                        <a:spcBef>
                          <a:spcPts val="0"/>
                        </a:spcBef>
                        <a:spcAft>
                          <a:spcPts val="0"/>
                        </a:spcAft>
                      </a:pPr>
                      <a:r>
                        <a:rPr lang="en-US" sz="1200" dirty="0">
                          <a:effectLst/>
                        </a:rPr>
                        <a:t>         </a:t>
                      </a:r>
                      <a:r>
                        <a:rPr lang="en-US" sz="1200" dirty="0" smtClean="0">
                          <a:effectLst/>
                        </a:rPr>
                        <a:t>            </a:t>
                      </a:r>
                      <a:r>
                        <a:rPr lang="en-US" sz="1200" dirty="0">
                          <a:effectLst/>
                        </a:rPr>
                        <a:t>1       2      3      4       5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r>
              <a:tr h="812981">
                <a:tc>
                  <a:txBody>
                    <a:bodyPr/>
                    <a:lstStyle/>
                    <a:p>
                      <a:pPr marL="0" marR="0">
                        <a:lnSpc>
                          <a:spcPct val="107000"/>
                        </a:lnSpc>
                        <a:spcBef>
                          <a:spcPts val="0"/>
                        </a:spcBef>
                        <a:spcAft>
                          <a:spcPts val="0"/>
                        </a:spcAft>
                      </a:pPr>
                      <a:r>
                        <a:rPr lang="en-US" sz="1200" dirty="0">
                          <a:effectLst/>
                        </a:rPr>
                        <a:t>I would have more control if</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c>
                  <a:txBody>
                    <a:bodyPr/>
                    <a:lstStyle/>
                    <a:p>
                      <a:pPr marL="0" marR="0">
                        <a:lnSpc>
                          <a:spcPct val="107000"/>
                        </a:lnSpc>
                        <a:spcBef>
                          <a:spcPts val="0"/>
                        </a:spcBef>
                        <a:spcAft>
                          <a:spcPts val="0"/>
                        </a:spcAft>
                      </a:pPr>
                      <a:r>
                        <a:rPr lang="en-US" sz="800" dirty="0">
                          <a:effectLst/>
                        </a:rPr>
                        <a:t> </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3929" marR="43929" marT="0" marB="0"/>
                </a:tc>
              </a:tr>
            </a:tbl>
          </a:graphicData>
        </a:graphic>
      </p:graphicFrame>
    </p:spTree>
    <p:extLst>
      <p:ext uri="{BB962C8B-B14F-4D97-AF65-F5344CB8AC3E}">
        <p14:creationId xmlns:p14="http://schemas.microsoft.com/office/powerpoint/2010/main" val="1520192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solidFill>
              </a:rPr>
              <a:t>Dealing With Anger</a:t>
            </a:r>
            <a:br>
              <a:rPr lang="en-US" sz="4000" b="1" dirty="0">
                <a:solidFill>
                  <a:schemeClr val="accent1"/>
                </a:solidFill>
              </a:rPr>
            </a:br>
            <a:r>
              <a:rPr lang="en-US" sz="4000" b="1" dirty="0">
                <a:solidFill>
                  <a:schemeClr val="accent1">
                    <a:lumMod val="60000"/>
                    <a:lumOff val="40000"/>
                  </a:schemeClr>
                </a:solidFill>
                <a:effectLst>
                  <a:outerShdw blurRad="38100" dist="38100" dir="2700000" algn="tl">
                    <a:srgbClr val="000000">
                      <a:alpha val="43137"/>
                    </a:srgbClr>
                  </a:outerShdw>
                </a:effectLst>
              </a:rPr>
              <a:t>Developing Patience</a:t>
            </a:r>
            <a:endParaRPr lang="en-US" sz="4000" b="1" dirty="0">
              <a:solidFill>
                <a:schemeClr val="bg2">
                  <a:lumMod val="9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0" indent="0">
              <a:buNone/>
            </a:pPr>
            <a:r>
              <a:rPr lang="en-US" sz="3200" dirty="0" smtClean="0"/>
              <a:t>“When your activity in a relationship or a project results in feelings of anger, it is usually because someone or something has blocked your goal in that endeavor. </a:t>
            </a:r>
            <a:r>
              <a:rPr lang="en-US" sz="3200" b="1" dirty="0" smtClean="0"/>
              <a:t>Any goal which can be blocked by forces you can’t control is not a healthy goal because your success is out of your hands”</a:t>
            </a:r>
            <a:r>
              <a:rPr lang="en-US" sz="3000" dirty="0" smtClean="0"/>
              <a:t> </a:t>
            </a:r>
            <a:r>
              <a:rPr lang="en-US" sz="2400" u="sng" dirty="0" smtClean="0"/>
              <a:t>Victory over the Darkness</a:t>
            </a:r>
            <a:r>
              <a:rPr lang="en-US" sz="2400" dirty="0" smtClean="0"/>
              <a:t> pg.126 Neil T. Anderson</a:t>
            </a:r>
            <a:endParaRPr lang="en-US" sz="3000" dirty="0"/>
          </a:p>
        </p:txBody>
      </p:sp>
    </p:spTree>
    <p:extLst>
      <p:ext uri="{BB962C8B-B14F-4D97-AF65-F5344CB8AC3E}">
        <p14:creationId xmlns:p14="http://schemas.microsoft.com/office/powerpoint/2010/main" val="36793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157" y="609600"/>
            <a:ext cx="9026455" cy="1295400"/>
          </a:xfrm>
        </p:spPr>
        <p:txBody>
          <a:bodyPr>
            <a:noAutofit/>
          </a:bodyPr>
          <a:lstStyle/>
          <a:p>
            <a:pPr algn="ctr"/>
            <a:r>
              <a:rPr lang="en-US" sz="4000" b="1" dirty="0">
                <a:solidFill>
                  <a:schemeClr val="accent1"/>
                </a:solidFill>
              </a:rPr>
              <a:t>Dealing With Anger</a:t>
            </a:r>
            <a:br>
              <a:rPr lang="en-US" sz="4000" b="1" dirty="0">
                <a:solidFill>
                  <a:schemeClr val="accent1"/>
                </a:solidFill>
              </a:rPr>
            </a:br>
            <a:r>
              <a:rPr lang="en-US" sz="4000" b="1" dirty="0">
                <a:solidFill>
                  <a:schemeClr val="accent1">
                    <a:lumMod val="60000"/>
                    <a:lumOff val="40000"/>
                  </a:schemeClr>
                </a:solidFill>
                <a:effectLst>
                  <a:outerShdw blurRad="38100" dist="38100" dir="2700000" algn="tl">
                    <a:srgbClr val="000000">
                      <a:alpha val="43137"/>
                    </a:srgbClr>
                  </a:outerShdw>
                </a:effectLst>
              </a:rPr>
              <a:t>Developing Patience</a:t>
            </a:r>
            <a:endParaRPr lang="en-US" sz="4000" b="1" dirty="0">
              <a:solidFill>
                <a:schemeClr val="bg2">
                  <a:lumMod val="9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478157" y="2014329"/>
            <a:ext cx="9026455" cy="4731027"/>
          </a:xfrm>
        </p:spPr>
        <p:txBody>
          <a:bodyPr>
            <a:normAutofit/>
          </a:bodyPr>
          <a:lstStyle/>
          <a:p>
            <a:pPr marL="0" indent="0">
              <a:buNone/>
            </a:pPr>
            <a:r>
              <a:rPr lang="en-US" sz="3600" dirty="0" smtClean="0"/>
              <a:t>What do your children do that causes you to be angry with them? </a:t>
            </a:r>
          </a:p>
          <a:p>
            <a:pPr marL="0" indent="0">
              <a:buNone/>
            </a:pPr>
            <a:r>
              <a:rPr lang="en-US" sz="3600" dirty="0" smtClean="0"/>
              <a:t>What goals are they blocking?</a:t>
            </a:r>
          </a:p>
          <a:p>
            <a:pPr marL="0" indent="0">
              <a:buNone/>
            </a:pPr>
            <a:endParaRPr lang="en-US" sz="3400" dirty="0"/>
          </a:p>
        </p:txBody>
      </p:sp>
    </p:spTree>
    <p:extLst>
      <p:ext uri="{BB962C8B-B14F-4D97-AF65-F5344CB8AC3E}">
        <p14:creationId xmlns:p14="http://schemas.microsoft.com/office/powerpoint/2010/main" val="2934411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TotalTime>
  <Words>1185</Words>
  <Application>Microsoft Office PowerPoint</Application>
  <PresentationFormat>Widescreen</PresentationFormat>
  <Paragraphs>177</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Century Gothic</vt:lpstr>
      <vt:lpstr>Times New Roman</vt:lpstr>
      <vt:lpstr>Wingdings</vt:lpstr>
      <vt:lpstr>Wingdings 3</vt:lpstr>
      <vt:lpstr>Wisp</vt:lpstr>
      <vt:lpstr>Dealing With Anger Developing Patience</vt:lpstr>
      <vt:lpstr>Dealing With Anger Developing Patience</vt:lpstr>
      <vt:lpstr>Dealing With Anger Developing Patience</vt:lpstr>
      <vt:lpstr>Dealing With Anger Developing Patience</vt:lpstr>
      <vt:lpstr>Dealing With Anger Developing Patience</vt:lpstr>
      <vt:lpstr>Dealing With Anger Developing Patience</vt:lpstr>
      <vt:lpstr>PowerPoint Presentation</vt:lpstr>
      <vt:lpstr>Dealing With Anger Developing Patience</vt:lpstr>
      <vt:lpstr>Dealing With Anger Developing Patience</vt:lpstr>
      <vt:lpstr>Dealing With Anger Developing Patience</vt:lpstr>
      <vt:lpstr>Dealing With Anger Developing Patience</vt:lpstr>
      <vt:lpstr>Dealing With Anger Developing Patience</vt:lpstr>
      <vt:lpstr>Dealing With Anger Developing Patience</vt:lpstr>
      <vt:lpstr>Dealing With Anger Developing Patience</vt:lpstr>
      <vt:lpstr>Dealing With Anger Developing Patience</vt:lpstr>
      <vt:lpstr>Dealing With Anger Developing Patience</vt:lpstr>
      <vt:lpstr>Dealing With Anger Developing Patience</vt:lpstr>
      <vt:lpstr>Dealing With Anger Developing Patience</vt:lpstr>
      <vt:lpstr>Dealing With Anger Developing Patience</vt:lpstr>
      <vt:lpstr>Dealing With Anger Developing Patience</vt:lpstr>
      <vt:lpstr>Dealing With Anger Developing Patience</vt:lpstr>
      <vt:lpstr>Dealing With Anger Developing Patience</vt:lpstr>
      <vt:lpstr>Dealing With Anger Developing Patience</vt:lpstr>
    </vt:vector>
  </TitlesOfParts>
  <Company>xenos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Anger Developing Patience</dc:title>
  <dc:creator>DelashmuttB</dc:creator>
  <cp:lastModifiedBy>DelashmuttB</cp:lastModifiedBy>
  <cp:revision>1</cp:revision>
  <dcterms:created xsi:type="dcterms:W3CDTF">2018-11-07T21:19:33Z</dcterms:created>
  <dcterms:modified xsi:type="dcterms:W3CDTF">2018-11-07T21:22:26Z</dcterms:modified>
</cp:coreProperties>
</file>