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6"/>
  </p:notesMasterIdLst>
  <p:sldIdLst>
    <p:sldId id="1325" r:id="rId3"/>
    <p:sldId id="1466" r:id="rId4"/>
    <p:sldId id="1535" r:id="rId5"/>
    <p:sldId id="1531" r:id="rId6"/>
    <p:sldId id="1526" r:id="rId7"/>
    <p:sldId id="1496" r:id="rId8"/>
    <p:sldId id="1497" r:id="rId9"/>
    <p:sldId id="1532" r:id="rId10"/>
    <p:sldId id="1504" r:id="rId11"/>
    <p:sldId id="1505" r:id="rId12"/>
    <p:sldId id="1506" r:id="rId13"/>
    <p:sldId id="1507" r:id="rId14"/>
    <p:sldId id="1508" r:id="rId15"/>
    <p:sldId id="1510" r:id="rId16"/>
    <p:sldId id="1536" r:id="rId17"/>
    <p:sldId id="1528" r:id="rId18"/>
    <p:sldId id="1515" r:id="rId19"/>
    <p:sldId id="1516" r:id="rId20"/>
    <p:sldId id="1511" r:id="rId21"/>
    <p:sldId id="1537" r:id="rId22"/>
    <p:sldId id="1512" r:id="rId23"/>
    <p:sldId id="1509" r:id="rId24"/>
    <p:sldId id="1534" r:id="rId25"/>
    <p:sldId id="1533" r:id="rId26"/>
    <p:sldId id="1513" r:id="rId27"/>
    <p:sldId id="1514" r:id="rId28"/>
    <p:sldId id="1484" r:id="rId29"/>
    <p:sldId id="1524" r:id="rId30"/>
    <p:sldId id="1523" r:id="rId31"/>
    <p:sldId id="1517" r:id="rId32"/>
    <p:sldId id="1518" r:id="rId33"/>
    <p:sldId id="1520" r:id="rId34"/>
    <p:sldId id="1521" r:id="rId35"/>
    <p:sldId id="1522" r:id="rId36"/>
    <p:sldId id="1529" r:id="rId37"/>
    <p:sldId id="1498" r:id="rId38"/>
    <p:sldId id="1499" r:id="rId39"/>
    <p:sldId id="1500" r:id="rId40"/>
    <p:sldId id="1501" r:id="rId41"/>
    <p:sldId id="1502" r:id="rId42"/>
    <p:sldId id="1387" r:id="rId43"/>
    <p:sldId id="1446" r:id="rId44"/>
    <p:sldId id="152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825F"/>
    <a:srgbClr val="B18E6F"/>
    <a:srgbClr val="A67950"/>
    <a:srgbClr val="AE8056"/>
    <a:srgbClr val="A7674B"/>
    <a:srgbClr val="8B4421"/>
    <a:srgbClr val="BDBED9"/>
    <a:srgbClr val="ECBA88"/>
    <a:srgbClr val="97450D"/>
    <a:srgbClr val="523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24" autoAdjust="0"/>
    <p:restoredTop sz="83112" autoAdjust="0"/>
  </p:normalViewPr>
  <p:slideViewPr>
    <p:cSldViewPr>
      <p:cViewPr varScale="1">
        <p:scale>
          <a:sx n="64" d="100"/>
          <a:sy n="64" d="100"/>
        </p:scale>
        <p:origin x="76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971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740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183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726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95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21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51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35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23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8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694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882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31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051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355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44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338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622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2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3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9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773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456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86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57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7107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213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0480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3938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46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8651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5805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319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067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8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6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6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1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6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07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7700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7112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813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8850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534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3557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641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8863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7474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693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236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21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52BA3D-3F8B-4739-8460-53ABEB3FE8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19685" r="8777" b="22717"/>
          <a:stretch/>
        </p:blipFill>
        <p:spPr>
          <a:xfrm>
            <a:off x="2324100" y="2743200"/>
            <a:ext cx="7543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R. Joseph Hoffman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Morton Smith and R. Joseph Hoffman, editors. </a:t>
            </a:r>
            <a:r>
              <a:rPr lang="en-US" sz="2000" i="1" dirty="0"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the Bible Really Says</a:t>
            </a:r>
            <a:r>
              <a:rPr lang="en-US" sz="2000" dirty="0"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(Buffalo, NY: Prometheus, 1989), pp.145-146.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410328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biblical morality was one of the </a:t>
            </a:r>
            <a:r>
              <a:rPr lang="en-US" sz="44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greatest handicaps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the emancipation movement in the United States had to overcome.</a:t>
            </a:r>
            <a:endParaRPr kumimoji="0" lang="en-US" sz="4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 descr="What the Bible Really Says: Morton Smith, R. Joseph Hoffmann:  9780879754686: Amazon.com: Books">
            <a:extLst>
              <a:ext uri="{FF2B5EF4-FFF2-40B4-BE49-F238E27FC236}">
                <a16:creationId xmlns:a16="http://schemas.microsoft.com/office/drawing/2014/main" xmlns="" id="{D096DF8E-250C-4F6E-81D2-E13DD55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005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D5D883-4C3D-44A2-A1C3-3E5E2AA7D7CB}"/>
              </a:ext>
            </a:extLst>
          </p:cNvPr>
          <p:cNvSpPr txBox="1"/>
          <p:nvPr/>
        </p:nvSpPr>
        <p:spPr>
          <a:xfrm>
            <a:off x="116304" y="96248"/>
            <a:ext cx="788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Bible’s defense of slavery is very plain.</a:t>
            </a:r>
          </a:p>
          <a:p>
            <a:pPr lvl="0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St. Paul was inspired, and knew the will of the Lord Jesus Christ, and was only intent on [teaching] it. </a:t>
            </a:r>
            <a:endParaRPr kumimoji="0" lang="en-US" sz="480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D5D883-4C3D-44A2-A1C3-3E5E2AA7D7CB}"/>
              </a:ext>
            </a:extLst>
          </p:cNvPr>
          <p:cNvSpPr txBox="1"/>
          <p:nvPr/>
        </p:nvSpPr>
        <p:spPr>
          <a:xfrm>
            <a:off x="116304" y="96248"/>
            <a:ext cx="80370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are we, that in our modern wisdom presume to set aside the Word of God, and scorn the example of the Divine Redeemer,</a:t>
            </a:r>
          </a:p>
          <a:p>
            <a:pPr lvl="0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spurn the preaching and the conduct of the apostles,</a:t>
            </a:r>
          </a:p>
          <a:p>
            <a:pPr lvl="0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invent for ourselves a ‘higher law’ than [the] holy Scriptures?</a:t>
            </a:r>
            <a:endParaRPr kumimoji="0" lang="en-US" sz="480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036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D5D883-4C3D-44A2-A1C3-3E5E2AA7D7CB}"/>
              </a:ext>
            </a:extLst>
          </p:cNvPr>
          <p:cNvSpPr txBox="1"/>
          <p:nvPr/>
        </p:nvSpPr>
        <p:spPr>
          <a:xfrm>
            <a:off x="116304" y="96248"/>
            <a:ext cx="8113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…Who are we to virtually blot out the language of the sacred record, and dictate to the majesty of heaven what HE shall regard as sin and reward as duty?</a:t>
            </a:r>
            <a:endParaRPr kumimoji="0" lang="en-US" sz="480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628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600" b="1" spc="-150" dirty="0"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Countercultural context</a:t>
            </a:r>
          </a:p>
        </p:txBody>
      </p:sp>
      <p:pic>
        <p:nvPicPr>
          <p:cNvPr id="6148" name="Picture 4" descr="Adventures of Huckleberry Finn - Wikipedia">
            <a:extLst>
              <a:ext uri="{FF2B5EF4-FFF2-40B4-BE49-F238E27FC236}">
                <a16:creationId xmlns:a16="http://schemas.microsoft.com/office/drawing/2014/main" xmlns="" id="{B5834E33-2596-4DCC-8656-91165F0D6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591" y="2362200"/>
            <a:ext cx="3123092" cy="419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600" b="1" spc="-150" dirty="0"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Countercultural context</a:t>
            </a:r>
          </a:p>
        </p:txBody>
      </p:sp>
      <p:pic>
        <p:nvPicPr>
          <p:cNvPr id="6148" name="Picture 4" descr="Adventures of Huckleberry Finn - Wikipedia">
            <a:extLst>
              <a:ext uri="{FF2B5EF4-FFF2-40B4-BE49-F238E27FC236}">
                <a16:creationId xmlns:a16="http://schemas.microsoft.com/office/drawing/2014/main" xmlns="" id="{B5834E33-2596-4DCC-8656-91165F0D6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591" y="2362200"/>
            <a:ext cx="3123092" cy="419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829B2AD7-582F-4EFF-BA15-413F840E53E6}"/>
              </a:ext>
            </a:extLst>
          </p:cNvPr>
          <p:cNvSpPr/>
          <p:nvPr/>
        </p:nvSpPr>
        <p:spPr>
          <a:xfrm>
            <a:off x="990599" y="2164391"/>
            <a:ext cx="10744201" cy="4541209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W.L. Westermann: “The institution of slavery was a fact of Mediterranean economic life so completely accepted as a part of the </a:t>
            </a:r>
            <a:r>
              <a:rPr lang="en-US" sz="4400" b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structure of the time that one cannot correctly speak of the slave ‘problem’ in antiquity.”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W.L. Westermann, </a:t>
            </a:r>
            <a:r>
              <a:rPr lang="en-US" sz="22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Slave Systems of Greek and Roman Antiquity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(The American Philosophical Society, 1955), p.215.</a:t>
            </a:r>
          </a:p>
        </p:txBody>
      </p:sp>
    </p:spTree>
    <p:extLst>
      <p:ext uri="{BB962C8B-B14F-4D97-AF65-F5344CB8AC3E}">
        <p14:creationId xmlns:p14="http://schemas.microsoft.com/office/powerpoint/2010/main" val="1771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</p:txBody>
      </p:sp>
      <p:pic>
        <p:nvPicPr>
          <p:cNvPr id="6148" name="Picture 4" descr="Adventures of Huckleberry Finn - Wikipedia">
            <a:extLst>
              <a:ext uri="{FF2B5EF4-FFF2-40B4-BE49-F238E27FC236}">
                <a16:creationId xmlns:a16="http://schemas.microsoft.com/office/drawing/2014/main" xmlns="" id="{B5834E33-2596-4DCC-8656-91165F0D6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591" y="2362200"/>
            <a:ext cx="3123092" cy="419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829B2AD7-582F-4EFF-BA15-413F840E53E6}"/>
              </a:ext>
            </a:extLst>
          </p:cNvPr>
          <p:cNvSpPr/>
          <p:nvPr/>
        </p:nvSpPr>
        <p:spPr>
          <a:xfrm>
            <a:off x="990599" y="2164391"/>
            <a:ext cx="10744201" cy="4541209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Aristotle: 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manager of a household must have his </a:t>
            </a:r>
            <a:r>
              <a:rPr 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[tools] are </a:t>
            </a:r>
            <a:r>
              <a:rPr 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lifeless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others </a:t>
            </a:r>
            <a:r>
              <a:rPr 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lvl="0">
              <a:defRPr/>
            </a:pPr>
            <a:r>
              <a:rPr 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slave is a live article of property.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Aristotle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Politics</a:t>
            </a: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1253b.</a:t>
            </a:r>
          </a:p>
          <a:p>
            <a:pPr marL="457200" lvl="0">
              <a:defRPr/>
            </a:pPr>
            <a:endParaRPr lang="en-US" sz="22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sz="22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sz="22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256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</p:txBody>
      </p:sp>
      <p:pic>
        <p:nvPicPr>
          <p:cNvPr id="6148" name="Picture 4" descr="Adventures of Huckleberry Finn - Wikipedia">
            <a:extLst>
              <a:ext uri="{FF2B5EF4-FFF2-40B4-BE49-F238E27FC236}">
                <a16:creationId xmlns:a16="http://schemas.microsoft.com/office/drawing/2014/main" xmlns="" id="{B5834E33-2596-4DCC-8656-91165F0D6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591" y="2362200"/>
            <a:ext cx="3123092" cy="419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829B2AD7-582F-4EFF-BA15-413F840E53E6}"/>
              </a:ext>
            </a:extLst>
          </p:cNvPr>
          <p:cNvSpPr/>
          <p:nvPr/>
        </p:nvSpPr>
        <p:spPr>
          <a:xfrm>
            <a:off x="990599" y="2164391"/>
            <a:ext cx="10744201" cy="4541209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Aristotle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“[Slaves] are as different as the soul from the body or man from beast…</a:t>
            </a:r>
          </a:p>
          <a:p>
            <a:pPr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[They] are </a:t>
            </a:r>
            <a:r>
              <a:rPr 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slaves by nature.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Aristotle </a:t>
            </a:r>
            <a:r>
              <a:rPr lang="en-US" sz="22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1254b</a:t>
            </a:r>
          </a:p>
          <a:p>
            <a:pPr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Aristotle and Seneca both described slaves as human property.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Aristotle </a:t>
            </a:r>
            <a:r>
              <a:rPr lang="en-US" sz="2200" b="1" i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Oeconomica</a:t>
            </a: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1.5.1-2; Seneca, </a:t>
            </a:r>
            <a:r>
              <a:rPr lang="en-US" sz="22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Moral Epistles</a:t>
            </a: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47</a:t>
            </a:r>
          </a:p>
        </p:txBody>
      </p:sp>
    </p:spTree>
    <p:extLst>
      <p:ext uri="{BB962C8B-B14F-4D97-AF65-F5344CB8AC3E}">
        <p14:creationId xmlns:p14="http://schemas.microsoft.com/office/powerpoint/2010/main" val="25631980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</p:txBody>
      </p:sp>
      <p:pic>
        <p:nvPicPr>
          <p:cNvPr id="6148" name="Picture 4" descr="Adventures of Huckleberry Finn - Wikipedia">
            <a:extLst>
              <a:ext uri="{FF2B5EF4-FFF2-40B4-BE49-F238E27FC236}">
                <a16:creationId xmlns:a16="http://schemas.microsoft.com/office/drawing/2014/main" xmlns="" id="{B5834E33-2596-4DCC-8656-91165F0D6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591" y="2362200"/>
            <a:ext cx="3123092" cy="419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829B2AD7-582F-4EFF-BA15-413F840E53E6}"/>
              </a:ext>
            </a:extLst>
          </p:cNvPr>
          <p:cNvSpPr/>
          <p:nvPr/>
        </p:nvSpPr>
        <p:spPr>
          <a:xfrm>
            <a:off x="990599" y="2164391"/>
            <a:ext cx="10744201" cy="4541209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about revolt or resistance?</a:t>
            </a:r>
          </a:p>
          <a:p>
            <a:pPr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Jewish War (AD 66-70)</a:t>
            </a:r>
          </a:p>
          <a:p>
            <a:pPr marL="457200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 million killed. 200,000 enslaved.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lvl="0">
              <a:defRPr/>
            </a:pP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Josephus, </a:t>
            </a:r>
            <a:r>
              <a:rPr lang="en-US" sz="22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Jewish War</a:t>
            </a: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6.3.201-213; 6.5.271-73; 6.9.420; 7.5.118, 138, 154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Spartacus’ Revolt (73 BC)</a:t>
            </a: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6,000 survivors were crucified.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lvl="0">
              <a:defRPr/>
            </a:pP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Appian, </a:t>
            </a:r>
            <a:r>
              <a:rPr lang="en-US" sz="22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Civil Wars</a:t>
            </a: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1.120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22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F946121A-169B-4C84-9048-D4475A811C21}"/>
              </a:ext>
            </a:extLst>
          </p:cNvPr>
          <p:cNvSpPr/>
          <p:nvPr/>
        </p:nvSpPr>
        <p:spPr>
          <a:xfrm>
            <a:off x="76200" y="4114800"/>
            <a:ext cx="11546304" cy="19166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Paul states that “kidnappers” are “lawless and rebellious” (1 Tim. 1:9-10).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C41EBBEB-E8B8-489F-92E6-89AE8D9C3D83}"/>
              </a:ext>
            </a:extLst>
          </p:cNvPr>
          <p:cNvSpPr/>
          <p:nvPr/>
        </p:nvSpPr>
        <p:spPr>
          <a:xfrm>
            <a:off x="3886200" y="525114"/>
            <a:ext cx="7599952" cy="3424515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Peter called these slave masters 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“unreasonable” (</a:t>
            </a:r>
            <a:r>
              <a:rPr lang="en-US" sz="54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skolios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slaves were 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“suffering unjustly.”</a:t>
            </a:r>
            <a:endParaRPr 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9502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2:18)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Servants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be submissive to your masters with all respect,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3D2926C7-F992-43BD-9FAC-FEBF471FE1A5}"/>
              </a:ext>
            </a:extLst>
          </p:cNvPr>
          <p:cNvSpPr/>
          <p:nvPr/>
        </p:nvSpPr>
        <p:spPr>
          <a:xfrm>
            <a:off x="4191000" y="1780880"/>
            <a:ext cx="7391400" cy="333035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“Servants” (</a:t>
            </a:r>
            <a:r>
              <a:rPr lang="en-US" altLang="en-US" sz="48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oiketēs</a:t>
            </a: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is not the ordinary word for slave, but “nearly synonymous.”</a:t>
            </a:r>
            <a:endParaRPr lang="en-US" alt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Wayne A. Grudem, </a:t>
            </a:r>
            <a:r>
              <a:rPr lang="en-US" alt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(Downers Grove, IL: InterVarsity Press, 1988), 131.</a:t>
            </a:r>
          </a:p>
        </p:txBody>
      </p:sp>
    </p:spTree>
    <p:extLst>
      <p:ext uri="{BB962C8B-B14F-4D97-AF65-F5344CB8AC3E}">
        <p14:creationId xmlns:p14="http://schemas.microsoft.com/office/powerpoint/2010/main" val="11313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F946121A-169B-4C84-9048-D4475A811C21}"/>
              </a:ext>
            </a:extLst>
          </p:cNvPr>
          <p:cNvSpPr/>
          <p:nvPr/>
        </p:nvSpPr>
        <p:spPr>
          <a:xfrm>
            <a:off x="161992" y="4380382"/>
            <a:ext cx="11546304" cy="19166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Paul states that “kidnappers” are “lawless and rebellious” (1 Tim. 1:9-10).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54F4B7BD-CAD3-4DCF-BE85-964DF433C9A5}"/>
              </a:ext>
            </a:extLst>
          </p:cNvPr>
          <p:cNvSpPr/>
          <p:nvPr/>
        </p:nvSpPr>
        <p:spPr>
          <a:xfrm>
            <a:off x="1066800" y="4267200"/>
            <a:ext cx="10820400" cy="2370746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“Kidnappers” (</a:t>
            </a:r>
            <a:r>
              <a:rPr lang="en-US" sz="48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andrapodistai</a:t>
            </a: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“One who acquires persons for use by others, slave-dealer, kidnapper” (</a:t>
            </a:r>
            <a:r>
              <a:rPr lang="en-US" sz="4400" b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BDAG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p.76).</a:t>
            </a:r>
          </a:p>
        </p:txBody>
      </p:sp>
    </p:spTree>
    <p:extLst>
      <p:ext uri="{BB962C8B-B14F-4D97-AF65-F5344CB8AC3E}">
        <p14:creationId xmlns:p14="http://schemas.microsoft.com/office/powerpoint/2010/main" val="6999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The NT urges slaves to get their freedom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0DEB9548-2700-4D32-B3A4-C6E7664C2599}"/>
              </a:ext>
            </a:extLst>
          </p:cNvPr>
          <p:cNvSpPr/>
          <p:nvPr/>
        </p:nvSpPr>
        <p:spPr>
          <a:xfrm>
            <a:off x="188496" y="4075898"/>
            <a:ext cx="11875168" cy="2788728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Cor. 7:21) Were you a slave when you were called? Don’t let it trouble you—although if you can gain your freedom, do so.</a:t>
            </a:r>
          </a:p>
          <a:p>
            <a:pPr lvl="0">
              <a:defRPr/>
            </a:pPr>
            <a:r>
              <a:rPr lang="en-US" sz="48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not become slaves of men.</a:t>
            </a: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R. Joseph Hoffman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Morton Smith and R. Joseph Hoffman, editors. </a:t>
            </a:r>
            <a:r>
              <a:rPr lang="en-US" sz="2000" i="1" dirty="0"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the Bible Really Says</a:t>
            </a:r>
            <a:r>
              <a:rPr lang="en-US" sz="2000" dirty="0"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(Buffalo, NY: Prometheus, 1989), pp.145-146.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3202394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never attacked the practice…</a:t>
            </a:r>
          </a:p>
          <a:p>
            <a:pPr lvl="0" algn="ctr">
              <a:defRPr/>
            </a:pP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Jesus had denounced slavery, we should almost certainly have heard of his doing so.</a:t>
            </a:r>
            <a:endParaRPr kumimoji="0" lang="en-US" sz="4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 descr="What the Bible Really Says: Morton Smith, R. Joseph Hoffmann:  9780879754686: Amazon.com: Books">
            <a:extLst>
              <a:ext uri="{FF2B5EF4-FFF2-40B4-BE49-F238E27FC236}">
                <a16:creationId xmlns:a16="http://schemas.microsoft.com/office/drawing/2014/main" xmlns="" id="{D096DF8E-250C-4F6E-81D2-E13DD55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5119E51-A55E-4F8F-8396-0D2F2A724A0A}"/>
              </a:ext>
            </a:extLst>
          </p:cNvPr>
          <p:cNvSpPr/>
          <p:nvPr/>
        </p:nvSpPr>
        <p:spPr>
          <a:xfrm>
            <a:off x="762000" y="70009"/>
            <a:ext cx="11049000" cy="319456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4:18) The LORD… has sent me</a:t>
            </a:r>
          </a:p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proclaim that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captives will be released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oppressed will be set free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endParaRPr lang="en-US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R. Joseph Hoffman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Morton Smith and R. Joseph Hoffman, editors.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the Bible Really Says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(Buffalo, NY: Prometheus, 1989), pp.145-146.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3346960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never attacked the practice…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Jesus had denounced slavery, we should almost certainly have heard of his doing so.</a:t>
            </a:r>
          </a:p>
        </p:txBody>
      </p:sp>
      <p:pic>
        <p:nvPicPr>
          <p:cNvPr id="7" name="Picture 2" descr="What the Bible Really Says: Morton Smith, R. Joseph Hoffmann:  9780879754686: Amazon.com: Books">
            <a:extLst>
              <a:ext uri="{FF2B5EF4-FFF2-40B4-BE49-F238E27FC236}">
                <a16:creationId xmlns:a16="http://schemas.microsoft.com/office/drawing/2014/main" xmlns="" id="{D096DF8E-250C-4F6E-81D2-E13DD55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794616B-3A69-4354-91EB-4F87F8D7D3E9}"/>
              </a:ext>
            </a:extLst>
          </p:cNvPr>
          <p:cNvSpPr/>
          <p:nvPr/>
        </p:nvSpPr>
        <p:spPr>
          <a:xfrm>
            <a:off x="1066800" y="76200"/>
            <a:ext cx="11049000" cy="319456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6:27) Love your enemies!</a:t>
            </a:r>
          </a:p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good to those who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you. </a:t>
            </a:r>
          </a:p>
          <a:p>
            <a:pPr lvl="0">
              <a:defRPr/>
            </a:pPr>
            <a:r>
              <a:rPr lang="en-US" sz="48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Bless those who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curse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you.</a:t>
            </a:r>
          </a:p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for those who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hurt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you.</a:t>
            </a:r>
          </a:p>
        </p:txBody>
      </p:sp>
    </p:spTree>
    <p:extLst>
      <p:ext uri="{BB962C8B-B14F-4D97-AF65-F5344CB8AC3E}">
        <p14:creationId xmlns:p14="http://schemas.microsoft.com/office/powerpoint/2010/main" val="3342782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R. Joseph Hoffman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Morton Smith and R. Joseph Hoffman, editors.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the Bible Really Says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(Buffalo, NY: Prometheus, 1989), pp.145-146.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106017" y="3429000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never attacked the practice…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Jesus had denounced slavery, we should almost certainly have heard of his doing so.</a:t>
            </a:r>
          </a:p>
        </p:txBody>
      </p:sp>
      <p:pic>
        <p:nvPicPr>
          <p:cNvPr id="7" name="Picture 2" descr="What the Bible Really Says: Morton Smith, R. Joseph Hoffmann:  9780879754686: Amazon.com: Books">
            <a:extLst>
              <a:ext uri="{FF2B5EF4-FFF2-40B4-BE49-F238E27FC236}">
                <a16:creationId xmlns:a16="http://schemas.microsoft.com/office/drawing/2014/main" xmlns="" id="{D096DF8E-250C-4F6E-81D2-E13DD55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794616B-3A69-4354-91EB-4F87F8D7D3E9}"/>
              </a:ext>
            </a:extLst>
          </p:cNvPr>
          <p:cNvSpPr/>
          <p:nvPr/>
        </p:nvSpPr>
        <p:spPr>
          <a:xfrm>
            <a:off x="1066800" y="76200"/>
            <a:ext cx="11049000" cy="319456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6:29) If someone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slaps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 on one cheek, offer the other cheek also.</a:t>
            </a:r>
          </a:p>
          <a:p>
            <a:pPr lvl="0">
              <a:defRPr/>
            </a:pPr>
            <a:r>
              <a:rPr lang="en-US" sz="48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to others as you would like them to do to you.</a:t>
            </a:r>
          </a:p>
        </p:txBody>
      </p:sp>
    </p:spTree>
    <p:extLst>
      <p:ext uri="{BB962C8B-B14F-4D97-AF65-F5344CB8AC3E}">
        <p14:creationId xmlns:p14="http://schemas.microsoft.com/office/powerpoint/2010/main" val="29920516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The NT urges slaves to get their freedom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 The NT affirms the value and equality of </a:t>
            </a:r>
            <a:r>
              <a:rPr kumimoji="0" lang="en-US" sz="4600" b="1" i="1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</a:t>
            </a: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people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D632104D-2CCE-48A0-8C6B-9EA2C04512F6}"/>
              </a:ext>
            </a:extLst>
          </p:cNvPr>
          <p:cNvSpPr/>
          <p:nvPr/>
        </p:nvSpPr>
        <p:spPr>
          <a:xfrm>
            <a:off x="609600" y="577520"/>
            <a:ext cx="10972800" cy="36576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(Gal. 3:28) There is neither Jew nor Greek,</a:t>
            </a:r>
          </a:p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48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slave nor free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neither male nor female;</a:t>
            </a:r>
          </a:p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you are </a:t>
            </a:r>
            <a:r>
              <a:rPr lang="en-US" sz="48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one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Christ Jesus.</a:t>
            </a:r>
          </a:p>
          <a:p>
            <a:pPr marL="457200" lvl="0">
              <a:defRPr/>
            </a:pPr>
            <a:r>
              <a:rPr lang="it-IT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cf. 1 Corinthians 12:13; Colossians 3:11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The NT urges slaves to get their freedom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 The NT affirms the value and equality of </a:t>
            </a:r>
            <a:r>
              <a:rPr kumimoji="0" lang="en-US" sz="4600" b="1" i="1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</a:t>
            </a: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8B4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(5) The NT ethic led to abolition</a:t>
            </a:r>
          </a:p>
        </p:txBody>
      </p:sp>
    </p:spTree>
    <p:extLst>
      <p:ext uri="{BB962C8B-B14F-4D97-AF65-F5344CB8AC3E}">
        <p14:creationId xmlns:p14="http://schemas.microsoft.com/office/powerpoint/2010/main" val="42695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 A. Noll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(Leading Church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Howard Clark Kee, </a:t>
            </a: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Christianity: A Social and Cultural History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York, NY: Macmillan Publishing Company, 1991), p.625.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first known American protest appeared in 1688</a:t>
            </a:r>
          </a:p>
          <a:p>
            <a:pPr lvl="0" algn="ctr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48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Quakers</a:t>
            </a: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8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Mennonites</a:t>
            </a: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Germantown, Pennsylvania…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4" descr="Christianity: A Social and Cultural History by Howard Clark Kee">
            <a:extLst>
              <a:ext uri="{FF2B5EF4-FFF2-40B4-BE49-F238E27FC236}">
                <a16:creationId xmlns:a16="http://schemas.microsoft.com/office/drawing/2014/main" xmlns="" id="{405C579C-9693-45EC-80F4-AFAB730C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 A. Noll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(Leading Church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Howard Clark Kee, </a:t>
            </a: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Christianity: A Social and Cultural History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York, NY: Macmillan Publishing Company, 1991), p.625.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extent that a protest existed at this time,</a:t>
            </a:r>
          </a:p>
          <a:p>
            <a:pPr lvl="0" algn="ctr">
              <a:defRPr/>
            </a:pPr>
            <a:r>
              <a:rPr lang="en-US" sz="66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was mounted by </a:t>
            </a:r>
            <a:r>
              <a:rPr lang="en-US" sz="66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religious leaders</a:t>
            </a:r>
            <a:r>
              <a:rPr lang="en-US" sz="66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66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4" descr="Christianity: A Social and Cultural History by Howard Clark Kee">
            <a:extLst>
              <a:ext uri="{FF2B5EF4-FFF2-40B4-BE49-F238E27FC236}">
                <a16:creationId xmlns:a16="http://schemas.microsoft.com/office/drawing/2014/main" xmlns="" id="{405C579C-9693-45EC-80F4-AFAB730C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664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Gordon Melton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Religious History)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Gordon Melton and Martin Baumann,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Religions of the World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(2nd Edition). Santa Barbara, CA: ABC-CLIO. 2010, 737.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Clapham</a:t>
            </a: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Sect was a diverse but influential group</a:t>
            </a:r>
          </a:p>
          <a:p>
            <a:pPr lvl="0" algn="ctr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48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evangelical Christian social reformers</a:t>
            </a: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emerged in England at the end of the 18</a:t>
            </a:r>
            <a:r>
              <a:rPr lang="en-US" sz="4800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century. 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3229FA-E73D-406D-9537-D390BD391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0"/>
            <a:ext cx="4267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401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9502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2:18)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Servants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be submissive to your masters with all respect,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3D2926C7-F992-43BD-9FAC-FEBF471FE1A5}"/>
              </a:ext>
            </a:extLst>
          </p:cNvPr>
          <p:cNvSpPr/>
          <p:nvPr/>
        </p:nvSpPr>
        <p:spPr>
          <a:xfrm>
            <a:off x="4724400" y="1447800"/>
            <a:ext cx="7391400" cy="333035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“Servants” (</a:t>
            </a:r>
            <a:r>
              <a:rPr lang="en-US" altLang="en-US" sz="48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oiketēs</a:t>
            </a: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is not the ordinary word for slave, but “nearly synonymous.”</a:t>
            </a:r>
            <a:endParaRPr lang="en-US" alt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Wayne A. Grudem, </a:t>
            </a:r>
            <a:r>
              <a:rPr lang="en-US" alt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(Downers Grove, IL: InterVarsity Press, 1988), 131.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2EE08A94-CD22-4B9B-9C13-585B5F974AA7}"/>
              </a:ext>
            </a:extLst>
          </p:cNvPr>
          <p:cNvSpPr/>
          <p:nvPr/>
        </p:nvSpPr>
        <p:spPr>
          <a:xfrm>
            <a:off x="76200" y="1547829"/>
            <a:ext cx="11863138" cy="51577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54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 Slavery = American Slavery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Many slaves were skilled and educated.</a:t>
            </a:r>
            <a:endParaRPr lang="en-US" alt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e.g. Managers, doctors, nurses, teachers, musicians, artisans. Grudem, </a:t>
            </a:r>
            <a:r>
              <a:rPr lang="en-US" altLang="en-US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</a:t>
            </a: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(1988), 132.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Roman law regulated the treatment of slaves.</a:t>
            </a:r>
            <a:endParaRPr lang="en-US" alt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e.g. Slaves were paid. Grudem, </a:t>
            </a:r>
            <a:r>
              <a:rPr lang="en-US" altLang="en-US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</a:t>
            </a: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(1988), 132.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Slaves could purchase their freedom.</a:t>
            </a:r>
            <a:endParaRPr lang="en-US" alt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“Manumission.” Schreiner, </a:t>
            </a:r>
            <a:r>
              <a:rPr lang="en-US" altLang="en-US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</a:t>
            </a: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(2003), 135.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Slavery was based on </a:t>
            </a:r>
            <a:r>
              <a:rPr lang="en-US" alt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—not </a:t>
            </a:r>
            <a:r>
              <a:rPr lang="en-US" alt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race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25-35% of the Roman Empire.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62DF1B2-356A-46AE-AE4E-573D25D54C45}"/>
              </a:ext>
            </a:extLst>
          </p:cNvPr>
          <p:cNvCxnSpPr>
            <a:cxnSpLocks/>
          </p:cNvCxnSpPr>
          <p:nvPr/>
        </p:nvCxnSpPr>
        <p:spPr>
          <a:xfrm flipV="1">
            <a:off x="4852736" y="1752600"/>
            <a:ext cx="381000" cy="7620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Gordon Melton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Religious History)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Gordon Melton and Martin Baumann,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Religions of the World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(2nd Edition). Santa Barbara, CA: ABC-CLIO. 2010, 737.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group became best known for its support of William Wilberforce’s activity in Parliament to end British participation in the international slave trade… 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3229FA-E73D-406D-9537-D390BD391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0"/>
            <a:ext cx="4267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61916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Gordon Melton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Religious History)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Gordon Melton and Martin Baumann,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Religions of the World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(2nd Edition). Santa Barbara, CA: ABC-CLIO. 2010, 737.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several decades of work, the group was initially rewarded with Parliament’s passage of the Slave Trade Act in 1807, which banned the trade throughout the British Empire. 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3229FA-E73D-406D-9537-D390BD391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0"/>
            <a:ext cx="4267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39061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Gordon Melton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Religious History)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Gordon Melton and Martin Baumann,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Religions of the World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(2nd Edition). Santa Barbara, CA: ABC-CLIO. 2010, 737.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efforts culminated in the passing of the </a:t>
            </a:r>
            <a:r>
              <a:rPr lang="en-US" sz="48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Slavery Abolition Act</a:t>
            </a: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1833,</a:t>
            </a:r>
          </a:p>
          <a:p>
            <a:pPr lvl="0" algn="ctr">
              <a:defRPr/>
            </a:pPr>
            <a:r>
              <a:rPr lang="en-US" sz="48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eliminated slavery</a:t>
            </a: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throughout the British Empire.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3229FA-E73D-406D-9537-D390BD391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0"/>
            <a:ext cx="4267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49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Gordon Melton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Religious History)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Gordon Melton and Martin Baumann,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Religions of the World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(2nd Edition). Santa Barbara, CA: ABC-CLIO. 2010, 737.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 contemporaries looked upon the </a:t>
            </a:r>
            <a:r>
              <a:rPr lang="en-US" sz="4800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Clapham</a:t>
            </a: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Sect as a bunch of do-gooders whom they called pejoratively ‘the saints.’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3229FA-E73D-406D-9537-D390BD391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0"/>
            <a:ext cx="4267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67080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Gordon Melton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Religious History)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Gordon Melton and Martin Baumann,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Religions of the World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(2nd Edition). Santa Barbara, CA: ABC-CLIO. 2010, 737.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314072"/>
            <a:ext cx="7772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light of history, however, the group has been looked upon as moral pioneers.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3229FA-E73D-406D-9537-D390BD391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0"/>
            <a:ext cx="4267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297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BFF93-AC66-47CA-A4A7-9216684924C8}"/>
              </a:ext>
            </a:extLst>
          </p:cNvPr>
          <p:cNvSpPr txBox="1"/>
          <p:nvPr/>
        </p:nvSpPr>
        <p:spPr>
          <a:xfrm>
            <a:off x="188496" y="1364172"/>
            <a:ext cx="77162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Countercultural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The NT decries slave-trading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The NT urges slaves to get their freedom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 The NT affirms the value and equality of </a:t>
            </a:r>
            <a:r>
              <a:rPr kumimoji="0" lang="en-US" sz="4600" b="1" i="1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</a:t>
            </a: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150" normalizeH="0" baseline="0" noProof="0" dirty="0">
                <a:ln>
                  <a:noFill/>
                </a:ln>
                <a:solidFill>
                  <a:srgbClr val="A9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(5) The NT ethic led to abolition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57301F69-4B9E-4DF2-AD28-144728F604FE}"/>
              </a:ext>
            </a:extLst>
          </p:cNvPr>
          <p:cNvSpPr/>
          <p:nvPr/>
        </p:nvSpPr>
        <p:spPr>
          <a:xfrm>
            <a:off x="990600" y="1372193"/>
            <a:ext cx="9906000" cy="32766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doesn’t just give us </a:t>
            </a: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follow.</a:t>
            </a:r>
          </a:p>
          <a:p>
            <a:pPr lvl="0" algn="ctr">
              <a:defRPr/>
            </a:pPr>
            <a:r>
              <a:rPr lang="en-US" sz="8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gives us an </a:t>
            </a:r>
            <a:r>
              <a:rPr lang="en-US" sz="8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8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75216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2:21) For you have been called for this purpose,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since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Christ also suffered for you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leaving you an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example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you to follow in His steps.</a:t>
            </a:r>
          </a:p>
        </p:txBody>
      </p:sp>
    </p:spTree>
    <p:extLst>
      <p:ext uri="{BB962C8B-B14F-4D97-AF65-F5344CB8AC3E}">
        <p14:creationId xmlns:p14="http://schemas.microsoft.com/office/powerpoint/2010/main" val="41311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2:22) Jesus committed no sin,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 was any deceit found in His mouth.</a:t>
            </a:r>
          </a:p>
        </p:txBody>
      </p:sp>
    </p:spTree>
    <p:extLst>
      <p:ext uri="{BB962C8B-B14F-4D97-AF65-F5344CB8AC3E}">
        <p14:creationId xmlns:p14="http://schemas.microsoft.com/office/powerpoint/2010/main" val="2180769282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207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2:23) While being reviled, Jesus did not revile in return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hile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suffering, He uttered no threats, but kept entrusting Himself to Him who judges righteously.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BD1211CE-CD4C-4BC5-A159-B0A15E48D107}"/>
              </a:ext>
            </a:extLst>
          </p:cNvPr>
          <p:cNvSpPr/>
          <p:nvPr/>
        </p:nvSpPr>
        <p:spPr>
          <a:xfrm>
            <a:off x="1295400" y="3619261"/>
            <a:ext cx="9601200" cy="14478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7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Jesus do this??</a:t>
            </a:r>
            <a:endParaRPr lang="en-US" sz="7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800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512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2:24)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bore our sins in His body on the cross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so that we might die to sin and live to righteousness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By His wounds you were healed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1514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9502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2:18)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Servants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be submissive to your masters with all respect,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3D2926C7-F992-43BD-9FAC-FEBF471FE1A5}"/>
              </a:ext>
            </a:extLst>
          </p:cNvPr>
          <p:cNvSpPr/>
          <p:nvPr/>
        </p:nvSpPr>
        <p:spPr>
          <a:xfrm>
            <a:off x="4724400" y="800488"/>
            <a:ext cx="7391400" cy="333035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“Servants” (</a:t>
            </a:r>
            <a:r>
              <a:rPr kumimoji="0" lang="en-US" altLang="en-US" sz="4800" b="1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oiketēs</a:t>
            </a: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is not the ordinary word for slave, but “nearly synonymous.”</a:t>
            </a:r>
            <a:endParaRPr kumimoji="0" lang="en-US" altLang="en-US" sz="5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Wayne A. Grudem,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Peter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(Downers Grove, IL: InterVarsity Press, 1988), 131.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2EE08A94-CD22-4B9B-9C13-585B5F974AA7}"/>
              </a:ext>
            </a:extLst>
          </p:cNvPr>
          <p:cNvSpPr/>
          <p:nvPr/>
        </p:nvSpPr>
        <p:spPr>
          <a:xfrm>
            <a:off x="76200" y="1547829"/>
            <a:ext cx="11863138" cy="51577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115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So, slavery wasn’t that bad??</a:t>
            </a:r>
            <a:endParaRPr lang="en-US" altLang="en-US" sz="3600" b="1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9E9E459-86B9-4F39-8C7A-05A54F336195}"/>
              </a:ext>
            </a:extLst>
          </p:cNvPr>
          <p:cNvCxnSpPr>
            <a:cxnSpLocks/>
          </p:cNvCxnSpPr>
          <p:nvPr/>
        </p:nvCxnSpPr>
        <p:spPr>
          <a:xfrm>
            <a:off x="381000" y="1905000"/>
            <a:ext cx="11277600" cy="4419600"/>
          </a:xfrm>
          <a:prstGeom prst="line">
            <a:avLst/>
          </a:prstGeom>
          <a:ln w="508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63DF9C7-8227-4609-8845-05BE6FF7B348}"/>
              </a:ext>
            </a:extLst>
          </p:cNvPr>
          <p:cNvCxnSpPr>
            <a:cxnSpLocks/>
          </p:cNvCxnSpPr>
          <p:nvPr/>
        </p:nvCxnSpPr>
        <p:spPr>
          <a:xfrm flipV="1">
            <a:off x="457200" y="1905000"/>
            <a:ext cx="11125200" cy="4419600"/>
          </a:xfrm>
          <a:prstGeom prst="line">
            <a:avLst/>
          </a:prstGeom>
          <a:ln w="508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6988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2:25) For you were continually straying like sheep,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now you have returned to the Shepherd and Guardian of your souls.</a:t>
            </a:r>
          </a:p>
        </p:txBody>
      </p:sp>
    </p:spTree>
    <p:extLst>
      <p:ext uri="{BB962C8B-B14F-4D97-AF65-F5344CB8AC3E}">
        <p14:creationId xmlns:p14="http://schemas.microsoft.com/office/powerpoint/2010/main" val="2402415440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21" y="1546986"/>
            <a:ext cx="1199834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66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you’re outraged by slaves submitting to masters,</a:t>
            </a:r>
          </a:p>
          <a:p>
            <a:pPr marL="5778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6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you’ve missed the point!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66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real outrage is that the Master would submit to slaves!</a:t>
            </a:r>
          </a:p>
        </p:txBody>
      </p:sp>
    </p:spTree>
    <p:extLst>
      <p:ext uri="{BB962C8B-B14F-4D97-AF65-F5344CB8AC3E}">
        <p14:creationId xmlns:p14="http://schemas.microsoft.com/office/powerpoint/2010/main" val="5028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205F2D-36C7-40F9-A14E-1E96272DCB46}"/>
              </a:ext>
            </a:extLst>
          </p:cNvPr>
          <p:cNvSpPr txBox="1"/>
          <p:nvPr/>
        </p:nvSpPr>
        <p:spPr>
          <a:xfrm>
            <a:off x="102214" y="92776"/>
            <a:ext cx="67838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&amp; Slavery</a:t>
            </a:r>
          </a:p>
          <a:p>
            <a:pPr marL="231775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Countercultural context</a:t>
            </a:r>
          </a:p>
          <a:p>
            <a:pPr marL="231775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NT decries slave-trading</a:t>
            </a:r>
          </a:p>
          <a:p>
            <a:pPr marL="231775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NT urges slaves to get their freedom</a:t>
            </a:r>
          </a:p>
          <a:p>
            <a:pPr marL="231775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(4) NT affirms the value and equality of all people</a:t>
            </a:r>
          </a:p>
          <a:p>
            <a:pPr marL="231775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(5) The NT ethic led to abolition</a:t>
            </a:r>
          </a:p>
          <a:p>
            <a:pPr marL="231775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(6) The NT gives us an example—not just ethics</a:t>
            </a:r>
          </a:p>
        </p:txBody>
      </p:sp>
    </p:spTree>
    <p:extLst>
      <p:ext uri="{BB962C8B-B14F-4D97-AF65-F5344CB8AC3E}">
        <p14:creationId xmlns:p14="http://schemas.microsoft.com/office/powerpoint/2010/main" val="27967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94266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2:18)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Servants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be submissive to your masters with all respect,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 only to those who are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good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gentle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also to those who are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unreasonable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3D2926C7-F992-43BD-9FAC-FEBF471FE1A5}"/>
              </a:ext>
            </a:extLst>
          </p:cNvPr>
          <p:cNvSpPr/>
          <p:nvPr/>
        </p:nvSpPr>
        <p:spPr>
          <a:xfrm>
            <a:off x="4343400" y="2950174"/>
            <a:ext cx="7367338" cy="3185262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“Unreasonable” (</a:t>
            </a:r>
            <a:r>
              <a:rPr lang="en-US" alt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skolios</a:t>
            </a:r>
            <a:r>
              <a:rPr lang="en-US" alt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refers to “being morally bent or twisted, crooked, unscrupulous, dishonest” (</a:t>
            </a:r>
            <a:r>
              <a:rPr lang="en-US" altLang="en-US" sz="4000" b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BDAG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p.930).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873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2:19) For this finds favor,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for the sake of conscience toward God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person bears up under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sorrows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suffering unjustly.</a:t>
            </a:r>
          </a:p>
        </p:txBody>
      </p:sp>
    </p:spTree>
    <p:extLst>
      <p:ext uri="{BB962C8B-B14F-4D97-AF65-F5344CB8AC3E}">
        <p14:creationId xmlns:p14="http://schemas.microsoft.com/office/powerpoint/2010/main" val="26307576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969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2:20) For what credit is there if,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you sin and are harshly treated,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endure it with patience?</a:t>
            </a:r>
          </a:p>
        </p:txBody>
      </p:sp>
    </p:spTree>
    <p:extLst>
      <p:ext uri="{BB962C8B-B14F-4D97-AF65-F5344CB8AC3E}">
        <p14:creationId xmlns:p14="http://schemas.microsoft.com/office/powerpoint/2010/main" val="36742701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72930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2:20) But if when you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what is right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suffer for it you patiently endure it,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finds favor with God.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36B2EF4B-57F8-4930-BB15-00E9E6B26281}"/>
              </a:ext>
            </a:extLst>
          </p:cNvPr>
          <p:cNvSpPr/>
          <p:nvPr/>
        </p:nvSpPr>
        <p:spPr>
          <a:xfrm>
            <a:off x="3505200" y="2971800"/>
            <a:ext cx="6833938" cy="2401636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1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??????</a:t>
            </a:r>
            <a:endParaRPr kumimoji="0" lang="en-US" altLang="en-US" sz="96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278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R. Joseph Hoffman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Historian)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Morton Smith and R. Joseph Hoffman, editors. </a:t>
            </a:r>
            <a:r>
              <a:rPr lang="en-US" sz="2000" i="1" dirty="0"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the Bible Really Says</a:t>
            </a:r>
            <a:r>
              <a:rPr lang="en-US" sz="2000" dirty="0">
                <a:solidFill>
                  <a:srgbClr val="BDBE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(Buffalo, NY: Prometheus, 1989), pp.145-146.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DBE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76200" y="2410328"/>
            <a:ext cx="77723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no reasonable doubt that the New Testament, like the Old, not only </a:t>
            </a:r>
            <a:r>
              <a:rPr lang="en-US" sz="44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tolerated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chattel slavery…</a:t>
            </a:r>
          </a:p>
          <a:p>
            <a:pPr lvl="0" algn="ctr">
              <a:defRPr/>
            </a:pP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helped to </a:t>
            </a:r>
            <a:r>
              <a:rPr lang="en-US" sz="44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perpetuate</a:t>
            </a: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 by making the slaves’ obedience to their masters a religious duty.</a:t>
            </a:r>
            <a:endParaRPr kumimoji="0" lang="en-US" sz="4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 descr="What the Bible Really Says: Morton Smith, R. Joseph Hoffmann:  9780879754686: Amazon.com: Books">
            <a:extLst>
              <a:ext uri="{FF2B5EF4-FFF2-40B4-BE49-F238E27FC236}">
                <a16:creationId xmlns:a16="http://schemas.microsoft.com/office/drawing/2014/main" xmlns="" id="{D096DF8E-250C-4F6E-81D2-E13DD55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2270</Words>
  <Application>Microsoft Office PowerPoint</Application>
  <PresentationFormat>Widescreen</PresentationFormat>
  <Paragraphs>247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2021-09-22T17:51:14Z</dcterms:created>
  <dcterms:modified xsi:type="dcterms:W3CDTF">2021-09-22T17:51:30Z</dcterms:modified>
</cp:coreProperties>
</file>