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sldIdLst>
    <p:sldId id="262" r:id="rId2"/>
    <p:sldId id="1169" r:id="rId3"/>
    <p:sldId id="771" r:id="rId4"/>
    <p:sldId id="1359" r:id="rId5"/>
    <p:sldId id="1297" r:id="rId6"/>
    <p:sldId id="1351" r:id="rId7"/>
    <p:sldId id="1353" r:id="rId8"/>
    <p:sldId id="1352" r:id="rId9"/>
    <p:sldId id="1354" r:id="rId10"/>
    <p:sldId id="1358" r:id="rId11"/>
    <p:sldId id="1371" r:id="rId12"/>
    <p:sldId id="1356" r:id="rId13"/>
    <p:sldId id="1369" r:id="rId14"/>
    <p:sldId id="1373" r:id="rId15"/>
    <p:sldId id="1374" r:id="rId16"/>
    <p:sldId id="1375" r:id="rId17"/>
    <p:sldId id="1376" r:id="rId18"/>
    <p:sldId id="1364" r:id="rId19"/>
    <p:sldId id="1365" r:id="rId20"/>
    <p:sldId id="1366" r:id="rId21"/>
    <p:sldId id="1367" r:id="rId22"/>
    <p:sldId id="1368" r:id="rId23"/>
    <p:sldId id="1357" r:id="rId24"/>
    <p:sldId id="1370" r:id="rId25"/>
    <p:sldId id="1377" r:id="rId26"/>
    <p:sldId id="116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72D"/>
    <a:srgbClr val="221A00"/>
    <a:srgbClr val="3F7D15"/>
    <a:srgbClr val="72DB2B"/>
    <a:srgbClr val="5BB41E"/>
    <a:srgbClr val="3E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7E6BD-A2D4-4626-B0C6-A979A3797833}" v="176" dt="2020-03-23T16:36:46.570"/>
    <p1510:client id="{F37E2349-BB55-4DCF-8943-D7443E3ADE1A}" v="776" dt="2020-03-23T16:20:31.937"/>
    <p1510:client id="{7CF8CBED-1172-4317-B034-1DB3E9B72CD5}" v="56" dt="2020-03-23T17:49:58.827"/>
    <p1510:client id="{701E544D-7E22-46D2-8FF1-98474AA626C4}" v="2" dt="2020-03-23T15:35:28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475" autoAdjust="0"/>
    <p:restoredTop sz="79713" autoAdjust="0"/>
  </p:normalViewPr>
  <p:slideViewPr>
    <p:cSldViewPr snapToGrid="0">
      <p:cViewPr varScale="1">
        <p:scale>
          <a:sx n="65" d="100"/>
          <a:sy n="65" d="100"/>
        </p:scale>
        <p:origin x="588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7" d="100"/>
        <a:sy n="157" d="100"/>
      </p:scale>
      <p:origin x="0" y="-2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F926D-B060-4F6A-834C-683F444DE01B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77DC-F2A7-4847-88A5-2B3DF623F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11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5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31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94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0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05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47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46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41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1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9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3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18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5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8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97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96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1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5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7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16677"/>
            <a:ext cx="5646295" cy="4357077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“make every effort to come see me soon”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“Demas, having loved this present world”</a:t>
            </a:r>
          </a:p>
          <a:p>
            <a:r>
              <a:rPr lang="en-US" sz="3200" dirty="0" smtClean="0"/>
              <a:t>“Alexander the coppersmith did me great harm”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“no one supported me” </a:t>
            </a:r>
          </a:p>
          <a:p>
            <a:r>
              <a:rPr lang="en-US" sz="3200" dirty="0" smtClean="0"/>
              <a:t>“I left </a:t>
            </a:r>
            <a:r>
              <a:rPr lang="en-US" sz="3200" dirty="0" err="1" smtClean="0"/>
              <a:t>Trophimus</a:t>
            </a:r>
            <a:r>
              <a:rPr lang="en-US" sz="3200" dirty="0" smtClean="0"/>
              <a:t> sick in Miletus”  </a:t>
            </a:r>
          </a:p>
          <a:p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745706" y="1209579"/>
            <a:ext cx="54591" cy="5648421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5244" y="1910680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10147" y="1209579"/>
            <a:ext cx="247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Negatives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59574" y="156612"/>
            <a:ext cx="1108144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Paul’s Relationship Joys and Pains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4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16677"/>
            <a:ext cx="5646295" cy="4357077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“make every effort to come see me soon”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“Demas, having loved this present world”</a:t>
            </a:r>
          </a:p>
          <a:p>
            <a:r>
              <a:rPr lang="en-US" sz="3200" dirty="0" smtClean="0"/>
              <a:t>“Alexander the coppersmith did me great harm”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“no one supported me” </a:t>
            </a:r>
          </a:p>
          <a:p>
            <a:r>
              <a:rPr lang="en-US" sz="3200" dirty="0" smtClean="0"/>
              <a:t>“I left </a:t>
            </a:r>
            <a:r>
              <a:rPr lang="en-US" sz="3200" dirty="0" err="1" smtClean="0"/>
              <a:t>Trophimus</a:t>
            </a:r>
            <a:r>
              <a:rPr lang="en-US" sz="3200" dirty="0" smtClean="0"/>
              <a:t> sick in Miletus”  </a:t>
            </a:r>
          </a:p>
          <a:p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745706" y="1209579"/>
            <a:ext cx="54591" cy="5648421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5244" y="1910680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10147" y="1209579"/>
            <a:ext cx="247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Negatives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59574" y="156612"/>
            <a:ext cx="1108144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Paul’s Relationship Joys and Pains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574" y="488379"/>
            <a:ext cx="6213609" cy="6185375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i="1" dirty="0" smtClean="0"/>
              <a:t>Have you ever been...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Separated by distance from a loved one?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Deserted while on mission? Had trust broken by someone close?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Betrayed or hated when doing no wrong? Or had a wolf in sheep's clothing hurting your loved ones?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Friend/s who don’t stand by you when times get tough?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Separated by sickness or death?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16677"/>
            <a:ext cx="5646295" cy="4357077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“make every effort to come see me soon”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“Demas, having loved this present world”</a:t>
            </a:r>
          </a:p>
          <a:p>
            <a:r>
              <a:rPr lang="en-US" sz="3200" dirty="0" smtClean="0"/>
              <a:t>“Alexander the coppersmith did me great harm”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“no one supported me” </a:t>
            </a:r>
          </a:p>
          <a:p>
            <a:r>
              <a:rPr lang="en-US" sz="3200" dirty="0" smtClean="0"/>
              <a:t>“I left </a:t>
            </a:r>
            <a:r>
              <a:rPr lang="en-US" sz="3200" dirty="0" err="1" smtClean="0"/>
              <a:t>Trophimus</a:t>
            </a:r>
            <a:r>
              <a:rPr lang="en-US" sz="3200" dirty="0" smtClean="0"/>
              <a:t> sick in Miletus”  </a:t>
            </a:r>
          </a:p>
          <a:p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59574" y="156612"/>
            <a:ext cx="1108144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Paul’s Relationship Joys and Pains</a:t>
            </a:r>
            <a:endParaRPr lang="en-US" sz="80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45706" y="1209579"/>
            <a:ext cx="54591" cy="5648421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5244" y="1910680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10147" y="1209579"/>
            <a:ext cx="247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Negatives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5611" y="1267742"/>
            <a:ext cx="247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Positives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411" y="2316677"/>
            <a:ext cx="5646295" cy="4357077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“bring along Mark, he is useful to me” 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“Luke, Titus…Prisca, </a:t>
            </a:r>
            <a:r>
              <a:rPr lang="en-US" sz="3200" dirty="0" err="1" smtClean="0">
                <a:solidFill>
                  <a:srgbClr val="72DB2B"/>
                </a:solidFill>
              </a:rPr>
              <a:t>Aquilla</a:t>
            </a:r>
            <a:r>
              <a:rPr lang="en-US" sz="3200" dirty="0" smtClean="0">
                <a:solidFill>
                  <a:srgbClr val="72DB2B"/>
                </a:solidFill>
              </a:rPr>
              <a:t>, Claudia”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“All the brothers and sisters”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“Make every effort to come see me soon” (Timothy) </a:t>
            </a:r>
          </a:p>
          <a:p>
            <a:r>
              <a:rPr lang="en-US" sz="3200" dirty="0" smtClean="0"/>
              <a:t>  </a:t>
            </a:r>
          </a:p>
          <a:p>
            <a:endParaRPr lang="en-US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5920723" y="2316677"/>
            <a:ext cx="6213609" cy="4300684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i="1" dirty="0" smtClean="0"/>
              <a:t>Have you experienced...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Redemption and second chances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Long time compadres who know what you’ve gone through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Unity and Love in God’s family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mentor or mentee who becomes a best friend and compadre.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8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28" y="0"/>
            <a:ext cx="105228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What formed and sustained Paul’s drive to be a so invested in people? 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36344" y="1567543"/>
            <a:ext cx="6154056" cy="4936496"/>
          </a:xfrm>
          <a:prstGeom prst="rect">
            <a:avLst/>
          </a:prstGeom>
          <a:solidFill>
            <a:srgbClr val="3F7D15"/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>
                <a:solidFill>
                  <a:schemeClr val="bg1"/>
                </a:solidFill>
              </a:rPr>
              <a:t>2 Tim 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4:17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dirty="0">
                <a:solidFill>
                  <a:schemeClr val="bg1"/>
                </a:solidFill>
              </a:rPr>
              <a:t>But the </a:t>
            </a:r>
            <a:r>
              <a:rPr lang="en-US" sz="2800" u="sng" dirty="0">
                <a:solidFill>
                  <a:schemeClr val="bg1"/>
                </a:solidFill>
              </a:rPr>
              <a:t>Lord stood with me</a:t>
            </a:r>
            <a:r>
              <a:rPr lang="en-US" sz="2800" dirty="0">
                <a:solidFill>
                  <a:schemeClr val="bg1"/>
                </a:solidFill>
              </a:rPr>
              <a:t> and strengthened me, so that through me the proclamation might be fully accomplished, and that all the Gentiles might hear; and I was rescued out of the lion’s mouth.</a:t>
            </a:r>
            <a:r>
              <a:rPr lang="en-US" sz="2800" dirty="0"/>
              <a:t> </a:t>
            </a:r>
            <a:r>
              <a:rPr lang="en-US" sz="2800" b="1" baseline="30000" dirty="0"/>
              <a:t>18 </a:t>
            </a:r>
            <a:r>
              <a:rPr lang="en-US" sz="2800" u="sng" dirty="0"/>
              <a:t>The Lord will rescue me </a:t>
            </a:r>
            <a:r>
              <a:rPr lang="en-US" sz="2800" dirty="0"/>
              <a:t>from every evil deed, and will bring me safely to His heavenly kingdom; to Him </a:t>
            </a:r>
            <a:r>
              <a:rPr lang="en-US" sz="2800" i="1" dirty="0"/>
              <a:t>be</a:t>
            </a:r>
            <a:r>
              <a:rPr lang="en-US" sz="2800" dirty="0"/>
              <a:t> the glory forever and ever. Amen.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428" y="1698171"/>
            <a:ext cx="557348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Jesus loves Paul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Jesus forgave Paul the persecutor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Jesus called Paul to proclaim the gospel to the Gentiles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Jesus is always with Paul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Jesus gave Paul sufficient grace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PAUL was close to Jesus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9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522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Paul was close to Jesus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599" y="1944914"/>
            <a:ext cx="87448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2DB2B"/>
                </a:solidFill>
              </a:rPr>
              <a:t>Galatians 2:20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I have </a:t>
            </a:r>
            <a:r>
              <a:rPr lang="en-US" sz="3200" dirty="0">
                <a:solidFill>
                  <a:srgbClr val="72DB2B"/>
                </a:solidFill>
              </a:rPr>
              <a:t>been crucified with Christ and I no longer live, but </a:t>
            </a:r>
            <a:r>
              <a:rPr lang="en-US" sz="3200" u="sng" dirty="0">
                <a:solidFill>
                  <a:srgbClr val="72DB2B"/>
                </a:solidFill>
              </a:rPr>
              <a:t>Christ lives in me</a:t>
            </a:r>
            <a:r>
              <a:rPr lang="en-US" sz="3200" dirty="0">
                <a:solidFill>
                  <a:srgbClr val="72DB2B"/>
                </a:solidFill>
              </a:rPr>
              <a:t>. The life I now live in the body, I live by faith in the Son of God, who loved me and gave himself for me.</a:t>
            </a:r>
          </a:p>
          <a:p>
            <a:r>
              <a:rPr lang="en-US" sz="2800" dirty="0" smtClean="0">
                <a:solidFill>
                  <a:srgbClr val="72DB2B"/>
                </a:solidFill>
              </a:rPr>
              <a:t> </a:t>
            </a:r>
          </a:p>
          <a:p>
            <a:endParaRPr lang="en-US" sz="2800" dirty="0">
              <a:solidFill>
                <a:srgbClr val="72DB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0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522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Paul was close to Jesus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599" y="1944914"/>
            <a:ext cx="8744858" cy="2985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3272D"/>
                </a:solidFill>
              </a:rPr>
              <a:t>Philippians 1:22-23</a:t>
            </a:r>
          </a:p>
          <a:p>
            <a:r>
              <a:rPr lang="en-US" sz="3200" dirty="0" smtClean="0">
                <a:solidFill>
                  <a:srgbClr val="03272D"/>
                </a:solidFill>
              </a:rPr>
              <a:t>If I </a:t>
            </a:r>
            <a:r>
              <a:rPr lang="en-US" sz="3200" dirty="0">
                <a:solidFill>
                  <a:srgbClr val="03272D"/>
                </a:solidFill>
              </a:rPr>
              <a:t>am to go on living in the body, this will mean fruitful labor for me. Yet what shall I choose? I do not know! </a:t>
            </a:r>
            <a:r>
              <a:rPr lang="en-US" sz="3200" dirty="0" smtClean="0">
                <a:solidFill>
                  <a:srgbClr val="03272D"/>
                </a:solidFill>
              </a:rPr>
              <a:t>I </a:t>
            </a:r>
            <a:r>
              <a:rPr lang="en-US" sz="3200" dirty="0">
                <a:solidFill>
                  <a:srgbClr val="03272D"/>
                </a:solidFill>
              </a:rPr>
              <a:t>am torn between the two</a:t>
            </a:r>
            <a:r>
              <a:rPr lang="en-US" sz="3200" u="sng" dirty="0">
                <a:solidFill>
                  <a:srgbClr val="03272D"/>
                </a:solidFill>
              </a:rPr>
              <a:t>: I desire to depart and be with Christ</a:t>
            </a:r>
            <a:r>
              <a:rPr lang="en-US" sz="3200" dirty="0">
                <a:solidFill>
                  <a:srgbClr val="03272D"/>
                </a:solidFill>
              </a:rPr>
              <a:t>, which is better by </a:t>
            </a:r>
            <a:r>
              <a:rPr lang="en-US" sz="3200" dirty="0" smtClean="0">
                <a:solidFill>
                  <a:srgbClr val="03272D"/>
                </a:solidFill>
              </a:rPr>
              <a:t>far;</a:t>
            </a:r>
            <a:endParaRPr lang="en-US" sz="2800" dirty="0" smtClean="0">
              <a:solidFill>
                <a:srgbClr val="03272D"/>
              </a:solidFill>
            </a:endParaRPr>
          </a:p>
          <a:p>
            <a:endParaRPr lang="en-US" sz="2800" dirty="0">
              <a:solidFill>
                <a:srgbClr val="0327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522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Paul was close to Jesus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599" y="1944914"/>
            <a:ext cx="87448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2DB2B"/>
                </a:solidFill>
              </a:rPr>
              <a:t>Philippians 3:7-8</a:t>
            </a:r>
          </a:p>
          <a:p>
            <a:r>
              <a:rPr lang="en-US" sz="3200" dirty="0" smtClean="0">
                <a:solidFill>
                  <a:srgbClr val="72DB2B"/>
                </a:solidFill>
              </a:rPr>
              <a:t>But </a:t>
            </a:r>
            <a:r>
              <a:rPr lang="en-US" sz="3200" dirty="0">
                <a:solidFill>
                  <a:srgbClr val="72DB2B"/>
                </a:solidFill>
              </a:rPr>
              <a:t>whatever were gains to me I now consider loss for the sake of Christ. </a:t>
            </a:r>
            <a:r>
              <a:rPr lang="en-US" sz="3200" dirty="0" smtClean="0">
                <a:solidFill>
                  <a:srgbClr val="72DB2B"/>
                </a:solidFill>
              </a:rPr>
              <a:t>What </a:t>
            </a:r>
            <a:r>
              <a:rPr lang="en-US" sz="3200" dirty="0">
                <a:solidFill>
                  <a:srgbClr val="72DB2B"/>
                </a:solidFill>
              </a:rPr>
              <a:t>is more, I consider everything a loss because of the </a:t>
            </a:r>
            <a:r>
              <a:rPr lang="en-US" sz="3200" u="sng" dirty="0">
                <a:solidFill>
                  <a:srgbClr val="72DB2B"/>
                </a:solidFill>
              </a:rPr>
              <a:t>surpassing worth of knowing Christ Jesus my Lord</a:t>
            </a:r>
            <a:r>
              <a:rPr lang="en-US" sz="3200" dirty="0">
                <a:solidFill>
                  <a:srgbClr val="72DB2B"/>
                </a:solidFill>
              </a:rPr>
              <a:t>, for whose sake I have lost all things. </a:t>
            </a:r>
            <a:endParaRPr lang="en-US" sz="2800" dirty="0">
              <a:solidFill>
                <a:srgbClr val="72DB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5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522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Paul was close to Jesus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599" y="1944914"/>
            <a:ext cx="8744858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3272D"/>
                </a:solidFill>
              </a:rPr>
              <a:t>1 Corinthians 9 </a:t>
            </a:r>
          </a:p>
          <a:p>
            <a:r>
              <a:rPr lang="en-US" sz="3200" dirty="0" smtClean="0">
                <a:solidFill>
                  <a:srgbClr val="03272D"/>
                </a:solidFill>
              </a:rPr>
              <a:t>(19) </a:t>
            </a:r>
            <a:r>
              <a:rPr lang="en-US" sz="3200" dirty="0">
                <a:solidFill>
                  <a:srgbClr val="03272D"/>
                </a:solidFill>
              </a:rPr>
              <a:t>Though I am free and belong to no one, I have made myself a slave to everyone, to win as many as </a:t>
            </a:r>
            <a:r>
              <a:rPr lang="en-US" sz="3200" dirty="0" smtClean="0">
                <a:solidFill>
                  <a:srgbClr val="03272D"/>
                </a:solidFill>
              </a:rPr>
              <a:t>possible….</a:t>
            </a:r>
            <a:r>
              <a:rPr lang="en-US" sz="3200" dirty="0">
                <a:solidFill>
                  <a:srgbClr val="03272D"/>
                </a:solidFill>
              </a:rPr>
              <a:t> </a:t>
            </a:r>
            <a:r>
              <a:rPr lang="en-US" sz="3200" dirty="0" smtClean="0">
                <a:solidFill>
                  <a:srgbClr val="03272D"/>
                </a:solidFill>
              </a:rPr>
              <a:t>(22)I </a:t>
            </a:r>
            <a:r>
              <a:rPr lang="en-US" sz="3200" dirty="0">
                <a:solidFill>
                  <a:srgbClr val="03272D"/>
                </a:solidFill>
              </a:rPr>
              <a:t>have become all things to all people so that by all possible means I might save some. </a:t>
            </a:r>
            <a:r>
              <a:rPr lang="en-US" sz="3200" dirty="0" smtClean="0">
                <a:solidFill>
                  <a:srgbClr val="03272D"/>
                </a:solidFill>
              </a:rPr>
              <a:t>I </a:t>
            </a:r>
            <a:r>
              <a:rPr lang="en-US" sz="3200" dirty="0">
                <a:solidFill>
                  <a:srgbClr val="03272D"/>
                </a:solidFill>
              </a:rPr>
              <a:t>do all this for the </a:t>
            </a:r>
            <a:r>
              <a:rPr lang="en-US" sz="3200" u="sng" dirty="0">
                <a:solidFill>
                  <a:srgbClr val="03272D"/>
                </a:solidFill>
              </a:rPr>
              <a:t>sake of the </a:t>
            </a:r>
            <a:r>
              <a:rPr lang="en-US" sz="3200" b="1" u="sng" dirty="0">
                <a:solidFill>
                  <a:srgbClr val="03272D"/>
                </a:solidFill>
              </a:rPr>
              <a:t>gospel</a:t>
            </a:r>
            <a:r>
              <a:rPr lang="en-US" sz="3200" dirty="0">
                <a:solidFill>
                  <a:srgbClr val="03272D"/>
                </a:solidFill>
              </a:rPr>
              <a:t>, that I may share in </a:t>
            </a:r>
            <a:r>
              <a:rPr lang="en-US" sz="3200" dirty="0" smtClean="0">
                <a:solidFill>
                  <a:srgbClr val="03272D"/>
                </a:solidFill>
              </a:rPr>
              <a:t>its blessings.</a:t>
            </a:r>
            <a:endParaRPr lang="en-US" sz="2800" dirty="0">
              <a:solidFill>
                <a:srgbClr val="0327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16678"/>
            <a:ext cx="5646295" cy="246180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“You </a:t>
            </a:r>
            <a:r>
              <a:rPr lang="en-US" sz="3200" dirty="0"/>
              <a:t>have been faithful to me, and I am willing to move </a:t>
            </a:r>
            <a:r>
              <a:rPr lang="en-US" sz="3200" dirty="0" smtClean="0"/>
              <a:t>towards others outside my tribe, </a:t>
            </a:r>
            <a:r>
              <a:rPr lang="en-US" sz="3200" dirty="0"/>
              <a:t>counting on </a:t>
            </a:r>
            <a:r>
              <a:rPr lang="en-US" sz="3200" dirty="0" smtClean="0"/>
              <a:t>you to bring me joy and peace”</a:t>
            </a:r>
          </a:p>
          <a:p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778458" y="86194"/>
            <a:ext cx="1108144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Attitudes in Ministry and Long-term Relationships 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619135" y="917191"/>
            <a:ext cx="73350" cy="5940809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05386" y="895832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3876" y="2316678"/>
            <a:ext cx="4826550" cy="231281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/>
              <a:t>“I just want to play it safe with a few close friends, I am tired of the </a:t>
            </a:r>
            <a:r>
              <a:rPr lang="en-US" sz="3200" dirty="0" smtClean="0"/>
              <a:t>difficulty” </a:t>
            </a:r>
          </a:p>
          <a:p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886857" y="1262743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3947" y="1322798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Selfless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16678"/>
            <a:ext cx="5646295" cy="246180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</a:t>
            </a:r>
            <a:r>
              <a:rPr lang="en-US" sz="3200" dirty="0"/>
              <a:t>I am willing to cooperate in SENDING good people to bless others, even if it’s loss or risk to me” </a:t>
            </a:r>
          </a:p>
          <a:p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619135" y="917191"/>
            <a:ext cx="73350" cy="5940809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05386" y="895832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3876" y="2316678"/>
            <a:ext cx="4826550" cy="231281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/>
              <a:t>“I </a:t>
            </a:r>
            <a:r>
              <a:rPr lang="en-US" sz="3200" dirty="0" smtClean="0"/>
              <a:t>am KEEPING </a:t>
            </a:r>
            <a:r>
              <a:rPr lang="en-US" sz="3200" dirty="0"/>
              <a:t>my spiritual </a:t>
            </a:r>
            <a:r>
              <a:rPr lang="en-US" sz="3200" dirty="0" smtClean="0"/>
              <a:t>comrades as close as possible for as long as possible”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778458" y="86194"/>
            <a:ext cx="1108144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Attitudes in Ministry and Long-term Relationships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857" y="1262743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3947" y="1322798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Selfless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645235" y="1350969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2 </a:t>
            </a:r>
            <a:r>
              <a:rPr lang="en-US" sz="6000" b="1" dirty="0" smtClean="0">
                <a:solidFill>
                  <a:schemeClr val="bg1"/>
                </a:solidFill>
              </a:rPr>
              <a:t>Timothy 4:9-22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239256" y="2996174"/>
            <a:ext cx="686120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i="1" dirty="0" smtClean="0">
                <a:solidFill>
                  <a:schemeClr val="bg1"/>
                </a:solidFill>
              </a:rPr>
              <a:t>Joys and Pains in Paul’s Relationships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1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155553" y="2345706"/>
            <a:ext cx="5775191" cy="246180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“I </a:t>
            </a:r>
            <a:r>
              <a:rPr lang="en-US" sz="3200" dirty="0"/>
              <a:t>can be REAL, GENUINE, and </a:t>
            </a:r>
            <a:r>
              <a:rPr lang="en-US" sz="3200" dirty="0" smtClean="0"/>
              <a:t>CARING towards all God’s </a:t>
            </a:r>
            <a:r>
              <a:rPr lang="en-US" sz="3200" dirty="0"/>
              <a:t>church, </a:t>
            </a:r>
            <a:r>
              <a:rPr lang="en-US" sz="3200" dirty="0" smtClean="0"/>
              <a:t>and some I don’t </a:t>
            </a:r>
            <a:r>
              <a:rPr lang="en-US" sz="3200" dirty="0"/>
              <a:t>naturally </a:t>
            </a:r>
            <a:r>
              <a:rPr lang="en-US" sz="3200" dirty="0" smtClean="0"/>
              <a:t>click may become dear”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619135" y="917191"/>
            <a:ext cx="73350" cy="5940809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05386" y="895832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3876" y="2316678"/>
            <a:ext cx="4826550" cy="231281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“Some </a:t>
            </a:r>
            <a:r>
              <a:rPr lang="en-US" sz="3200" dirty="0"/>
              <a:t>brothers and </a:t>
            </a:r>
            <a:r>
              <a:rPr lang="en-US" sz="3200" dirty="0" smtClean="0"/>
              <a:t>sisters </a:t>
            </a:r>
            <a:r>
              <a:rPr lang="en-US" sz="3200" dirty="0"/>
              <a:t>just annoy </a:t>
            </a:r>
            <a:r>
              <a:rPr lang="en-US" sz="3200" dirty="0" smtClean="0"/>
              <a:t>me… </a:t>
            </a:r>
            <a:r>
              <a:rPr lang="en-US" sz="3200" dirty="0"/>
              <a:t>I don’t HAVE to be </a:t>
            </a:r>
            <a:r>
              <a:rPr lang="en-US" sz="3200" dirty="0" smtClean="0"/>
              <a:t>friends </a:t>
            </a:r>
            <a:r>
              <a:rPr lang="en-US" sz="3200" dirty="0"/>
              <a:t>with everyone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778458" y="86194"/>
            <a:ext cx="1108144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Attitudes in Ministry and Long-term Relationships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857" y="1262743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3947" y="1322798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Selfless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16678"/>
            <a:ext cx="5646295" cy="246180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“People </a:t>
            </a:r>
            <a:r>
              <a:rPr lang="en-US" sz="3200" dirty="0"/>
              <a:t>don’t have to be spiritual </a:t>
            </a:r>
            <a:r>
              <a:rPr lang="en-US" sz="3200" dirty="0" smtClean="0"/>
              <a:t>‘superstars’ </a:t>
            </a:r>
            <a:r>
              <a:rPr lang="en-US" sz="3200" dirty="0"/>
              <a:t>to be a </a:t>
            </a:r>
            <a:r>
              <a:rPr lang="en-US" sz="3200" dirty="0" smtClean="0"/>
              <a:t>blessing”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619135" y="917191"/>
            <a:ext cx="73350" cy="5940809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05386" y="895832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3876" y="2316678"/>
            <a:ext cx="4826550" cy="231281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“I </a:t>
            </a:r>
            <a:r>
              <a:rPr lang="en-US" sz="3200" dirty="0"/>
              <a:t>am the mature one, I teach and counsel </a:t>
            </a:r>
            <a:r>
              <a:rPr lang="en-US" sz="3200" dirty="0" smtClean="0"/>
              <a:t>others…I don’t need anyone's help”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778458" y="86194"/>
            <a:ext cx="1108144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Attitudes in Ministry and Long-term Relationships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857" y="1262743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3947" y="1322798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Selfless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8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13609" y="2391173"/>
            <a:ext cx="5646295" cy="246180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“You </a:t>
            </a:r>
            <a:r>
              <a:rPr lang="en-US" sz="3200" dirty="0"/>
              <a:t>need to be graceful and give others the benefit of the doubt, especially good people who are trying and </a:t>
            </a:r>
            <a:r>
              <a:rPr lang="en-US" sz="3200" dirty="0" smtClean="0"/>
              <a:t>make mistakes”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619135" y="917191"/>
            <a:ext cx="73350" cy="5940809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05386" y="895832"/>
            <a:ext cx="11928946" cy="7987"/>
          </a:xfrm>
          <a:prstGeom prst="line">
            <a:avLst/>
          </a:prstGeom>
          <a:ln w="38100">
            <a:solidFill>
              <a:srgbClr val="72DB2B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2023" y="2465668"/>
            <a:ext cx="4826550" cy="2312810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“I don’t get </a:t>
            </a:r>
            <a:r>
              <a:rPr lang="en-US" sz="3200" dirty="0"/>
              <a:t>the benefit of the </a:t>
            </a:r>
            <a:r>
              <a:rPr lang="en-US" sz="3200" dirty="0" smtClean="0"/>
              <a:t>doubt, and people expect too much”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667101" y="1093485"/>
            <a:ext cx="4826550" cy="299303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(for </a:t>
            </a:r>
            <a:r>
              <a:rPr lang="en-US" sz="3200" dirty="0"/>
              <a:t>spiritual </a:t>
            </a:r>
            <a:r>
              <a:rPr lang="en-US" sz="3200" dirty="0" smtClean="0"/>
              <a:t>leaders)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778458" y="86194"/>
            <a:ext cx="1108144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Attitudes in Ministry and Long-term Relationships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6857" y="1262743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3947" y="1322798"/>
            <a:ext cx="15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Selfless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6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958036" y="134412"/>
            <a:ext cx="650527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Key’s to Longevity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9697" y="1315192"/>
            <a:ext cx="5662760" cy="5542808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1) </a:t>
            </a:r>
            <a:r>
              <a:rPr lang="en-US" sz="3200" b="1" i="1" u="sng" dirty="0" smtClean="0"/>
              <a:t>Living without bitterness</a:t>
            </a:r>
            <a:r>
              <a:rPr lang="en-US" sz="3200" dirty="0" smtClean="0"/>
              <a:t>: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Some offenses may require discipline, boundaries, and protection.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Without God, revenge could be reasonable.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We don’t have to see eye to eye on </a:t>
            </a:r>
            <a:r>
              <a:rPr lang="en-US" sz="3200" i="1" dirty="0" smtClean="0"/>
              <a:t>everything</a:t>
            </a:r>
            <a:r>
              <a:rPr lang="en-US" sz="3200" dirty="0" smtClean="0"/>
              <a:t>. Perfectionism kills love.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Value good players and seek to their praise and reward!</a:t>
            </a:r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6313714" y="1150075"/>
            <a:ext cx="5776686" cy="2336799"/>
          </a:xfrm>
          <a:prstGeom prst="rect">
            <a:avLst/>
          </a:prstGeom>
          <a:solidFill>
            <a:srgbClr val="3F7D15"/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“</a:t>
            </a:r>
            <a:r>
              <a:rPr lang="en-US" sz="2800" dirty="0"/>
              <a:t>A</a:t>
            </a:r>
            <a:r>
              <a:rPr lang="en-US" sz="2800" dirty="0" smtClean="0"/>
              <a:t>lexander </a:t>
            </a:r>
            <a:r>
              <a:rPr lang="en-US" sz="2800" dirty="0"/>
              <a:t>the coppersmith did me great harm; the </a:t>
            </a:r>
            <a:r>
              <a:rPr lang="en-US" sz="2800" u="sng" dirty="0"/>
              <a:t>Lord will repay him </a:t>
            </a:r>
            <a:r>
              <a:rPr lang="en-US" sz="2800" dirty="0"/>
              <a:t>according to his deeds. </a:t>
            </a:r>
            <a:r>
              <a:rPr lang="en-US" sz="2800" dirty="0" smtClean="0"/>
              <a:t>Be </a:t>
            </a:r>
            <a:r>
              <a:rPr lang="en-US" sz="2800" dirty="0"/>
              <a:t>on guard against him yourself too, for he vigorously opposed our teaching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313714" y="3642383"/>
            <a:ext cx="5776686" cy="906805"/>
          </a:xfrm>
          <a:prstGeom prst="rect">
            <a:avLst/>
          </a:prstGeom>
          <a:solidFill>
            <a:srgbClr val="3F7D15"/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“Mark is useful to me”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313714" y="4912383"/>
            <a:ext cx="5776686" cy="906805"/>
          </a:xfrm>
          <a:prstGeom prst="rect">
            <a:avLst/>
          </a:prstGeom>
          <a:solidFill>
            <a:srgbClr val="3F7D15"/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“May it not be counted against them” </a:t>
            </a:r>
          </a:p>
        </p:txBody>
      </p:sp>
    </p:spTree>
    <p:extLst>
      <p:ext uri="{BB962C8B-B14F-4D97-AF65-F5344CB8AC3E}">
        <p14:creationId xmlns:p14="http://schemas.microsoft.com/office/powerpoint/2010/main" val="12647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 animBg="1"/>
      <p:bldP spid="14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697" y="1315192"/>
            <a:ext cx="5865960" cy="4716898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AutoNum type="arabicParenR"/>
            </a:pPr>
            <a:r>
              <a:rPr lang="en-US" sz="3200" b="1" i="1" u="sng" dirty="0" smtClean="0"/>
              <a:t>Living without bitterness</a:t>
            </a: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b="1" i="1" u="sng" dirty="0" smtClean="0"/>
              <a:t>Understanding human </a:t>
            </a:r>
            <a:r>
              <a:rPr lang="en-US" sz="3200" b="1" i="1" u="sng" dirty="0"/>
              <a:t>n</a:t>
            </a:r>
            <a:r>
              <a:rPr lang="en-US" sz="3200" b="1" i="1" u="sng" dirty="0" smtClean="0"/>
              <a:t>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Essentially Good?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Fallen?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434895" y="1150075"/>
            <a:ext cx="5719097" cy="2010111"/>
          </a:xfrm>
          <a:prstGeom prst="rect">
            <a:avLst/>
          </a:prstGeom>
          <a:solidFill>
            <a:srgbClr val="3F7D15"/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“Alexander did me great harm”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“Demas loved this world”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“No one stood by me”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958036" y="134412"/>
            <a:ext cx="650527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Key’s to Longevity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0459" y="3325303"/>
            <a:ext cx="7300686" cy="3378951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i="1" dirty="0" smtClean="0"/>
              <a:t>HUMAN NATURE</a:t>
            </a:r>
          </a:p>
          <a:p>
            <a:r>
              <a:rPr lang="en-US" sz="2800" dirty="0" smtClean="0"/>
              <a:t>Fundamentally broken, Utterly sinful, Yet of incredible value to God…</a:t>
            </a:r>
          </a:p>
          <a:p>
            <a:endParaRPr lang="en-US" sz="2800" dirty="0" smtClean="0"/>
          </a:p>
          <a:p>
            <a:r>
              <a:rPr lang="en-US" sz="2800" dirty="0" smtClean="0"/>
              <a:t>To believe human nature is “essentially good” is to set ourselves up for disappointment.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147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697" y="1315191"/>
            <a:ext cx="6257846" cy="5114637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AutoNum type="arabicParenR"/>
            </a:pPr>
            <a:r>
              <a:rPr lang="en-US" sz="3200" b="1" i="1" u="sng" dirty="0" smtClean="0"/>
              <a:t>Living without bitterness</a:t>
            </a: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b="1" i="1" u="sng" dirty="0" smtClean="0"/>
              <a:t>Understanding Human Nature</a:t>
            </a:r>
            <a:endParaRPr lang="en-US" sz="3200" b="1" i="1" u="sng" dirty="0"/>
          </a:p>
          <a:p>
            <a:pPr marL="514350" indent="-514350">
              <a:buAutoNum type="arabicParenR"/>
            </a:pPr>
            <a:r>
              <a:rPr lang="en-US" sz="3200" b="1" i="1" u="sng" dirty="0" smtClean="0"/>
              <a:t>Staying close to Jesus </a:t>
            </a:r>
          </a:p>
          <a:p>
            <a:pPr marL="514350" indent="-514350">
              <a:buAutoNum type="arabicParenR"/>
            </a:pPr>
            <a:endParaRPr lang="en-US" sz="3200" b="1" i="1" u="sng" dirty="0"/>
          </a:p>
          <a:p>
            <a:pPr marL="514350" indent="-514350">
              <a:buAutoNum type="arabicParenR"/>
            </a:pPr>
            <a:endParaRPr lang="en-US" sz="3200" b="1" i="1" u="sng" dirty="0" smtClean="0"/>
          </a:p>
          <a:p>
            <a:r>
              <a:rPr lang="en-US" sz="3200" b="1" i="1" dirty="0" smtClean="0"/>
              <a:t>Results </a:t>
            </a:r>
          </a:p>
          <a:p>
            <a:endParaRPr lang="en-US" sz="3200" b="1" i="1" u="sng" dirty="0"/>
          </a:p>
          <a:p>
            <a:pPr marL="457200" indent="-457200">
              <a:buFontTx/>
              <a:buChar char="-"/>
            </a:pPr>
            <a:r>
              <a:rPr lang="en-US" sz="3200" dirty="0" smtClean="0"/>
              <a:t>A joyful last days of life.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The continuing flow of gospel life for generations.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2958036" y="134412"/>
            <a:ext cx="650527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Key’s to Longevity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3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Paul (Rome) </a:t>
            </a: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Timothy (Ephesus)</a:t>
            </a: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50" y="4513006"/>
            <a:ext cx="12191999" cy="234499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/>
              <a:t>Paul’s final NT letter (approx. 67 AD) during house arrest. </a:t>
            </a:r>
          </a:p>
          <a:p>
            <a:endParaRPr lang="en-US" sz="3200" dirty="0" smtClean="0"/>
          </a:p>
          <a:p>
            <a:r>
              <a:rPr lang="en-US" sz="3200" dirty="0" smtClean="0"/>
              <a:t>Written to his best friend and mentee. A letter to strengthen and encourage Timothy in leadership. 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775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370152"/>
            <a:ext cx="12192000" cy="3074893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72DB2B"/>
                </a:solidFill>
              </a:rPr>
              <a:t>2 Tim 4:6 </a:t>
            </a:r>
            <a:r>
              <a:rPr lang="en-US" sz="3200" dirty="0"/>
              <a:t>For </a:t>
            </a:r>
            <a:r>
              <a:rPr lang="en-US" sz="3200" b="1" u="sng" dirty="0"/>
              <a:t>I am already being poured out as a drink offering</a:t>
            </a:r>
            <a:r>
              <a:rPr lang="en-US" sz="3200" dirty="0"/>
              <a:t>, and the time of my departure has come. </a:t>
            </a:r>
            <a:r>
              <a:rPr lang="en-US" sz="3200" b="1" baseline="30000" dirty="0" smtClean="0"/>
              <a:t>7 </a:t>
            </a:r>
            <a:r>
              <a:rPr lang="en-US" sz="3200" dirty="0" smtClean="0"/>
              <a:t>I have fought the good fight, I have finished the course, I have kept the faith; </a:t>
            </a:r>
            <a:r>
              <a:rPr lang="en-US" sz="3200" b="1" baseline="30000" dirty="0" smtClean="0"/>
              <a:t>8 </a:t>
            </a:r>
            <a:r>
              <a:rPr lang="en-US" sz="3200" dirty="0" smtClean="0"/>
              <a:t>in the future there is reserved for me the crown of righteousness, which the Lord, the righteous Judge, will award to me on that day; and not only to me, but also to all who have loved His appearing.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2005079" y="116254"/>
            <a:ext cx="6592365" cy="914400"/>
          </a:xfrm>
          <a:prstGeom prst="round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00" b="1" dirty="0" smtClean="0">
                <a:solidFill>
                  <a:schemeClr val="bg1"/>
                </a:solidFill>
              </a:rPr>
              <a:t>CONTEXT</a:t>
            </a:r>
            <a:endParaRPr lang="en-US" sz="5900" dirty="0"/>
          </a:p>
        </p:txBody>
      </p:sp>
      <p:sp>
        <p:nvSpPr>
          <p:cNvPr id="10" name="Rounded Rectangle 8">
            <a:extLst>
              <a:ext uri="{FF2B5EF4-FFF2-40B4-BE49-F238E27FC236}">
                <a16:creationId xmlns="" xmlns:a16="http://schemas.microsoft.com/office/drawing/2014/main" id="{75424F36-631B-4551-A8F0-EB0703C3D8B3}"/>
              </a:ext>
            </a:extLst>
          </p:cNvPr>
          <p:cNvSpPr/>
          <p:nvPr/>
        </p:nvSpPr>
        <p:spPr>
          <a:xfrm>
            <a:off x="1462712" y="1292381"/>
            <a:ext cx="8094242" cy="1580070"/>
          </a:xfrm>
          <a:prstGeom prst="round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00" i="1" dirty="0" smtClean="0"/>
              <a:t>Paul is close to death</a:t>
            </a:r>
          </a:p>
        </p:txBody>
      </p:sp>
    </p:spTree>
    <p:extLst>
      <p:ext uri="{BB962C8B-B14F-4D97-AF65-F5344CB8AC3E}">
        <p14:creationId xmlns:p14="http://schemas.microsoft.com/office/powerpoint/2010/main" val="61702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960206"/>
            <a:ext cx="11600597" cy="389468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God’s word is written though </a:t>
            </a:r>
            <a:r>
              <a:rPr lang="en-US" sz="3200" u="sng" dirty="0" smtClean="0"/>
              <a:t>human agency </a:t>
            </a:r>
            <a:r>
              <a:rPr lang="en-US" sz="3200" dirty="0" smtClean="0"/>
              <a:t>in real-time settings.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People are often surprised by the </a:t>
            </a:r>
            <a:r>
              <a:rPr lang="en-US" sz="3200" u="sng" dirty="0" smtClean="0"/>
              <a:t>historical authenticity </a:t>
            </a:r>
            <a:r>
              <a:rPr lang="en-US" sz="3200" dirty="0" smtClean="0"/>
              <a:t>and veracity in scripture.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Details of relationships can give us insight into spiritual realities, and </a:t>
            </a:r>
            <a:r>
              <a:rPr lang="en-US" sz="3200" u="sng" dirty="0" smtClean="0"/>
              <a:t>provides an example</a:t>
            </a:r>
            <a:r>
              <a:rPr lang="en-US" sz="3200" dirty="0" smtClean="0"/>
              <a:t>.  </a:t>
            </a:r>
          </a:p>
          <a:p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91B03D-D654-4EFA-9CCC-AAD4DCB64486}"/>
              </a:ext>
            </a:extLst>
          </p:cNvPr>
          <p:cNvSpPr txBox="1"/>
          <p:nvPr/>
        </p:nvSpPr>
        <p:spPr>
          <a:xfrm>
            <a:off x="802005" y="303098"/>
            <a:ext cx="1006616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Our Passage: </a:t>
            </a:r>
            <a:r>
              <a:rPr lang="en-US" sz="6000" i="1" dirty="0" smtClean="0">
                <a:solidFill>
                  <a:schemeClr val="bg1"/>
                </a:solidFill>
              </a:rPr>
              <a:t>final regards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Why is this even in the bible??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5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54842"/>
            <a:ext cx="12191999" cy="6503158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baseline="30000" dirty="0">
                <a:solidFill>
                  <a:srgbClr val="72DB2B"/>
                </a:solidFill>
              </a:rPr>
              <a:t>2 Tim </a:t>
            </a:r>
            <a:r>
              <a:rPr lang="en-US" sz="3200" b="1" baseline="30000" dirty="0" smtClean="0">
                <a:solidFill>
                  <a:srgbClr val="72DB2B"/>
                </a:solidFill>
              </a:rPr>
              <a:t>4:9 </a:t>
            </a:r>
            <a:r>
              <a:rPr lang="en-US" sz="3200" b="1" baseline="30000" dirty="0"/>
              <a:t> </a:t>
            </a:r>
            <a:r>
              <a:rPr lang="en-US" sz="3200" dirty="0"/>
              <a:t>Make every effort to come to me soon; </a:t>
            </a:r>
            <a:r>
              <a:rPr lang="en-US" sz="3200" b="1" baseline="30000" dirty="0"/>
              <a:t>10 </a:t>
            </a:r>
            <a:r>
              <a:rPr lang="en-US" sz="3200" dirty="0"/>
              <a:t>for Demas, </a:t>
            </a:r>
            <a:r>
              <a:rPr lang="en-US" sz="3200" u="sng" dirty="0"/>
              <a:t>having loved this present </a:t>
            </a:r>
            <a:r>
              <a:rPr lang="en-US" sz="3200" u="sng" dirty="0" smtClean="0"/>
              <a:t>world</a:t>
            </a:r>
            <a:r>
              <a:rPr lang="en-US" sz="3200" dirty="0"/>
              <a:t>, has deserted me and gone to Thessalonica; </a:t>
            </a:r>
            <a:r>
              <a:rPr lang="en-US" sz="3200" dirty="0" err="1"/>
              <a:t>Crescens</a:t>
            </a:r>
            <a:r>
              <a:rPr lang="en-US" sz="3200" dirty="0"/>
              <a:t> </a:t>
            </a:r>
            <a:r>
              <a:rPr lang="en-US" sz="3200" i="1" dirty="0"/>
              <a:t>has gone</a:t>
            </a:r>
            <a:r>
              <a:rPr lang="en-US" sz="3200" dirty="0"/>
              <a:t> to </a:t>
            </a:r>
            <a:r>
              <a:rPr lang="en-US" sz="3200" dirty="0" smtClean="0"/>
              <a:t>Galatia</a:t>
            </a:r>
            <a:r>
              <a:rPr lang="en-US" sz="3200" dirty="0"/>
              <a:t>, Titus to Dalmatia. </a:t>
            </a:r>
            <a:r>
              <a:rPr lang="en-US" sz="3200" b="1" baseline="30000" dirty="0"/>
              <a:t>11 </a:t>
            </a:r>
            <a:r>
              <a:rPr lang="en-US" sz="3200" dirty="0"/>
              <a:t>Only Luke is with me. Take along Mark and bring him with you, for he is useful to me for service. </a:t>
            </a:r>
            <a:r>
              <a:rPr lang="en-US" sz="3200" b="1" baseline="30000" dirty="0"/>
              <a:t>12 </a:t>
            </a:r>
            <a:r>
              <a:rPr lang="en-US" sz="3200" dirty="0"/>
              <a:t>But I have sent </a:t>
            </a:r>
            <a:r>
              <a:rPr lang="en-US" sz="3200" dirty="0" err="1"/>
              <a:t>Tychicus</a:t>
            </a:r>
            <a:r>
              <a:rPr lang="en-US" sz="3200" dirty="0"/>
              <a:t> to Ephesus. </a:t>
            </a:r>
          </a:p>
        </p:txBody>
      </p:sp>
    </p:spTree>
    <p:extLst>
      <p:ext uri="{BB962C8B-B14F-4D97-AF65-F5344CB8AC3E}">
        <p14:creationId xmlns:p14="http://schemas.microsoft.com/office/powerpoint/2010/main" val="28105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354842"/>
            <a:ext cx="12191999" cy="6503158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baseline="30000" dirty="0">
                <a:solidFill>
                  <a:srgbClr val="72DB2B"/>
                </a:solidFill>
              </a:rPr>
              <a:t>2 Tim </a:t>
            </a:r>
            <a:r>
              <a:rPr lang="en-US" sz="3200" b="1" baseline="30000" dirty="0" smtClean="0">
                <a:solidFill>
                  <a:srgbClr val="72DB2B"/>
                </a:solidFill>
              </a:rPr>
              <a:t>4:9 </a:t>
            </a:r>
            <a:r>
              <a:rPr lang="en-US" sz="3200" b="1" baseline="30000" dirty="0"/>
              <a:t> 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Make every effort to come to me soon; </a:t>
            </a:r>
            <a:r>
              <a:rPr lang="en-US" sz="3200" b="1" baseline="30000" dirty="0">
                <a:solidFill>
                  <a:schemeClr val="bg2">
                    <a:lumMod val="50000"/>
                  </a:schemeClr>
                </a:solidFill>
              </a:rPr>
              <a:t>10 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for Demas, having loved this present 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world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, has deserted me and gone to Thessalonica;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Crescens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</a:rPr>
              <a:t>has gone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 to 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Galatia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, Titus to Dalmatia. </a:t>
            </a:r>
            <a:r>
              <a:rPr lang="en-US" sz="3200" b="1" baseline="30000" dirty="0">
                <a:solidFill>
                  <a:schemeClr val="bg2">
                    <a:lumMod val="50000"/>
                  </a:schemeClr>
                </a:solidFill>
              </a:rPr>
              <a:t>11 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Only Luke is with me. Take along Mark and bring him with you, for he is useful to me for service. </a:t>
            </a:r>
            <a:r>
              <a:rPr lang="en-US" sz="3200" b="1" baseline="30000" dirty="0">
                <a:solidFill>
                  <a:schemeClr val="bg2">
                    <a:lumMod val="50000"/>
                  </a:schemeClr>
                </a:solidFill>
              </a:rPr>
              <a:t>12 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But I have sent 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Tychicus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to Ephesus.</a:t>
            </a:r>
            <a:r>
              <a:rPr lang="en-US" sz="3200" dirty="0"/>
              <a:t> </a:t>
            </a:r>
            <a:r>
              <a:rPr lang="en-US" sz="3200" b="1" baseline="30000" dirty="0"/>
              <a:t>13 </a:t>
            </a:r>
            <a:r>
              <a:rPr lang="en-US" sz="3200" dirty="0"/>
              <a:t>When you come, bring the overcoat which I left at Troas with Carpus, and the books, especially the parchments. </a:t>
            </a:r>
            <a:r>
              <a:rPr lang="en-US" sz="3200" b="1" baseline="30000" dirty="0"/>
              <a:t>14 </a:t>
            </a:r>
            <a:r>
              <a:rPr lang="en-US" sz="3200" dirty="0"/>
              <a:t>Alexander the coppersmith did me great harm; the Lord will repay him according to his deeds. </a:t>
            </a:r>
            <a:r>
              <a:rPr lang="en-US" sz="3200" b="1" baseline="30000" dirty="0"/>
              <a:t>15 </a:t>
            </a:r>
            <a:r>
              <a:rPr lang="en-US" sz="3200" dirty="0"/>
              <a:t>Be on guard against him yourself too, for he vigorously opposed our </a:t>
            </a:r>
            <a:r>
              <a:rPr lang="en-US" sz="3200" dirty="0" smtClean="0"/>
              <a:t>teaching</a:t>
            </a:r>
            <a:r>
              <a:rPr lang="en-US" sz="3200" dirty="0"/>
              <a:t>.</a:t>
            </a: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589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354842"/>
            <a:ext cx="12191999" cy="6503158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baseline="30000" dirty="0">
                <a:solidFill>
                  <a:srgbClr val="72DB2B"/>
                </a:solidFill>
              </a:rPr>
              <a:t>2 Tim </a:t>
            </a:r>
            <a:r>
              <a:rPr lang="en-US" sz="3200" b="1" baseline="30000" dirty="0" smtClean="0">
                <a:solidFill>
                  <a:srgbClr val="72DB2B"/>
                </a:solidFill>
              </a:rPr>
              <a:t>4:16 </a:t>
            </a:r>
            <a:r>
              <a:rPr lang="en-US" sz="3200" dirty="0" smtClean="0"/>
              <a:t>At </a:t>
            </a:r>
            <a:r>
              <a:rPr lang="en-US" sz="3200" dirty="0"/>
              <a:t>my first defense no one supported me, but all deserted me; may it not be counted against them. </a:t>
            </a:r>
            <a:r>
              <a:rPr lang="en-US" sz="3200" b="1" baseline="30000" dirty="0"/>
              <a:t>17 </a:t>
            </a:r>
            <a:r>
              <a:rPr lang="en-US" sz="3200" dirty="0"/>
              <a:t>But the Lord stood with me and strengthened me, so that through me the proclamation might </a:t>
            </a:r>
            <a:r>
              <a:rPr lang="en-US" sz="3200" dirty="0" smtClean="0"/>
              <a:t>be</a:t>
            </a:r>
            <a:r>
              <a:rPr lang="en-US" sz="3200" dirty="0"/>
              <a:t> fully accomplished, and that all the Gentiles might hear; and I was rescued out of the lion’s mouth. </a:t>
            </a:r>
          </a:p>
        </p:txBody>
      </p:sp>
    </p:spTree>
    <p:extLst>
      <p:ext uri="{BB962C8B-B14F-4D97-AF65-F5344CB8AC3E}">
        <p14:creationId xmlns:p14="http://schemas.microsoft.com/office/powerpoint/2010/main" val="23826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354842"/>
            <a:ext cx="12191999" cy="6503158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baseline="30000" dirty="0">
                <a:solidFill>
                  <a:srgbClr val="72DB2B"/>
                </a:solidFill>
              </a:rPr>
              <a:t>2 Tim </a:t>
            </a:r>
            <a:r>
              <a:rPr lang="en-US" sz="3200" b="1" baseline="30000" dirty="0" smtClean="0">
                <a:solidFill>
                  <a:srgbClr val="72DB2B"/>
                </a:solidFill>
              </a:rPr>
              <a:t>4:16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my first defense no one supported me, but all deserted me; may it not be counted against them. </a:t>
            </a:r>
            <a:r>
              <a:rPr lang="en-US" sz="3200" b="1" baseline="30000" dirty="0">
                <a:solidFill>
                  <a:schemeClr val="bg2">
                    <a:lumMod val="50000"/>
                  </a:schemeClr>
                </a:solidFill>
              </a:rPr>
              <a:t>17 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But the Lord stood with me and strengthened me, so that through me the proclamation might 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be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 fully accomplished, and that all the Gentiles might hear; and I was rescued out of the lion’s mouth.</a:t>
            </a:r>
            <a:r>
              <a:rPr lang="en-US" sz="3200" dirty="0"/>
              <a:t> </a:t>
            </a:r>
            <a:r>
              <a:rPr lang="en-US" sz="3200" b="1" baseline="30000" dirty="0"/>
              <a:t>18 </a:t>
            </a:r>
            <a:r>
              <a:rPr lang="en-US" sz="3200" dirty="0"/>
              <a:t>The Lord will rescue me from every evil deed, and will </a:t>
            </a:r>
            <a:r>
              <a:rPr lang="en-US" sz="3200" dirty="0" smtClean="0"/>
              <a:t>bring </a:t>
            </a:r>
            <a:r>
              <a:rPr lang="en-US" sz="3200" dirty="0"/>
              <a:t>me safely to His heavenly kingdom; to </a:t>
            </a:r>
            <a:r>
              <a:rPr lang="en-US" sz="3200" dirty="0" smtClean="0"/>
              <a:t>Him</a:t>
            </a:r>
            <a:r>
              <a:rPr lang="en-US" sz="3200" dirty="0"/>
              <a:t> </a:t>
            </a:r>
            <a:r>
              <a:rPr lang="en-US" sz="3200" i="1" dirty="0"/>
              <a:t>be</a:t>
            </a:r>
            <a:r>
              <a:rPr lang="en-US" sz="3200" dirty="0"/>
              <a:t> the glory forever and ever. Amen. </a:t>
            </a:r>
            <a:endParaRPr lang="en-US" sz="3200" dirty="0" smtClean="0"/>
          </a:p>
          <a:p>
            <a:r>
              <a:rPr lang="en-US" sz="3200" b="1" baseline="30000" dirty="0"/>
              <a:t>19 </a:t>
            </a:r>
            <a:r>
              <a:rPr lang="en-US" sz="3200" dirty="0"/>
              <a:t>Greet Prisca and Aquila, and the household of </a:t>
            </a:r>
            <a:r>
              <a:rPr lang="en-US" sz="3200" dirty="0" err="1"/>
              <a:t>Onesiphorus</a:t>
            </a:r>
            <a:r>
              <a:rPr lang="en-US" sz="3200" dirty="0"/>
              <a:t>. </a:t>
            </a:r>
            <a:r>
              <a:rPr lang="en-US" sz="3200" b="1" baseline="30000" dirty="0"/>
              <a:t>20 </a:t>
            </a:r>
            <a:r>
              <a:rPr lang="en-US" sz="3200" dirty="0"/>
              <a:t>Erastus remained at Corinth, but I left </a:t>
            </a:r>
            <a:r>
              <a:rPr lang="en-US" sz="3200" dirty="0" err="1"/>
              <a:t>Trophimus</a:t>
            </a:r>
            <a:r>
              <a:rPr lang="en-US" sz="3200" dirty="0"/>
              <a:t> sick at Miletus. </a:t>
            </a:r>
            <a:r>
              <a:rPr lang="en-US" sz="3200" b="1" baseline="30000" dirty="0"/>
              <a:t>21 </a:t>
            </a:r>
            <a:r>
              <a:rPr lang="en-US" sz="3200" dirty="0"/>
              <a:t>Make every effort to come before winter. </a:t>
            </a:r>
            <a:r>
              <a:rPr lang="en-US" sz="3200" dirty="0" err="1"/>
              <a:t>Eubulus</a:t>
            </a:r>
            <a:r>
              <a:rPr lang="en-US" sz="3200" dirty="0"/>
              <a:t> greets you, also </a:t>
            </a:r>
            <a:r>
              <a:rPr lang="en-US" sz="3200" dirty="0" err="1"/>
              <a:t>Pudens</a:t>
            </a:r>
            <a:r>
              <a:rPr lang="en-US" sz="3200" dirty="0"/>
              <a:t>, Linus, Claudia, and all the brothers </a:t>
            </a:r>
            <a:r>
              <a:rPr lang="en-US" sz="3200" i="1" dirty="0"/>
              <a:t>and sisters</a:t>
            </a:r>
            <a:r>
              <a:rPr lang="en-US" sz="3200" dirty="0"/>
              <a:t>.</a:t>
            </a:r>
          </a:p>
          <a:p>
            <a:r>
              <a:rPr lang="en-US" sz="3200" b="1" baseline="30000" dirty="0"/>
              <a:t>22 </a:t>
            </a:r>
            <a:r>
              <a:rPr lang="en-US" sz="3200" dirty="0"/>
              <a:t>The Lord be with your spirit. Grace be with you.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29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1112</Words>
  <Application>Microsoft Office PowerPoint</Application>
  <PresentationFormat>Widescreen</PresentationFormat>
  <Paragraphs>172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2021-02-24T19:36:53Z</dcterms:created>
  <dcterms:modified xsi:type="dcterms:W3CDTF">2021-02-25T14:58:10Z</dcterms:modified>
</cp:coreProperties>
</file>