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0"/>
  </p:notesMasterIdLst>
  <p:sldIdLst>
    <p:sldId id="1273" r:id="rId2"/>
    <p:sldId id="7322" r:id="rId3"/>
    <p:sldId id="7626" r:id="rId4"/>
    <p:sldId id="7627" r:id="rId5"/>
    <p:sldId id="7628" r:id="rId6"/>
    <p:sldId id="7629" r:id="rId7"/>
    <p:sldId id="7631" r:id="rId8"/>
    <p:sldId id="7632" r:id="rId9"/>
    <p:sldId id="7633" r:id="rId10"/>
    <p:sldId id="7634" r:id="rId11"/>
    <p:sldId id="7635" r:id="rId12"/>
    <p:sldId id="7636" r:id="rId13"/>
    <p:sldId id="7708" r:id="rId14"/>
    <p:sldId id="7709" r:id="rId15"/>
    <p:sldId id="7710" r:id="rId16"/>
    <p:sldId id="7711" r:id="rId17"/>
    <p:sldId id="7712" r:id="rId18"/>
    <p:sldId id="7713" r:id="rId19"/>
    <p:sldId id="7714" r:id="rId20"/>
    <p:sldId id="7715" r:id="rId21"/>
    <p:sldId id="7637" r:id="rId22"/>
    <p:sldId id="7638" r:id="rId23"/>
    <p:sldId id="7718" r:id="rId24"/>
    <p:sldId id="7717" r:id="rId25"/>
    <p:sldId id="7716" r:id="rId26"/>
    <p:sldId id="7639" r:id="rId27"/>
    <p:sldId id="7719" r:id="rId28"/>
    <p:sldId id="7720" r:id="rId29"/>
    <p:sldId id="7721" r:id="rId30"/>
    <p:sldId id="7722" r:id="rId31"/>
    <p:sldId id="7723" r:id="rId32"/>
    <p:sldId id="7724" r:id="rId33"/>
    <p:sldId id="7640" r:id="rId34"/>
    <p:sldId id="7641" r:id="rId35"/>
    <p:sldId id="7642" r:id="rId36"/>
    <p:sldId id="7643" r:id="rId37"/>
    <p:sldId id="7644" r:id="rId38"/>
    <p:sldId id="7645" r:id="rId39"/>
    <p:sldId id="7647" r:id="rId40"/>
    <p:sldId id="7648" r:id="rId41"/>
    <p:sldId id="7649" r:id="rId42"/>
    <p:sldId id="7650" r:id="rId43"/>
    <p:sldId id="7651" r:id="rId44"/>
    <p:sldId id="7652" r:id="rId45"/>
    <p:sldId id="7653" r:id="rId46"/>
    <p:sldId id="7654" r:id="rId47"/>
    <p:sldId id="7655" r:id="rId48"/>
    <p:sldId id="7656" r:id="rId49"/>
    <p:sldId id="7657" r:id="rId50"/>
    <p:sldId id="7658" r:id="rId51"/>
    <p:sldId id="7659" r:id="rId52"/>
    <p:sldId id="7725" r:id="rId53"/>
    <p:sldId id="7660" r:id="rId54"/>
    <p:sldId id="7661" r:id="rId55"/>
    <p:sldId id="7662" r:id="rId56"/>
    <p:sldId id="7663" r:id="rId57"/>
    <p:sldId id="7664" r:id="rId58"/>
    <p:sldId id="7665" r:id="rId59"/>
    <p:sldId id="7667" r:id="rId60"/>
    <p:sldId id="7668" r:id="rId61"/>
    <p:sldId id="7669" r:id="rId62"/>
    <p:sldId id="7670" r:id="rId63"/>
    <p:sldId id="7671" r:id="rId64"/>
    <p:sldId id="7672" r:id="rId65"/>
    <p:sldId id="7673" r:id="rId66"/>
    <p:sldId id="7674" r:id="rId67"/>
    <p:sldId id="7675" r:id="rId68"/>
    <p:sldId id="7676" r:id="rId69"/>
    <p:sldId id="7677" r:id="rId70"/>
    <p:sldId id="7678" r:id="rId71"/>
    <p:sldId id="7679" r:id="rId72"/>
    <p:sldId id="7680" r:id="rId73"/>
    <p:sldId id="7682" r:id="rId74"/>
    <p:sldId id="7683" r:id="rId75"/>
    <p:sldId id="7684" r:id="rId76"/>
    <p:sldId id="7685" r:id="rId77"/>
    <p:sldId id="7686" r:id="rId78"/>
    <p:sldId id="7687" r:id="rId79"/>
    <p:sldId id="7688" r:id="rId80"/>
    <p:sldId id="7689" r:id="rId81"/>
    <p:sldId id="7690" r:id="rId82"/>
    <p:sldId id="7691" r:id="rId83"/>
    <p:sldId id="7692" r:id="rId84"/>
    <p:sldId id="7693" r:id="rId85"/>
    <p:sldId id="7694" r:id="rId86"/>
    <p:sldId id="7695" r:id="rId87"/>
    <p:sldId id="7696" r:id="rId88"/>
    <p:sldId id="7698" r:id="rId89"/>
    <p:sldId id="7700" r:id="rId90"/>
    <p:sldId id="7701" r:id="rId91"/>
    <p:sldId id="7702" r:id="rId92"/>
    <p:sldId id="7703" r:id="rId93"/>
    <p:sldId id="7704" r:id="rId94"/>
    <p:sldId id="7705" r:id="rId95"/>
    <p:sldId id="7706" r:id="rId96"/>
    <p:sldId id="7707" r:id="rId97"/>
    <p:sldId id="7398" r:id="rId98"/>
    <p:sldId id="7622" r:id="rId99"/>
  </p:sldIdLst>
  <p:sldSz cx="10160000" cy="5715000"/>
  <p:notesSz cx="6858000" cy="91440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400"/>
    <a:srgbClr val="B85C00"/>
    <a:srgbClr val="C06000"/>
    <a:srgbClr val="005AB4"/>
    <a:srgbClr val="4D4D4D"/>
    <a:srgbClr val="595959"/>
    <a:srgbClr val="000064"/>
    <a:srgbClr val="640000"/>
    <a:srgbClr val="006400"/>
    <a:srgbClr val="00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A336CB-3394-4B51-8014-1413EADEB24F}" v="3518" dt="2018-09-06T23:57:46.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2" autoAdjust="0"/>
    <p:restoredTop sz="90476" autoAdjust="0"/>
  </p:normalViewPr>
  <p:slideViewPr>
    <p:cSldViewPr>
      <p:cViewPr varScale="1">
        <p:scale>
          <a:sx n="46" d="100"/>
          <a:sy n="46" d="100"/>
        </p:scale>
        <p:origin x="2381" y="38"/>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microsoft.com/office/2015/10/relationships/revisionInfo" Target="revisionInfo.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extLst>
      <p:ext uri="{BB962C8B-B14F-4D97-AF65-F5344CB8AC3E}">
        <p14:creationId xmlns:p14="http://schemas.microsoft.com/office/powerpoint/2010/main" val="2005831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08300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42788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638384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0968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39736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57205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5026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80452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340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99744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85157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700046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24096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804995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530503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693427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45711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89220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862332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250528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83817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4518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68422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792996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69051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73844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10519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52765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68890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71759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58165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8587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9145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27256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282540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7102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94471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23336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63051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2825276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8150208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757636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163632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468618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717915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2139769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646134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871177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562388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667082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93772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21465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241036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2147477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7703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3043243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6288438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467584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476989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611856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50877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6467489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384529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7175979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2471722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6440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703708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872789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960960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445354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2201946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794520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2835281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2705402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2250722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337099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7810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845020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087576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301185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475692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2018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525391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3188718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6303460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8891818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7171883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1190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363775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8560703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968208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407356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301634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152164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4514885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7186120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684076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703854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8" y="1775357"/>
            <a:ext cx="8465457" cy="1225021"/>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31336" y="3238500"/>
            <a:ext cx="8297333" cy="1460500"/>
          </a:xfrm>
        </p:spPr>
        <p:txBody>
          <a:bodyPr/>
          <a:lstStyle>
            <a:lvl1pPr marL="0" indent="0" algn="ctr">
              <a:buNone/>
              <a:defRPr sz="36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442451"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1" y="63500"/>
            <a:ext cx="9990667" cy="698500"/>
          </a:xfrm>
        </p:spPr>
        <p:txBody>
          <a:bodyPr/>
          <a:lstStyle>
            <a:lvl1pPr>
              <a:defRPr sz="48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1" y="492125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1" y="12700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1" y="889000"/>
            <a:ext cx="483446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2" y="1279261"/>
            <a:ext cx="488284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2" y="1812396"/>
            <a:ext cx="488284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4" y="227541"/>
            <a:ext cx="3342570"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227544"/>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4" y="1195920"/>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4"/>
            <a:ext cx="60960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1" y="5088031"/>
            <a:ext cx="3539067" cy="535531"/>
          </a:xfrm>
        </p:spPr>
        <p:txBody>
          <a:bodyPr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5"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8668" y="127000"/>
            <a:ext cx="6117167" cy="5397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1" y="5080003"/>
            <a:ext cx="3539067" cy="544286"/>
          </a:xfrm>
        </p:spPr>
        <p:txBody>
          <a:bodyPr wrap="square"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5"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6" y="5080003"/>
            <a:ext cx="7425266" cy="544286"/>
          </a:xfrm>
        </p:spPr>
        <p:txBody>
          <a:bodyPr anchor="b" anchorCtr="0"/>
          <a:lstStyle>
            <a:lvl1pPr algn="l">
              <a:defRPr sz="3600" baseline="0">
                <a:solidFill>
                  <a:schemeClr val="tx1">
                    <a:lumMod val="50000"/>
                    <a:lumOff val="50000"/>
                  </a:schemeClr>
                </a:solidFill>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hasCustomPrompt="1"/>
          </p:nvPr>
        </p:nvSpPr>
        <p:spPr>
          <a:xfrm>
            <a:off x="190501" y="99218"/>
            <a:ext cx="7768167" cy="624682"/>
          </a:xfrm>
        </p:spPr>
        <p:txBody>
          <a:bodyPr anchor="t"/>
          <a:lstStyle>
            <a:lvl1pPr algn="ctr">
              <a:defRPr sz="4000" b="0"/>
            </a:lvl1pPr>
          </a:lstStyle>
          <a:p>
            <a:r>
              <a:rPr lang="en-US" dirty="0"/>
              <a:t>Author</a:t>
            </a:r>
          </a:p>
        </p:txBody>
      </p:sp>
      <p:sp>
        <p:nvSpPr>
          <p:cNvPr id="3" name="Picture Placeholder 2"/>
          <p:cNvSpPr>
            <a:spLocks noGrp="1"/>
          </p:cNvSpPr>
          <p:nvPr>
            <p:ph type="pic" idx="1" hasCustomPrompt="1"/>
          </p:nvPr>
        </p:nvSpPr>
        <p:spPr>
          <a:xfrm>
            <a:off x="8128000" y="79377"/>
            <a:ext cx="1883833" cy="1939925"/>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2095500"/>
            <a:ext cx="9821333" cy="3505200"/>
          </a:xfrm>
        </p:spPr>
        <p:txBody>
          <a:bodyPr/>
          <a:lstStyle>
            <a:lvl1pPr marL="228600" indent="-228600">
              <a:lnSpc>
                <a:spcPct val="90000"/>
              </a:lnSpc>
              <a:buNone/>
              <a:defRPr sz="3600" baseline="0">
                <a:latin typeface="Georg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
        <p:nvSpPr>
          <p:cNvPr id="6" name="Text Placeholder 3"/>
          <p:cNvSpPr>
            <a:spLocks noGrp="1"/>
          </p:cNvSpPr>
          <p:nvPr>
            <p:ph type="body" sz="half" idx="10" hasCustomPrompt="1"/>
          </p:nvPr>
        </p:nvSpPr>
        <p:spPr>
          <a:xfrm>
            <a:off x="169333" y="1143003"/>
            <a:ext cx="7792142" cy="876299"/>
          </a:xfrm>
        </p:spPr>
        <p:txBody>
          <a:bodyPr/>
          <a:lstStyle>
            <a:lvl1pPr marL="0" indent="0" algn="ctr">
              <a:lnSpc>
                <a:spcPct val="90000"/>
              </a:lnSpc>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Bibliographic info for quote</a:t>
            </a:r>
          </a:p>
        </p:txBody>
      </p:sp>
      <p:sp>
        <p:nvSpPr>
          <p:cNvPr id="8" name="Text Placeholder 3"/>
          <p:cNvSpPr>
            <a:spLocks noGrp="1"/>
          </p:cNvSpPr>
          <p:nvPr>
            <p:ph type="body" sz="half" idx="11" hasCustomPrompt="1"/>
          </p:nvPr>
        </p:nvSpPr>
        <p:spPr>
          <a:xfrm>
            <a:off x="169333" y="745069"/>
            <a:ext cx="7792142" cy="436033"/>
          </a:xfrm>
        </p:spPr>
        <p:txBody>
          <a:bodyPr/>
          <a:lstStyle>
            <a:lvl1pPr marL="0" indent="0" algn="ctr">
              <a:lnSpc>
                <a:spcPct val="90000"/>
              </a:lnSpc>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Who is this person (incl. worldview)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1" y="5077871"/>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5"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5" y="889000"/>
            <a:ext cx="9821333"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p:nvPr>
        </p:nvSpPr>
        <p:spPr>
          <a:xfrm>
            <a:off x="169335"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5" y="889000"/>
            <a:ext cx="9821333" cy="40640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5" y="5048250"/>
            <a:ext cx="9821333" cy="508000"/>
          </a:xfrm>
        </p:spPr>
        <p:txBody>
          <a:bodyPr anchor="ctr" anchorCtr="0"/>
          <a:lstStyle>
            <a:lvl1pPr algn="r">
              <a:spcBef>
                <a:spcPts val="0"/>
              </a:spcBef>
              <a:defRPr sz="4000"/>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1" y="4921250"/>
            <a:ext cx="9990667" cy="698500"/>
          </a:xfrm>
        </p:spPr>
        <p:txBody>
          <a:bodyPr/>
          <a:lstStyle>
            <a:lvl1pPr>
              <a:defRPr sz="4800"/>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5"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5"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a:ea typeface="ＭＳ Ｐゴシック" pitchFamily="34" charset="-128"/>
              </a:rPr>
              <a:t>The Book of Ruth</a:t>
            </a:r>
          </a:p>
        </p:txBody>
      </p:sp>
      <p:sp>
        <p:nvSpPr>
          <p:cNvPr id="7171" name="Subtitle 2"/>
          <p:cNvSpPr>
            <a:spLocks noGrp="1"/>
          </p:cNvSpPr>
          <p:nvPr>
            <p:ph type="subTitle" idx="1"/>
          </p:nvPr>
        </p:nvSpPr>
        <p:spPr/>
        <p:txBody>
          <a:bodyPr/>
          <a:lstStyle/>
          <a:p>
            <a:r>
              <a:rPr lang="en-US" sz="5400" dirty="0">
                <a:ea typeface="ＭＳ Ｐゴシック" pitchFamily="34" charset="-128"/>
              </a:rPr>
              <a:t>God’s Redemption</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13 Would you wait for them to grow up and refuse to marry someone else? No, of course not, my daughters! </a:t>
            </a:r>
          </a:p>
          <a:p>
            <a:r>
              <a:rPr lang="en-US" dirty="0"/>
              <a:t>Things are far more bitter for me than for you, because Yahweh himself has raised his fist against me.” </a:t>
            </a:r>
          </a:p>
          <a:p>
            <a:endParaRPr lang="en-US" dirty="0"/>
          </a:p>
          <a:p>
            <a:endParaRPr lang="en-US" dirty="0"/>
          </a:p>
        </p:txBody>
      </p:sp>
      <p:sp>
        <p:nvSpPr>
          <p:cNvPr id="4" name="Title 3"/>
          <p:cNvSpPr>
            <a:spLocks noGrp="1"/>
          </p:cNvSpPr>
          <p:nvPr>
            <p:ph type="title"/>
          </p:nvPr>
        </p:nvSpPr>
        <p:spPr/>
        <p:txBody>
          <a:bodyPr/>
          <a:lstStyle/>
          <a:p>
            <a:r>
              <a:rPr lang="en-US" dirty="0"/>
              <a:t>Ruth 1</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127000" y="3596771"/>
            <a:ext cx="8229600" cy="108952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Naomi was the one who left God, and now she’s blaming God</a:t>
            </a:r>
          </a:p>
        </p:txBody>
      </p:sp>
    </p:spTree>
    <p:extLst>
      <p:ext uri="{BB962C8B-B14F-4D97-AF65-F5344CB8AC3E}">
        <p14:creationId xmlns:p14="http://schemas.microsoft.com/office/powerpoint/2010/main" val="38916131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14 And again they wept together, and Orpah kissed her mother-in-law good-bye. But Ruth clung tightly to Naomi. </a:t>
            </a:r>
          </a:p>
          <a:p>
            <a:r>
              <a:rPr lang="en-US" dirty="0"/>
              <a:t>15 “Look,” Naomi said to her, “your sister-in-law has gone back to her people and to her gods. You should do the same.” </a:t>
            </a:r>
          </a:p>
          <a:p>
            <a:endParaRPr lang="en-US" dirty="0"/>
          </a:p>
          <a:p>
            <a:endParaRPr lang="en-US" dirty="0"/>
          </a:p>
        </p:txBody>
      </p:sp>
      <p:sp>
        <p:nvSpPr>
          <p:cNvPr id="4" name="Title 3"/>
          <p:cNvSpPr>
            <a:spLocks noGrp="1"/>
          </p:cNvSpPr>
          <p:nvPr>
            <p:ph type="title"/>
          </p:nvPr>
        </p:nvSpPr>
        <p:spPr/>
        <p:txBody>
          <a:bodyPr/>
          <a:lstStyle/>
          <a:p>
            <a:r>
              <a:rPr lang="en-US" dirty="0"/>
              <a:t>Ruth 1</a:t>
            </a:r>
          </a:p>
        </p:txBody>
      </p:sp>
    </p:spTree>
    <p:extLst>
      <p:ext uri="{BB962C8B-B14F-4D97-AF65-F5344CB8AC3E}">
        <p14:creationId xmlns:p14="http://schemas.microsoft.com/office/powerpoint/2010/main" val="4084018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386282995"/>
              </p:ext>
            </p:extLst>
          </p:nvPr>
        </p:nvGraphicFramePr>
        <p:xfrm>
          <a:off x="169334" y="774923"/>
          <a:ext cx="9821334" cy="4858665"/>
        </p:xfrm>
        <a:graphic>
          <a:graphicData uri="http://schemas.openxmlformats.org/drawingml/2006/table">
            <a:tbl>
              <a:tblPr firstRow="1" bandRow="1">
                <a:tableStyleId>{F2DE63D5-997A-4646-A377-4702673A728D}</a:tableStyleId>
              </a:tblPr>
              <a:tblGrid>
                <a:gridCol w="4910667">
                  <a:extLst>
                    <a:ext uri="{9D8B030D-6E8A-4147-A177-3AD203B41FA5}">
                      <a16:colId xmlns:a16="http://schemas.microsoft.com/office/drawing/2014/main" xmlns="" val="20000"/>
                    </a:ext>
                  </a:extLst>
                </a:gridCol>
                <a:gridCol w="4910667">
                  <a:extLst>
                    <a:ext uri="{9D8B030D-6E8A-4147-A177-3AD203B41FA5}">
                      <a16:colId xmlns:a16="http://schemas.microsoft.com/office/drawing/2014/main" xmlns="" val="20001"/>
                    </a:ext>
                  </a:extLst>
                </a:gridCol>
              </a:tblGrid>
              <a:tr h="701496">
                <a:tc>
                  <a:txBody>
                    <a:bodyPr/>
                    <a:lstStyle/>
                    <a:p>
                      <a:r>
                        <a:rPr lang="en-US" sz="3200" dirty="0"/>
                        <a:t>MOAB</a:t>
                      </a:r>
                    </a:p>
                  </a:txBody>
                  <a:tcPr>
                    <a:solidFill>
                      <a:schemeClr val="tx1"/>
                    </a:solidFill>
                  </a:tcPr>
                </a:tc>
                <a:tc>
                  <a:txBody>
                    <a:bodyPr/>
                    <a:lstStyle/>
                    <a:p>
                      <a:r>
                        <a:rPr lang="en-US" sz="3200" dirty="0"/>
                        <a:t>ISRAEL</a:t>
                      </a:r>
                    </a:p>
                  </a:txBody>
                  <a:tcPr>
                    <a:solidFill>
                      <a:schemeClr val="tx1"/>
                    </a:solidFill>
                  </a:tcPr>
                </a:tc>
                <a:extLst>
                  <a:ext uri="{0D108BD9-81ED-4DB2-BD59-A6C34878D82A}">
                    <a16:rowId xmlns:a16="http://schemas.microsoft.com/office/drawing/2014/main" xmlns="" val="10000"/>
                  </a:ext>
                </a:extLst>
              </a:tr>
              <a:tr h="1151891">
                <a:tc>
                  <a:txBody>
                    <a:bodyPr/>
                    <a:lstStyle/>
                    <a:p>
                      <a:r>
                        <a:rPr lang="en-US" sz="3200" dirty="0">
                          <a:solidFill>
                            <a:schemeClr val="bg1"/>
                          </a:solidFill>
                        </a:rPr>
                        <a:t> </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1"/>
                  </a:ext>
                </a:extLst>
              </a:tr>
              <a:tr h="701496">
                <a:tc>
                  <a:txBody>
                    <a:bodyPr/>
                    <a:lstStyle/>
                    <a:p>
                      <a:r>
                        <a:rPr lang="en-US" sz="3200" dirty="0">
                          <a:solidFill>
                            <a:schemeClr val="bg1"/>
                          </a:solidFill>
                        </a:rPr>
                        <a:t> </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2"/>
                  </a:ext>
                </a:extLst>
              </a:tr>
              <a:tr h="1151891">
                <a:tc>
                  <a:txBody>
                    <a:bodyPr/>
                    <a:lstStyle/>
                    <a:p>
                      <a:r>
                        <a:rPr lang="en-US" sz="3200" dirty="0">
                          <a:solidFill>
                            <a:schemeClr val="bg1"/>
                          </a:solidFill>
                        </a:rPr>
                        <a:t> </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3"/>
                  </a:ext>
                </a:extLst>
              </a:tr>
              <a:tr h="1151891">
                <a:tc>
                  <a:txBody>
                    <a:bodyPr/>
                    <a:lstStyle/>
                    <a:p>
                      <a:r>
                        <a:rPr lang="en-US" sz="3200" dirty="0">
                          <a:solidFill>
                            <a:schemeClr val="bg1"/>
                          </a:solidFill>
                        </a:rPr>
                        <a:t> </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188049" y="22058"/>
            <a:ext cx="4724400" cy="707886"/>
          </a:xfrm>
          <a:prstGeom prst="rect">
            <a:avLst/>
          </a:prstGeom>
          <a:noFill/>
        </p:spPr>
        <p:txBody>
          <a:bodyPr wrap="square" rtlCol="0">
            <a:spAutoFit/>
          </a:bodyPr>
          <a:lstStyle/>
          <a:p>
            <a:r>
              <a:rPr lang="en-US" dirty="0"/>
              <a:t>Orpah’s Decision</a:t>
            </a:r>
          </a:p>
        </p:txBody>
      </p:sp>
    </p:spTree>
    <p:extLst>
      <p:ext uri="{BB962C8B-B14F-4D97-AF65-F5344CB8AC3E}">
        <p14:creationId xmlns:p14="http://schemas.microsoft.com/office/powerpoint/2010/main" val="27770790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554951212"/>
              </p:ext>
            </p:extLst>
          </p:nvPr>
        </p:nvGraphicFramePr>
        <p:xfrm>
          <a:off x="169334" y="774923"/>
          <a:ext cx="9821334" cy="4858665"/>
        </p:xfrm>
        <a:graphic>
          <a:graphicData uri="http://schemas.openxmlformats.org/drawingml/2006/table">
            <a:tbl>
              <a:tblPr firstRow="1" bandRow="1">
                <a:tableStyleId>{F2DE63D5-997A-4646-A377-4702673A728D}</a:tableStyleId>
              </a:tblPr>
              <a:tblGrid>
                <a:gridCol w="4910667">
                  <a:extLst>
                    <a:ext uri="{9D8B030D-6E8A-4147-A177-3AD203B41FA5}">
                      <a16:colId xmlns:a16="http://schemas.microsoft.com/office/drawing/2014/main" xmlns="" val="20000"/>
                    </a:ext>
                  </a:extLst>
                </a:gridCol>
                <a:gridCol w="4910667">
                  <a:extLst>
                    <a:ext uri="{9D8B030D-6E8A-4147-A177-3AD203B41FA5}">
                      <a16:colId xmlns:a16="http://schemas.microsoft.com/office/drawing/2014/main" xmlns="" val="20001"/>
                    </a:ext>
                  </a:extLst>
                </a:gridCol>
              </a:tblGrid>
              <a:tr h="701496">
                <a:tc>
                  <a:txBody>
                    <a:bodyPr/>
                    <a:lstStyle/>
                    <a:p>
                      <a:r>
                        <a:rPr lang="en-US" sz="3200" dirty="0"/>
                        <a:t>MOAB</a:t>
                      </a:r>
                    </a:p>
                  </a:txBody>
                  <a:tcPr>
                    <a:solidFill>
                      <a:schemeClr val="tx1"/>
                    </a:solidFill>
                  </a:tcPr>
                </a:tc>
                <a:tc>
                  <a:txBody>
                    <a:bodyPr/>
                    <a:lstStyle/>
                    <a:p>
                      <a:r>
                        <a:rPr lang="en-US" sz="3200" dirty="0"/>
                        <a:t>ISRAEL</a:t>
                      </a:r>
                    </a:p>
                  </a:txBody>
                  <a:tcPr>
                    <a:solidFill>
                      <a:schemeClr val="tx1"/>
                    </a:solidFill>
                  </a:tcPr>
                </a:tc>
                <a:extLst>
                  <a:ext uri="{0D108BD9-81ED-4DB2-BD59-A6C34878D82A}">
                    <a16:rowId xmlns:a16="http://schemas.microsoft.com/office/drawing/2014/main" xmlns="" val="10000"/>
                  </a:ext>
                </a:extLst>
              </a:tr>
              <a:tr h="1151891">
                <a:tc>
                  <a:txBody>
                    <a:bodyPr/>
                    <a:lstStyle/>
                    <a:p>
                      <a:r>
                        <a:rPr lang="en-US" sz="3200" dirty="0">
                          <a:solidFill>
                            <a:schemeClr val="bg1"/>
                          </a:solidFill>
                        </a:rPr>
                        <a:t>Back with her family of</a:t>
                      </a:r>
                      <a:r>
                        <a:rPr lang="en-US" sz="3200" baseline="0" dirty="0">
                          <a:solidFill>
                            <a:schemeClr val="bg1"/>
                          </a:solidFill>
                        </a:rPr>
                        <a:t> origin</a:t>
                      </a:r>
                      <a:endParaRPr lang="en-US" sz="3200" dirty="0">
                        <a:solidFill>
                          <a:schemeClr val="bg1"/>
                        </a:solidFill>
                      </a:endParaRP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1"/>
                  </a:ext>
                </a:extLst>
              </a:tr>
              <a:tr h="701496">
                <a:tc>
                  <a:txBody>
                    <a:bodyPr/>
                    <a:lstStyle/>
                    <a:p>
                      <a:r>
                        <a:rPr lang="en-US" sz="3200" dirty="0">
                          <a:solidFill>
                            <a:schemeClr val="bg1"/>
                          </a:solidFill>
                        </a:rPr>
                        <a:t> </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2"/>
                  </a:ext>
                </a:extLst>
              </a:tr>
              <a:tr h="1151891">
                <a:tc>
                  <a:txBody>
                    <a:bodyPr/>
                    <a:lstStyle/>
                    <a:p>
                      <a:r>
                        <a:rPr lang="en-US" sz="3200" dirty="0">
                          <a:solidFill>
                            <a:schemeClr val="bg1"/>
                          </a:solidFill>
                        </a:rPr>
                        <a:t> </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3"/>
                  </a:ext>
                </a:extLst>
              </a:tr>
              <a:tr h="1151891">
                <a:tc>
                  <a:txBody>
                    <a:bodyPr/>
                    <a:lstStyle/>
                    <a:p>
                      <a:r>
                        <a:rPr lang="en-US" sz="3200" dirty="0">
                          <a:solidFill>
                            <a:schemeClr val="bg1"/>
                          </a:solidFill>
                        </a:rPr>
                        <a:t> </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188049" y="22058"/>
            <a:ext cx="4724400" cy="707886"/>
          </a:xfrm>
          <a:prstGeom prst="rect">
            <a:avLst/>
          </a:prstGeom>
          <a:noFill/>
        </p:spPr>
        <p:txBody>
          <a:bodyPr wrap="square" rtlCol="0">
            <a:spAutoFit/>
          </a:bodyPr>
          <a:lstStyle/>
          <a:p>
            <a:r>
              <a:rPr lang="en-US" dirty="0"/>
              <a:t>Orpah’s Decision</a:t>
            </a:r>
          </a:p>
        </p:txBody>
      </p:sp>
    </p:spTree>
    <p:extLst>
      <p:ext uri="{BB962C8B-B14F-4D97-AF65-F5344CB8AC3E}">
        <p14:creationId xmlns:p14="http://schemas.microsoft.com/office/powerpoint/2010/main" val="46000026"/>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204921452"/>
              </p:ext>
            </p:extLst>
          </p:nvPr>
        </p:nvGraphicFramePr>
        <p:xfrm>
          <a:off x="169334" y="774923"/>
          <a:ext cx="9821334" cy="4858665"/>
        </p:xfrm>
        <a:graphic>
          <a:graphicData uri="http://schemas.openxmlformats.org/drawingml/2006/table">
            <a:tbl>
              <a:tblPr firstRow="1" bandRow="1">
                <a:tableStyleId>{F2DE63D5-997A-4646-A377-4702673A728D}</a:tableStyleId>
              </a:tblPr>
              <a:tblGrid>
                <a:gridCol w="4910667">
                  <a:extLst>
                    <a:ext uri="{9D8B030D-6E8A-4147-A177-3AD203B41FA5}">
                      <a16:colId xmlns:a16="http://schemas.microsoft.com/office/drawing/2014/main" xmlns="" val="20000"/>
                    </a:ext>
                  </a:extLst>
                </a:gridCol>
                <a:gridCol w="4910667">
                  <a:extLst>
                    <a:ext uri="{9D8B030D-6E8A-4147-A177-3AD203B41FA5}">
                      <a16:colId xmlns:a16="http://schemas.microsoft.com/office/drawing/2014/main" xmlns="" val="20001"/>
                    </a:ext>
                  </a:extLst>
                </a:gridCol>
              </a:tblGrid>
              <a:tr h="701496">
                <a:tc>
                  <a:txBody>
                    <a:bodyPr/>
                    <a:lstStyle/>
                    <a:p>
                      <a:r>
                        <a:rPr lang="en-US" sz="3200" dirty="0"/>
                        <a:t>MOAB</a:t>
                      </a:r>
                    </a:p>
                  </a:txBody>
                  <a:tcPr>
                    <a:solidFill>
                      <a:schemeClr val="tx1"/>
                    </a:solidFill>
                  </a:tcPr>
                </a:tc>
                <a:tc>
                  <a:txBody>
                    <a:bodyPr/>
                    <a:lstStyle/>
                    <a:p>
                      <a:r>
                        <a:rPr lang="en-US" sz="3200" dirty="0"/>
                        <a:t>ISRAEL</a:t>
                      </a:r>
                    </a:p>
                  </a:txBody>
                  <a:tcPr>
                    <a:solidFill>
                      <a:schemeClr val="tx1"/>
                    </a:solidFill>
                  </a:tcPr>
                </a:tc>
                <a:extLst>
                  <a:ext uri="{0D108BD9-81ED-4DB2-BD59-A6C34878D82A}">
                    <a16:rowId xmlns:a16="http://schemas.microsoft.com/office/drawing/2014/main" xmlns="" val="10000"/>
                  </a:ext>
                </a:extLst>
              </a:tr>
              <a:tr h="1151891">
                <a:tc>
                  <a:txBody>
                    <a:bodyPr/>
                    <a:lstStyle/>
                    <a:p>
                      <a:r>
                        <a:rPr lang="en-US" sz="3200" dirty="0">
                          <a:solidFill>
                            <a:schemeClr val="bg1"/>
                          </a:solidFill>
                        </a:rPr>
                        <a:t>Back with her family of</a:t>
                      </a:r>
                      <a:r>
                        <a:rPr lang="en-US" sz="3200" baseline="0" dirty="0">
                          <a:solidFill>
                            <a:schemeClr val="bg1"/>
                          </a:solidFill>
                        </a:rPr>
                        <a:t> origin</a:t>
                      </a:r>
                      <a:endParaRPr lang="en-US" sz="3200" dirty="0">
                        <a:solidFill>
                          <a:schemeClr val="bg1"/>
                        </a:solidFill>
                      </a:endParaRP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1"/>
                  </a:ext>
                </a:extLst>
              </a:tr>
              <a:tr h="701496">
                <a:tc>
                  <a:txBody>
                    <a:bodyPr/>
                    <a:lstStyle/>
                    <a:p>
                      <a:r>
                        <a:rPr lang="en-US" sz="3200" dirty="0">
                          <a:solidFill>
                            <a:schemeClr val="bg1"/>
                          </a:solidFill>
                        </a:rPr>
                        <a:t>Be provided for</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2"/>
                  </a:ext>
                </a:extLst>
              </a:tr>
              <a:tr h="1151891">
                <a:tc>
                  <a:txBody>
                    <a:bodyPr/>
                    <a:lstStyle/>
                    <a:p>
                      <a:r>
                        <a:rPr lang="en-US" sz="3200" dirty="0">
                          <a:solidFill>
                            <a:schemeClr val="bg1"/>
                          </a:solidFill>
                        </a:rPr>
                        <a:t> </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3"/>
                  </a:ext>
                </a:extLst>
              </a:tr>
              <a:tr h="1151891">
                <a:tc>
                  <a:txBody>
                    <a:bodyPr/>
                    <a:lstStyle/>
                    <a:p>
                      <a:r>
                        <a:rPr lang="en-US" sz="3200" dirty="0">
                          <a:solidFill>
                            <a:schemeClr val="bg1"/>
                          </a:solidFill>
                        </a:rPr>
                        <a:t> </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188049" y="22058"/>
            <a:ext cx="4724400" cy="707886"/>
          </a:xfrm>
          <a:prstGeom prst="rect">
            <a:avLst/>
          </a:prstGeom>
          <a:noFill/>
        </p:spPr>
        <p:txBody>
          <a:bodyPr wrap="square" rtlCol="0">
            <a:spAutoFit/>
          </a:bodyPr>
          <a:lstStyle/>
          <a:p>
            <a:r>
              <a:rPr lang="en-US" dirty="0"/>
              <a:t>Orpah’s Decision</a:t>
            </a:r>
          </a:p>
        </p:txBody>
      </p:sp>
    </p:spTree>
    <p:extLst>
      <p:ext uri="{BB962C8B-B14F-4D97-AF65-F5344CB8AC3E}">
        <p14:creationId xmlns:p14="http://schemas.microsoft.com/office/powerpoint/2010/main" val="1870116365"/>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594890865"/>
              </p:ext>
            </p:extLst>
          </p:nvPr>
        </p:nvGraphicFramePr>
        <p:xfrm>
          <a:off x="169334" y="774923"/>
          <a:ext cx="9821334" cy="4858665"/>
        </p:xfrm>
        <a:graphic>
          <a:graphicData uri="http://schemas.openxmlformats.org/drawingml/2006/table">
            <a:tbl>
              <a:tblPr firstRow="1" bandRow="1">
                <a:tableStyleId>{F2DE63D5-997A-4646-A377-4702673A728D}</a:tableStyleId>
              </a:tblPr>
              <a:tblGrid>
                <a:gridCol w="4910667">
                  <a:extLst>
                    <a:ext uri="{9D8B030D-6E8A-4147-A177-3AD203B41FA5}">
                      <a16:colId xmlns:a16="http://schemas.microsoft.com/office/drawing/2014/main" xmlns="" val="20000"/>
                    </a:ext>
                  </a:extLst>
                </a:gridCol>
                <a:gridCol w="4910667">
                  <a:extLst>
                    <a:ext uri="{9D8B030D-6E8A-4147-A177-3AD203B41FA5}">
                      <a16:colId xmlns:a16="http://schemas.microsoft.com/office/drawing/2014/main" xmlns="" val="20001"/>
                    </a:ext>
                  </a:extLst>
                </a:gridCol>
              </a:tblGrid>
              <a:tr h="701496">
                <a:tc>
                  <a:txBody>
                    <a:bodyPr/>
                    <a:lstStyle/>
                    <a:p>
                      <a:r>
                        <a:rPr lang="en-US" sz="3200" dirty="0"/>
                        <a:t>MOAB</a:t>
                      </a:r>
                    </a:p>
                  </a:txBody>
                  <a:tcPr>
                    <a:solidFill>
                      <a:schemeClr val="tx1"/>
                    </a:solidFill>
                  </a:tcPr>
                </a:tc>
                <a:tc>
                  <a:txBody>
                    <a:bodyPr/>
                    <a:lstStyle/>
                    <a:p>
                      <a:r>
                        <a:rPr lang="en-US" sz="3200" dirty="0"/>
                        <a:t>ISRAEL</a:t>
                      </a:r>
                    </a:p>
                  </a:txBody>
                  <a:tcPr>
                    <a:solidFill>
                      <a:schemeClr val="tx1"/>
                    </a:solidFill>
                  </a:tcPr>
                </a:tc>
                <a:extLst>
                  <a:ext uri="{0D108BD9-81ED-4DB2-BD59-A6C34878D82A}">
                    <a16:rowId xmlns:a16="http://schemas.microsoft.com/office/drawing/2014/main" xmlns="" val="10000"/>
                  </a:ext>
                </a:extLst>
              </a:tr>
              <a:tr h="1151891">
                <a:tc>
                  <a:txBody>
                    <a:bodyPr/>
                    <a:lstStyle/>
                    <a:p>
                      <a:r>
                        <a:rPr lang="en-US" sz="3200" dirty="0">
                          <a:solidFill>
                            <a:schemeClr val="bg1"/>
                          </a:solidFill>
                        </a:rPr>
                        <a:t>Back with her family of</a:t>
                      </a:r>
                      <a:r>
                        <a:rPr lang="en-US" sz="3200" baseline="0" dirty="0">
                          <a:solidFill>
                            <a:schemeClr val="bg1"/>
                          </a:solidFill>
                        </a:rPr>
                        <a:t> origin</a:t>
                      </a:r>
                      <a:endParaRPr lang="en-US" sz="3200" dirty="0">
                        <a:solidFill>
                          <a:schemeClr val="bg1"/>
                        </a:solidFill>
                      </a:endParaRP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1"/>
                  </a:ext>
                </a:extLst>
              </a:tr>
              <a:tr h="701496">
                <a:tc>
                  <a:txBody>
                    <a:bodyPr/>
                    <a:lstStyle/>
                    <a:p>
                      <a:r>
                        <a:rPr lang="en-US" sz="3200" dirty="0">
                          <a:solidFill>
                            <a:schemeClr val="bg1"/>
                          </a:solidFill>
                        </a:rPr>
                        <a:t>Be provided for</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2"/>
                  </a:ext>
                </a:extLst>
              </a:tr>
              <a:tr h="1151891">
                <a:tc>
                  <a:txBody>
                    <a:bodyPr/>
                    <a:lstStyle/>
                    <a:p>
                      <a:r>
                        <a:rPr lang="en-US" sz="3200" dirty="0">
                          <a:solidFill>
                            <a:schemeClr val="bg1"/>
                          </a:solidFill>
                        </a:rPr>
                        <a:t>Probably get remarried</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3"/>
                  </a:ext>
                </a:extLst>
              </a:tr>
              <a:tr h="1151891">
                <a:tc>
                  <a:txBody>
                    <a:bodyPr/>
                    <a:lstStyle/>
                    <a:p>
                      <a:r>
                        <a:rPr lang="en-US" sz="3200" dirty="0">
                          <a:solidFill>
                            <a:schemeClr val="bg1"/>
                          </a:solidFill>
                        </a:rPr>
                        <a:t> </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188049" y="22058"/>
            <a:ext cx="4724400" cy="707886"/>
          </a:xfrm>
          <a:prstGeom prst="rect">
            <a:avLst/>
          </a:prstGeom>
          <a:noFill/>
        </p:spPr>
        <p:txBody>
          <a:bodyPr wrap="square" rtlCol="0">
            <a:spAutoFit/>
          </a:bodyPr>
          <a:lstStyle/>
          <a:p>
            <a:r>
              <a:rPr lang="en-US" dirty="0"/>
              <a:t>Orpah’s Decision</a:t>
            </a:r>
          </a:p>
        </p:txBody>
      </p:sp>
    </p:spTree>
    <p:extLst>
      <p:ext uri="{BB962C8B-B14F-4D97-AF65-F5344CB8AC3E}">
        <p14:creationId xmlns:p14="http://schemas.microsoft.com/office/powerpoint/2010/main" val="4147252597"/>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35243181"/>
              </p:ext>
            </p:extLst>
          </p:nvPr>
        </p:nvGraphicFramePr>
        <p:xfrm>
          <a:off x="169334" y="774923"/>
          <a:ext cx="9821334" cy="4858665"/>
        </p:xfrm>
        <a:graphic>
          <a:graphicData uri="http://schemas.openxmlformats.org/drawingml/2006/table">
            <a:tbl>
              <a:tblPr firstRow="1" bandRow="1">
                <a:tableStyleId>{F2DE63D5-997A-4646-A377-4702673A728D}</a:tableStyleId>
              </a:tblPr>
              <a:tblGrid>
                <a:gridCol w="4910667">
                  <a:extLst>
                    <a:ext uri="{9D8B030D-6E8A-4147-A177-3AD203B41FA5}">
                      <a16:colId xmlns:a16="http://schemas.microsoft.com/office/drawing/2014/main" xmlns="" val="20000"/>
                    </a:ext>
                  </a:extLst>
                </a:gridCol>
                <a:gridCol w="4910667">
                  <a:extLst>
                    <a:ext uri="{9D8B030D-6E8A-4147-A177-3AD203B41FA5}">
                      <a16:colId xmlns:a16="http://schemas.microsoft.com/office/drawing/2014/main" xmlns="" val="20001"/>
                    </a:ext>
                  </a:extLst>
                </a:gridCol>
              </a:tblGrid>
              <a:tr h="701496">
                <a:tc>
                  <a:txBody>
                    <a:bodyPr/>
                    <a:lstStyle/>
                    <a:p>
                      <a:r>
                        <a:rPr lang="en-US" sz="3200" dirty="0"/>
                        <a:t>MOAB</a:t>
                      </a:r>
                    </a:p>
                  </a:txBody>
                  <a:tcPr>
                    <a:solidFill>
                      <a:schemeClr val="tx1"/>
                    </a:solidFill>
                  </a:tcPr>
                </a:tc>
                <a:tc>
                  <a:txBody>
                    <a:bodyPr/>
                    <a:lstStyle/>
                    <a:p>
                      <a:r>
                        <a:rPr lang="en-US" sz="3200" dirty="0"/>
                        <a:t>ISRAEL</a:t>
                      </a:r>
                    </a:p>
                  </a:txBody>
                  <a:tcPr>
                    <a:solidFill>
                      <a:schemeClr val="tx1"/>
                    </a:solidFill>
                  </a:tcPr>
                </a:tc>
                <a:extLst>
                  <a:ext uri="{0D108BD9-81ED-4DB2-BD59-A6C34878D82A}">
                    <a16:rowId xmlns:a16="http://schemas.microsoft.com/office/drawing/2014/main" xmlns="" val="10000"/>
                  </a:ext>
                </a:extLst>
              </a:tr>
              <a:tr h="1151891">
                <a:tc>
                  <a:txBody>
                    <a:bodyPr/>
                    <a:lstStyle/>
                    <a:p>
                      <a:r>
                        <a:rPr lang="en-US" sz="3200" dirty="0">
                          <a:solidFill>
                            <a:schemeClr val="bg1"/>
                          </a:solidFill>
                        </a:rPr>
                        <a:t>Back with her family of</a:t>
                      </a:r>
                      <a:r>
                        <a:rPr lang="en-US" sz="3200" baseline="0" dirty="0">
                          <a:solidFill>
                            <a:schemeClr val="bg1"/>
                          </a:solidFill>
                        </a:rPr>
                        <a:t> origin</a:t>
                      </a:r>
                      <a:endParaRPr lang="en-US" sz="3200" dirty="0">
                        <a:solidFill>
                          <a:schemeClr val="bg1"/>
                        </a:solidFill>
                      </a:endParaRP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1"/>
                  </a:ext>
                </a:extLst>
              </a:tr>
              <a:tr h="701496">
                <a:tc>
                  <a:txBody>
                    <a:bodyPr/>
                    <a:lstStyle/>
                    <a:p>
                      <a:r>
                        <a:rPr lang="en-US" sz="3200" dirty="0">
                          <a:solidFill>
                            <a:schemeClr val="bg1"/>
                          </a:solidFill>
                        </a:rPr>
                        <a:t>Be provided for</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2"/>
                  </a:ext>
                </a:extLst>
              </a:tr>
              <a:tr h="1151891">
                <a:tc>
                  <a:txBody>
                    <a:bodyPr/>
                    <a:lstStyle/>
                    <a:p>
                      <a:r>
                        <a:rPr lang="en-US" sz="3200" dirty="0">
                          <a:solidFill>
                            <a:schemeClr val="bg1"/>
                          </a:solidFill>
                        </a:rPr>
                        <a:t>Probably get remarried</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3"/>
                  </a:ext>
                </a:extLst>
              </a:tr>
              <a:tr h="1151891">
                <a:tc>
                  <a:txBody>
                    <a:bodyPr/>
                    <a:lstStyle/>
                    <a:p>
                      <a:r>
                        <a:rPr lang="en-US" sz="3200" dirty="0">
                          <a:solidFill>
                            <a:schemeClr val="bg1"/>
                          </a:solidFill>
                        </a:rPr>
                        <a:t>Hopefully start a family of her own</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188049" y="22058"/>
            <a:ext cx="4724400" cy="707886"/>
          </a:xfrm>
          <a:prstGeom prst="rect">
            <a:avLst/>
          </a:prstGeom>
          <a:noFill/>
        </p:spPr>
        <p:txBody>
          <a:bodyPr wrap="square" rtlCol="0">
            <a:spAutoFit/>
          </a:bodyPr>
          <a:lstStyle/>
          <a:p>
            <a:r>
              <a:rPr lang="en-US" dirty="0"/>
              <a:t>Orpah’s Decision</a:t>
            </a:r>
          </a:p>
        </p:txBody>
      </p:sp>
    </p:spTree>
    <p:extLst>
      <p:ext uri="{BB962C8B-B14F-4D97-AF65-F5344CB8AC3E}">
        <p14:creationId xmlns:p14="http://schemas.microsoft.com/office/powerpoint/2010/main" val="675866352"/>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850438563"/>
              </p:ext>
            </p:extLst>
          </p:nvPr>
        </p:nvGraphicFramePr>
        <p:xfrm>
          <a:off x="169334" y="774923"/>
          <a:ext cx="9821334" cy="4858665"/>
        </p:xfrm>
        <a:graphic>
          <a:graphicData uri="http://schemas.openxmlformats.org/drawingml/2006/table">
            <a:tbl>
              <a:tblPr firstRow="1" bandRow="1">
                <a:tableStyleId>{F2DE63D5-997A-4646-A377-4702673A728D}</a:tableStyleId>
              </a:tblPr>
              <a:tblGrid>
                <a:gridCol w="4910667">
                  <a:extLst>
                    <a:ext uri="{9D8B030D-6E8A-4147-A177-3AD203B41FA5}">
                      <a16:colId xmlns:a16="http://schemas.microsoft.com/office/drawing/2014/main" xmlns="" val="20000"/>
                    </a:ext>
                  </a:extLst>
                </a:gridCol>
                <a:gridCol w="4910667">
                  <a:extLst>
                    <a:ext uri="{9D8B030D-6E8A-4147-A177-3AD203B41FA5}">
                      <a16:colId xmlns:a16="http://schemas.microsoft.com/office/drawing/2014/main" xmlns="" val="20001"/>
                    </a:ext>
                  </a:extLst>
                </a:gridCol>
              </a:tblGrid>
              <a:tr h="701496">
                <a:tc>
                  <a:txBody>
                    <a:bodyPr/>
                    <a:lstStyle/>
                    <a:p>
                      <a:r>
                        <a:rPr lang="en-US" sz="3200" dirty="0"/>
                        <a:t>MOAB</a:t>
                      </a:r>
                    </a:p>
                  </a:txBody>
                  <a:tcPr>
                    <a:solidFill>
                      <a:schemeClr val="tx1"/>
                    </a:solidFill>
                  </a:tcPr>
                </a:tc>
                <a:tc>
                  <a:txBody>
                    <a:bodyPr/>
                    <a:lstStyle/>
                    <a:p>
                      <a:r>
                        <a:rPr lang="en-US" sz="3200" dirty="0"/>
                        <a:t>ISRAEL</a:t>
                      </a:r>
                    </a:p>
                  </a:txBody>
                  <a:tcPr>
                    <a:solidFill>
                      <a:schemeClr val="tx1"/>
                    </a:solidFill>
                  </a:tcPr>
                </a:tc>
                <a:extLst>
                  <a:ext uri="{0D108BD9-81ED-4DB2-BD59-A6C34878D82A}">
                    <a16:rowId xmlns:a16="http://schemas.microsoft.com/office/drawing/2014/main" xmlns="" val="10000"/>
                  </a:ext>
                </a:extLst>
              </a:tr>
              <a:tr h="1151891">
                <a:tc>
                  <a:txBody>
                    <a:bodyPr/>
                    <a:lstStyle/>
                    <a:p>
                      <a:r>
                        <a:rPr lang="en-US" sz="3200" dirty="0">
                          <a:solidFill>
                            <a:schemeClr val="bg1"/>
                          </a:solidFill>
                        </a:rPr>
                        <a:t>Back with her family of</a:t>
                      </a:r>
                      <a:r>
                        <a:rPr lang="en-US" sz="3200" baseline="0" dirty="0">
                          <a:solidFill>
                            <a:schemeClr val="bg1"/>
                          </a:solidFill>
                        </a:rPr>
                        <a:t> origin</a:t>
                      </a:r>
                      <a:endParaRPr lang="en-US" sz="3200" dirty="0">
                        <a:solidFill>
                          <a:schemeClr val="bg1"/>
                        </a:solidFill>
                      </a:endParaRPr>
                    </a:p>
                  </a:txBody>
                  <a:tcPr/>
                </a:tc>
                <a:tc>
                  <a:txBody>
                    <a:bodyPr/>
                    <a:lstStyle/>
                    <a:p>
                      <a:r>
                        <a:rPr lang="en-US" sz="3200" dirty="0">
                          <a:solidFill>
                            <a:schemeClr val="bg1"/>
                          </a:solidFill>
                        </a:rPr>
                        <a:t>No money</a:t>
                      </a:r>
                    </a:p>
                  </a:txBody>
                  <a:tcPr/>
                </a:tc>
                <a:extLst>
                  <a:ext uri="{0D108BD9-81ED-4DB2-BD59-A6C34878D82A}">
                    <a16:rowId xmlns:a16="http://schemas.microsoft.com/office/drawing/2014/main" xmlns="" val="10001"/>
                  </a:ext>
                </a:extLst>
              </a:tr>
              <a:tr h="701496">
                <a:tc>
                  <a:txBody>
                    <a:bodyPr/>
                    <a:lstStyle/>
                    <a:p>
                      <a:r>
                        <a:rPr lang="en-US" sz="3200" dirty="0">
                          <a:solidFill>
                            <a:schemeClr val="bg1"/>
                          </a:solidFill>
                        </a:rPr>
                        <a:t>Be provided for</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2"/>
                  </a:ext>
                </a:extLst>
              </a:tr>
              <a:tr h="1151891">
                <a:tc>
                  <a:txBody>
                    <a:bodyPr/>
                    <a:lstStyle/>
                    <a:p>
                      <a:r>
                        <a:rPr lang="en-US" sz="3200" dirty="0">
                          <a:solidFill>
                            <a:schemeClr val="bg1"/>
                          </a:solidFill>
                        </a:rPr>
                        <a:t>Probably get remarried</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3"/>
                  </a:ext>
                </a:extLst>
              </a:tr>
              <a:tr h="1151891">
                <a:tc>
                  <a:txBody>
                    <a:bodyPr/>
                    <a:lstStyle/>
                    <a:p>
                      <a:r>
                        <a:rPr lang="en-US" sz="3200" dirty="0">
                          <a:solidFill>
                            <a:schemeClr val="bg1"/>
                          </a:solidFill>
                        </a:rPr>
                        <a:t>Hopefully start a family of her own</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188049" y="22058"/>
            <a:ext cx="4724400" cy="707886"/>
          </a:xfrm>
          <a:prstGeom prst="rect">
            <a:avLst/>
          </a:prstGeom>
          <a:noFill/>
        </p:spPr>
        <p:txBody>
          <a:bodyPr wrap="square" rtlCol="0">
            <a:spAutoFit/>
          </a:bodyPr>
          <a:lstStyle/>
          <a:p>
            <a:r>
              <a:rPr lang="en-US" dirty="0"/>
              <a:t>Orpah’s Decision</a:t>
            </a:r>
          </a:p>
        </p:txBody>
      </p:sp>
    </p:spTree>
    <p:extLst>
      <p:ext uri="{BB962C8B-B14F-4D97-AF65-F5344CB8AC3E}">
        <p14:creationId xmlns:p14="http://schemas.microsoft.com/office/powerpoint/2010/main" val="4097390383"/>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729282330"/>
              </p:ext>
            </p:extLst>
          </p:nvPr>
        </p:nvGraphicFramePr>
        <p:xfrm>
          <a:off x="169334" y="774923"/>
          <a:ext cx="9821334" cy="4858665"/>
        </p:xfrm>
        <a:graphic>
          <a:graphicData uri="http://schemas.openxmlformats.org/drawingml/2006/table">
            <a:tbl>
              <a:tblPr firstRow="1" bandRow="1">
                <a:tableStyleId>{F2DE63D5-997A-4646-A377-4702673A728D}</a:tableStyleId>
              </a:tblPr>
              <a:tblGrid>
                <a:gridCol w="4910667">
                  <a:extLst>
                    <a:ext uri="{9D8B030D-6E8A-4147-A177-3AD203B41FA5}">
                      <a16:colId xmlns:a16="http://schemas.microsoft.com/office/drawing/2014/main" xmlns="" val="20000"/>
                    </a:ext>
                  </a:extLst>
                </a:gridCol>
                <a:gridCol w="4910667">
                  <a:extLst>
                    <a:ext uri="{9D8B030D-6E8A-4147-A177-3AD203B41FA5}">
                      <a16:colId xmlns:a16="http://schemas.microsoft.com/office/drawing/2014/main" xmlns="" val="20001"/>
                    </a:ext>
                  </a:extLst>
                </a:gridCol>
              </a:tblGrid>
              <a:tr h="701496">
                <a:tc>
                  <a:txBody>
                    <a:bodyPr/>
                    <a:lstStyle/>
                    <a:p>
                      <a:r>
                        <a:rPr lang="en-US" sz="3200" dirty="0"/>
                        <a:t>MOAB</a:t>
                      </a:r>
                    </a:p>
                  </a:txBody>
                  <a:tcPr>
                    <a:solidFill>
                      <a:schemeClr val="tx1"/>
                    </a:solidFill>
                  </a:tcPr>
                </a:tc>
                <a:tc>
                  <a:txBody>
                    <a:bodyPr/>
                    <a:lstStyle/>
                    <a:p>
                      <a:r>
                        <a:rPr lang="en-US" sz="3200" dirty="0"/>
                        <a:t>ISRAEL</a:t>
                      </a:r>
                    </a:p>
                  </a:txBody>
                  <a:tcPr>
                    <a:solidFill>
                      <a:schemeClr val="tx1"/>
                    </a:solidFill>
                  </a:tcPr>
                </a:tc>
                <a:extLst>
                  <a:ext uri="{0D108BD9-81ED-4DB2-BD59-A6C34878D82A}">
                    <a16:rowId xmlns:a16="http://schemas.microsoft.com/office/drawing/2014/main" xmlns="" val="10000"/>
                  </a:ext>
                </a:extLst>
              </a:tr>
              <a:tr h="1151891">
                <a:tc>
                  <a:txBody>
                    <a:bodyPr/>
                    <a:lstStyle/>
                    <a:p>
                      <a:r>
                        <a:rPr lang="en-US" sz="3200" dirty="0">
                          <a:solidFill>
                            <a:schemeClr val="bg1"/>
                          </a:solidFill>
                        </a:rPr>
                        <a:t>Back with her family of</a:t>
                      </a:r>
                      <a:r>
                        <a:rPr lang="en-US" sz="3200" baseline="0" dirty="0">
                          <a:solidFill>
                            <a:schemeClr val="bg1"/>
                          </a:solidFill>
                        </a:rPr>
                        <a:t> origin</a:t>
                      </a:r>
                      <a:endParaRPr lang="en-US" sz="3200" dirty="0">
                        <a:solidFill>
                          <a:schemeClr val="bg1"/>
                        </a:solidFill>
                      </a:endParaRPr>
                    </a:p>
                  </a:txBody>
                  <a:tcPr/>
                </a:tc>
                <a:tc>
                  <a:txBody>
                    <a:bodyPr/>
                    <a:lstStyle/>
                    <a:p>
                      <a:r>
                        <a:rPr lang="en-US" sz="3200" dirty="0">
                          <a:solidFill>
                            <a:schemeClr val="bg1"/>
                          </a:solidFill>
                        </a:rPr>
                        <a:t>No money</a:t>
                      </a:r>
                    </a:p>
                  </a:txBody>
                  <a:tcPr/>
                </a:tc>
                <a:extLst>
                  <a:ext uri="{0D108BD9-81ED-4DB2-BD59-A6C34878D82A}">
                    <a16:rowId xmlns:a16="http://schemas.microsoft.com/office/drawing/2014/main" xmlns="" val="10001"/>
                  </a:ext>
                </a:extLst>
              </a:tr>
              <a:tr h="701496">
                <a:tc>
                  <a:txBody>
                    <a:bodyPr/>
                    <a:lstStyle/>
                    <a:p>
                      <a:r>
                        <a:rPr lang="en-US" sz="3200" dirty="0">
                          <a:solidFill>
                            <a:schemeClr val="bg1"/>
                          </a:solidFill>
                        </a:rPr>
                        <a:t>Be provided for</a:t>
                      </a:r>
                    </a:p>
                  </a:txBody>
                  <a:tcPr/>
                </a:tc>
                <a:tc>
                  <a:txBody>
                    <a:bodyPr/>
                    <a:lstStyle/>
                    <a:p>
                      <a:r>
                        <a:rPr lang="en-US" sz="3200" dirty="0">
                          <a:solidFill>
                            <a:schemeClr val="bg1"/>
                          </a:solidFill>
                        </a:rPr>
                        <a:t>No prospects</a:t>
                      </a:r>
                    </a:p>
                  </a:txBody>
                  <a:tcPr/>
                </a:tc>
                <a:extLst>
                  <a:ext uri="{0D108BD9-81ED-4DB2-BD59-A6C34878D82A}">
                    <a16:rowId xmlns:a16="http://schemas.microsoft.com/office/drawing/2014/main" xmlns="" val="10002"/>
                  </a:ext>
                </a:extLst>
              </a:tr>
              <a:tr h="1151891">
                <a:tc>
                  <a:txBody>
                    <a:bodyPr/>
                    <a:lstStyle/>
                    <a:p>
                      <a:r>
                        <a:rPr lang="en-US" sz="3200" dirty="0">
                          <a:solidFill>
                            <a:schemeClr val="bg1"/>
                          </a:solidFill>
                        </a:rPr>
                        <a:t>Probably get remarried</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3"/>
                  </a:ext>
                </a:extLst>
              </a:tr>
              <a:tr h="1151891">
                <a:tc>
                  <a:txBody>
                    <a:bodyPr/>
                    <a:lstStyle/>
                    <a:p>
                      <a:r>
                        <a:rPr lang="en-US" sz="3200" dirty="0">
                          <a:solidFill>
                            <a:schemeClr val="bg1"/>
                          </a:solidFill>
                        </a:rPr>
                        <a:t>Hopefully start a family of her own</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188049" y="22058"/>
            <a:ext cx="4724400" cy="707886"/>
          </a:xfrm>
          <a:prstGeom prst="rect">
            <a:avLst/>
          </a:prstGeom>
          <a:noFill/>
        </p:spPr>
        <p:txBody>
          <a:bodyPr wrap="square" rtlCol="0">
            <a:spAutoFit/>
          </a:bodyPr>
          <a:lstStyle/>
          <a:p>
            <a:r>
              <a:rPr lang="en-US" dirty="0"/>
              <a:t>Orpah’s Decision</a:t>
            </a:r>
          </a:p>
        </p:txBody>
      </p:sp>
    </p:spTree>
    <p:extLst>
      <p:ext uri="{BB962C8B-B14F-4D97-AF65-F5344CB8AC3E}">
        <p14:creationId xmlns:p14="http://schemas.microsoft.com/office/powerpoint/2010/main" val="109630412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875910031"/>
              </p:ext>
            </p:extLst>
          </p:nvPr>
        </p:nvGraphicFramePr>
        <p:xfrm>
          <a:off x="169334" y="774923"/>
          <a:ext cx="9821334" cy="4858665"/>
        </p:xfrm>
        <a:graphic>
          <a:graphicData uri="http://schemas.openxmlformats.org/drawingml/2006/table">
            <a:tbl>
              <a:tblPr firstRow="1" bandRow="1">
                <a:tableStyleId>{F2DE63D5-997A-4646-A377-4702673A728D}</a:tableStyleId>
              </a:tblPr>
              <a:tblGrid>
                <a:gridCol w="4910667">
                  <a:extLst>
                    <a:ext uri="{9D8B030D-6E8A-4147-A177-3AD203B41FA5}">
                      <a16:colId xmlns:a16="http://schemas.microsoft.com/office/drawing/2014/main" xmlns="" val="20000"/>
                    </a:ext>
                  </a:extLst>
                </a:gridCol>
                <a:gridCol w="4910667">
                  <a:extLst>
                    <a:ext uri="{9D8B030D-6E8A-4147-A177-3AD203B41FA5}">
                      <a16:colId xmlns:a16="http://schemas.microsoft.com/office/drawing/2014/main" xmlns="" val="20001"/>
                    </a:ext>
                  </a:extLst>
                </a:gridCol>
              </a:tblGrid>
              <a:tr h="701496">
                <a:tc>
                  <a:txBody>
                    <a:bodyPr/>
                    <a:lstStyle/>
                    <a:p>
                      <a:r>
                        <a:rPr lang="en-US" sz="3200" dirty="0"/>
                        <a:t>MOAB</a:t>
                      </a:r>
                    </a:p>
                  </a:txBody>
                  <a:tcPr>
                    <a:solidFill>
                      <a:schemeClr val="tx1"/>
                    </a:solidFill>
                  </a:tcPr>
                </a:tc>
                <a:tc>
                  <a:txBody>
                    <a:bodyPr/>
                    <a:lstStyle/>
                    <a:p>
                      <a:r>
                        <a:rPr lang="en-US" sz="3200" dirty="0"/>
                        <a:t>ISRAEL</a:t>
                      </a:r>
                    </a:p>
                  </a:txBody>
                  <a:tcPr>
                    <a:solidFill>
                      <a:schemeClr val="tx1"/>
                    </a:solidFill>
                  </a:tcPr>
                </a:tc>
                <a:extLst>
                  <a:ext uri="{0D108BD9-81ED-4DB2-BD59-A6C34878D82A}">
                    <a16:rowId xmlns:a16="http://schemas.microsoft.com/office/drawing/2014/main" xmlns="" val="10000"/>
                  </a:ext>
                </a:extLst>
              </a:tr>
              <a:tr h="1151891">
                <a:tc>
                  <a:txBody>
                    <a:bodyPr/>
                    <a:lstStyle/>
                    <a:p>
                      <a:r>
                        <a:rPr lang="en-US" sz="3200" dirty="0">
                          <a:solidFill>
                            <a:schemeClr val="bg1"/>
                          </a:solidFill>
                        </a:rPr>
                        <a:t>Back with her family of</a:t>
                      </a:r>
                      <a:r>
                        <a:rPr lang="en-US" sz="3200" baseline="0" dirty="0">
                          <a:solidFill>
                            <a:schemeClr val="bg1"/>
                          </a:solidFill>
                        </a:rPr>
                        <a:t> origin</a:t>
                      </a:r>
                      <a:endParaRPr lang="en-US" sz="3200" dirty="0">
                        <a:solidFill>
                          <a:schemeClr val="bg1"/>
                        </a:solidFill>
                      </a:endParaRPr>
                    </a:p>
                  </a:txBody>
                  <a:tcPr/>
                </a:tc>
                <a:tc>
                  <a:txBody>
                    <a:bodyPr/>
                    <a:lstStyle/>
                    <a:p>
                      <a:r>
                        <a:rPr lang="en-US" sz="3200" dirty="0">
                          <a:solidFill>
                            <a:schemeClr val="bg1"/>
                          </a:solidFill>
                        </a:rPr>
                        <a:t>No money</a:t>
                      </a:r>
                    </a:p>
                  </a:txBody>
                  <a:tcPr/>
                </a:tc>
                <a:extLst>
                  <a:ext uri="{0D108BD9-81ED-4DB2-BD59-A6C34878D82A}">
                    <a16:rowId xmlns:a16="http://schemas.microsoft.com/office/drawing/2014/main" xmlns="" val="10001"/>
                  </a:ext>
                </a:extLst>
              </a:tr>
              <a:tr h="701496">
                <a:tc>
                  <a:txBody>
                    <a:bodyPr/>
                    <a:lstStyle/>
                    <a:p>
                      <a:r>
                        <a:rPr lang="en-US" sz="3200" dirty="0">
                          <a:solidFill>
                            <a:schemeClr val="bg1"/>
                          </a:solidFill>
                        </a:rPr>
                        <a:t>Be provided for</a:t>
                      </a:r>
                    </a:p>
                  </a:txBody>
                  <a:tcPr/>
                </a:tc>
                <a:tc>
                  <a:txBody>
                    <a:bodyPr/>
                    <a:lstStyle/>
                    <a:p>
                      <a:r>
                        <a:rPr lang="en-US" sz="3200" dirty="0">
                          <a:solidFill>
                            <a:schemeClr val="bg1"/>
                          </a:solidFill>
                        </a:rPr>
                        <a:t>No prospects</a:t>
                      </a:r>
                    </a:p>
                  </a:txBody>
                  <a:tcPr/>
                </a:tc>
                <a:extLst>
                  <a:ext uri="{0D108BD9-81ED-4DB2-BD59-A6C34878D82A}">
                    <a16:rowId xmlns:a16="http://schemas.microsoft.com/office/drawing/2014/main" xmlns="" val="10002"/>
                  </a:ext>
                </a:extLst>
              </a:tr>
              <a:tr h="1151891">
                <a:tc>
                  <a:txBody>
                    <a:bodyPr/>
                    <a:lstStyle/>
                    <a:p>
                      <a:r>
                        <a:rPr lang="en-US" sz="3200" dirty="0">
                          <a:solidFill>
                            <a:schemeClr val="bg1"/>
                          </a:solidFill>
                        </a:rPr>
                        <a:t>Probably get remarried</a:t>
                      </a:r>
                    </a:p>
                  </a:txBody>
                  <a:tcPr/>
                </a:tc>
                <a:tc>
                  <a:txBody>
                    <a:bodyPr/>
                    <a:lstStyle/>
                    <a:p>
                      <a:r>
                        <a:rPr lang="en-US" sz="3200" dirty="0">
                          <a:solidFill>
                            <a:schemeClr val="bg1"/>
                          </a:solidFill>
                        </a:rPr>
                        <a:t>Probably won’t get remarried</a:t>
                      </a:r>
                    </a:p>
                  </a:txBody>
                  <a:tcPr/>
                </a:tc>
                <a:extLst>
                  <a:ext uri="{0D108BD9-81ED-4DB2-BD59-A6C34878D82A}">
                    <a16:rowId xmlns:a16="http://schemas.microsoft.com/office/drawing/2014/main" xmlns="" val="10003"/>
                  </a:ext>
                </a:extLst>
              </a:tr>
              <a:tr h="1151891">
                <a:tc>
                  <a:txBody>
                    <a:bodyPr/>
                    <a:lstStyle/>
                    <a:p>
                      <a:r>
                        <a:rPr lang="en-US" sz="3200" dirty="0">
                          <a:solidFill>
                            <a:schemeClr val="bg1"/>
                          </a:solidFill>
                        </a:rPr>
                        <a:t>Hopefully start a family of her own</a:t>
                      </a:r>
                    </a:p>
                  </a:txBody>
                  <a:tcPr/>
                </a:tc>
                <a:tc>
                  <a:txBody>
                    <a:bodyPr/>
                    <a:lstStyle/>
                    <a:p>
                      <a:r>
                        <a:rPr lang="en-US" sz="3200" dirty="0">
                          <a:solidFill>
                            <a:schemeClr val="bg1"/>
                          </a:solidFill>
                        </a:rPr>
                        <a:t> </a:t>
                      </a:r>
                    </a:p>
                  </a:txBody>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188049" y="22058"/>
            <a:ext cx="4724400" cy="707886"/>
          </a:xfrm>
          <a:prstGeom prst="rect">
            <a:avLst/>
          </a:prstGeom>
          <a:noFill/>
        </p:spPr>
        <p:txBody>
          <a:bodyPr wrap="square" rtlCol="0">
            <a:spAutoFit/>
          </a:bodyPr>
          <a:lstStyle/>
          <a:p>
            <a:r>
              <a:rPr lang="en-US" dirty="0"/>
              <a:t>Orpah’s Decision</a:t>
            </a:r>
          </a:p>
        </p:txBody>
      </p:sp>
    </p:spTree>
    <p:extLst>
      <p:ext uri="{BB962C8B-B14F-4D97-AF65-F5344CB8AC3E}">
        <p14:creationId xmlns:p14="http://schemas.microsoft.com/office/powerpoint/2010/main" val="280944930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 In the days when the judges ruled in Israel</a:t>
            </a:r>
          </a:p>
          <a:p>
            <a:endParaRPr lang="en-US" dirty="0"/>
          </a:p>
        </p:txBody>
      </p:sp>
      <p:sp>
        <p:nvSpPr>
          <p:cNvPr id="4" name="Title 3"/>
          <p:cNvSpPr>
            <a:spLocks noGrp="1"/>
          </p:cNvSpPr>
          <p:nvPr>
            <p:ph type="title"/>
          </p:nvPr>
        </p:nvSpPr>
        <p:spPr/>
        <p:txBody>
          <a:bodyPr/>
          <a:lstStyle/>
          <a:p>
            <a:r>
              <a:rPr lang="en-US" dirty="0"/>
              <a:t>Ruth 1</a:t>
            </a:r>
          </a:p>
        </p:txBody>
      </p:sp>
      <p:sp>
        <p:nvSpPr>
          <p:cNvPr id="7" name="Rounded Rectangle 5">
            <a:extLst>
              <a:ext uri="{FF2B5EF4-FFF2-40B4-BE49-F238E27FC236}">
                <a16:creationId xmlns:a16="http://schemas.microsoft.com/office/drawing/2014/main" xmlns="" id="{B869F8DA-383D-4AED-8AD5-1ACBF055A3AB}"/>
              </a:ext>
            </a:extLst>
          </p:cNvPr>
          <p:cNvSpPr/>
          <p:nvPr/>
        </p:nvSpPr>
        <p:spPr bwMode="auto">
          <a:xfrm>
            <a:off x="584200" y="876300"/>
            <a:ext cx="7162798" cy="1588127"/>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This story takes place some time during the book of Judges (in between Joshua and Samuel)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left)">
                                      <p:cBhvr>
                                        <p:cTn id="12" dur="500"/>
                                        <p:tgtEl>
                                          <p:spTgt spid="7">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169334" y="774923"/>
          <a:ext cx="9821334" cy="4858665"/>
        </p:xfrm>
        <a:graphic>
          <a:graphicData uri="http://schemas.openxmlformats.org/drawingml/2006/table">
            <a:tbl>
              <a:tblPr firstRow="1" bandRow="1">
                <a:tableStyleId>{F2DE63D5-997A-4646-A377-4702673A728D}</a:tableStyleId>
              </a:tblPr>
              <a:tblGrid>
                <a:gridCol w="4910667">
                  <a:extLst>
                    <a:ext uri="{9D8B030D-6E8A-4147-A177-3AD203B41FA5}">
                      <a16:colId xmlns:a16="http://schemas.microsoft.com/office/drawing/2014/main" xmlns="" val="20000"/>
                    </a:ext>
                  </a:extLst>
                </a:gridCol>
                <a:gridCol w="4910667">
                  <a:extLst>
                    <a:ext uri="{9D8B030D-6E8A-4147-A177-3AD203B41FA5}">
                      <a16:colId xmlns:a16="http://schemas.microsoft.com/office/drawing/2014/main" xmlns="" val="20001"/>
                    </a:ext>
                  </a:extLst>
                </a:gridCol>
              </a:tblGrid>
              <a:tr h="701496">
                <a:tc>
                  <a:txBody>
                    <a:bodyPr/>
                    <a:lstStyle/>
                    <a:p>
                      <a:r>
                        <a:rPr lang="en-US" sz="3200" dirty="0"/>
                        <a:t>MOAB</a:t>
                      </a:r>
                    </a:p>
                  </a:txBody>
                  <a:tcPr>
                    <a:solidFill>
                      <a:schemeClr val="tx1"/>
                    </a:solidFill>
                  </a:tcPr>
                </a:tc>
                <a:tc>
                  <a:txBody>
                    <a:bodyPr/>
                    <a:lstStyle/>
                    <a:p>
                      <a:r>
                        <a:rPr lang="en-US" sz="3200" dirty="0"/>
                        <a:t>ISRAEL</a:t>
                      </a:r>
                    </a:p>
                  </a:txBody>
                  <a:tcPr>
                    <a:solidFill>
                      <a:schemeClr val="tx1"/>
                    </a:solidFill>
                  </a:tcPr>
                </a:tc>
                <a:extLst>
                  <a:ext uri="{0D108BD9-81ED-4DB2-BD59-A6C34878D82A}">
                    <a16:rowId xmlns:a16="http://schemas.microsoft.com/office/drawing/2014/main" xmlns="" val="10000"/>
                  </a:ext>
                </a:extLst>
              </a:tr>
              <a:tr h="1151891">
                <a:tc>
                  <a:txBody>
                    <a:bodyPr/>
                    <a:lstStyle/>
                    <a:p>
                      <a:r>
                        <a:rPr lang="en-US" sz="3200" dirty="0">
                          <a:solidFill>
                            <a:schemeClr val="bg1"/>
                          </a:solidFill>
                        </a:rPr>
                        <a:t>Back with her family of</a:t>
                      </a:r>
                      <a:r>
                        <a:rPr lang="en-US" sz="3200" baseline="0" dirty="0">
                          <a:solidFill>
                            <a:schemeClr val="bg1"/>
                          </a:solidFill>
                        </a:rPr>
                        <a:t> origin</a:t>
                      </a:r>
                      <a:endParaRPr lang="en-US" sz="3200" dirty="0">
                        <a:solidFill>
                          <a:schemeClr val="bg1"/>
                        </a:solidFill>
                      </a:endParaRPr>
                    </a:p>
                  </a:txBody>
                  <a:tcPr/>
                </a:tc>
                <a:tc>
                  <a:txBody>
                    <a:bodyPr/>
                    <a:lstStyle/>
                    <a:p>
                      <a:r>
                        <a:rPr lang="en-US" sz="3200" dirty="0">
                          <a:solidFill>
                            <a:schemeClr val="bg1"/>
                          </a:solidFill>
                        </a:rPr>
                        <a:t>No money</a:t>
                      </a:r>
                    </a:p>
                  </a:txBody>
                  <a:tcPr/>
                </a:tc>
                <a:extLst>
                  <a:ext uri="{0D108BD9-81ED-4DB2-BD59-A6C34878D82A}">
                    <a16:rowId xmlns:a16="http://schemas.microsoft.com/office/drawing/2014/main" xmlns="" val="10001"/>
                  </a:ext>
                </a:extLst>
              </a:tr>
              <a:tr h="701496">
                <a:tc>
                  <a:txBody>
                    <a:bodyPr/>
                    <a:lstStyle/>
                    <a:p>
                      <a:r>
                        <a:rPr lang="en-US" sz="3200" dirty="0">
                          <a:solidFill>
                            <a:schemeClr val="bg1"/>
                          </a:solidFill>
                        </a:rPr>
                        <a:t>Be provided for</a:t>
                      </a:r>
                    </a:p>
                  </a:txBody>
                  <a:tcPr/>
                </a:tc>
                <a:tc>
                  <a:txBody>
                    <a:bodyPr/>
                    <a:lstStyle/>
                    <a:p>
                      <a:r>
                        <a:rPr lang="en-US" sz="3200" dirty="0">
                          <a:solidFill>
                            <a:schemeClr val="bg1"/>
                          </a:solidFill>
                        </a:rPr>
                        <a:t>No prospects</a:t>
                      </a:r>
                    </a:p>
                  </a:txBody>
                  <a:tcPr/>
                </a:tc>
                <a:extLst>
                  <a:ext uri="{0D108BD9-81ED-4DB2-BD59-A6C34878D82A}">
                    <a16:rowId xmlns:a16="http://schemas.microsoft.com/office/drawing/2014/main" xmlns="" val="10002"/>
                  </a:ext>
                </a:extLst>
              </a:tr>
              <a:tr h="1151891">
                <a:tc>
                  <a:txBody>
                    <a:bodyPr/>
                    <a:lstStyle/>
                    <a:p>
                      <a:r>
                        <a:rPr lang="en-US" sz="3200" dirty="0">
                          <a:solidFill>
                            <a:schemeClr val="bg1"/>
                          </a:solidFill>
                        </a:rPr>
                        <a:t>Probably get remarried</a:t>
                      </a:r>
                    </a:p>
                  </a:txBody>
                  <a:tcPr/>
                </a:tc>
                <a:tc>
                  <a:txBody>
                    <a:bodyPr/>
                    <a:lstStyle/>
                    <a:p>
                      <a:r>
                        <a:rPr lang="en-US" sz="3200" dirty="0">
                          <a:solidFill>
                            <a:schemeClr val="bg1"/>
                          </a:solidFill>
                        </a:rPr>
                        <a:t>Probably won’t get remarried</a:t>
                      </a:r>
                    </a:p>
                  </a:txBody>
                  <a:tcPr/>
                </a:tc>
                <a:extLst>
                  <a:ext uri="{0D108BD9-81ED-4DB2-BD59-A6C34878D82A}">
                    <a16:rowId xmlns:a16="http://schemas.microsoft.com/office/drawing/2014/main" xmlns="" val="10003"/>
                  </a:ext>
                </a:extLst>
              </a:tr>
              <a:tr h="1151891">
                <a:tc>
                  <a:txBody>
                    <a:bodyPr/>
                    <a:lstStyle/>
                    <a:p>
                      <a:r>
                        <a:rPr lang="en-US" sz="3200" dirty="0">
                          <a:solidFill>
                            <a:schemeClr val="bg1"/>
                          </a:solidFill>
                        </a:rPr>
                        <a:t>Hopefully start a family of her own</a:t>
                      </a:r>
                    </a:p>
                  </a:txBody>
                  <a:tcPr/>
                </a:tc>
                <a:tc>
                  <a:txBody>
                    <a:bodyPr/>
                    <a:lstStyle/>
                    <a:p>
                      <a:r>
                        <a:rPr lang="en-US" sz="3200" dirty="0">
                          <a:solidFill>
                            <a:schemeClr val="bg1"/>
                          </a:solidFill>
                        </a:rPr>
                        <a:t>Die with Naomi?</a:t>
                      </a:r>
                    </a:p>
                  </a:txBody>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188049" y="22058"/>
            <a:ext cx="4724400" cy="707886"/>
          </a:xfrm>
          <a:prstGeom prst="rect">
            <a:avLst/>
          </a:prstGeom>
          <a:noFill/>
        </p:spPr>
        <p:txBody>
          <a:bodyPr wrap="square" rtlCol="0">
            <a:spAutoFit/>
          </a:bodyPr>
          <a:lstStyle/>
          <a:p>
            <a:r>
              <a:rPr lang="en-US" dirty="0"/>
              <a:t>Orpah’s Decision</a:t>
            </a:r>
          </a:p>
        </p:txBody>
      </p:sp>
    </p:spTree>
    <p:extLst>
      <p:ext uri="{BB962C8B-B14F-4D97-AF65-F5344CB8AC3E}">
        <p14:creationId xmlns:p14="http://schemas.microsoft.com/office/powerpoint/2010/main" val="596247387"/>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14 And again they wept together, and Orpah kissed her mother-in-law good-bye. But Ruth clung tightly to Naomi. </a:t>
            </a:r>
          </a:p>
          <a:p>
            <a:r>
              <a:rPr lang="en-US" dirty="0"/>
              <a:t>15 “Look,” Naomi said to her, “your sister-in-law has gone back to her people and to her gods. You should do the same.” </a:t>
            </a:r>
          </a:p>
          <a:p>
            <a:endParaRPr lang="en-US" dirty="0"/>
          </a:p>
          <a:p>
            <a:endParaRPr lang="en-US" dirty="0"/>
          </a:p>
        </p:txBody>
      </p:sp>
      <p:sp>
        <p:nvSpPr>
          <p:cNvPr id="4" name="Title 3"/>
          <p:cNvSpPr>
            <a:spLocks noGrp="1"/>
          </p:cNvSpPr>
          <p:nvPr>
            <p:ph type="title"/>
          </p:nvPr>
        </p:nvSpPr>
        <p:spPr/>
        <p:txBody>
          <a:bodyPr/>
          <a:lstStyle/>
          <a:p>
            <a:r>
              <a:rPr lang="en-US" dirty="0"/>
              <a:t>Ruth 1</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127000" y="3596771"/>
            <a:ext cx="8229600" cy="108952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Orpah made a completely reasonable choice</a:t>
            </a:r>
          </a:p>
        </p:txBody>
      </p:sp>
    </p:spTree>
    <p:extLst>
      <p:ext uri="{BB962C8B-B14F-4D97-AF65-F5344CB8AC3E}">
        <p14:creationId xmlns:p14="http://schemas.microsoft.com/office/powerpoint/2010/main" val="14769771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16 But Ruth replied, </a:t>
            </a:r>
          </a:p>
          <a:p>
            <a:r>
              <a:rPr lang="en-US" dirty="0"/>
              <a:t>“Don’t ask me to leave you and turn back. </a:t>
            </a:r>
          </a:p>
          <a:p>
            <a:r>
              <a:rPr lang="en-US" dirty="0"/>
              <a:t>Wherever you go, I will go; wherever you live, I will live. Your people will be my people, and </a:t>
            </a:r>
            <a:r>
              <a:rPr lang="en-US" u="sng" dirty="0"/>
              <a:t>your God will be my God</a:t>
            </a:r>
            <a:r>
              <a:rPr lang="en-US" dirty="0"/>
              <a:t>. </a:t>
            </a:r>
          </a:p>
          <a:p>
            <a:r>
              <a:rPr lang="en-US" dirty="0"/>
              <a:t>17 Wherever you die, I will die, and there I will be buried. May Yahweh punish me severely if I allow anything but death to separate us!” </a:t>
            </a:r>
          </a:p>
          <a:p>
            <a:endParaRPr lang="en-US" dirty="0"/>
          </a:p>
          <a:p>
            <a:endParaRPr lang="en-US" dirty="0"/>
          </a:p>
        </p:txBody>
      </p:sp>
      <p:sp>
        <p:nvSpPr>
          <p:cNvPr id="4" name="Title 3"/>
          <p:cNvSpPr>
            <a:spLocks noGrp="1"/>
          </p:cNvSpPr>
          <p:nvPr>
            <p:ph type="title"/>
          </p:nvPr>
        </p:nvSpPr>
        <p:spPr/>
        <p:txBody>
          <a:bodyPr/>
          <a:lstStyle/>
          <a:p>
            <a:r>
              <a:rPr lang="en-US" dirty="0"/>
              <a:t>Ruth 1</a:t>
            </a:r>
          </a:p>
        </p:txBody>
      </p:sp>
    </p:spTree>
    <p:extLst>
      <p:ext uri="{BB962C8B-B14F-4D97-AF65-F5344CB8AC3E}">
        <p14:creationId xmlns:p14="http://schemas.microsoft.com/office/powerpoint/2010/main" val="14411030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565877058"/>
              </p:ext>
            </p:extLst>
          </p:nvPr>
        </p:nvGraphicFramePr>
        <p:xfrm>
          <a:off x="279397" y="864975"/>
          <a:ext cx="9448802" cy="3665504"/>
        </p:xfrm>
        <a:graphic>
          <a:graphicData uri="http://schemas.openxmlformats.org/drawingml/2006/table">
            <a:tbl>
              <a:tblPr firstRow="1" bandRow="1">
                <a:tableStyleId>{F2DE63D5-997A-4646-A377-4702673A728D}</a:tableStyleId>
              </a:tblPr>
              <a:tblGrid>
                <a:gridCol w="4724401">
                  <a:extLst>
                    <a:ext uri="{9D8B030D-6E8A-4147-A177-3AD203B41FA5}">
                      <a16:colId xmlns:a16="http://schemas.microsoft.com/office/drawing/2014/main" xmlns="" val="20000"/>
                    </a:ext>
                  </a:extLst>
                </a:gridCol>
                <a:gridCol w="4724401">
                  <a:extLst>
                    <a:ext uri="{9D8B030D-6E8A-4147-A177-3AD203B41FA5}">
                      <a16:colId xmlns:a16="http://schemas.microsoft.com/office/drawing/2014/main" xmlns="" val="20001"/>
                    </a:ext>
                  </a:extLst>
                </a:gridCol>
              </a:tblGrid>
              <a:tr h="649676">
                <a:tc>
                  <a:txBody>
                    <a:bodyPr/>
                    <a:lstStyle/>
                    <a:p>
                      <a:r>
                        <a:rPr lang="en-US" sz="3200" dirty="0"/>
                        <a:t>What Ruth was willing to give up</a:t>
                      </a:r>
                    </a:p>
                  </a:txBody>
                  <a:tcPr>
                    <a:solidFill>
                      <a:schemeClr val="tx1"/>
                    </a:solidFill>
                  </a:tcPr>
                </a:tc>
                <a:tc>
                  <a:txBody>
                    <a:bodyPr/>
                    <a:lstStyle/>
                    <a:p>
                      <a:r>
                        <a:rPr lang="en-US" sz="3200" dirty="0"/>
                        <a:t>What Ruth was assured of</a:t>
                      </a:r>
                    </a:p>
                  </a:txBody>
                  <a:tcPr>
                    <a:solidFill>
                      <a:schemeClr val="tx1"/>
                    </a:solidFill>
                  </a:tcPr>
                </a:tc>
                <a:extLst>
                  <a:ext uri="{0D108BD9-81ED-4DB2-BD59-A6C34878D82A}">
                    <a16:rowId xmlns:a16="http://schemas.microsoft.com/office/drawing/2014/main" xmlns="" val="10000"/>
                  </a:ext>
                </a:extLst>
              </a:tr>
              <a:tr h="649676">
                <a:tc>
                  <a:txBody>
                    <a:bodyPr/>
                    <a:lstStyle/>
                    <a:p>
                      <a:endParaRPr lang="en-US" sz="3200" dirty="0">
                        <a:solidFill>
                          <a:schemeClr val="bg1"/>
                        </a:solidFill>
                      </a:endParaRPr>
                    </a:p>
                  </a:txBody>
                  <a:tcPr/>
                </a:tc>
                <a:tc>
                  <a:txBody>
                    <a:bodyPr/>
                    <a:lstStyle/>
                    <a:p>
                      <a:endParaRPr lang="en-US" sz="3200" dirty="0"/>
                    </a:p>
                  </a:txBody>
                  <a:tcPr/>
                </a:tc>
                <a:extLst>
                  <a:ext uri="{0D108BD9-81ED-4DB2-BD59-A6C34878D82A}">
                    <a16:rowId xmlns:a16="http://schemas.microsoft.com/office/drawing/2014/main" xmlns="" val="10001"/>
                  </a:ext>
                </a:extLst>
              </a:tr>
              <a:tr h="649676">
                <a:tc>
                  <a:txBody>
                    <a:bodyPr/>
                    <a:lstStyle/>
                    <a:p>
                      <a:endParaRPr lang="en-US" sz="3200" dirty="0">
                        <a:solidFill>
                          <a:schemeClr val="bg1"/>
                        </a:solidFill>
                      </a:endParaRPr>
                    </a:p>
                  </a:txBody>
                  <a:tcPr/>
                </a:tc>
                <a:tc>
                  <a:txBody>
                    <a:bodyPr/>
                    <a:lstStyle/>
                    <a:p>
                      <a:endParaRPr lang="en-US" sz="3200" dirty="0"/>
                    </a:p>
                  </a:txBody>
                  <a:tcPr/>
                </a:tc>
                <a:extLst>
                  <a:ext uri="{0D108BD9-81ED-4DB2-BD59-A6C34878D82A}">
                    <a16:rowId xmlns:a16="http://schemas.microsoft.com/office/drawing/2014/main" xmlns="" val="10002"/>
                  </a:ext>
                </a:extLst>
              </a:tr>
              <a:tr h="649676">
                <a:tc>
                  <a:txBody>
                    <a:bodyPr/>
                    <a:lstStyle/>
                    <a:p>
                      <a:endParaRPr lang="en-US" sz="3200" dirty="0">
                        <a:solidFill>
                          <a:schemeClr val="bg1"/>
                        </a:solidFill>
                      </a:endParaRPr>
                    </a:p>
                  </a:txBody>
                  <a:tcPr/>
                </a:tc>
                <a:tc>
                  <a:txBody>
                    <a:bodyPr/>
                    <a:lstStyle/>
                    <a:p>
                      <a:endParaRPr lang="en-US" sz="3200" dirty="0"/>
                    </a:p>
                  </a:txBody>
                  <a:tcPr/>
                </a:tc>
                <a:extLst>
                  <a:ext uri="{0D108BD9-81ED-4DB2-BD59-A6C34878D82A}">
                    <a16:rowId xmlns:a16="http://schemas.microsoft.com/office/drawing/2014/main" xmlns="" val="10003"/>
                  </a:ext>
                </a:extLst>
              </a:tr>
              <a:tr h="649676">
                <a:tc>
                  <a:txBody>
                    <a:bodyPr/>
                    <a:lstStyle/>
                    <a:p>
                      <a:endParaRPr lang="en-US" sz="3200" dirty="0">
                        <a:solidFill>
                          <a:schemeClr val="bg1"/>
                        </a:solidFill>
                      </a:endParaRPr>
                    </a:p>
                  </a:txBody>
                  <a:tcPr/>
                </a:tc>
                <a:tc>
                  <a:txBody>
                    <a:bodyPr/>
                    <a:lstStyle/>
                    <a:p>
                      <a:endParaRPr lang="en-US" sz="3200" dirty="0"/>
                    </a:p>
                  </a:txBody>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188049" y="22058"/>
            <a:ext cx="4724400" cy="707886"/>
          </a:xfrm>
          <a:prstGeom prst="rect">
            <a:avLst/>
          </a:prstGeom>
          <a:noFill/>
        </p:spPr>
        <p:txBody>
          <a:bodyPr wrap="square" rtlCol="0">
            <a:spAutoFit/>
          </a:bodyPr>
          <a:lstStyle/>
          <a:p>
            <a:r>
              <a:rPr lang="en-US" dirty="0"/>
              <a:t>Ruth’s Decision</a:t>
            </a:r>
          </a:p>
        </p:txBody>
      </p:sp>
    </p:spTree>
    <p:extLst>
      <p:ext uri="{BB962C8B-B14F-4D97-AF65-F5344CB8AC3E}">
        <p14:creationId xmlns:p14="http://schemas.microsoft.com/office/powerpoint/2010/main" val="20414942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908654449"/>
              </p:ext>
            </p:extLst>
          </p:nvPr>
        </p:nvGraphicFramePr>
        <p:xfrm>
          <a:off x="279397" y="864975"/>
          <a:ext cx="9448802" cy="3665504"/>
        </p:xfrm>
        <a:graphic>
          <a:graphicData uri="http://schemas.openxmlformats.org/drawingml/2006/table">
            <a:tbl>
              <a:tblPr firstRow="1" bandRow="1">
                <a:tableStyleId>{F2DE63D5-997A-4646-A377-4702673A728D}</a:tableStyleId>
              </a:tblPr>
              <a:tblGrid>
                <a:gridCol w="4724401">
                  <a:extLst>
                    <a:ext uri="{9D8B030D-6E8A-4147-A177-3AD203B41FA5}">
                      <a16:colId xmlns:a16="http://schemas.microsoft.com/office/drawing/2014/main" xmlns="" val="20000"/>
                    </a:ext>
                  </a:extLst>
                </a:gridCol>
                <a:gridCol w="4724401">
                  <a:extLst>
                    <a:ext uri="{9D8B030D-6E8A-4147-A177-3AD203B41FA5}">
                      <a16:colId xmlns:a16="http://schemas.microsoft.com/office/drawing/2014/main" xmlns="" val="20001"/>
                    </a:ext>
                  </a:extLst>
                </a:gridCol>
              </a:tblGrid>
              <a:tr h="649676">
                <a:tc>
                  <a:txBody>
                    <a:bodyPr/>
                    <a:lstStyle/>
                    <a:p>
                      <a:r>
                        <a:rPr lang="en-US" sz="3200" dirty="0"/>
                        <a:t>What Ruth was willing to give up</a:t>
                      </a:r>
                    </a:p>
                  </a:txBody>
                  <a:tcPr>
                    <a:solidFill>
                      <a:schemeClr val="tx1"/>
                    </a:solidFill>
                  </a:tcPr>
                </a:tc>
                <a:tc>
                  <a:txBody>
                    <a:bodyPr/>
                    <a:lstStyle/>
                    <a:p>
                      <a:r>
                        <a:rPr lang="en-US" sz="3200" dirty="0"/>
                        <a:t>What Ruth was assured of</a:t>
                      </a:r>
                    </a:p>
                  </a:txBody>
                  <a:tcPr>
                    <a:solidFill>
                      <a:schemeClr val="tx1"/>
                    </a:solidFill>
                  </a:tcPr>
                </a:tc>
                <a:extLst>
                  <a:ext uri="{0D108BD9-81ED-4DB2-BD59-A6C34878D82A}">
                    <a16:rowId xmlns:a16="http://schemas.microsoft.com/office/drawing/2014/main" xmlns="" val="10000"/>
                  </a:ext>
                </a:extLst>
              </a:tr>
              <a:tr h="649676">
                <a:tc>
                  <a:txBody>
                    <a:bodyPr/>
                    <a:lstStyle/>
                    <a:p>
                      <a:r>
                        <a:rPr lang="en-US" sz="3200" dirty="0">
                          <a:solidFill>
                            <a:schemeClr val="bg1"/>
                          </a:solidFill>
                        </a:rPr>
                        <a:t>Security </a:t>
                      </a:r>
                    </a:p>
                  </a:txBody>
                  <a:tcPr/>
                </a:tc>
                <a:tc>
                  <a:txBody>
                    <a:bodyPr/>
                    <a:lstStyle/>
                    <a:p>
                      <a:endParaRPr lang="en-US" sz="3200" dirty="0"/>
                    </a:p>
                  </a:txBody>
                  <a:tcPr/>
                </a:tc>
                <a:extLst>
                  <a:ext uri="{0D108BD9-81ED-4DB2-BD59-A6C34878D82A}">
                    <a16:rowId xmlns:a16="http://schemas.microsoft.com/office/drawing/2014/main" xmlns="" val="10001"/>
                  </a:ext>
                </a:extLst>
              </a:tr>
              <a:tr h="649676">
                <a:tc>
                  <a:txBody>
                    <a:bodyPr/>
                    <a:lstStyle/>
                    <a:p>
                      <a:endParaRPr lang="en-US" sz="3200" dirty="0">
                        <a:solidFill>
                          <a:schemeClr val="bg1"/>
                        </a:solidFill>
                      </a:endParaRPr>
                    </a:p>
                  </a:txBody>
                  <a:tcPr/>
                </a:tc>
                <a:tc>
                  <a:txBody>
                    <a:bodyPr/>
                    <a:lstStyle/>
                    <a:p>
                      <a:endParaRPr lang="en-US" sz="3200" dirty="0"/>
                    </a:p>
                  </a:txBody>
                  <a:tcPr/>
                </a:tc>
                <a:extLst>
                  <a:ext uri="{0D108BD9-81ED-4DB2-BD59-A6C34878D82A}">
                    <a16:rowId xmlns:a16="http://schemas.microsoft.com/office/drawing/2014/main" xmlns="" val="10002"/>
                  </a:ext>
                </a:extLst>
              </a:tr>
              <a:tr h="649676">
                <a:tc>
                  <a:txBody>
                    <a:bodyPr/>
                    <a:lstStyle/>
                    <a:p>
                      <a:endParaRPr lang="en-US" sz="3200" dirty="0">
                        <a:solidFill>
                          <a:schemeClr val="bg1"/>
                        </a:solidFill>
                      </a:endParaRPr>
                    </a:p>
                  </a:txBody>
                  <a:tcPr/>
                </a:tc>
                <a:tc>
                  <a:txBody>
                    <a:bodyPr/>
                    <a:lstStyle/>
                    <a:p>
                      <a:endParaRPr lang="en-US" sz="3200" dirty="0"/>
                    </a:p>
                  </a:txBody>
                  <a:tcPr/>
                </a:tc>
                <a:extLst>
                  <a:ext uri="{0D108BD9-81ED-4DB2-BD59-A6C34878D82A}">
                    <a16:rowId xmlns:a16="http://schemas.microsoft.com/office/drawing/2014/main" xmlns="" val="10003"/>
                  </a:ext>
                </a:extLst>
              </a:tr>
              <a:tr h="649676">
                <a:tc>
                  <a:txBody>
                    <a:bodyPr/>
                    <a:lstStyle/>
                    <a:p>
                      <a:endParaRPr lang="en-US" sz="3200" dirty="0">
                        <a:solidFill>
                          <a:schemeClr val="bg1"/>
                        </a:solidFill>
                      </a:endParaRPr>
                    </a:p>
                  </a:txBody>
                  <a:tcPr/>
                </a:tc>
                <a:tc>
                  <a:txBody>
                    <a:bodyPr/>
                    <a:lstStyle/>
                    <a:p>
                      <a:endParaRPr lang="en-US" sz="3200" dirty="0"/>
                    </a:p>
                  </a:txBody>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188049" y="22058"/>
            <a:ext cx="4724400" cy="707886"/>
          </a:xfrm>
          <a:prstGeom prst="rect">
            <a:avLst/>
          </a:prstGeom>
          <a:noFill/>
        </p:spPr>
        <p:txBody>
          <a:bodyPr wrap="square" rtlCol="0">
            <a:spAutoFit/>
          </a:bodyPr>
          <a:lstStyle/>
          <a:p>
            <a:r>
              <a:rPr lang="en-US" dirty="0"/>
              <a:t>Ruth’s Decision</a:t>
            </a:r>
          </a:p>
        </p:txBody>
      </p:sp>
    </p:spTree>
    <p:extLst>
      <p:ext uri="{BB962C8B-B14F-4D97-AF65-F5344CB8AC3E}">
        <p14:creationId xmlns:p14="http://schemas.microsoft.com/office/powerpoint/2010/main" val="3427411998"/>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292802824"/>
              </p:ext>
            </p:extLst>
          </p:nvPr>
        </p:nvGraphicFramePr>
        <p:xfrm>
          <a:off x="279397" y="864975"/>
          <a:ext cx="9448802" cy="3665504"/>
        </p:xfrm>
        <a:graphic>
          <a:graphicData uri="http://schemas.openxmlformats.org/drawingml/2006/table">
            <a:tbl>
              <a:tblPr firstRow="1" bandRow="1">
                <a:tableStyleId>{F2DE63D5-997A-4646-A377-4702673A728D}</a:tableStyleId>
              </a:tblPr>
              <a:tblGrid>
                <a:gridCol w="4724401">
                  <a:extLst>
                    <a:ext uri="{9D8B030D-6E8A-4147-A177-3AD203B41FA5}">
                      <a16:colId xmlns:a16="http://schemas.microsoft.com/office/drawing/2014/main" xmlns="" val="20000"/>
                    </a:ext>
                  </a:extLst>
                </a:gridCol>
                <a:gridCol w="4724401">
                  <a:extLst>
                    <a:ext uri="{9D8B030D-6E8A-4147-A177-3AD203B41FA5}">
                      <a16:colId xmlns:a16="http://schemas.microsoft.com/office/drawing/2014/main" xmlns="" val="20001"/>
                    </a:ext>
                  </a:extLst>
                </a:gridCol>
              </a:tblGrid>
              <a:tr h="649676">
                <a:tc>
                  <a:txBody>
                    <a:bodyPr/>
                    <a:lstStyle/>
                    <a:p>
                      <a:r>
                        <a:rPr lang="en-US" sz="3200" dirty="0"/>
                        <a:t>What Ruth was willing to give up</a:t>
                      </a:r>
                    </a:p>
                  </a:txBody>
                  <a:tcPr>
                    <a:solidFill>
                      <a:schemeClr val="tx1"/>
                    </a:solidFill>
                  </a:tcPr>
                </a:tc>
                <a:tc>
                  <a:txBody>
                    <a:bodyPr/>
                    <a:lstStyle/>
                    <a:p>
                      <a:r>
                        <a:rPr lang="en-US" sz="3200" dirty="0"/>
                        <a:t>What Ruth was assured of</a:t>
                      </a:r>
                    </a:p>
                  </a:txBody>
                  <a:tcPr>
                    <a:solidFill>
                      <a:schemeClr val="tx1"/>
                    </a:solidFill>
                  </a:tcPr>
                </a:tc>
                <a:extLst>
                  <a:ext uri="{0D108BD9-81ED-4DB2-BD59-A6C34878D82A}">
                    <a16:rowId xmlns:a16="http://schemas.microsoft.com/office/drawing/2014/main" xmlns="" val="10000"/>
                  </a:ext>
                </a:extLst>
              </a:tr>
              <a:tr h="649676">
                <a:tc>
                  <a:txBody>
                    <a:bodyPr/>
                    <a:lstStyle/>
                    <a:p>
                      <a:r>
                        <a:rPr lang="en-US" sz="3200" dirty="0">
                          <a:solidFill>
                            <a:schemeClr val="bg1"/>
                          </a:solidFill>
                        </a:rPr>
                        <a:t>Security </a:t>
                      </a:r>
                    </a:p>
                  </a:txBody>
                  <a:tcPr/>
                </a:tc>
                <a:tc>
                  <a:txBody>
                    <a:bodyPr/>
                    <a:lstStyle/>
                    <a:p>
                      <a:endParaRPr lang="en-US" sz="3200" dirty="0"/>
                    </a:p>
                  </a:txBody>
                  <a:tcPr/>
                </a:tc>
                <a:extLst>
                  <a:ext uri="{0D108BD9-81ED-4DB2-BD59-A6C34878D82A}">
                    <a16:rowId xmlns:a16="http://schemas.microsoft.com/office/drawing/2014/main" xmlns="" val="10001"/>
                  </a:ext>
                </a:extLst>
              </a:tr>
              <a:tr h="649676">
                <a:tc>
                  <a:txBody>
                    <a:bodyPr/>
                    <a:lstStyle/>
                    <a:p>
                      <a:r>
                        <a:rPr lang="en-US" sz="3200" dirty="0">
                          <a:solidFill>
                            <a:schemeClr val="bg1"/>
                          </a:solidFill>
                        </a:rPr>
                        <a:t>Marriage</a:t>
                      </a:r>
                    </a:p>
                  </a:txBody>
                  <a:tcPr/>
                </a:tc>
                <a:tc>
                  <a:txBody>
                    <a:bodyPr/>
                    <a:lstStyle/>
                    <a:p>
                      <a:endParaRPr lang="en-US" sz="3200" dirty="0"/>
                    </a:p>
                  </a:txBody>
                  <a:tcPr/>
                </a:tc>
                <a:extLst>
                  <a:ext uri="{0D108BD9-81ED-4DB2-BD59-A6C34878D82A}">
                    <a16:rowId xmlns:a16="http://schemas.microsoft.com/office/drawing/2014/main" xmlns="" val="10002"/>
                  </a:ext>
                </a:extLst>
              </a:tr>
              <a:tr h="649676">
                <a:tc>
                  <a:txBody>
                    <a:bodyPr/>
                    <a:lstStyle/>
                    <a:p>
                      <a:endParaRPr lang="en-US" sz="3200" dirty="0">
                        <a:solidFill>
                          <a:schemeClr val="bg1"/>
                        </a:solidFill>
                      </a:endParaRPr>
                    </a:p>
                  </a:txBody>
                  <a:tcPr/>
                </a:tc>
                <a:tc>
                  <a:txBody>
                    <a:bodyPr/>
                    <a:lstStyle/>
                    <a:p>
                      <a:endParaRPr lang="en-US" sz="3200" dirty="0"/>
                    </a:p>
                  </a:txBody>
                  <a:tcPr/>
                </a:tc>
                <a:extLst>
                  <a:ext uri="{0D108BD9-81ED-4DB2-BD59-A6C34878D82A}">
                    <a16:rowId xmlns:a16="http://schemas.microsoft.com/office/drawing/2014/main" xmlns="" val="10003"/>
                  </a:ext>
                </a:extLst>
              </a:tr>
              <a:tr h="649676">
                <a:tc>
                  <a:txBody>
                    <a:bodyPr/>
                    <a:lstStyle/>
                    <a:p>
                      <a:endParaRPr lang="en-US" sz="3200" dirty="0">
                        <a:solidFill>
                          <a:schemeClr val="bg1"/>
                        </a:solidFill>
                      </a:endParaRPr>
                    </a:p>
                  </a:txBody>
                  <a:tcPr/>
                </a:tc>
                <a:tc>
                  <a:txBody>
                    <a:bodyPr/>
                    <a:lstStyle/>
                    <a:p>
                      <a:endParaRPr lang="en-US" sz="3200" dirty="0"/>
                    </a:p>
                  </a:txBody>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188049" y="22058"/>
            <a:ext cx="4724400" cy="707886"/>
          </a:xfrm>
          <a:prstGeom prst="rect">
            <a:avLst/>
          </a:prstGeom>
          <a:noFill/>
        </p:spPr>
        <p:txBody>
          <a:bodyPr wrap="square" rtlCol="0">
            <a:spAutoFit/>
          </a:bodyPr>
          <a:lstStyle/>
          <a:p>
            <a:r>
              <a:rPr lang="en-US" dirty="0"/>
              <a:t>Ruth’s Decision</a:t>
            </a:r>
          </a:p>
        </p:txBody>
      </p:sp>
    </p:spTree>
    <p:extLst>
      <p:ext uri="{BB962C8B-B14F-4D97-AF65-F5344CB8AC3E}">
        <p14:creationId xmlns:p14="http://schemas.microsoft.com/office/powerpoint/2010/main" val="1987059351"/>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418405243"/>
              </p:ext>
            </p:extLst>
          </p:nvPr>
        </p:nvGraphicFramePr>
        <p:xfrm>
          <a:off x="279397" y="864975"/>
          <a:ext cx="9448802" cy="3665504"/>
        </p:xfrm>
        <a:graphic>
          <a:graphicData uri="http://schemas.openxmlformats.org/drawingml/2006/table">
            <a:tbl>
              <a:tblPr firstRow="1" bandRow="1">
                <a:tableStyleId>{F2DE63D5-997A-4646-A377-4702673A728D}</a:tableStyleId>
              </a:tblPr>
              <a:tblGrid>
                <a:gridCol w="4724401">
                  <a:extLst>
                    <a:ext uri="{9D8B030D-6E8A-4147-A177-3AD203B41FA5}">
                      <a16:colId xmlns:a16="http://schemas.microsoft.com/office/drawing/2014/main" xmlns="" val="20000"/>
                    </a:ext>
                  </a:extLst>
                </a:gridCol>
                <a:gridCol w="4724401">
                  <a:extLst>
                    <a:ext uri="{9D8B030D-6E8A-4147-A177-3AD203B41FA5}">
                      <a16:colId xmlns:a16="http://schemas.microsoft.com/office/drawing/2014/main" xmlns="" val="20001"/>
                    </a:ext>
                  </a:extLst>
                </a:gridCol>
              </a:tblGrid>
              <a:tr h="649676">
                <a:tc>
                  <a:txBody>
                    <a:bodyPr/>
                    <a:lstStyle/>
                    <a:p>
                      <a:r>
                        <a:rPr lang="en-US" sz="3200" dirty="0"/>
                        <a:t>What Ruth was willing to give up</a:t>
                      </a:r>
                    </a:p>
                  </a:txBody>
                  <a:tcPr>
                    <a:solidFill>
                      <a:schemeClr val="tx1"/>
                    </a:solidFill>
                  </a:tcPr>
                </a:tc>
                <a:tc>
                  <a:txBody>
                    <a:bodyPr/>
                    <a:lstStyle/>
                    <a:p>
                      <a:r>
                        <a:rPr lang="en-US" sz="3200" dirty="0"/>
                        <a:t>What Ruth was assured of</a:t>
                      </a:r>
                    </a:p>
                  </a:txBody>
                  <a:tcPr>
                    <a:solidFill>
                      <a:schemeClr val="tx1"/>
                    </a:solidFill>
                  </a:tcPr>
                </a:tc>
                <a:extLst>
                  <a:ext uri="{0D108BD9-81ED-4DB2-BD59-A6C34878D82A}">
                    <a16:rowId xmlns:a16="http://schemas.microsoft.com/office/drawing/2014/main" xmlns="" val="10000"/>
                  </a:ext>
                </a:extLst>
              </a:tr>
              <a:tr h="649676">
                <a:tc>
                  <a:txBody>
                    <a:bodyPr/>
                    <a:lstStyle/>
                    <a:p>
                      <a:r>
                        <a:rPr lang="en-US" sz="3200" dirty="0">
                          <a:solidFill>
                            <a:schemeClr val="bg1"/>
                          </a:solidFill>
                        </a:rPr>
                        <a:t>Security </a:t>
                      </a:r>
                    </a:p>
                  </a:txBody>
                  <a:tcPr/>
                </a:tc>
                <a:tc>
                  <a:txBody>
                    <a:bodyPr/>
                    <a:lstStyle/>
                    <a:p>
                      <a:endParaRPr lang="en-US" sz="3200" dirty="0"/>
                    </a:p>
                  </a:txBody>
                  <a:tcPr/>
                </a:tc>
                <a:extLst>
                  <a:ext uri="{0D108BD9-81ED-4DB2-BD59-A6C34878D82A}">
                    <a16:rowId xmlns:a16="http://schemas.microsoft.com/office/drawing/2014/main" xmlns="" val="10001"/>
                  </a:ext>
                </a:extLst>
              </a:tr>
              <a:tr h="649676">
                <a:tc>
                  <a:txBody>
                    <a:bodyPr/>
                    <a:lstStyle/>
                    <a:p>
                      <a:r>
                        <a:rPr lang="en-US" sz="3200" dirty="0">
                          <a:solidFill>
                            <a:schemeClr val="bg1"/>
                          </a:solidFill>
                        </a:rPr>
                        <a:t>Marriage</a:t>
                      </a:r>
                    </a:p>
                  </a:txBody>
                  <a:tcPr/>
                </a:tc>
                <a:tc>
                  <a:txBody>
                    <a:bodyPr/>
                    <a:lstStyle/>
                    <a:p>
                      <a:endParaRPr lang="en-US" sz="3200" dirty="0"/>
                    </a:p>
                  </a:txBody>
                  <a:tcPr/>
                </a:tc>
                <a:extLst>
                  <a:ext uri="{0D108BD9-81ED-4DB2-BD59-A6C34878D82A}">
                    <a16:rowId xmlns:a16="http://schemas.microsoft.com/office/drawing/2014/main" xmlns="" val="10002"/>
                  </a:ext>
                </a:extLst>
              </a:tr>
              <a:tr h="649676">
                <a:tc>
                  <a:txBody>
                    <a:bodyPr/>
                    <a:lstStyle/>
                    <a:p>
                      <a:r>
                        <a:rPr lang="en-US" sz="3200" dirty="0">
                          <a:solidFill>
                            <a:schemeClr val="bg1"/>
                          </a:solidFill>
                        </a:rPr>
                        <a:t>Her family of origin</a:t>
                      </a:r>
                    </a:p>
                  </a:txBody>
                  <a:tcPr/>
                </a:tc>
                <a:tc>
                  <a:txBody>
                    <a:bodyPr/>
                    <a:lstStyle/>
                    <a:p>
                      <a:endParaRPr lang="en-US" sz="3200" dirty="0"/>
                    </a:p>
                  </a:txBody>
                  <a:tcPr/>
                </a:tc>
                <a:extLst>
                  <a:ext uri="{0D108BD9-81ED-4DB2-BD59-A6C34878D82A}">
                    <a16:rowId xmlns:a16="http://schemas.microsoft.com/office/drawing/2014/main" xmlns="" val="10003"/>
                  </a:ext>
                </a:extLst>
              </a:tr>
              <a:tr h="649676">
                <a:tc>
                  <a:txBody>
                    <a:bodyPr/>
                    <a:lstStyle/>
                    <a:p>
                      <a:endParaRPr lang="en-US" sz="3200" dirty="0">
                        <a:solidFill>
                          <a:schemeClr val="bg1"/>
                        </a:solidFill>
                      </a:endParaRPr>
                    </a:p>
                  </a:txBody>
                  <a:tcPr/>
                </a:tc>
                <a:tc>
                  <a:txBody>
                    <a:bodyPr/>
                    <a:lstStyle/>
                    <a:p>
                      <a:endParaRPr lang="en-US" sz="3200" dirty="0"/>
                    </a:p>
                  </a:txBody>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188049" y="22058"/>
            <a:ext cx="4724400" cy="707886"/>
          </a:xfrm>
          <a:prstGeom prst="rect">
            <a:avLst/>
          </a:prstGeom>
          <a:noFill/>
        </p:spPr>
        <p:txBody>
          <a:bodyPr wrap="square" rtlCol="0">
            <a:spAutoFit/>
          </a:bodyPr>
          <a:lstStyle/>
          <a:p>
            <a:r>
              <a:rPr lang="en-US" dirty="0"/>
              <a:t>Ruth’s Decision</a:t>
            </a:r>
          </a:p>
        </p:txBody>
      </p:sp>
    </p:spTree>
    <p:extLst>
      <p:ext uri="{BB962C8B-B14F-4D97-AF65-F5344CB8AC3E}">
        <p14:creationId xmlns:p14="http://schemas.microsoft.com/office/powerpoint/2010/main" val="2012017324"/>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498346440"/>
              </p:ext>
            </p:extLst>
          </p:nvPr>
        </p:nvGraphicFramePr>
        <p:xfrm>
          <a:off x="279397" y="864975"/>
          <a:ext cx="9448802" cy="3665504"/>
        </p:xfrm>
        <a:graphic>
          <a:graphicData uri="http://schemas.openxmlformats.org/drawingml/2006/table">
            <a:tbl>
              <a:tblPr firstRow="1" bandRow="1">
                <a:tableStyleId>{F2DE63D5-997A-4646-A377-4702673A728D}</a:tableStyleId>
              </a:tblPr>
              <a:tblGrid>
                <a:gridCol w="4724401">
                  <a:extLst>
                    <a:ext uri="{9D8B030D-6E8A-4147-A177-3AD203B41FA5}">
                      <a16:colId xmlns:a16="http://schemas.microsoft.com/office/drawing/2014/main" xmlns="" val="20000"/>
                    </a:ext>
                  </a:extLst>
                </a:gridCol>
                <a:gridCol w="4724401">
                  <a:extLst>
                    <a:ext uri="{9D8B030D-6E8A-4147-A177-3AD203B41FA5}">
                      <a16:colId xmlns:a16="http://schemas.microsoft.com/office/drawing/2014/main" xmlns="" val="20001"/>
                    </a:ext>
                  </a:extLst>
                </a:gridCol>
              </a:tblGrid>
              <a:tr h="649676">
                <a:tc>
                  <a:txBody>
                    <a:bodyPr/>
                    <a:lstStyle/>
                    <a:p>
                      <a:r>
                        <a:rPr lang="en-US" sz="3200" dirty="0"/>
                        <a:t>What Ruth was willing to give up</a:t>
                      </a:r>
                    </a:p>
                  </a:txBody>
                  <a:tcPr>
                    <a:solidFill>
                      <a:schemeClr val="tx1"/>
                    </a:solidFill>
                  </a:tcPr>
                </a:tc>
                <a:tc>
                  <a:txBody>
                    <a:bodyPr/>
                    <a:lstStyle/>
                    <a:p>
                      <a:r>
                        <a:rPr lang="en-US" sz="3200" dirty="0"/>
                        <a:t>What Ruth was assured of</a:t>
                      </a:r>
                    </a:p>
                  </a:txBody>
                  <a:tcPr>
                    <a:solidFill>
                      <a:schemeClr val="tx1"/>
                    </a:solidFill>
                  </a:tcPr>
                </a:tc>
                <a:extLst>
                  <a:ext uri="{0D108BD9-81ED-4DB2-BD59-A6C34878D82A}">
                    <a16:rowId xmlns:a16="http://schemas.microsoft.com/office/drawing/2014/main" xmlns="" val="10000"/>
                  </a:ext>
                </a:extLst>
              </a:tr>
              <a:tr h="649676">
                <a:tc>
                  <a:txBody>
                    <a:bodyPr/>
                    <a:lstStyle/>
                    <a:p>
                      <a:r>
                        <a:rPr lang="en-US" sz="3200" dirty="0">
                          <a:solidFill>
                            <a:schemeClr val="bg1"/>
                          </a:solidFill>
                        </a:rPr>
                        <a:t>Security </a:t>
                      </a:r>
                    </a:p>
                  </a:txBody>
                  <a:tcPr/>
                </a:tc>
                <a:tc>
                  <a:txBody>
                    <a:bodyPr/>
                    <a:lstStyle/>
                    <a:p>
                      <a:endParaRPr lang="en-US" sz="3200" dirty="0"/>
                    </a:p>
                  </a:txBody>
                  <a:tcPr/>
                </a:tc>
                <a:extLst>
                  <a:ext uri="{0D108BD9-81ED-4DB2-BD59-A6C34878D82A}">
                    <a16:rowId xmlns:a16="http://schemas.microsoft.com/office/drawing/2014/main" xmlns="" val="10001"/>
                  </a:ext>
                </a:extLst>
              </a:tr>
              <a:tr h="649676">
                <a:tc>
                  <a:txBody>
                    <a:bodyPr/>
                    <a:lstStyle/>
                    <a:p>
                      <a:r>
                        <a:rPr lang="en-US" sz="3200" dirty="0">
                          <a:solidFill>
                            <a:schemeClr val="bg1"/>
                          </a:solidFill>
                        </a:rPr>
                        <a:t>Marriage</a:t>
                      </a:r>
                    </a:p>
                  </a:txBody>
                  <a:tcPr/>
                </a:tc>
                <a:tc>
                  <a:txBody>
                    <a:bodyPr/>
                    <a:lstStyle/>
                    <a:p>
                      <a:endParaRPr lang="en-US" sz="3200" dirty="0"/>
                    </a:p>
                  </a:txBody>
                  <a:tcPr/>
                </a:tc>
                <a:extLst>
                  <a:ext uri="{0D108BD9-81ED-4DB2-BD59-A6C34878D82A}">
                    <a16:rowId xmlns:a16="http://schemas.microsoft.com/office/drawing/2014/main" xmlns="" val="10002"/>
                  </a:ext>
                </a:extLst>
              </a:tr>
              <a:tr h="649676">
                <a:tc>
                  <a:txBody>
                    <a:bodyPr/>
                    <a:lstStyle/>
                    <a:p>
                      <a:r>
                        <a:rPr lang="en-US" sz="3200" dirty="0">
                          <a:solidFill>
                            <a:schemeClr val="bg1"/>
                          </a:solidFill>
                        </a:rPr>
                        <a:t>Her family of origin</a:t>
                      </a:r>
                    </a:p>
                  </a:txBody>
                  <a:tcPr/>
                </a:tc>
                <a:tc>
                  <a:txBody>
                    <a:bodyPr/>
                    <a:lstStyle/>
                    <a:p>
                      <a:endParaRPr lang="en-US" sz="3200" dirty="0"/>
                    </a:p>
                  </a:txBody>
                  <a:tcPr/>
                </a:tc>
                <a:extLst>
                  <a:ext uri="{0D108BD9-81ED-4DB2-BD59-A6C34878D82A}">
                    <a16:rowId xmlns:a16="http://schemas.microsoft.com/office/drawing/2014/main" xmlns="" val="10003"/>
                  </a:ext>
                </a:extLst>
              </a:tr>
              <a:tr h="649676">
                <a:tc>
                  <a:txBody>
                    <a:bodyPr/>
                    <a:lstStyle/>
                    <a:p>
                      <a:r>
                        <a:rPr lang="en-US" sz="3200" dirty="0">
                          <a:solidFill>
                            <a:schemeClr val="bg1"/>
                          </a:solidFill>
                        </a:rPr>
                        <a:t>A family of her own</a:t>
                      </a:r>
                    </a:p>
                  </a:txBody>
                  <a:tcPr/>
                </a:tc>
                <a:tc>
                  <a:txBody>
                    <a:bodyPr/>
                    <a:lstStyle/>
                    <a:p>
                      <a:endParaRPr lang="en-US" sz="3200" dirty="0"/>
                    </a:p>
                  </a:txBody>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188049" y="22058"/>
            <a:ext cx="4724400" cy="707886"/>
          </a:xfrm>
          <a:prstGeom prst="rect">
            <a:avLst/>
          </a:prstGeom>
          <a:noFill/>
        </p:spPr>
        <p:txBody>
          <a:bodyPr wrap="square" rtlCol="0">
            <a:spAutoFit/>
          </a:bodyPr>
          <a:lstStyle/>
          <a:p>
            <a:r>
              <a:rPr lang="en-US" dirty="0"/>
              <a:t>Ruth’s Decision</a:t>
            </a:r>
          </a:p>
        </p:txBody>
      </p:sp>
    </p:spTree>
    <p:extLst>
      <p:ext uri="{BB962C8B-B14F-4D97-AF65-F5344CB8AC3E}">
        <p14:creationId xmlns:p14="http://schemas.microsoft.com/office/powerpoint/2010/main" val="1533516136"/>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840700269"/>
              </p:ext>
            </p:extLst>
          </p:nvPr>
        </p:nvGraphicFramePr>
        <p:xfrm>
          <a:off x="279397" y="864975"/>
          <a:ext cx="9448802" cy="3665504"/>
        </p:xfrm>
        <a:graphic>
          <a:graphicData uri="http://schemas.openxmlformats.org/drawingml/2006/table">
            <a:tbl>
              <a:tblPr firstRow="1" bandRow="1">
                <a:tableStyleId>{F2DE63D5-997A-4646-A377-4702673A728D}</a:tableStyleId>
              </a:tblPr>
              <a:tblGrid>
                <a:gridCol w="4724401">
                  <a:extLst>
                    <a:ext uri="{9D8B030D-6E8A-4147-A177-3AD203B41FA5}">
                      <a16:colId xmlns:a16="http://schemas.microsoft.com/office/drawing/2014/main" xmlns="" val="20000"/>
                    </a:ext>
                  </a:extLst>
                </a:gridCol>
                <a:gridCol w="4724401">
                  <a:extLst>
                    <a:ext uri="{9D8B030D-6E8A-4147-A177-3AD203B41FA5}">
                      <a16:colId xmlns:a16="http://schemas.microsoft.com/office/drawing/2014/main" xmlns="" val="20001"/>
                    </a:ext>
                  </a:extLst>
                </a:gridCol>
              </a:tblGrid>
              <a:tr h="649676">
                <a:tc>
                  <a:txBody>
                    <a:bodyPr/>
                    <a:lstStyle/>
                    <a:p>
                      <a:r>
                        <a:rPr lang="en-US" sz="3200" dirty="0"/>
                        <a:t>What Ruth was willing to give up</a:t>
                      </a:r>
                    </a:p>
                  </a:txBody>
                  <a:tcPr>
                    <a:solidFill>
                      <a:schemeClr val="tx1"/>
                    </a:solidFill>
                  </a:tcPr>
                </a:tc>
                <a:tc>
                  <a:txBody>
                    <a:bodyPr/>
                    <a:lstStyle/>
                    <a:p>
                      <a:r>
                        <a:rPr lang="en-US" sz="3200" dirty="0"/>
                        <a:t>What Ruth was assured of</a:t>
                      </a:r>
                    </a:p>
                  </a:txBody>
                  <a:tcPr>
                    <a:solidFill>
                      <a:schemeClr val="tx1"/>
                    </a:solidFill>
                  </a:tcPr>
                </a:tc>
                <a:extLst>
                  <a:ext uri="{0D108BD9-81ED-4DB2-BD59-A6C34878D82A}">
                    <a16:rowId xmlns:a16="http://schemas.microsoft.com/office/drawing/2014/main" xmlns="" val="10000"/>
                  </a:ext>
                </a:extLst>
              </a:tr>
              <a:tr h="649676">
                <a:tc>
                  <a:txBody>
                    <a:bodyPr/>
                    <a:lstStyle/>
                    <a:p>
                      <a:r>
                        <a:rPr lang="en-US" sz="3200" dirty="0">
                          <a:solidFill>
                            <a:schemeClr val="bg1"/>
                          </a:solidFill>
                        </a:rPr>
                        <a:t>Security </a:t>
                      </a:r>
                    </a:p>
                  </a:txBody>
                  <a:tcPr/>
                </a:tc>
                <a:tc>
                  <a:txBody>
                    <a:bodyPr/>
                    <a:lstStyle/>
                    <a:p>
                      <a:r>
                        <a:rPr lang="en-US" sz="3200" dirty="0">
                          <a:solidFill>
                            <a:schemeClr val="bg1"/>
                          </a:solidFill>
                        </a:rPr>
                        <a:t>No</a:t>
                      </a:r>
                    </a:p>
                  </a:txBody>
                  <a:tcPr/>
                </a:tc>
                <a:extLst>
                  <a:ext uri="{0D108BD9-81ED-4DB2-BD59-A6C34878D82A}">
                    <a16:rowId xmlns:a16="http://schemas.microsoft.com/office/drawing/2014/main" xmlns="" val="10001"/>
                  </a:ext>
                </a:extLst>
              </a:tr>
              <a:tr h="649676">
                <a:tc>
                  <a:txBody>
                    <a:bodyPr/>
                    <a:lstStyle/>
                    <a:p>
                      <a:r>
                        <a:rPr lang="en-US" sz="3200" dirty="0">
                          <a:solidFill>
                            <a:schemeClr val="bg1"/>
                          </a:solidFill>
                        </a:rPr>
                        <a:t>Marriage</a:t>
                      </a:r>
                    </a:p>
                  </a:txBody>
                  <a:tcPr/>
                </a:tc>
                <a:tc>
                  <a:txBody>
                    <a:bodyPr/>
                    <a:lstStyle/>
                    <a:p>
                      <a:endParaRPr lang="en-US" sz="3200" dirty="0"/>
                    </a:p>
                  </a:txBody>
                  <a:tcPr/>
                </a:tc>
                <a:extLst>
                  <a:ext uri="{0D108BD9-81ED-4DB2-BD59-A6C34878D82A}">
                    <a16:rowId xmlns:a16="http://schemas.microsoft.com/office/drawing/2014/main" xmlns="" val="10002"/>
                  </a:ext>
                </a:extLst>
              </a:tr>
              <a:tr h="649676">
                <a:tc>
                  <a:txBody>
                    <a:bodyPr/>
                    <a:lstStyle/>
                    <a:p>
                      <a:r>
                        <a:rPr lang="en-US" sz="3200" dirty="0">
                          <a:solidFill>
                            <a:schemeClr val="bg1"/>
                          </a:solidFill>
                        </a:rPr>
                        <a:t>Her family of origin</a:t>
                      </a:r>
                    </a:p>
                  </a:txBody>
                  <a:tcPr/>
                </a:tc>
                <a:tc>
                  <a:txBody>
                    <a:bodyPr/>
                    <a:lstStyle/>
                    <a:p>
                      <a:endParaRPr lang="en-US" sz="3200" dirty="0"/>
                    </a:p>
                  </a:txBody>
                  <a:tcPr/>
                </a:tc>
                <a:extLst>
                  <a:ext uri="{0D108BD9-81ED-4DB2-BD59-A6C34878D82A}">
                    <a16:rowId xmlns:a16="http://schemas.microsoft.com/office/drawing/2014/main" xmlns="" val="10003"/>
                  </a:ext>
                </a:extLst>
              </a:tr>
              <a:tr h="649676">
                <a:tc>
                  <a:txBody>
                    <a:bodyPr/>
                    <a:lstStyle/>
                    <a:p>
                      <a:r>
                        <a:rPr lang="en-US" sz="3200" dirty="0">
                          <a:solidFill>
                            <a:schemeClr val="bg1"/>
                          </a:solidFill>
                        </a:rPr>
                        <a:t>A family of her own</a:t>
                      </a:r>
                    </a:p>
                  </a:txBody>
                  <a:tcPr/>
                </a:tc>
                <a:tc>
                  <a:txBody>
                    <a:bodyPr/>
                    <a:lstStyle/>
                    <a:p>
                      <a:endParaRPr lang="en-US" sz="3200" dirty="0"/>
                    </a:p>
                  </a:txBody>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188049" y="22058"/>
            <a:ext cx="4724400" cy="707886"/>
          </a:xfrm>
          <a:prstGeom prst="rect">
            <a:avLst/>
          </a:prstGeom>
          <a:noFill/>
        </p:spPr>
        <p:txBody>
          <a:bodyPr wrap="square" rtlCol="0">
            <a:spAutoFit/>
          </a:bodyPr>
          <a:lstStyle/>
          <a:p>
            <a:r>
              <a:rPr lang="en-US" dirty="0"/>
              <a:t>Ruth’s Decision</a:t>
            </a:r>
          </a:p>
        </p:txBody>
      </p:sp>
    </p:spTree>
    <p:extLst>
      <p:ext uri="{BB962C8B-B14F-4D97-AF65-F5344CB8AC3E}">
        <p14:creationId xmlns:p14="http://schemas.microsoft.com/office/powerpoint/2010/main" val="73203173"/>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478122539"/>
              </p:ext>
            </p:extLst>
          </p:nvPr>
        </p:nvGraphicFramePr>
        <p:xfrm>
          <a:off x="279397" y="864975"/>
          <a:ext cx="9448802" cy="3665504"/>
        </p:xfrm>
        <a:graphic>
          <a:graphicData uri="http://schemas.openxmlformats.org/drawingml/2006/table">
            <a:tbl>
              <a:tblPr firstRow="1" bandRow="1">
                <a:tableStyleId>{F2DE63D5-997A-4646-A377-4702673A728D}</a:tableStyleId>
              </a:tblPr>
              <a:tblGrid>
                <a:gridCol w="4724401">
                  <a:extLst>
                    <a:ext uri="{9D8B030D-6E8A-4147-A177-3AD203B41FA5}">
                      <a16:colId xmlns:a16="http://schemas.microsoft.com/office/drawing/2014/main" xmlns="" val="20000"/>
                    </a:ext>
                  </a:extLst>
                </a:gridCol>
                <a:gridCol w="4724401">
                  <a:extLst>
                    <a:ext uri="{9D8B030D-6E8A-4147-A177-3AD203B41FA5}">
                      <a16:colId xmlns:a16="http://schemas.microsoft.com/office/drawing/2014/main" xmlns="" val="20001"/>
                    </a:ext>
                  </a:extLst>
                </a:gridCol>
              </a:tblGrid>
              <a:tr h="649676">
                <a:tc>
                  <a:txBody>
                    <a:bodyPr/>
                    <a:lstStyle/>
                    <a:p>
                      <a:r>
                        <a:rPr lang="en-US" sz="3200" dirty="0"/>
                        <a:t>What Ruth was willing to give up</a:t>
                      </a:r>
                    </a:p>
                  </a:txBody>
                  <a:tcPr>
                    <a:solidFill>
                      <a:schemeClr val="tx1"/>
                    </a:solidFill>
                  </a:tcPr>
                </a:tc>
                <a:tc>
                  <a:txBody>
                    <a:bodyPr/>
                    <a:lstStyle/>
                    <a:p>
                      <a:r>
                        <a:rPr lang="en-US" sz="3200" dirty="0"/>
                        <a:t>What Ruth was assured of</a:t>
                      </a:r>
                    </a:p>
                  </a:txBody>
                  <a:tcPr>
                    <a:solidFill>
                      <a:schemeClr val="tx1"/>
                    </a:solidFill>
                  </a:tcPr>
                </a:tc>
                <a:extLst>
                  <a:ext uri="{0D108BD9-81ED-4DB2-BD59-A6C34878D82A}">
                    <a16:rowId xmlns:a16="http://schemas.microsoft.com/office/drawing/2014/main" xmlns="" val="10000"/>
                  </a:ext>
                </a:extLst>
              </a:tr>
              <a:tr h="649676">
                <a:tc>
                  <a:txBody>
                    <a:bodyPr/>
                    <a:lstStyle/>
                    <a:p>
                      <a:r>
                        <a:rPr lang="en-US" sz="3200" dirty="0">
                          <a:solidFill>
                            <a:schemeClr val="bg1"/>
                          </a:solidFill>
                        </a:rPr>
                        <a:t>Security </a:t>
                      </a:r>
                    </a:p>
                  </a:txBody>
                  <a:tcPr/>
                </a:tc>
                <a:tc>
                  <a:txBody>
                    <a:bodyPr/>
                    <a:lstStyle/>
                    <a:p>
                      <a:r>
                        <a:rPr lang="en-US" sz="3200" dirty="0">
                          <a:solidFill>
                            <a:schemeClr val="bg1"/>
                          </a:solidFill>
                        </a:rPr>
                        <a:t>No</a:t>
                      </a:r>
                    </a:p>
                  </a:txBody>
                  <a:tcPr/>
                </a:tc>
                <a:extLst>
                  <a:ext uri="{0D108BD9-81ED-4DB2-BD59-A6C34878D82A}">
                    <a16:rowId xmlns:a16="http://schemas.microsoft.com/office/drawing/2014/main" xmlns="" val="10001"/>
                  </a:ext>
                </a:extLst>
              </a:tr>
              <a:tr h="649676">
                <a:tc>
                  <a:txBody>
                    <a:bodyPr/>
                    <a:lstStyle/>
                    <a:p>
                      <a:r>
                        <a:rPr lang="en-US" sz="3200" dirty="0">
                          <a:solidFill>
                            <a:schemeClr val="bg1"/>
                          </a:solidFill>
                        </a:rPr>
                        <a:t>Marriage</a:t>
                      </a:r>
                    </a:p>
                  </a:txBody>
                  <a:tcPr/>
                </a:tc>
                <a:tc>
                  <a:txBody>
                    <a:bodyPr/>
                    <a:lstStyle/>
                    <a:p>
                      <a:r>
                        <a:rPr lang="en-US" sz="3200" dirty="0">
                          <a:solidFill>
                            <a:schemeClr val="bg1"/>
                          </a:solidFill>
                        </a:rPr>
                        <a:t>Nope</a:t>
                      </a:r>
                    </a:p>
                  </a:txBody>
                  <a:tcPr/>
                </a:tc>
                <a:extLst>
                  <a:ext uri="{0D108BD9-81ED-4DB2-BD59-A6C34878D82A}">
                    <a16:rowId xmlns:a16="http://schemas.microsoft.com/office/drawing/2014/main" xmlns="" val="10002"/>
                  </a:ext>
                </a:extLst>
              </a:tr>
              <a:tr h="649676">
                <a:tc>
                  <a:txBody>
                    <a:bodyPr/>
                    <a:lstStyle/>
                    <a:p>
                      <a:r>
                        <a:rPr lang="en-US" sz="3200" dirty="0">
                          <a:solidFill>
                            <a:schemeClr val="bg1"/>
                          </a:solidFill>
                        </a:rPr>
                        <a:t>Her family of origin</a:t>
                      </a:r>
                    </a:p>
                  </a:txBody>
                  <a:tcPr/>
                </a:tc>
                <a:tc>
                  <a:txBody>
                    <a:bodyPr/>
                    <a:lstStyle/>
                    <a:p>
                      <a:endParaRPr lang="en-US" sz="3200" dirty="0">
                        <a:solidFill>
                          <a:schemeClr val="bg1"/>
                        </a:solidFill>
                      </a:endParaRPr>
                    </a:p>
                  </a:txBody>
                  <a:tcPr/>
                </a:tc>
                <a:extLst>
                  <a:ext uri="{0D108BD9-81ED-4DB2-BD59-A6C34878D82A}">
                    <a16:rowId xmlns:a16="http://schemas.microsoft.com/office/drawing/2014/main" xmlns="" val="10003"/>
                  </a:ext>
                </a:extLst>
              </a:tr>
              <a:tr h="649676">
                <a:tc>
                  <a:txBody>
                    <a:bodyPr/>
                    <a:lstStyle/>
                    <a:p>
                      <a:r>
                        <a:rPr lang="en-US" sz="3200" dirty="0">
                          <a:solidFill>
                            <a:schemeClr val="bg1"/>
                          </a:solidFill>
                        </a:rPr>
                        <a:t>A family of her own</a:t>
                      </a:r>
                    </a:p>
                  </a:txBody>
                  <a:tcPr/>
                </a:tc>
                <a:tc>
                  <a:txBody>
                    <a:bodyPr/>
                    <a:lstStyle/>
                    <a:p>
                      <a:endParaRPr lang="en-US" sz="3200" dirty="0">
                        <a:solidFill>
                          <a:schemeClr val="bg1"/>
                        </a:solidFill>
                      </a:endParaRPr>
                    </a:p>
                  </a:txBody>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188049" y="22058"/>
            <a:ext cx="4724400" cy="707886"/>
          </a:xfrm>
          <a:prstGeom prst="rect">
            <a:avLst/>
          </a:prstGeom>
          <a:noFill/>
        </p:spPr>
        <p:txBody>
          <a:bodyPr wrap="square" rtlCol="0">
            <a:spAutoFit/>
          </a:bodyPr>
          <a:lstStyle/>
          <a:p>
            <a:r>
              <a:rPr lang="en-US" dirty="0"/>
              <a:t>Ruth’s Decision</a:t>
            </a:r>
          </a:p>
        </p:txBody>
      </p:sp>
    </p:spTree>
    <p:extLst>
      <p:ext uri="{BB962C8B-B14F-4D97-AF65-F5344CB8AC3E}">
        <p14:creationId xmlns:p14="http://schemas.microsoft.com/office/powerpoint/2010/main" val="17376065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 In the days when the judges ruled in Israel,</a:t>
            </a:r>
          </a:p>
          <a:p>
            <a:r>
              <a:rPr lang="en-US" u="sng" dirty="0"/>
              <a:t>a severe famine</a:t>
            </a:r>
            <a:r>
              <a:rPr lang="en-US" dirty="0"/>
              <a:t> came upon the land. </a:t>
            </a:r>
          </a:p>
          <a:p>
            <a:endParaRPr lang="en-US" dirty="0"/>
          </a:p>
          <a:p>
            <a:endParaRPr lang="en-US" dirty="0"/>
          </a:p>
          <a:p>
            <a:endParaRPr lang="en-US" dirty="0"/>
          </a:p>
        </p:txBody>
      </p:sp>
      <p:sp>
        <p:nvSpPr>
          <p:cNvPr id="4" name="Title 3"/>
          <p:cNvSpPr>
            <a:spLocks noGrp="1"/>
          </p:cNvSpPr>
          <p:nvPr>
            <p:ph type="title"/>
          </p:nvPr>
        </p:nvSpPr>
        <p:spPr/>
        <p:txBody>
          <a:bodyPr/>
          <a:lstStyle/>
          <a:p>
            <a:r>
              <a:rPr lang="en-US" dirty="0"/>
              <a:t>Ruth 1</a:t>
            </a:r>
          </a:p>
        </p:txBody>
      </p:sp>
    </p:spTree>
    <p:extLst>
      <p:ext uri="{BB962C8B-B14F-4D97-AF65-F5344CB8AC3E}">
        <p14:creationId xmlns:p14="http://schemas.microsoft.com/office/powerpoint/2010/main" val="899679788"/>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177759412"/>
              </p:ext>
            </p:extLst>
          </p:nvPr>
        </p:nvGraphicFramePr>
        <p:xfrm>
          <a:off x="279397" y="864975"/>
          <a:ext cx="9448802" cy="3665504"/>
        </p:xfrm>
        <a:graphic>
          <a:graphicData uri="http://schemas.openxmlformats.org/drawingml/2006/table">
            <a:tbl>
              <a:tblPr firstRow="1" bandRow="1">
                <a:tableStyleId>{F2DE63D5-997A-4646-A377-4702673A728D}</a:tableStyleId>
              </a:tblPr>
              <a:tblGrid>
                <a:gridCol w="4724401">
                  <a:extLst>
                    <a:ext uri="{9D8B030D-6E8A-4147-A177-3AD203B41FA5}">
                      <a16:colId xmlns:a16="http://schemas.microsoft.com/office/drawing/2014/main" xmlns="" val="20000"/>
                    </a:ext>
                  </a:extLst>
                </a:gridCol>
                <a:gridCol w="4724401">
                  <a:extLst>
                    <a:ext uri="{9D8B030D-6E8A-4147-A177-3AD203B41FA5}">
                      <a16:colId xmlns:a16="http://schemas.microsoft.com/office/drawing/2014/main" xmlns="" val="20001"/>
                    </a:ext>
                  </a:extLst>
                </a:gridCol>
              </a:tblGrid>
              <a:tr h="649676">
                <a:tc>
                  <a:txBody>
                    <a:bodyPr/>
                    <a:lstStyle/>
                    <a:p>
                      <a:r>
                        <a:rPr lang="en-US" sz="3200" dirty="0"/>
                        <a:t>What Ruth was willing to give up</a:t>
                      </a:r>
                    </a:p>
                  </a:txBody>
                  <a:tcPr>
                    <a:solidFill>
                      <a:schemeClr val="tx1"/>
                    </a:solidFill>
                  </a:tcPr>
                </a:tc>
                <a:tc>
                  <a:txBody>
                    <a:bodyPr/>
                    <a:lstStyle/>
                    <a:p>
                      <a:r>
                        <a:rPr lang="en-US" sz="3200" dirty="0"/>
                        <a:t>What Ruth was assured of</a:t>
                      </a:r>
                    </a:p>
                  </a:txBody>
                  <a:tcPr>
                    <a:solidFill>
                      <a:schemeClr val="tx1"/>
                    </a:solidFill>
                  </a:tcPr>
                </a:tc>
                <a:extLst>
                  <a:ext uri="{0D108BD9-81ED-4DB2-BD59-A6C34878D82A}">
                    <a16:rowId xmlns:a16="http://schemas.microsoft.com/office/drawing/2014/main" xmlns="" val="10000"/>
                  </a:ext>
                </a:extLst>
              </a:tr>
              <a:tr h="649676">
                <a:tc>
                  <a:txBody>
                    <a:bodyPr/>
                    <a:lstStyle/>
                    <a:p>
                      <a:r>
                        <a:rPr lang="en-US" sz="3200" dirty="0">
                          <a:solidFill>
                            <a:schemeClr val="bg1"/>
                          </a:solidFill>
                        </a:rPr>
                        <a:t>Security </a:t>
                      </a:r>
                    </a:p>
                  </a:txBody>
                  <a:tcPr/>
                </a:tc>
                <a:tc>
                  <a:txBody>
                    <a:bodyPr/>
                    <a:lstStyle/>
                    <a:p>
                      <a:r>
                        <a:rPr lang="en-US" sz="3200" dirty="0">
                          <a:solidFill>
                            <a:schemeClr val="bg1"/>
                          </a:solidFill>
                        </a:rPr>
                        <a:t>No</a:t>
                      </a:r>
                    </a:p>
                  </a:txBody>
                  <a:tcPr/>
                </a:tc>
                <a:extLst>
                  <a:ext uri="{0D108BD9-81ED-4DB2-BD59-A6C34878D82A}">
                    <a16:rowId xmlns:a16="http://schemas.microsoft.com/office/drawing/2014/main" xmlns="" val="10001"/>
                  </a:ext>
                </a:extLst>
              </a:tr>
              <a:tr h="649676">
                <a:tc>
                  <a:txBody>
                    <a:bodyPr/>
                    <a:lstStyle/>
                    <a:p>
                      <a:r>
                        <a:rPr lang="en-US" sz="3200" dirty="0">
                          <a:solidFill>
                            <a:schemeClr val="bg1"/>
                          </a:solidFill>
                        </a:rPr>
                        <a:t>Marriage</a:t>
                      </a:r>
                    </a:p>
                  </a:txBody>
                  <a:tcPr/>
                </a:tc>
                <a:tc>
                  <a:txBody>
                    <a:bodyPr/>
                    <a:lstStyle/>
                    <a:p>
                      <a:r>
                        <a:rPr lang="en-US" sz="3200" dirty="0">
                          <a:solidFill>
                            <a:schemeClr val="bg1"/>
                          </a:solidFill>
                        </a:rPr>
                        <a:t>Nope</a:t>
                      </a:r>
                    </a:p>
                  </a:txBody>
                  <a:tcPr/>
                </a:tc>
                <a:extLst>
                  <a:ext uri="{0D108BD9-81ED-4DB2-BD59-A6C34878D82A}">
                    <a16:rowId xmlns:a16="http://schemas.microsoft.com/office/drawing/2014/main" xmlns="" val="10002"/>
                  </a:ext>
                </a:extLst>
              </a:tr>
              <a:tr h="649676">
                <a:tc>
                  <a:txBody>
                    <a:bodyPr/>
                    <a:lstStyle/>
                    <a:p>
                      <a:r>
                        <a:rPr lang="en-US" sz="3200" dirty="0">
                          <a:solidFill>
                            <a:schemeClr val="bg1"/>
                          </a:solidFill>
                        </a:rPr>
                        <a:t>Her family of origin</a:t>
                      </a:r>
                    </a:p>
                  </a:txBody>
                  <a:tcPr/>
                </a:tc>
                <a:tc>
                  <a:txBody>
                    <a:bodyPr/>
                    <a:lstStyle/>
                    <a:p>
                      <a:r>
                        <a:rPr lang="en-US" sz="3200" dirty="0">
                          <a:solidFill>
                            <a:schemeClr val="bg1"/>
                          </a:solidFill>
                        </a:rPr>
                        <a:t>Not this either</a:t>
                      </a:r>
                    </a:p>
                  </a:txBody>
                  <a:tcPr/>
                </a:tc>
                <a:extLst>
                  <a:ext uri="{0D108BD9-81ED-4DB2-BD59-A6C34878D82A}">
                    <a16:rowId xmlns:a16="http://schemas.microsoft.com/office/drawing/2014/main" xmlns="" val="10003"/>
                  </a:ext>
                </a:extLst>
              </a:tr>
              <a:tr h="649676">
                <a:tc>
                  <a:txBody>
                    <a:bodyPr/>
                    <a:lstStyle/>
                    <a:p>
                      <a:r>
                        <a:rPr lang="en-US" sz="3200" dirty="0">
                          <a:solidFill>
                            <a:schemeClr val="bg1"/>
                          </a:solidFill>
                        </a:rPr>
                        <a:t>A family of her own</a:t>
                      </a:r>
                    </a:p>
                  </a:txBody>
                  <a:tcPr/>
                </a:tc>
                <a:tc>
                  <a:txBody>
                    <a:bodyPr/>
                    <a:lstStyle/>
                    <a:p>
                      <a:endParaRPr lang="en-US" sz="3200" dirty="0">
                        <a:solidFill>
                          <a:schemeClr val="bg1"/>
                        </a:solidFill>
                      </a:endParaRPr>
                    </a:p>
                  </a:txBody>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188049" y="22058"/>
            <a:ext cx="4724400" cy="707886"/>
          </a:xfrm>
          <a:prstGeom prst="rect">
            <a:avLst/>
          </a:prstGeom>
          <a:noFill/>
        </p:spPr>
        <p:txBody>
          <a:bodyPr wrap="square" rtlCol="0">
            <a:spAutoFit/>
          </a:bodyPr>
          <a:lstStyle/>
          <a:p>
            <a:r>
              <a:rPr lang="en-US" dirty="0"/>
              <a:t>Ruth’s Decision</a:t>
            </a:r>
          </a:p>
        </p:txBody>
      </p:sp>
    </p:spTree>
    <p:extLst>
      <p:ext uri="{BB962C8B-B14F-4D97-AF65-F5344CB8AC3E}">
        <p14:creationId xmlns:p14="http://schemas.microsoft.com/office/powerpoint/2010/main" val="1737879066"/>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221307217"/>
              </p:ext>
            </p:extLst>
          </p:nvPr>
        </p:nvGraphicFramePr>
        <p:xfrm>
          <a:off x="279397" y="864975"/>
          <a:ext cx="9448802" cy="3665504"/>
        </p:xfrm>
        <a:graphic>
          <a:graphicData uri="http://schemas.openxmlformats.org/drawingml/2006/table">
            <a:tbl>
              <a:tblPr firstRow="1" bandRow="1">
                <a:tableStyleId>{F2DE63D5-997A-4646-A377-4702673A728D}</a:tableStyleId>
              </a:tblPr>
              <a:tblGrid>
                <a:gridCol w="4724401">
                  <a:extLst>
                    <a:ext uri="{9D8B030D-6E8A-4147-A177-3AD203B41FA5}">
                      <a16:colId xmlns:a16="http://schemas.microsoft.com/office/drawing/2014/main" xmlns="" val="20000"/>
                    </a:ext>
                  </a:extLst>
                </a:gridCol>
                <a:gridCol w="4724401">
                  <a:extLst>
                    <a:ext uri="{9D8B030D-6E8A-4147-A177-3AD203B41FA5}">
                      <a16:colId xmlns:a16="http://schemas.microsoft.com/office/drawing/2014/main" xmlns="" val="20001"/>
                    </a:ext>
                  </a:extLst>
                </a:gridCol>
              </a:tblGrid>
              <a:tr h="649676">
                <a:tc>
                  <a:txBody>
                    <a:bodyPr/>
                    <a:lstStyle/>
                    <a:p>
                      <a:r>
                        <a:rPr lang="en-US" sz="3200" dirty="0"/>
                        <a:t>What Ruth was willing to give up</a:t>
                      </a:r>
                    </a:p>
                  </a:txBody>
                  <a:tcPr>
                    <a:solidFill>
                      <a:schemeClr val="tx1"/>
                    </a:solidFill>
                  </a:tcPr>
                </a:tc>
                <a:tc>
                  <a:txBody>
                    <a:bodyPr/>
                    <a:lstStyle/>
                    <a:p>
                      <a:r>
                        <a:rPr lang="en-US" sz="3200" dirty="0"/>
                        <a:t>What Ruth was assured of</a:t>
                      </a:r>
                    </a:p>
                  </a:txBody>
                  <a:tcPr>
                    <a:solidFill>
                      <a:schemeClr val="tx1"/>
                    </a:solidFill>
                  </a:tcPr>
                </a:tc>
                <a:extLst>
                  <a:ext uri="{0D108BD9-81ED-4DB2-BD59-A6C34878D82A}">
                    <a16:rowId xmlns:a16="http://schemas.microsoft.com/office/drawing/2014/main" xmlns="" val="10000"/>
                  </a:ext>
                </a:extLst>
              </a:tr>
              <a:tr h="649676">
                <a:tc>
                  <a:txBody>
                    <a:bodyPr/>
                    <a:lstStyle/>
                    <a:p>
                      <a:r>
                        <a:rPr lang="en-US" sz="3200" dirty="0">
                          <a:solidFill>
                            <a:schemeClr val="bg1"/>
                          </a:solidFill>
                        </a:rPr>
                        <a:t>Security </a:t>
                      </a:r>
                    </a:p>
                  </a:txBody>
                  <a:tcPr/>
                </a:tc>
                <a:tc>
                  <a:txBody>
                    <a:bodyPr/>
                    <a:lstStyle/>
                    <a:p>
                      <a:r>
                        <a:rPr lang="en-US" sz="3200" dirty="0">
                          <a:solidFill>
                            <a:schemeClr val="bg1"/>
                          </a:solidFill>
                        </a:rPr>
                        <a:t>No</a:t>
                      </a:r>
                    </a:p>
                  </a:txBody>
                  <a:tcPr/>
                </a:tc>
                <a:extLst>
                  <a:ext uri="{0D108BD9-81ED-4DB2-BD59-A6C34878D82A}">
                    <a16:rowId xmlns:a16="http://schemas.microsoft.com/office/drawing/2014/main" xmlns="" val="10001"/>
                  </a:ext>
                </a:extLst>
              </a:tr>
              <a:tr h="649676">
                <a:tc>
                  <a:txBody>
                    <a:bodyPr/>
                    <a:lstStyle/>
                    <a:p>
                      <a:r>
                        <a:rPr lang="en-US" sz="3200" dirty="0">
                          <a:solidFill>
                            <a:schemeClr val="bg1"/>
                          </a:solidFill>
                        </a:rPr>
                        <a:t>Marriage</a:t>
                      </a:r>
                    </a:p>
                  </a:txBody>
                  <a:tcPr/>
                </a:tc>
                <a:tc>
                  <a:txBody>
                    <a:bodyPr/>
                    <a:lstStyle/>
                    <a:p>
                      <a:r>
                        <a:rPr lang="en-US" sz="3200" dirty="0">
                          <a:solidFill>
                            <a:schemeClr val="bg1"/>
                          </a:solidFill>
                        </a:rPr>
                        <a:t>Nope</a:t>
                      </a:r>
                    </a:p>
                  </a:txBody>
                  <a:tcPr/>
                </a:tc>
                <a:extLst>
                  <a:ext uri="{0D108BD9-81ED-4DB2-BD59-A6C34878D82A}">
                    <a16:rowId xmlns:a16="http://schemas.microsoft.com/office/drawing/2014/main" xmlns="" val="10002"/>
                  </a:ext>
                </a:extLst>
              </a:tr>
              <a:tr h="649676">
                <a:tc>
                  <a:txBody>
                    <a:bodyPr/>
                    <a:lstStyle/>
                    <a:p>
                      <a:r>
                        <a:rPr lang="en-US" sz="3200" dirty="0">
                          <a:solidFill>
                            <a:schemeClr val="bg1"/>
                          </a:solidFill>
                        </a:rPr>
                        <a:t>Her family of origin</a:t>
                      </a:r>
                    </a:p>
                  </a:txBody>
                  <a:tcPr/>
                </a:tc>
                <a:tc>
                  <a:txBody>
                    <a:bodyPr/>
                    <a:lstStyle/>
                    <a:p>
                      <a:r>
                        <a:rPr lang="en-US" sz="3200" dirty="0">
                          <a:solidFill>
                            <a:schemeClr val="bg1"/>
                          </a:solidFill>
                        </a:rPr>
                        <a:t>Not this either</a:t>
                      </a:r>
                    </a:p>
                  </a:txBody>
                  <a:tcPr/>
                </a:tc>
                <a:extLst>
                  <a:ext uri="{0D108BD9-81ED-4DB2-BD59-A6C34878D82A}">
                    <a16:rowId xmlns:a16="http://schemas.microsoft.com/office/drawing/2014/main" xmlns="" val="10003"/>
                  </a:ext>
                </a:extLst>
              </a:tr>
              <a:tr h="649676">
                <a:tc>
                  <a:txBody>
                    <a:bodyPr/>
                    <a:lstStyle/>
                    <a:p>
                      <a:r>
                        <a:rPr lang="en-US" sz="3200" dirty="0">
                          <a:solidFill>
                            <a:schemeClr val="bg1"/>
                          </a:solidFill>
                        </a:rPr>
                        <a:t>A family of her own</a:t>
                      </a:r>
                    </a:p>
                  </a:txBody>
                  <a:tcPr/>
                </a:tc>
                <a:tc>
                  <a:txBody>
                    <a:bodyPr/>
                    <a:lstStyle/>
                    <a:p>
                      <a:r>
                        <a:rPr lang="en-US" sz="3200" dirty="0">
                          <a:solidFill>
                            <a:schemeClr val="bg1"/>
                          </a:solidFill>
                        </a:rPr>
                        <a:t>Uh-uh</a:t>
                      </a:r>
                    </a:p>
                  </a:txBody>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188049" y="22058"/>
            <a:ext cx="4724400" cy="707886"/>
          </a:xfrm>
          <a:prstGeom prst="rect">
            <a:avLst/>
          </a:prstGeom>
          <a:noFill/>
        </p:spPr>
        <p:txBody>
          <a:bodyPr wrap="square" rtlCol="0">
            <a:spAutoFit/>
          </a:bodyPr>
          <a:lstStyle/>
          <a:p>
            <a:r>
              <a:rPr lang="en-US" dirty="0"/>
              <a:t>Ruth’s Decision</a:t>
            </a:r>
          </a:p>
        </p:txBody>
      </p:sp>
    </p:spTree>
    <p:extLst>
      <p:ext uri="{BB962C8B-B14F-4D97-AF65-F5344CB8AC3E}">
        <p14:creationId xmlns:p14="http://schemas.microsoft.com/office/powerpoint/2010/main" val="3924376157"/>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217151857"/>
              </p:ext>
            </p:extLst>
          </p:nvPr>
        </p:nvGraphicFramePr>
        <p:xfrm>
          <a:off x="279397" y="864975"/>
          <a:ext cx="9448802" cy="3665504"/>
        </p:xfrm>
        <a:graphic>
          <a:graphicData uri="http://schemas.openxmlformats.org/drawingml/2006/table">
            <a:tbl>
              <a:tblPr firstRow="1" bandRow="1">
                <a:tableStyleId>{F2DE63D5-997A-4646-A377-4702673A728D}</a:tableStyleId>
              </a:tblPr>
              <a:tblGrid>
                <a:gridCol w="4724401">
                  <a:extLst>
                    <a:ext uri="{9D8B030D-6E8A-4147-A177-3AD203B41FA5}">
                      <a16:colId xmlns:a16="http://schemas.microsoft.com/office/drawing/2014/main" xmlns="" val="20000"/>
                    </a:ext>
                  </a:extLst>
                </a:gridCol>
                <a:gridCol w="4724401">
                  <a:extLst>
                    <a:ext uri="{9D8B030D-6E8A-4147-A177-3AD203B41FA5}">
                      <a16:colId xmlns:a16="http://schemas.microsoft.com/office/drawing/2014/main" xmlns="" val="20001"/>
                    </a:ext>
                  </a:extLst>
                </a:gridCol>
              </a:tblGrid>
              <a:tr h="649676">
                <a:tc>
                  <a:txBody>
                    <a:bodyPr/>
                    <a:lstStyle/>
                    <a:p>
                      <a:r>
                        <a:rPr lang="en-US" sz="3200" dirty="0"/>
                        <a:t>What Ruth was willing to give up</a:t>
                      </a:r>
                    </a:p>
                  </a:txBody>
                  <a:tcPr>
                    <a:solidFill>
                      <a:schemeClr val="tx1"/>
                    </a:solidFill>
                  </a:tcPr>
                </a:tc>
                <a:tc>
                  <a:txBody>
                    <a:bodyPr/>
                    <a:lstStyle/>
                    <a:p>
                      <a:r>
                        <a:rPr lang="en-US" sz="3200" dirty="0"/>
                        <a:t>What Ruth was assured of</a:t>
                      </a:r>
                    </a:p>
                  </a:txBody>
                  <a:tcPr>
                    <a:solidFill>
                      <a:schemeClr val="tx1"/>
                    </a:solidFill>
                  </a:tcPr>
                </a:tc>
                <a:extLst>
                  <a:ext uri="{0D108BD9-81ED-4DB2-BD59-A6C34878D82A}">
                    <a16:rowId xmlns:a16="http://schemas.microsoft.com/office/drawing/2014/main" xmlns="" val="10000"/>
                  </a:ext>
                </a:extLst>
              </a:tr>
              <a:tr h="649676">
                <a:tc>
                  <a:txBody>
                    <a:bodyPr/>
                    <a:lstStyle/>
                    <a:p>
                      <a:r>
                        <a:rPr lang="en-US" sz="3200" dirty="0">
                          <a:solidFill>
                            <a:schemeClr val="bg1"/>
                          </a:solidFill>
                        </a:rPr>
                        <a:t>Security </a:t>
                      </a:r>
                    </a:p>
                  </a:txBody>
                  <a:tcPr/>
                </a:tc>
                <a:tc>
                  <a:txBody>
                    <a:bodyPr/>
                    <a:lstStyle/>
                    <a:p>
                      <a:r>
                        <a:rPr lang="en-US" sz="3200" dirty="0">
                          <a:solidFill>
                            <a:schemeClr val="bg1"/>
                          </a:solidFill>
                        </a:rPr>
                        <a:t>No</a:t>
                      </a:r>
                    </a:p>
                  </a:txBody>
                  <a:tcPr/>
                </a:tc>
                <a:extLst>
                  <a:ext uri="{0D108BD9-81ED-4DB2-BD59-A6C34878D82A}">
                    <a16:rowId xmlns:a16="http://schemas.microsoft.com/office/drawing/2014/main" xmlns="" val="10001"/>
                  </a:ext>
                </a:extLst>
              </a:tr>
              <a:tr h="649676">
                <a:tc>
                  <a:txBody>
                    <a:bodyPr/>
                    <a:lstStyle/>
                    <a:p>
                      <a:r>
                        <a:rPr lang="en-US" sz="3200" dirty="0">
                          <a:solidFill>
                            <a:schemeClr val="bg1"/>
                          </a:solidFill>
                        </a:rPr>
                        <a:t>Marriage</a:t>
                      </a:r>
                    </a:p>
                  </a:txBody>
                  <a:tcPr/>
                </a:tc>
                <a:tc>
                  <a:txBody>
                    <a:bodyPr/>
                    <a:lstStyle/>
                    <a:p>
                      <a:r>
                        <a:rPr lang="en-US" sz="3200" dirty="0">
                          <a:solidFill>
                            <a:schemeClr val="bg1"/>
                          </a:solidFill>
                        </a:rPr>
                        <a:t>Nope</a:t>
                      </a:r>
                    </a:p>
                  </a:txBody>
                  <a:tcPr/>
                </a:tc>
                <a:extLst>
                  <a:ext uri="{0D108BD9-81ED-4DB2-BD59-A6C34878D82A}">
                    <a16:rowId xmlns:a16="http://schemas.microsoft.com/office/drawing/2014/main" xmlns="" val="10002"/>
                  </a:ext>
                </a:extLst>
              </a:tr>
              <a:tr h="649676">
                <a:tc>
                  <a:txBody>
                    <a:bodyPr/>
                    <a:lstStyle/>
                    <a:p>
                      <a:r>
                        <a:rPr lang="en-US" sz="3200" dirty="0">
                          <a:solidFill>
                            <a:schemeClr val="bg1"/>
                          </a:solidFill>
                        </a:rPr>
                        <a:t>Her family of origin</a:t>
                      </a:r>
                    </a:p>
                  </a:txBody>
                  <a:tcPr/>
                </a:tc>
                <a:tc>
                  <a:txBody>
                    <a:bodyPr/>
                    <a:lstStyle/>
                    <a:p>
                      <a:r>
                        <a:rPr lang="en-US" sz="3200" dirty="0">
                          <a:solidFill>
                            <a:schemeClr val="bg1"/>
                          </a:solidFill>
                        </a:rPr>
                        <a:t>Not this</a:t>
                      </a:r>
                    </a:p>
                  </a:txBody>
                  <a:tcPr/>
                </a:tc>
                <a:extLst>
                  <a:ext uri="{0D108BD9-81ED-4DB2-BD59-A6C34878D82A}">
                    <a16:rowId xmlns:a16="http://schemas.microsoft.com/office/drawing/2014/main" xmlns="" val="10003"/>
                  </a:ext>
                </a:extLst>
              </a:tr>
              <a:tr h="649676">
                <a:tc>
                  <a:txBody>
                    <a:bodyPr/>
                    <a:lstStyle/>
                    <a:p>
                      <a:r>
                        <a:rPr lang="en-US" sz="3200" dirty="0">
                          <a:solidFill>
                            <a:schemeClr val="bg1"/>
                          </a:solidFill>
                        </a:rPr>
                        <a:t>A family of her own</a:t>
                      </a:r>
                    </a:p>
                  </a:txBody>
                  <a:tcPr/>
                </a:tc>
                <a:tc>
                  <a:txBody>
                    <a:bodyPr/>
                    <a:lstStyle/>
                    <a:p>
                      <a:r>
                        <a:rPr lang="en-US" sz="3200" dirty="0">
                          <a:solidFill>
                            <a:schemeClr val="bg1"/>
                          </a:solidFill>
                        </a:rPr>
                        <a:t>Uh-uh</a:t>
                      </a:r>
                    </a:p>
                  </a:txBody>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188049" y="22058"/>
            <a:ext cx="4724400" cy="707886"/>
          </a:xfrm>
          <a:prstGeom prst="rect">
            <a:avLst/>
          </a:prstGeom>
          <a:noFill/>
        </p:spPr>
        <p:txBody>
          <a:bodyPr wrap="square" rtlCol="0">
            <a:spAutoFit/>
          </a:bodyPr>
          <a:lstStyle/>
          <a:p>
            <a:r>
              <a:rPr lang="en-US" dirty="0"/>
              <a:t>Ruth’s Decision</a:t>
            </a:r>
          </a:p>
        </p:txBody>
      </p:sp>
      <p:sp>
        <p:nvSpPr>
          <p:cNvPr id="8" name="Rounded Rectangle 3">
            <a:extLst>
              <a:ext uri="{FF2B5EF4-FFF2-40B4-BE49-F238E27FC236}">
                <a16:creationId xmlns:a16="http://schemas.microsoft.com/office/drawing/2014/main" xmlns="" id="{19D916F0-34FB-44A2-934B-046979DAFE20}"/>
              </a:ext>
            </a:extLst>
          </p:cNvPr>
          <p:cNvSpPr/>
          <p:nvPr/>
        </p:nvSpPr>
        <p:spPr bwMode="auto">
          <a:xfrm>
            <a:off x="5102727" y="1735673"/>
            <a:ext cx="1371600" cy="2862322"/>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endParaRPr lang="en-US" sz="3600" dirty="0">
              <a:solidFill>
                <a:schemeClr val="bg1"/>
              </a:solidFill>
            </a:endParaRPr>
          </a:p>
          <a:p>
            <a:endParaRPr lang="en-US" sz="3600" dirty="0">
              <a:solidFill>
                <a:schemeClr val="bg1"/>
              </a:solidFill>
            </a:endParaRPr>
          </a:p>
          <a:p>
            <a:r>
              <a:rPr lang="en-US" sz="3600" dirty="0">
                <a:solidFill>
                  <a:schemeClr val="bg1"/>
                </a:solidFill>
              </a:rPr>
              <a:t>GOD</a:t>
            </a:r>
          </a:p>
          <a:p>
            <a:endParaRPr lang="en-US" sz="3600" dirty="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1239184985"/>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18 When Naomi saw that Ruth was determined to go with her, she said nothing more. </a:t>
            </a:r>
          </a:p>
          <a:p>
            <a:r>
              <a:rPr lang="en-US" dirty="0"/>
              <a:t>19 So the two of them continued on their journey. </a:t>
            </a:r>
          </a:p>
          <a:p>
            <a:endParaRPr lang="en-US" dirty="0"/>
          </a:p>
          <a:p>
            <a:endParaRPr lang="en-US" dirty="0"/>
          </a:p>
        </p:txBody>
      </p:sp>
      <p:sp>
        <p:nvSpPr>
          <p:cNvPr id="4" name="Title 3"/>
          <p:cNvSpPr>
            <a:spLocks noGrp="1"/>
          </p:cNvSpPr>
          <p:nvPr>
            <p:ph type="title"/>
          </p:nvPr>
        </p:nvSpPr>
        <p:spPr/>
        <p:txBody>
          <a:bodyPr/>
          <a:lstStyle/>
          <a:p>
            <a:r>
              <a:rPr lang="en-US" dirty="0"/>
              <a:t>Ruth 1</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431800" y="2672414"/>
            <a:ext cx="8229600" cy="1588127"/>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Naomi left a famine in Bethlehem, and learned there are famines worse than the famine for bread.</a:t>
            </a:r>
          </a:p>
        </p:txBody>
      </p:sp>
    </p:spTree>
    <p:extLst>
      <p:ext uri="{BB962C8B-B14F-4D97-AF65-F5344CB8AC3E}">
        <p14:creationId xmlns:p14="http://schemas.microsoft.com/office/powerpoint/2010/main" val="25564034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When they came to Bethlehem, the entire town was excited by their arrival. “Is it really Naomi?” the women asked. </a:t>
            </a:r>
          </a:p>
          <a:p>
            <a:endParaRPr lang="en-US" dirty="0"/>
          </a:p>
          <a:p>
            <a:endParaRPr lang="en-US" dirty="0"/>
          </a:p>
        </p:txBody>
      </p:sp>
      <p:sp>
        <p:nvSpPr>
          <p:cNvPr id="4" name="Title 3"/>
          <p:cNvSpPr>
            <a:spLocks noGrp="1"/>
          </p:cNvSpPr>
          <p:nvPr>
            <p:ph type="title"/>
          </p:nvPr>
        </p:nvSpPr>
        <p:spPr/>
        <p:txBody>
          <a:bodyPr/>
          <a:lstStyle/>
          <a:p>
            <a:r>
              <a:rPr lang="en-US" dirty="0"/>
              <a:t>Ruth 1</a:t>
            </a:r>
          </a:p>
        </p:txBody>
      </p:sp>
    </p:spTree>
    <p:extLst>
      <p:ext uri="{BB962C8B-B14F-4D97-AF65-F5344CB8AC3E}">
        <p14:creationId xmlns:p14="http://schemas.microsoft.com/office/powerpoint/2010/main" val="535619273"/>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20 “Don’t call me Naomi,” she responded. “Instead, call me Mara, </a:t>
            </a:r>
            <a:r>
              <a:rPr lang="en-US" u="sng" dirty="0"/>
              <a:t>for the Almighty has made life very bitter for me</a:t>
            </a:r>
            <a:r>
              <a:rPr lang="en-US" dirty="0"/>
              <a:t>. </a:t>
            </a:r>
          </a:p>
          <a:p>
            <a:endParaRPr lang="en-US" dirty="0"/>
          </a:p>
          <a:p>
            <a:endParaRPr lang="en-US" dirty="0"/>
          </a:p>
        </p:txBody>
      </p:sp>
      <p:sp>
        <p:nvSpPr>
          <p:cNvPr id="4" name="Title 3"/>
          <p:cNvSpPr>
            <a:spLocks noGrp="1"/>
          </p:cNvSpPr>
          <p:nvPr>
            <p:ph type="title"/>
          </p:nvPr>
        </p:nvSpPr>
        <p:spPr/>
        <p:txBody>
          <a:bodyPr/>
          <a:lstStyle/>
          <a:p>
            <a:r>
              <a:rPr lang="en-US" dirty="0"/>
              <a:t>Ruth 1</a:t>
            </a:r>
          </a:p>
        </p:txBody>
      </p:sp>
    </p:spTree>
    <p:extLst>
      <p:ext uri="{BB962C8B-B14F-4D97-AF65-F5344CB8AC3E}">
        <p14:creationId xmlns:p14="http://schemas.microsoft.com/office/powerpoint/2010/main" val="4226404453"/>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20 “Don’t call me Naomi,” she responded. “Instead, call me Mara, for the Almighty has made life very bitter for me. </a:t>
            </a:r>
          </a:p>
          <a:p>
            <a:r>
              <a:rPr lang="en-US" dirty="0"/>
              <a:t>21 </a:t>
            </a:r>
            <a:r>
              <a:rPr lang="en-US" u="sng" dirty="0"/>
              <a:t>I went away full</a:t>
            </a:r>
            <a:r>
              <a:rPr lang="en-US" dirty="0"/>
              <a:t>, but Yahweh has brought me home empty. Why call me Naomi when Yahweh has caused me to suffer and the Almighty has sent such tragedy upon me?” </a:t>
            </a:r>
          </a:p>
          <a:p>
            <a:endParaRPr lang="en-US" dirty="0"/>
          </a:p>
          <a:p>
            <a:endParaRPr lang="en-US" dirty="0"/>
          </a:p>
        </p:txBody>
      </p:sp>
      <p:sp>
        <p:nvSpPr>
          <p:cNvPr id="4" name="Title 3"/>
          <p:cNvSpPr>
            <a:spLocks noGrp="1"/>
          </p:cNvSpPr>
          <p:nvPr>
            <p:ph type="title"/>
          </p:nvPr>
        </p:nvSpPr>
        <p:spPr/>
        <p:txBody>
          <a:bodyPr/>
          <a:lstStyle/>
          <a:p>
            <a:r>
              <a:rPr lang="en-US" dirty="0"/>
              <a:t>Ruth 1</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1193800" y="4000500"/>
            <a:ext cx="6477000" cy="590931"/>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“I was full, I just didn’t know it.”</a:t>
            </a:r>
          </a:p>
        </p:txBody>
      </p:sp>
    </p:spTree>
    <p:extLst>
      <p:ext uri="{BB962C8B-B14F-4D97-AF65-F5344CB8AC3E}">
        <p14:creationId xmlns:p14="http://schemas.microsoft.com/office/powerpoint/2010/main" val="24093633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22 So Naomi returned from Moab, accompanied by her daughter-in-law Ruth, the young Moabite woman. They arrived in Bethlehem in late spring, at the beginning of the barley harvest. </a:t>
            </a:r>
          </a:p>
          <a:p>
            <a:endParaRPr lang="en-US" dirty="0"/>
          </a:p>
          <a:p>
            <a:endParaRPr lang="en-US" dirty="0"/>
          </a:p>
        </p:txBody>
      </p:sp>
      <p:sp>
        <p:nvSpPr>
          <p:cNvPr id="4" name="Title 3"/>
          <p:cNvSpPr>
            <a:spLocks noGrp="1"/>
          </p:cNvSpPr>
          <p:nvPr>
            <p:ph type="title"/>
          </p:nvPr>
        </p:nvSpPr>
        <p:spPr/>
        <p:txBody>
          <a:bodyPr/>
          <a:lstStyle/>
          <a:p>
            <a:r>
              <a:rPr lang="en-US" dirty="0"/>
              <a:t>Ruth 1</a:t>
            </a:r>
          </a:p>
        </p:txBody>
      </p:sp>
    </p:spTree>
    <p:extLst>
      <p:ext uri="{BB962C8B-B14F-4D97-AF65-F5344CB8AC3E}">
        <p14:creationId xmlns:p14="http://schemas.microsoft.com/office/powerpoint/2010/main" val="985416304"/>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 Now there was a wealthy and influential man in Bethlehem named </a:t>
            </a:r>
            <a:r>
              <a:rPr lang="en-US" u="sng" dirty="0"/>
              <a:t>Boaz</a:t>
            </a:r>
            <a:r>
              <a:rPr lang="en-US" dirty="0"/>
              <a:t>, who was a relative of Naomi’s husband, Elimelech. </a:t>
            </a:r>
          </a:p>
          <a:p>
            <a:endParaRPr lang="en-US" dirty="0"/>
          </a:p>
          <a:p>
            <a:endParaRPr lang="en-US" dirty="0"/>
          </a:p>
        </p:txBody>
      </p:sp>
      <p:sp>
        <p:nvSpPr>
          <p:cNvPr id="4" name="Title 3"/>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162795507"/>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 Now there was a </a:t>
            </a:r>
            <a:r>
              <a:rPr lang="en-US" u="sng" dirty="0"/>
              <a:t>wealthy and influential</a:t>
            </a:r>
            <a:r>
              <a:rPr lang="en-US" dirty="0"/>
              <a:t> man in Bethlehem named Boaz, who was a relative of Naomi’s husband, Elimelech. </a:t>
            </a:r>
          </a:p>
          <a:p>
            <a:endParaRPr lang="en-US" dirty="0"/>
          </a:p>
          <a:p>
            <a:endParaRPr lang="en-US" dirty="0"/>
          </a:p>
        </p:txBody>
      </p:sp>
      <p:sp>
        <p:nvSpPr>
          <p:cNvPr id="4" name="Title 3"/>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79706302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So a man from Bethlehem in Judah left his home and went to live in the country of Moab, taking his wife and two sons with him. </a:t>
            </a:r>
          </a:p>
          <a:p>
            <a:r>
              <a:rPr lang="en-US" dirty="0"/>
              <a:t>2 The man’s name was Elimelech, and his wife was Naomi. Their two sons were Mahlon and Kilion. </a:t>
            </a:r>
          </a:p>
          <a:p>
            <a:endParaRPr lang="en-US" dirty="0"/>
          </a:p>
          <a:p>
            <a:endParaRPr lang="en-US" dirty="0"/>
          </a:p>
          <a:p>
            <a:endParaRPr lang="en-US" dirty="0"/>
          </a:p>
        </p:txBody>
      </p:sp>
      <p:sp>
        <p:nvSpPr>
          <p:cNvPr id="4" name="Title 3"/>
          <p:cNvSpPr>
            <a:spLocks noGrp="1"/>
          </p:cNvSpPr>
          <p:nvPr>
            <p:ph type="title"/>
          </p:nvPr>
        </p:nvSpPr>
        <p:spPr/>
        <p:txBody>
          <a:bodyPr/>
          <a:lstStyle/>
          <a:p>
            <a:r>
              <a:rPr lang="en-US" dirty="0"/>
              <a:t>Ruth 1</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2108200" y="2933700"/>
            <a:ext cx="7162798" cy="2585323"/>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571500" indent="-571500">
              <a:lnSpc>
                <a:spcPct val="90000"/>
              </a:lnSpc>
              <a:buFontTx/>
              <a:buChar char="-"/>
            </a:pPr>
            <a:r>
              <a:rPr lang="en-US" sz="3600" dirty="0">
                <a:solidFill>
                  <a:schemeClr val="bg1"/>
                </a:solidFill>
              </a:rPr>
              <a:t>Bethlehem = “House of Bread”</a:t>
            </a:r>
          </a:p>
          <a:p>
            <a:pPr marL="571500" indent="-571500">
              <a:lnSpc>
                <a:spcPct val="90000"/>
              </a:lnSpc>
              <a:buFontTx/>
              <a:buChar char="-"/>
            </a:pPr>
            <a:r>
              <a:rPr lang="en-US" sz="3600" dirty="0">
                <a:solidFill>
                  <a:schemeClr val="bg1"/>
                </a:solidFill>
              </a:rPr>
              <a:t>Elimelech = “My God is King”</a:t>
            </a:r>
          </a:p>
          <a:p>
            <a:pPr marL="571500" indent="-571500">
              <a:lnSpc>
                <a:spcPct val="90000"/>
              </a:lnSpc>
              <a:buFontTx/>
              <a:buChar char="-"/>
            </a:pPr>
            <a:r>
              <a:rPr lang="en-US" sz="3600" dirty="0">
                <a:solidFill>
                  <a:schemeClr val="bg1"/>
                </a:solidFill>
              </a:rPr>
              <a:t>Naomi = “Sweetheart”</a:t>
            </a:r>
          </a:p>
          <a:p>
            <a:pPr marL="571500" indent="-571500">
              <a:lnSpc>
                <a:spcPct val="90000"/>
              </a:lnSpc>
              <a:buFontTx/>
              <a:buChar char="-"/>
            </a:pPr>
            <a:r>
              <a:rPr lang="en-US" sz="3600" dirty="0">
                <a:solidFill>
                  <a:schemeClr val="bg1"/>
                </a:solidFill>
              </a:rPr>
              <a:t>Mahlon = “Sick”</a:t>
            </a:r>
          </a:p>
          <a:p>
            <a:pPr marL="571500" indent="-571500">
              <a:lnSpc>
                <a:spcPct val="90000"/>
              </a:lnSpc>
              <a:buFontTx/>
              <a:buChar char="-"/>
            </a:pPr>
            <a:r>
              <a:rPr lang="en-US" sz="3600" dirty="0">
                <a:solidFill>
                  <a:schemeClr val="bg1"/>
                </a:solidFill>
              </a:rPr>
              <a:t>Kilion = “Dying”</a:t>
            </a:r>
          </a:p>
        </p:txBody>
      </p:sp>
    </p:spTree>
    <p:extLst>
      <p:ext uri="{BB962C8B-B14F-4D97-AF65-F5344CB8AC3E}">
        <p14:creationId xmlns:p14="http://schemas.microsoft.com/office/powerpoint/2010/main" val="42720847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left)">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left)">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left)">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2 One day Ruth the Moabite said to Naomi, “Let me go out into the harvest fields to pick up the stalks of grain left behind by anyone who is kind enough to let me do it.” </a:t>
            </a:r>
          </a:p>
          <a:p>
            <a:endParaRPr lang="en-US" dirty="0"/>
          </a:p>
        </p:txBody>
      </p:sp>
      <p:sp>
        <p:nvSpPr>
          <p:cNvPr id="4" name="Title 3"/>
          <p:cNvSpPr>
            <a:spLocks noGrp="1"/>
          </p:cNvSpPr>
          <p:nvPr>
            <p:ph type="title"/>
          </p:nvPr>
        </p:nvSpPr>
        <p:spPr/>
        <p:txBody>
          <a:bodyPr/>
          <a:lstStyle/>
          <a:p>
            <a:r>
              <a:rPr lang="en-US" dirty="0"/>
              <a:t>Ruth 2</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812800" y="2638325"/>
            <a:ext cx="8763000" cy="2086725"/>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571500" indent="-571500">
              <a:lnSpc>
                <a:spcPct val="90000"/>
              </a:lnSpc>
              <a:buFontTx/>
              <a:buChar char="-"/>
            </a:pPr>
            <a:r>
              <a:rPr lang="en-US" sz="3600" dirty="0">
                <a:solidFill>
                  <a:schemeClr val="bg1"/>
                </a:solidFill>
              </a:rPr>
              <a:t>Ruth made her decision to follow God, but it didn’t fix everything right away.</a:t>
            </a:r>
          </a:p>
          <a:p>
            <a:pPr marL="571500" indent="-571500">
              <a:lnSpc>
                <a:spcPct val="90000"/>
              </a:lnSpc>
              <a:buFontTx/>
              <a:buChar char="-"/>
            </a:pPr>
            <a:r>
              <a:rPr lang="en-US" sz="3600" dirty="0">
                <a:solidFill>
                  <a:schemeClr val="bg1"/>
                </a:solidFill>
              </a:rPr>
              <a:t>Instead of being cared for in Moab, she is in Israel taking care of Naomi</a:t>
            </a:r>
          </a:p>
        </p:txBody>
      </p:sp>
    </p:spTree>
    <p:extLst>
      <p:ext uri="{BB962C8B-B14F-4D97-AF65-F5344CB8AC3E}">
        <p14:creationId xmlns:p14="http://schemas.microsoft.com/office/powerpoint/2010/main" val="26205652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2 One day Ruth the Moabite said to Naomi, “Let me go out into the harvest fields to </a:t>
            </a:r>
            <a:r>
              <a:rPr lang="en-US" u="sng" dirty="0"/>
              <a:t>pick up the stalks of grain</a:t>
            </a:r>
            <a:r>
              <a:rPr lang="en-US" dirty="0"/>
              <a:t> left behind by anyone who is kind enough to let me do it.” </a:t>
            </a:r>
          </a:p>
          <a:p>
            <a:endParaRPr lang="en-US" dirty="0"/>
          </a:p>
        </p:txBody>
      </p:sp>
      <p:sp>
        <p:nvSpPr>
          <p:cNvPr id="4" name="Title 3"/>
          <p:cNvSpPr>
            <a:spLocks noGrp="1"/>
          </p:cNvSpPr>
          <p:nvPr>
            <p:ph type="title"/>
          </p:nvPr>
        </p:nvSpPr>
        <p:spPr/>
        <p:txBody>
          <a:bodyPr/>
          <a:lstStyle/>
          <a:p>
            <a:r>
              <a:rPr lang="en-US" dirty="0"/>
              <a:t>Ruth 2</a:t>
            </a:r>
          </a:p>
        </p:txBody>
      </p:sp>
      <p:sp>
        <p:nvSpPr>
          <p:cNvPr id="7" name="Rounded Rectangle 3">
            <a:extLst>
              <a:ext uri="{FF2B5EF4-FFF2-40B4-BE49-F238E27FC236}">
                <a16:creationId xmlns:a16="http://schemas.microsoft.com/office/drawing/2014/main" xmlns="" id="{19D916F0-34FB-44A2-934B-046979DAFE20}"/>
              </a:ext>
            </a:extLst>
          </p:cNvPr>
          <p:cNvSpPr/>
          <p:nvPr/>
        </p:nvSpPr>
        <p:spPr bwMode="auto">
          <a:xfrm>
            <a:off x="50800" y="2247900"/>
            <a:ext cx="9990665" cy="3416320"/>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600" dirty="0">
                <a:solidFill>
                  <a:schemeClr val="bg1"/>
                </a:solidFill>
              </a:rPr>
              <a:t>Leviticus 23:22 – </a:t>
            </a:r>
            <a:r>
              <a:rPr lang="en-US" sz="3600" dirty="0"/>
              <a:t>When you harvest the crops of your land, do not harvest the grain along the edges of your fields, and do not pick up what the harvesters drop. Leave it for the poor and the foreigners living among you. I am Yahweh your God.</a:t>
            </a:r>
            <a:endParaRPr lang="en-US" sz="3600" dirty="0">
              <a:solidFill>
                <a:schemeClr val="bg1"/>
              </a:solidFill>
            </a:endParaRPr>
          </a:p>
        </p:txBody>
      </p:sp>
    </p:spTree>
    <p:extLst>
      <p:ext uri="{BB962C8B-B14F-4D97-AF65-F5344CB8AC3E}">
        <p14:creationId xmlns:p14="http://schemas.microsoft.com/office/powerpoint/2010/main" val="37745873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Naomi replied, “All right, my daughter, go ahead.” 3 So Ruth went out to gather grain behind the harvesters. </a:t>
            </a:r>
          </a:p>
          <a:p>
            <a:r>
              <a:rPr lang="en-US" u="sng" dirty="0"/>
              <a:t>And as it happened</a:t>
            </a:r>
            <a:r>
              <a:rPr lang="en-US" dirty="0"/>
              <a:t>, she found herself working in a field that belonged to Boaz, the relative of her father-in-law, Elimelech. </a:t>
            </a:r>
          </a:p>
          <a:p>
            <a:endParaRPr lang="en-US" dirty="0"/>
          </a:p>
          <a:p>
            <a:endParaRPr lang="en-US" dirty="0"/>
          </a:p>
        </p:txBody>
      </p:sp>
      <p:sp>
        <p:nvSpPr>
          <p:cNvPr id="4" name="Title 3"/>
          <p:cNvSpPr>
            <a:spLocks noGrp="1"/>
          </p:cNvSpPr>
          <p:nvPr>
            <p:ph type="title"/>
          </p:nvPr>
        </p:nvSpPr>
        <p:spPr/>
        <p:txBody>
          <a:bodyPr/>
          <a:lstStyle/>
          <a:p>
            <a:r>
              <a:rPr lang="en-US" dirty="0"/>
              <a:t>Ruth 2</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812800" y="3543300"/>
            <a:ext cx="8763000" cy="590931"/>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In her going, God was able to guide her</a:t>
            </a:r>
          </a:p>
        </p:txBody>
      </p:sp>
    </p:spTree>
    <p:extLst>
      <p:ext uri="{BB962C8B-B14F-4D97-AF65-F5344CB8AC3E}">
        <p14:creationId xmlns:p14="http://schemas.microsoft.com/office/powerpoint/2010/main" val="6625976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4 </a:t>
            </a:r>
            <a:r>
              <a:rPr lang="en-US" u="sng" dirty="0"/>
              <a:t>While she was there</a:t>
            </a:r>
            <a:r>
              <a:rPr lang="en-US" dirty="0"/>
              <a:t>, Boaz arrived from Bethlehem and greeted the harvesters. </a:t>
            </a:r>
          </a:p>
        </p:txBody>
      </p:sp>
      <p:sp>
        <p:nvSpPr>
          <p:cNvPr id="4" name="Title 3"/>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3904262719"/>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4 While she was there, Boaz arrived from Bethlehem and greeted the harvesters.</a:t>
            </a:r>
          </a:p>
          <a:p>
            <a:r>
              <a:rPr lang="en-US" dirty="0"/>
              <a:t>“</a:t>
            </a:r>
            <a:r>
              <a:rPr lang="en-US" u="sng" dirty="0"/>
              <a:t>Yahweh be with you</a:t>
            </a:r>
            <a:r>
              <a:rPr lang="en-US" dirty="0"/>
              <a:t>!” he said. </a:t>
            </a:r>
          </a:p>
          <a:p>
            <a:r>
              <a:rPr lang="en-US" dirty="0"/>
              <a:t>“Yahweh bless you!” the harvesters replied. </a:t>
            </a:r>
          </a:p>
          <a:p>
            <a:endParaRPr lang="en-US" dirty="0"/>
          </a:p>
          <a:p>
            <a:r>
              <a:rPr lang="en-US" dirty="0"/>
              <a:t> </a:t>
            </a:r>
          </a:p>
        </p:txBody>
      </p:sp>
      <p:sp>
        <p:nvSpPr>
          <p:cNvPr id="4" name="Title 3"/>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6355841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5 Then Boaz asked his foreman, “Who is that young woman over there? Who does she belong to?” </a:t>
            </a:r>
          </a:p>
          <a:p>
            <a:r>
              <a:rPr lang="en-US" dirty="0"/>
              <a:t> </a:t>
            </a:r>
          </a:p>
        </p:txBody>
      </p:sp>
      <p:sp>
        <p:nvSpPr>
          <p:cNvPr id="4" name="Title 3"/>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2642518739"/>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6 And the foreman replied, “She is the young woman from Moab who came back with Naomi. </a:t>
            </a:r>
          </a:p>
          <a:p>
            <a:r>
              <a:rPr lang="en-US" dirty="0"/>
              <a:t>7 She asked me this morning if she could gather grain behind the harvesters. </a:t>
            </a:r>
          </a:p>
          <a:p>
            <a:r>
              <a:rPr lang="en-US" dirty="0"/>
              <a:t>She has been </a:t>
            </a:r>
            <a:r>
              <a:rPr lang="en-US" u="sng" dirty="0"/>
              <a:t>hard at work</a:t>
            </a:r>
            <a:r>
              <a:rPr lang="en-US" dirty="0"/>
              <a:t> ever since, except for a few minutes’ rest in the shelter.” </a:t>
            </a:r>
          </a:p>
        </p:txBody>
      </p:sp>
      <p:sp>
        <p:nvSpPr>
          <p:cNvPr id="4" name="Title 3"/>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17750762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8 Boaz went over and said to Ruth, “Listen, </a:t>
            </a:r>
            <a:r>
              <a:rPr lang="en-US" u="sng" dirty="0"/>
              <a:t>my daughter</a:t>
            </a:r>
            <a:r>
              <a:rPr lang="en-US" dirty="0"/>
              <a:t>. </a:t>
            </a:r>
          </a:p>
        </p:txBody>
      </p:sp>
      <p:sp>
        <p:nvSpPr>
          <p:cNvPr id="4" name="Title 3"/>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884849486"/>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8 Boaz went over and said to Ruth, “Listen, my daughter. </a:t>
            </a:r>
          </a:p>
          <a:p>
            <a:r>
              <a:rPr lang="en-US" dirty="0"/>
              <a:t>Stay right here with us when you gather grain; don’t go to any other fields. Stay right behind the young women working in my field.</a:t>
            </a:r>
          </a:p>
          <a:p>
            <a:endParaRPr lang="en-US" dirty="0"/>
          </a:p>
        </p:txBody>
      </p:sp>
      <p:sp>
        <p:nvSpPr>
          <p:cNvPr id="4" name="Title 3"/>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1271865905"/>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 9 See which part of the field they are harvesting, and then follow them. </a:t>
            </a:r>
          </a:p>
          <a:p>
            <a:r>
              <a:rPr lang="en-US" dirty="0"/>
              <a:t>I have warned the young men not to treat you roughly. And when you are thirsty, help yourself to the water they have drawn from the well.” </a:t>
            </a:r>
          </a:p>
          <a:p>
            <a:endParaRPr lang="en-US" dirty="0"/>
          </a:p>
          <a:p>
            <a:endParaRPr lang="en-US" dirty="0"/>
          </a:p>
        </p:txBody>
      </p:sp>
      <p:sp>
        <p:nvSpPr>
          <p:cNvPr id="4" name="Title 3"/>
          <p:cNvSpPr>
            <a:spLocks noGrp="1"/>
          </p:cNvSpPr>
          <p:nvPr>
            <p:ph type="title"/>
          </p:nvPr>
        </p:nvSpPr>
        <p:spPr/>
        <p:txBody>
          <a:bodyPr/>
          <a:lstStyle/>
          <a:p>
            <a:r>
              <a:rPr lang="en-US" dirty="0"/>
              <a:t>Ruth 2</a:t>
            </a:r>
          </a:p>
        </p:txBody>
      </p:sp>
      <p:sp>
        <p:nvSpPr>
          <p:cNvPr id="7" name="Rounded Rectangle 5">
            <a:extLst>
              <a:ext uri="{FF2B5EF4-FFF2-40B4-BE49-F238E27FC236}">
                <a16:creationId xmlns:a16="http://schemas.microsoft.com/office/drawing/2014/main" xmlns="" id="{B869F8DA-383D-4AED-8AD5-1ACBF055A3AB}"/>
              </a:ext>
            </a:extLst>
          </p:cNvPr>
          <p:cNvSpPr/>
          <p:nvPr/>
        </p:nvSpPr>
        <p:spPr bwMode="auto">
          <a:xfrm>
            <a:off x="812800" y="3543300"/>
            <a:ext cx="8763000" cy="1588127"/>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He is being so kind to her!</a:t>
            </a:r>
          </a:p>
          <a:p>
            <a:pPr>
              <a:lnSpc>
                <a:spcPct val="90000"/>
              </a:lnSpc>
            </a:pPr>
            <a:r>
              <a:rPr lang="en-US" sz="3600" dirty="0">
                <a:solidFill>
                  <a:schemeClr val="bg1"/>
                </a:solidFill>
              </a:rPr>
              <a:t>She is completely helpless, and he is providing food and protection for her.</a:t>
            </a:r>
          </a:p>
        </p:txBody>
      </p:sp>
    </p:spTree>
    <p:extLst>
      <p:ext uri="{BB962C8B-B14F-4D97-AF65-F5344CB8AC3E}">
        <p14:creationId xmlns:p14="http://schemas.microsoft.com/office/powerpoint/2010/main" val="15568332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left)">
                                      <p:cBhvr>
                                        <p:cTn id="12" dur="500"/>
                                        <p:tgtEl>
                                          <p:spTgt spid="7">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So a man from Bethlehem in Judah left his home and went to live in the country of Moab, taking his wife and two sons with him. </a:t>
            </a:r>
          </a:p>
          <a:p>
            <a:r>
              <a:rPr lang="en-US" dirty="0"/>
              <a:t>2 The man’s name was Elimelech, and his wife was Naomi. Their two sons were Mahlon and Kilion. </a:t>
            </a:r>
          </a:p>
          <a:p>
            <a:r>
              <a:rPr lang="en-US" dirty="0"/>
              <a:t>They were Ephrathites from Bethlehem in the land of Judah. And when they reached Moab, they settled there. </a:t>
            </a:r>
          </a:p>
          <a:p>
            <a:endParaRPr lang="en-US" dirty="0"/>
          </a:p>
          <a:p>
            <a:endParaRPr lang="en-US" dirty="0"/>
          </a:p>
          <a:p>
            <a:endParaRPr lang="en-US" dirty="0"/>
          </a:p>
        </p:txBody>
      </p:sp>
      <p:sp>
        <p:nvSpPr>
          <p:cNvPr id="4" name="Title 3"/>
          <p:cNvSpPr>
            <a:spLocks noGrp="1"/>
          </p:cNvSpPr>
          <p:nvPr>
            <p:ph type="title"/>
          </p:nvPr>
        </p:nvSpPr>
        <p:spPr/>
        <p:txBody>
          <a:bodyPr/>
          <a:lstStyle/>
          <a:p>
            <a:r>
              <a:rPr lang="en-US" dirty="0"/>
              <a:t>Ruth 1</a:t>
            </a:r>
          </a:p>
        </p:txBody>
      </p:sp>
    </p:spTree>
    <p:extLst>
      <p:ext uri="{BB962C8B-B14F-4D97-AF65-F5344CB8AC3E}">
        <p14:creationId xmlns:p14="http://schemas.microsoft.com/office/powerpoint/2010/main" val="3366795256"/>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10 Ruth fell at his feet and thanked him warmly. “What have I done to deserve such kindness?” she asked. “I am only a foreigner.” </a:t>
            </a:r>
          </a:p>
          <a:p>
            <a:endParaRPr lang="en-US" dirty="0"/>
          </a:p>
        </p:txBody>
      </p:sp>
      <p:sp>
        <p:nvSpPr>
          <p:cNvPr id="4" name="Title 3"/>
          <p:cNvSpPr>
            <a:spLocks noGrp="1"/>
          </p:cNvSpPr>
          <p:nvPr>
            <p:ph type="title"/>
          </p:nvPr>
        </p:nvSpPr>
        <p:spPr/>
        <p:txBody>
          <a:bodyPr/>
          <a:lstStyle/>
          <a:p>
            <a:r>
              <a:rPr lang="en-US" dirty="0"/>
              <a:t>Ruth 2</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431800" y="2171700"/>
            <a:ext cx="8763000" cy="1588127"/>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Why is Boaz being so kind?</a:t>
            </a:r>
          </a:p>
          <a:p>
            <a:pPr>
              <a:lnSpc>
                <a:spcPct val="90000"/>
              </a:lnSpc>
            </a:pPr>
            <a:r>
              <a:rPr lang="en-US" sz="3600" dirty="0">
                <a:solidFill>
                  <a:schemeClr val="bg1"/>
                </a:solidFill>
              </a:rPr>
              <a:t>Matt 1:5 – “Salmon was the ancestor of Boaz (whose ‘mother’ was Rahab)”</a:t>
            </a:r>
          </a:p>
        </p:txBody>
      </p:sp>
    </p:spTree>
    <p:extLst>
      <p:ext uri="{BB962C8B-B14F-4D97-AF65-F5344CB8AC3E}">
        <p14:creationId xmlns:p14="http://schemas.microsoft.com/office/powerpoint/2010/main" val="20047990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11 “Yes, I know,” Boaz replied. “But I also know about everything you have done for your mother-in-law since the death of your husband. </a:t>
            </a:r>
          </a:p>
          <a:p>
            <a:r>
              <a:rPr lang="en-US" dirty="0"/>
              <a:t>I have heard how you left your father and mother and your own land to live here among complete strangers. </a:t>
            </a:r>
          </a:p>
          <a:p>
            <a:endParaRPr lang="en-US" dirty="0"/>
          </a:p>
        </p:txBody>
      </p:sp>
      <p:sp>
        <p:nvSpPr>
          <p:cNvPr id="4" name="Title 3"/>
          <p:cNvSpPr>
            <a:spLocks noGrp="1"/>
          </p:cNvSpPr>
          <p:nvPr>
            <p:ph type="title"/>
          </p:nvPr>
        </p:nvSpPr>
        <p:spPr/>
        <p:txBody>
          <a:bodyPr/>
          <a:lstStyle/>
          <a:p>
            <a:r>
              <a:rPr lang="en-US" dirty="0"/>
              <a:t>Ruth 2</a:t>
            </a:r>
          </a:p>
        </p:txBody>
      </p:sp>
      <p:sp>
        <p:nvSpPr>
          <p:cNvPr id="7" name="Text Box 4"/>
          <p:cNvSpPr txBox="1">
            <a:spLocks noChangeArrowheads="1"/>
          </p:cNvSpPr>
          <p:nvPr/>
        </p:nvSpPr>
        <p:spPr bwMode="auto">
          <a:xfrm>
            <a:off x="279400" y="1181100"/>
            <a:ext cx="6934200" cy="3170238"/>
          </a:xfrm>
          <a:prstGeom prst="rect">
            <a:avLst/>
          </a:prstGeom>
          <a:solidFill>
            <a:srgbClr val="0D0D37"/>
          </a:solidFill>
          <a:ln w="9525" algn="ctr">
            <a:solidFill>
              <a:schemeClr val="bg1"/>
            </a:solidFill>
            <a:miter lim="800000"/>
            <a:headEnd/>
            <a:tailEnd/>
          </a:ln>
        </p:spPr>
        <p:txBody>
          <a:bodyPr rIns="36576">
            <a:spAutoFit/>
          </a:bodyPr>
          <a:lstStyle>
            <a:lvl1pPr marL="228600" indent="-228600"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spcBef>
                <a:spcPct val="0"/>
              </a:spcBef>
            </a:pPr>
            <a:r>
              <a:rPr lang="en-US" altLang="en-US" dirty="0"/>
              <a:t>What did Boaz see in Ruth?</a:t>
            </a:r>
          </a:p>
          <a:p>
            <a:pPr eaLnBrk="1" hangingPunct="1">
              <a:spcBef>
                <a:spcPct val="0"/>
              </a:spcBef>
              <a:buFont typeface="Arial" panose="020B0604020202020204" pitchFamily="34" charset="0"/>
              <a:buChar char="•"/>
            </a:pPr>
            <a:r>
              <a:rPr lang="en-US" altLang="en-US" dirty="0"/>
              <a:t>Not her looks</a:t>
            </a:r>
          </a:p>
          <a:p>
            <a:pPr eaLnBrk="1" hangingPunct="1">
              <a:spcBef>
                <a:spcPct val="0"/>
              </a:spcBef>
              <a:buFont typeface="Arial" panose="020B0604020202020204" pitchFamily="34" charset="0"/>
              <a:buChar char="•"/>
            </a:pPr>
            <a:r>
              <a:rPr lang="en-US" altLang="en-US" dirty="0"/>
              <a:t>Not her wealth/ fertility</a:t>
            </a:r>
          </a:p>
          <a:p>
            <a:pPr eaLnBrk="1" hangingPunct="1">
              <a:spcBef>
                <a:spcPct val="0"/>
              </a:spcBef>
              <a:buFont typeface="Arial" panose="020B0604020202020204" pitchFamily="34" charset="0"/>
              <a:buChar char="•"/>
            </a:pPr>
            <a:r>
              <a:rPr lang="en-US" altLang="en-US" dirty="0"/>
              <a:t>Not her sexual past</a:t>
            </a:r>
          </a:p>
          <a:p>
            <a:pPr eaLnBrk="1" hangingPunct="1">
              <a:spcBef>
                <a:spcPct val="0"/>
              </a:spcBef>
              <a:buFont typeface="Arial" panose="020B0604020202020204" pitchFamily="34" charset="0"/>
              <a:buChar char="•"/>
            </a:pPr>
            <a:r>
              <a:rPr lang="en-US" altLang="en-US" dirty="0"/>
              <a:t>Not her upbringing</a:t>
            </a:r>
          </a:p>
        </p:txBody>
      </p:sp>
    </p:spTree>
    <p:extLst>
      <p:ext uri="{BB962C8B-B14F-4D97-AF65-F5344CB8AC3E}">
        <p14:creationId xmlns:p14="http://schemas.microsoft.com/office/powerpoint/2010/main" val="19778629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left)">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wipe(left)">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wipe(left)">
                                      <p:cBhvr>
                                        <p:cTn id="3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11 “Yes, I know,” Boaz replied. “But I also know about everything you have done for your mother-in-law since the death of your husband. </a:t>
            </a:r>
          </a:p>
          <a:p>
            <a:r>
              <a:rPr lang="en-US" dirty="0"/>
              <a:t>I have heard how you left your father and mother and your own land to live here among complete strangers. </a:t>
            </a:r>
          </a:p>
          <a:p>
            <a:endParaRPr lang="en-US" dirty="0"/>
          </a:p>
        </p:txBody>
      </p:sp>
      <p:sp>
        <p:nvSpPr>
          <p:cNvPr id="4" name="Title 3"/>
          <p:cNvSpPr>
            <a:spLocks noGrp="1"/>
          </p:cNvSpPr>
          <p:nvPr>
            <p:ph type="title"/>
          </p:nvPr>
        </p:nvSpPr>
        <p:spPr/>
        <p:txBody>
          <a:bodyPr/>
          <a:lstStyle/>
          <a:p>
            <a:r>
              <a:rPr lang="en-US" dirty="0"/>
              <a:t>Ruth 2</a:t>
            </a:r>
          </a:p>
        </p:txBody>
      </p:sp>
      <p:sp>
        <p:nvSpPr>
          <p:cNvPr id="7" name="Text Box 4"/>
          <p:cNvSpPr txBox="1">
            <a:spLocks noChangeArrowheads="1"/>
          </p:cNvSpPr>
          <p:nvPr/>
        </p:nvSpPr>
        <p:spPr bwMode="auto">
          <a:xfrm>
            <a:off x="279400" y="1181100"/>
            <a:ext cx="6934200" cy="3170238"/>
          </a:xfrm>
          <a:prstGeom prst="rect">
            <a:avLst/>
          </a:prstGeom>
          <a:solidFill>
            <a:srgbClr val="0D0D37"/>
          </a:solidFill>
          <a:ln w="9525" algn="ctr">
            <a:solidFill>
              <a:schemeClr val="bg1"/>
            </a:solidFill>
            <a:miter lim="800000"/>
            <a:headEnd/>
            <a:tailEnd/>
          </a:ln>
        </p:spPr>
        <p:txBody>
          <a:bodyPr rIns="36576">
            <a:spAutoFit/>
          </a:bodyPr>
          <a:lstStyle>
            <a:lvl1pPr marL="228600" indent="-228600"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spcBef>
                <a:spcPct val="0"/>
              </a:spcBef>
            </a:pPr>
            <a:r>
              <a:rPr lang="en-US" altLang="en-US"/>
              <a:t>What did Boaz see in Ruth?</a:t>
            </a:r>
          </a:p>
          <a:p>
            <a:pPr eaLnBrk="1" hangingPunct="1">
              <a:spcBef>
                <a:spcPct val="0"/>
              </a:spcBef>
              <a:buFont typeface="Arial" panose="020B0604020202020204" pitchFamily="34" charset="0"/>
              <a:buChar char="•"/>
            </a:pPr>
            <a:r>
              <a:rPr lang="en-US" altLang="en-US"/>
              <a:t>Not her looks</a:t>
            </a:r>
          </a:p>
          <a:p>
            <a:pPr eaLnBrk="1" hangingPunct="1">
              <a:spcBef>
                <a:spcPct val="0"/>
              </a:spcBef>
              <a:buFont typeface="Arial" panose="020B0604020202020204" pitchFamily="34" charset="0"/>
              <a:buChar char="•"/>
            </a:pPr>
            <a:r>
              <a:rPr lang="en-US" altLang="en-US"/>
              <a:t>Not her wealth/ fertility</a:t>
            </a:r>
          </a:p>
          <a:p>
            <a:pPr eaLnBrk="1" hangingPunct="1">
              <a:spcBef>
                <a:spcPct val="0"/>
              </a:spcBef>
              <a:buFont typeface="Arial" panose="020B0604020202020204" pitchFamily="34" charset="0"/>
              <a:buChar char="•"/>
            </a:pPr>
            <a:r>
              <a:rPr lang="en-US" altLang="en-US"/>
              <a:t>Not her sexual past</a:t>
            </a:r>
          </a:p>
          <a:p>
            <a:pPr eaLnBrk="1" hangingPunct="1">
              <a:spcBef>
                <a:spcPct val="0"/>
              </a:spcBef>
              <a:buFont typeface="Arial" panose="020B0604020202020204" pitchFamily="34" charset="0"/>
              <a:buChar char="•"/>
            </a:pPr>
            <a:r>
              <a:rPr lang="en-US" altLang="en-US"/>
              <a:t>Not her upbringing</a:t>
            </a:r>
          </a:p>
        </p:txBody>
      </p:sp>
      <p:sp>
        <p:nvSpPr>
          <p:cNvPr id="8" name="Text Box 4"/>
          <p:cNvSpPr txBox="1">
            <a:spLocks noChangeArrowheads="1"/>
          </p:cNvSpPr>
          <p:nvPr/>
        </p:nvSpPr>
        <p:spPr bwMode="auto">
          <a:xfrm>
            <a:off x="389465" y="1248616"/>
            <a:ext cx="6934200" cy="3170237"/>
          </a:xfrm>
          <a:prstGeom prst="rect">
            <a:avLst/>
          </a:prstGeom>
          <a:solidFill>
            <a:srgbClr val="0D0D37"/>
          </a:solidFill>
          <a:ln w="9525" algn="ctr">
            <a:solidFill>
              <a:schemeClr val="bg1"/>
            </a:solidFill>
            <a:miter lim="800000"/>
            <a:headEnd/>
            <a:tailEnd/>
          </a:ln>
        </p:spPr>
        <p:txBody>
          <a:bodyPr rIns="36576">
            <a:spAutoFit/>
          </a:bodyPr>
          <a:lstStyle>
            <a:lvl1pPr marL="228600" indent="-228600" eaLnBrk="0" hangingPunct="0">
              <a:defRPr sz="4000">
                <a:solidFill>
                  <a:srgbClr val="ECECEC"/>
                </a:solidFill>
                <a:latin typeface="Arial" panose="020B0604020202020204" pitchFamily="34" charset="0"/>
              </a:defRPr>
            </a:lvl1pPr>
            <a:lvl2pPr marL="742950" indent="-285750" eaLnBrk="0" hangingPunct="0">
              <a:defRPr sz="4000">
                <a:solidFill>
                  <a:srgbClr val="ECECEC"/>
                </a:solidFill>
                <a:latin typeface="Arial" panose="020B0604020202020204" pitchFamily="34" charset="0"/>
              </a:defRPr>
            </a:lvl2pPr>
            <a:lvl3pPr marL="1143000" indent="-228600" eaLnBrk="0" hangingPunct="0">
              <a:defRPr sz="4000">
                <a:solidFill>
                  <a:srgbClr val="ECECEC"/>
                </a:solidFill>
                <a:latin typeface="Arial" panose="020B0604020202020204" pitchFamily="34" charset="0"/>
              </a:defRPr>
            </a:lvl3pPr>
            <a:lvl4pPr marL="1600200" indent="-228600" eaLnBrk="0" hangingPunct="0">
              <a:defRPr sz="4000">
                <a:solidFill>
                  <a:srgbClr val="ECECEC"/>
                </a:solidFill>
                <a:latin typeface="Arial" panose="020B0604020202020204" pitchFamily="34" charset="0"/>
              </a:defRPr>
            </a:lvl4pPr>
            <a:lvl5pPr marL="2057400" indent="-228600" eaLnBrk="0" hangingPunct="0">
              <a:defRPr sz="4000">
                <a:solidFill>
                  <a:srgbClr val="ECECEC"/>
                </a:solidFill>
                <a:latin typeface="Arial" panose="020B0604020202020204" pitchFamily="34" charset="0"/>
              </a:defRPr>
            </a:lvl5pPr>
            <a:lvl6pPr marL="2514600" indent="-228600" eaLnBrk="0" fontAlgn="base" hangingPunct="0">
              <a:spcBef>
                <a:spcPct val="50000"/>
              </a:spcBef>
              <a:spcAft>
                <a:spcPct val="0"/>
              </a:spcAft>
              <a:defRPr sz="4000">
                <a:solidFill>
                  <a:srgbClr val="ECECEC"/>
                </a:solidFill>
                <a:latin typeface="Arial" panose="020B0604020202020204" pitchFamily="34" charset="0"/>
              </a:defRPr>
            </a:lvl6pPr>
            <a:lvl7pPr marL="2971800" indent="-228600" eaLnBrk="0" fontAlgn="base" hangingPunct="0">
              <a:spcBef>
                <a:spcPct val="50000"/>
              </a:spcBef>
              <a:spcAft>
                <a:spcPct val="0"/>
              </a:spcAft>
              <a:defRPr sz="4000">
                <a:solidFill>
                  <a:srgbClr val="ECECEC"/>
                </a:solidFill>
                <a:latin typeface="Arial" panose="020B0604020202020204" pitchFamily="34" charset="0"/>
              </a:defRPr>
            </a:lvl7pPr>
            <a:lvl8pPr marL="3429000" indent="-228600" eaLnBrk="0" fontAlgn="base" hangingPunct="0">
              <a:spcBef>
                <a:spcPct val="50000"/>
              </a:spcBef>
              <a:spcAft>
                <a:spcPct val="0"/>
              </a:spcAft>
              <a:defRPr sz="4000">
                <a:solidFill>
                  <a:srgbClr val="ECECEC"/>
                </a:solidFill>
                <a:latin typeface="Arial" panose="020B0604020202020204" pitchFamily="34" charset="0"/>
              </a:defRPr>
            </a:lvl8pPr>
            <a:lvl9pPr marL="3886200" indent="-228600" eaLnBrk="0" fontAlgn="base" hangingPunct="0">
              <a:spcBef>
                <a:spcPct val="50000"/>
              </a:spcBef>
              <a:spcAft>
                <a:spcPct val="0"/>
              </a:spcAft>
              <a:defRPr sz="4000">
                <a:solidFill>
                  <a:srgbClr val="ECECEC"/>
                </a:solidFill>
                <a:latin typeface="Arial" panose="020B0604020202020204" pitchFamily="34" charset="0"/>
              </a:defRPr>
            </a:lvl9pPr>
          </a:lstStyle>
          <a:p>
            <a:pPr eaLnBrk="1" hangingPunct="1">
              <a:spcBef>
                <a:spcPct val="0"/>
              </a:spcBef>
            </a:pPr>
            <a:r>
              <a:rPr lang="en-US" altLang="en-US" dirty="0"/>
              <a:t>Four important tests:</a:t>
            </a:r>
          </a:p>
          <a:p>
            <a:pPr eaLnBrk="1" hangingPunct="1">
              <a:spcBef>
                <a:spcPct val="0"/>
              </a:spcBef>
              <a:buFont typeface="Arial" panose="020B0604020202020204" pitchFamily="34" charset="0"/>
              <a:buChar char="•"/>
            </a:pPr>
            <a:r>
              <a:rPr lang="en-US" altLang="en-US" dirty="0"/>
              <a:t>The faith test</a:t>
            </a:r>
          </a:p>
          <a:p>
            <a:pPr eaLnBrk="1" hangingPunct="1">
              <a:spcBef>
                <a:spcPct val="0"/>
              </a:spcBef>
              <a:buFont typeface="Arial" panose="020B0604020202020204" pitchFamily="34" charset="0"/>
              <a:buChar char="•"/>
            </a:pPr>
            <a:r>
              <a:rPr lang="en-US" altLang="en-US" dirty="0"/>
              <a:t>The suffering test</a:t>
            </a:r>
          </a:p>
          <a:p>
            <a:pPr eaLnBrk="1" hangingPunct="1">
              <a:spcBef>
                <a:spcPct val="0"/>
              </a:spcBef>
              <a:buFont typeface="Arial" panose="020B0604020202020204" pitchFamily="34" charset="0"/>
              <a:buChar char="•"/>
            </a:pPr>
            <a:r>
              <a:rPr lang="en-US" altLang="en-US" dirty="0"/>
              <a:t>The character test</a:t>
            </a:r>
          </a:p>
          <a:p>
            <a:pPr eaLnBrk="1" hangingPunct="1">
              <a:spcBef>
                <a:spcPct val="0"/>
              </a:spcBef>
              <a:buFont typeface="Arial" panose="020B0604020202020204" pitchFamily="34" charset="0"/>
              <a:buChar char="•"/>
            </a:pPr>
            <a:r>
              <a:rPr lang="en-US" altLang="en-US" dirty="0"/>
              <a:t>The love test</a:t>
            </a:r>
          </a:p>
        </p:txBody>
      </p:sp>
    </p:spTree>
    <p:extLst>
      <p:ext uri="{BB962C8B-B14F-4D97-AF65-F5344CB8AC3E}">
        <p14:creationId xmlns:p14="http://schemas.microsoft.com/office/powerpoint/2010/main" val="41830803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12 May Yahweh, the God of Israel, under whose wings you have come to take refuge, reward you fully for what you have done.” </a:t>
            </a:r>
          </a:p>
          <a:p>
            <a:r>
              <a:rPr lang="en-US" dirty="0"/>
              <a:t>13 “I hope I continue to please you, sir,” she replied. “</a:t>
            </a:r>
            <a:r>
              <a:rPr lang="en-US" u="sng" dirty="0"/>
              <a:t>You have comforted me by speaking so kindly to me</a:t>
            </a:r>
            <a:r>
              <a:rPr lang="en-US" dirty="0"/>
              <a:t>, even though I am not one of your workers.” </a:t>
            </a:r>
          </a:p>
          <a:p>
            <a:endParaRPr lang="en-US" dirty="0"/>
          </a:p>
          <a:p>
            <a:endParaRPr lang="en-US" dirty="0"/>
          </a:p>
        </p:txBody>
      </p:sp>
      <p:sp>
        <p:nvSpPr>
          <p:cNvPr id="4" name="Title 3"/>
          <p:cNvSpPr>
            <a:spLocks noGrp="1"/>
          </p:cNvSpPr>
          <p:nvPr>
            <p:ph type="title"/>
          </p:nvPr>
        </p:nvSpPr>
        <p:spPr/>
        <p:txBody>
          <a:bodyPr/>
          <a:lstStyle/>
          <a:p>
            <a:r>
              <a:rPr lang="en-US" dirty="0"/>
              <a:t>Ruth 2</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169335" y="4497100"/>
            <a:ext cx="9086960" cy="590931"/>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You see the respect they had for each other</a:t>
            </a:r>
          </a:p>
        </p:txBody>
      </p:sp>
    </p:spTree>
    <p:extLst>
      <p:ext uri="{BB962C8B-B14F-4D97-AF65-F5344CB8AC3E}">
        <p14:creationId xmlns:p14="http://schemas.microsoft.com/office/powerpoint/2010/main" val="1982912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14 At mealtime Boaz called to her, “Come over here, and help yourself to some food. You can dip your bread in the sour wine.” </a:t>
            </a:r>
          </a:p>
          <a:p>
            <a:r>
              <a:rPr lang="en-US" dirty="0"/>
              <a:t>So she sat with his harvesters, and Boaz gave her some roasted grain to eat. She ate all she wanted and still had some left over. </a:t>
            </a:r>
          </a:p>
          <a:p>
            <a:endParaRPr lang="en-US" dirty="0"/>
          </a:p>
          <a:p>
            <a:endParaRPr lang="en-US" dirty="0"/>
          </a:p>
        </p:txBody>
      </p:sp>
      <p:sp>
        <p:nvSpPr>
          <p:cNvPr id="4" name="Title 3"/>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20476241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15 When Ruth went back to work again, Boaz ordered his young men, “Let her gather grain right among the sheaves without stopping her. </a:t>
            </a:r>
          </a:p>
          <a:p>
            <a:r>
              <a:rPr lang="en-US" dirty="0"/>
              <a:t>16 And pull out some heads of barley from the bundles and drop them on purpose for her. Let her pick them up, and don’t give her a hard time!” </a:t>
            </a:r>
          </a:p>
          <a:p>
            <a:endParaRPr lang="en-US" dirty="0"/>
          </a:p>
          <a:p>
            <a:endParaRPr lang="en-US" dirty="0"/>
          </a:p>
        </p:txBody>
      </p:sp>
      <p:sp>
        <p:nvSpPr>
          <p:cNvPr id="4" name="Title 3"/>
          <p:cNvSpPr>
            <a:spLocks noGrp="1"/>
          </p:cNvSpPr>
          <p:nvPr>
            <p:ph type="title"/>
          </p:nvPr>
        </p:nvSpPr>
        <p:spPr/>
        <p:txBody>
          <a:bodyPr/>
          <a:lstStyle/>
          <a:p>
            <a:r>
              <a:rPr lang="en-US" dirty="0"/>
              <a:t>Ruth 2</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169335" y="4497100"/>
            <a:ext cx="9086960" cy="590931"/>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He goes beyond the legal right of gleaners</a:t>
            </a:r>
          </a:p>
        </p:txBody>
      </p:sp>
    </p:spTree>
    <p:extLst>
      <p:ext uri="{BB962C8B-B14F-4D97-AF65-F5344CB8AC3E}">
        <p14:creationId xmlns:p14="http://schemas.microsoft.com/office/powerpoint/2010/main" val="352071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17 So Ruth gathered barley there all day, and when she beat out the grain that evening, it filled an entire basket. </a:t>
            </a:r>
          </a:p>
          <a:p>
            <a:r>
              <a:rPr lang="en-US" dirty="0"/>
              <a:t>18 She carried it back into town and showed it to her mother-in-law. Ruth also gave her the roasted grain that was left over from her meal. </a:t>
            </a:r>
          </a:p>
          <a:p>
            <a:endParaRPr lang="en-US" dirty="0"/>
          </a:p>
          <a:p>
            <a:endParaRPr lang="en-US" dirty="0"/>
          </a:p>
        </p:txBody>
      </p:sp>
      <p:sp>
        <p:nvSpPr>
          <p:cNvPr id="4" name="Title 3"/>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21911830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19 “Where did you gather all this grain today?” Naomi asked. “Where did you work? May Yahweh bless the one who helped you!” </a:t>
            </a:r>
          </a:p>
          <a:p>
            <a:r>
              <a:rPr lang="en-US" dirty="0"/>
              <a:t>So Ruth told her mother-in-law about the man in whose field she had worked. She said, “The man I worked with today is named Boaz.” </a:t>
            </a:r>
          </a:p>
          <a:p>
            <a:endParaRPr lang="en-US" dirty="0"/>
          </a:p>
          <a:p>
            <a:endParaRPr lang="en-US" dirty="0"/>
          </a:p>
        </p:txBody>
      </p:sp>
      <p:sp>
        <p:nvSpPr>
          <p:cNvPr id="4" name="Title 3"/>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38892358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20 “May Yahweh bless him!” Naomi told her daughter-in-law. “He is showing his kindness to us as well as to your dead husband. </a:t>
            </a:r>
          </a:p>
          <a:p>
            <a:r>
              <a:rPr lang="en-US" dirty="0"/>
              <a:t>That man is one of our closest relatives, one of our </a:t>
            </a:r>
            <a:r>
              <a:rPr lang="en-US" u="sng" dirty="0"/>
              <a:t>family redeemers</a:t>
            </a:r>
            <a:r>
              <a:rPr lang="en-US" dirty="0"/>
              <a:t>.” </a:t>
            </a:r>
          </a:p>
          <a:p>
            <a:endParaRPr lang="en-US" dirty="0"/>
          </a:p>
          <a:p>
            <a:endParaRPr lang="en-US" dirty="0"/>
          </a:p>
        </p:txBody>
      </p:sp>
      <p:sp>
        <p:nvSpPr>
          <p:cNvPr id="4" name="Title 3"/>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42128679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20 “May Yahweh bless him!” Naomi told her daughter-in-law. “He is showing his kindness to us as well as to your dead husband. </a:t>
            </a:r>
          </a:p>
          <a:p>
            <a:r>
              <a:rPr lang="en-US" dirty="0"/>
              <a:t>That man is one of our closest relatives, one of our </a:t>
            </a:r>
            <a:r>
              <a:rPr lang="en-US" u="sng" dirty="0"/>
              <a:t>family redeemers</a:t>
            </a:r>
            <a:r>
              <a:rPr lang="en-US" dirty="0"/>
              <a:t>.” </a:t>
            </a:r>
          </a:p>
          <a:p>
            <a:endParaRPr lang="en-US" dirty="0"/>
          </a:p>
          <a:p>
            <a:endParaRPr lang="en-US" dirty="0"/>
          </a:p>
        </p:txBody>
      </p:sp>
      <p:sp>
        <p:nvSpPr>
          <p:cNvPr id="4" name="Title 3"/>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4192752158"/>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3 Then Elimelech died, and Naomi was left with her two sons. </a:t>
            </a:r>
          </a:p>
          <a:p>
            <a:r>
              <a:rPr lang="en-US" dirty="0"/>
              <a:t>4 The two sons married Moabite women. One married a woman named Orpah, and the other a woman named Ruth. </a:t>
            </a:r>
          </a:p>
          <a:p>
            <a:r>
              <a:rPr lang="en-US" dirty="0"/>
              <a:t>But about ten years later, 5 both Mahlon and Kilion died. This left Naomi alone, without her two sons or her husband.</a:t>
            </a:r>
          </a:p>
          <a:p>
            <a:endParaRPr lang="en-US" dirty="0"/>
          </a:p>
          <a:p>
            <a:endParaRPr lang="en-US" dirty="0"/>
          </a:p>
        </p:txBody>
      </p:sp>
      <p:sp>
        <p:nvSpPr>
          <p:cNvPr id="4" name="Title 3"/>
          <p:cNvSpPr>
            <a:spLocks noGrp="1"/>
          </p:cNvSpPr>
          <p:nvPr>
            <p:ph type="title"/>
          </p:nvPr>
        </p:nvSpPr>
        <p:spPr/>
        <p:txBody>
          <a:bodyPr/>
          <a:lstStyle/>
          <a:p>
            <a:r>
              <a:rPr lang="en-US" dirty="0"/>
              <a:t>Ruth 1</a:t>
            </a:r>
          </a:p>
        </p:txBody>
      </p:sp>
    </p:spTree>
    <p:extLst>
      <p:ext uri="{BB962C8B-B14F-4D97-AF65-F5344CB8AC3E}">
        <p14:creationId xmlns:p14="http://schemas.microsoft.com/office/powerpoint/2010/main" val="28179587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21 Then Ruth said, “What’s more, Boaz even told me to come back and stay with his harvesters until the entire harvest is completed.” </a:t>
            </a:r>
          </a:p>
          <a:p>
            <a:r>
              <a:rPr lang="en-US" dirty="0"/>
              <a:t>22 “Good!” Naomi exclaimed. “Do as he said, my daughter. Stay with his young women right through the whole harvest. You might be harassed in other fields, but you’ll be safe with him.” </a:t>
            </a:r>
          </a:p>
          <a:p>
            <a:endParaRPr lang="en-US" dirty="0"/>
          </a:p>
        </p:txBody>
      </p:sp>
      <p:sp>
        <p:nvSpPr>
          <p:cNvPr id="4" name="Title 3"/>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8461552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23 So Ruth worked alongside the women in Boaz’s fields and gathered grain with them until the end of the barley harvest. </a:t>
            </a:r>
          </a:p>
          <a:p>
            <a:r>
              <a:rPr lang="en-US" dirty="0"/>
              <a:t>Then she continued working with them through the wheat harvest in early summer. And all the while she lived with her mother-in-law.</a:t>
            </a:r>
          </a:p>
          <a:p>
            <a:endParaRPr lang="en-US" dirty="0"/>
          </a:p>
        </p:txBody>
      </p:sp>
      <p:sp>
        <p:nvSpPr>
          <p:cNvPr id="4" name="Title 3"/>
          <p:cNvSpPr>
            <a:spLocks noGrp="1"/>
          </p:cNvSpPr>
          <p:nvPr>
            <p:ph type="title"/>
          </p:nvPr>
        </p:nvSpPr>
        <p:spPr/>
        <p:txBody>
          <a:bodyPr/>
          <a:lstStyle/>
          <a:p>
            <a:r>
              <a:rPr lang="en-US" dirty="0"/>
              <a:t>Ruth 2</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2413000" y="3771900"/>
            <a:ext cx="3902242" cy="590931"/>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Where is Boaz??</a:t>
            </a:r>
          </a:p>
        </p:txBody>
      </p:sp>
    </p:spTree>
    <p:extLst>
      <p:ext uri="{BB962C8B-B14F-4D97-AF65-F5344CB8AC3E}">
        <p14:creationId xmlns:p14="http://schemas.microsoft.com/office/powerpoint/2010/main" val="36469853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 One day Naomi said to Ruth, “My daughter, </a:t>
            </a:r>
            <a:r>
              <a:rPr lang="en-US" u="sng" dirty="0"/>
              <a:t>it’s time</a:t>
            </a:r>
            <a:r>
              <a:rPr lang="en-US" dirty="0"/>
              <a:t> that I found a permanent home for you, so that you will be provided for.</a:t>
            </a:r>
          </a:p>
        </p:txBody>
      </p:sp>
      <p:sp>
        <p:nvSpPr>
          <p:cNvPr id="4" name="Title 3"/>
          <p:cNvSpPr>
            <a:spLocks noGrp="1"/>
          </p:cNvSpPr>
          <p:nvPr>
            <p:ph type="title"/>
          </p:nvPr>
        </p:nvSpPr>
        <p:spPr/>
        <p:txBody>
          <a:bodyPr/>
          <a:lstStyle/>
          <a:p>
            <a:r>
              <a:rPr lang="en-US" dirty="0"/>
              <a:t>Ruth 3</a:t>
            </a:r>
          </a:p>
        </p:txBody>
      </p:sp>
    </p:spTree>
    <p:extLst>
      <p:ext uri="{BB962C8B-B14F-4D97-AF65-F5344CB8AC3E}">
        <p14:creationId xmlns:p14="http://schemas.microsoft.com/office/powerpoint/2010/main" val="14903108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 One day Naomi said to Ruth, “My daughter, </a:t>
            </a:r>
            <a:r>
              <a:rPr lang="en-US" u="sng" dirty="0"/>
              <a:t>it’s time</a:t>
            </a:r>
            <a:r>
              <a:rPr lang="en-US" dirty="0"/>
              <a:t> that I found a permanent home for you, so that you will be provided for.</a:t>
            </a:r>
          </a:p>
          <a:p>
            <a:r>
              <a:rPr lang="en-US" dirty="0"/>
              <a:t> 2 Boaz is a close relative of ours, and he’s been very kind by letting you gather grain with his young women. </a:t>
            </a:r>
          </a:p>
          <a:p>
            <a:r>
              <a:rPr lang="en-US" dirty="0"/>
              <a:t>Tonight he will be winnowing barley at the threshing floor.</a:t>
            </a:r>
          </a:p>
        </p:txBody>
      </p:sp>
      <p:sp>
        <p:nvSpPr>
          <p:cNvPr id="4" name="Title 3"/>
          <p:cNvSpPr>
            <a:spLocks noGrp="1"/>
          </p:cNvSpPr>
          <p:nvPr>
            <p:ph type="title"/>
          </p:nvPr>
        </p:nvSpPr>
        <p:spPr/>
        <p:txBody>
          <a:bodyPr/>
          <a:lstStyle/>
          <a:p>
            <a:r>
              <a:rPr lang="en-US" dirty="0"/>
              <a:t>Ruth 3</a:t>
            </a:r>
          </a:p>
        </p:txBody>
      </p:sp>
    </p:spTree>
    <p:extLst>
      <p:ext uri="{BB962C8B-B14F-4D97-AF65-F5344CB8AC3E}">
        <p14:creationId xmlns:p14="http://schemas.microsoft.com/office/powerpoint/2010/main" val="7789595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3 Now do as I tell you—take a bath and put on perfume and dress in your nicest clothes. </a:t>
            </a:r>
          </a:p>
        </p:txBody>
      </p:sp>
      <p:sp>
        <p:nvSpPr>
          <p:cNvPr id="4" name="Title 3"/>
          <p:cNvSpPr>
            <a:spLocks noGrp="1"/>
          </p:cNvSpPr>
          <p:nvPr>
            <p:ph type="title"/>
          </p:nvPr>
        </p:nvSpPr>
        <p:spPr/>
        <p:txBody>
          <a:bodyPr/>
          <a:lstStyle/>
          <a:p>
            <a:r>
              <a:rPr lang="en-US" dirty="0"/>
              <a:t>Ruth 3</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279400" y="1444121"/>
            <a:ext cx="7315200" cy="590931"/>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Wise advice from an older woman</a:t>
            </a:r>
          </a:p>
        </p:txBody>
      </p:sp>
    </p:spTree>
    <p:extLst>
      <p:ext uri="{BB962C8B-B14F-4D97-AF65-F5344CB8AC3E}">
        <p14:creationId xmlns:p14="http://schemas.microsoft.com/office/powerpoint/2010/main" val="42109720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3 Now do as I tell you—take a bath and put on perfume and dress in your nicest clothes. </a:t>
            </a:r>
          </a:p>
          <a:p>
            <a:r>
              <a:rPr lang="en-US" dirty="0"/>
              <a:t>Then go to the threshing floor, but don’t let Boaz see you until he has finished eating and drinking.</a:t>
            </a:r>
          </a:p>
        </p:txBody>
      </p:sp>
      <p:sp>
        <p:nvSpPr>
          <p:cNvPr id="4" name="Title 3"/>
          <p:cNvSpPr>
            <a:spLocks noGrp="1"/>
          </p:cNvSpPr>
          <p:nvPr>
            <p:ph type="title"/>
          </p:nvPr>
        </p:nvSpPr>
        <p:spPr/>
        <p:txBody>
          <a:bodyPr/>
          <a:lstStyle/>
          <a:p>
            <a:r>
              <a:rPr lang="en-US" dirty="0"/>
              <a:t>Ruth 3</a:t>
            </a:r>
          </a:p>
        </p:txBody>
      </p:sp>
      <p:sp>
        <p:nvSpPr>
          <p:cNvPr id="7" name="Rounded Rectangle 5">
            <a:extLst>
              <a:ext uri="{FF2B5EF4-FFF2-40B4-BE49-F238E27FC236}">
                <a16:creationId xmlns:a16="http://schemas.microsoft.com/office/drawing/2014/main" xmlns="" id="{B869F8DA-383D-4AED-8AD5-1ACBF055A3AB}"/>
              </a:ext>
            </a:extLst>
          </p:cNvPr>
          <p:cNvSpPr/>
          <p:nvPr/>
        </p:nvSpPr>
        <p:spPr bwMode="auto">
          <a:xfrm>
            <a:off x="2260600" y="3009900"/>
            <a:ext cx="3902242" cy="590931"/>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More wise advice</a:t>
            </a:r>
          </a:p>
        </p:txBody>
      </p:sp>
    </p:spTree>
    <p:extLst>
      <p:ext uri="{BB962C8B-B14F-4D97-AF65-F5344CB8AC3E}">
        <p14:creationId xmlns:p14="http://schemas.microsoft.com/office/powerpoint/2010/main" val="25728029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 4 Be sure to notice where he lies down; then go and uncover his feet and lie down there. He will tell you what to do.” </a:t>
            </a:r>
          </a:p>
          <a:p>
            <a:r>
              <a:rPr lang="en-US" dirty="0"/>
              <a:t>5 “I will do everything you say,” Ruth replied.</a:t>
            </a:r>
          </a:p>
          <a:p>
            <a:r>
              <a:rPr lang="en-US" dirty="0"/>
              <a:t>6 So she went down to the threshing floor that night and followed the instructions of her mother-in-law. </a:t>
            </a:r>
          </a:p>
          <a:p>
            <a:endParaRPr lang="en-US" dirty="0"/>
          </a:p>
        </p:txBody>
      </p:sp>
      <p:sp>
        <p:nvSpPr>
          <p:cNvPr id="4" name="Title 3"/>
          <p:cNvSpPr>
            <a:spLocks noGrp="1"/>
          </p:cNvSpPr>
          <p:nvPr>
            <p:ph type="title"/>
          </p:nvPr>
        </p:nvSpPr>
        <p:spPr/>
        <p:txBody>
          <a:bodyPr/>
          <a:lstStyle/>
          <a:p>
            <a:r>
              <a:rPr lang="en-US" dirty="0"/>
              <a:t>Ruth 3</a:t>
            </a:r>
          </a:p>
        </p:txBody>
      </p:sp>
    </p:spTree>
    <p:extLst>
      <p:ext uri="{BB962C8B-B14F-4D97-AF65-F5344CB8AC3E}">
        <p14:creationId xmlns:p14="http://schemas.microsoft.com/office/powerpoint/2010/main" val="1254358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7 After Boaz had finished eating and drinking and was in good spirits, he lay down at the far end of the pile of grain and went to sleep. </a:t>
            </a:r>
          </a:p>
          <a:p>
            <a:r>
              <a:rPr lang="en-US" dirty="0"/>
              <a:t>Then Ruth came quietly, uncovered his feet, and lay down. </a:t>
            </a:r>
          </a:p>
        </p:txBody>
      </p:sp>
      <p:sp>
        <p:nvSpPr>
          <p:cNvPr id="4" name="Title 3"/>
          <p:cNvSpPr>
            <a:spLocks noGrp="1"/>
          </p:cNvSpPr>
          <p:nvPr>
            <p:ph type="title"/>
          </p:nvPr>
        </p:nvSpPr>
        <p:spPr/>
        <p:txBody>
          <a:bodyPr/>
          <a:lstStyle/>
          <a:p>
            <a:r>
              <a:rPr lang="en-US" dirty="0"/>
              <a:t>Ruth 3</a:t>
            </a:r>
          </a:p>
        </p:txBody>
      </p:sp>
    </p:spTree>
    <p:extLst>
      <p:ext uri="{BB962C8B-B14F-4D97-AF65-F5344CB8AC3E}">
        <p14:creationId xmlns:p14="http://schemas.microsoft.com/office/powerpoint/2010/main" val="31690306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8 Around midnight Boaz suddenly woke up and turned over. He was surprised to find a woman </a:t>
            </a:r>
            <a:r>
              <a:rPr lang="en-US" u="sng" dirty="0"/>
              <a:t>lying at his feet</a:t>
            </a:r>
            <a:r>
              <a:rPr lang="en-US" dirty="0"/>
              <a:t>! </a:t>
            </a:r>
          </a:p>
          <a:p>
            <a:r>
              <a:rPr lang="en-US" dirty="0"/>
              <a:t>9 “Who are you?” he asked. </a:t>
            </a:r>
          </a:p>
        </p:txBody>
      </p:sp>
      <p:sp>
        <p:nvSpPr>
          <p:cNvPr id="4" name="Title 3"/>
          <p:cNvSpPr>
            <a:spLocks noGrp="1"/>
          </p:cNvSpPr>
          <p:nvPr>
            <p:ph type="title"/>
          </p:nvPr>
        </p:nvSpPr>
        <p:spPr/>
        <p:txBody>
          <a:bodyPr/>
          <a:lstStyle/>
          <a:p>
            <a:r>
              <a:rPr lang="en-US" dirty="0"/>
              <a:t>Ruth 3</a:t>
            </a:r>
          </a:p>
        </p:txBody>
      </p:sp>
    </p:spTree>
    <p:extLst>
      <p:ext uri="{BB962C8B-B14F-4D97-AF65-F5344CB8AC3E}">
        <p14:creationId xmlns:p14="http://schemas.microsoft.com/office/powerpoint/2010/main" val="7691629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“I am your servant Ruth,” she replied. </a:t>
            </a:r>
          </a:p>
          <a:p>
            <a:r>
              <a:rPr lang="en-US" dirty="0"/>
              <a:t>“Spread the corner of your covering over me, for you are my family redeemer.” </a:t>
            </a:r>
          </a:p>
        </p:txBody>
      </p:sp>
      <p:sp>
        <p:nvSpPr>
          <p:cNvPr id="4" name="Title 3"/>
          <p:cNvSpPr>
            <a:spLocks noGrp="1"/>
          </p:cNvSpPr>
          <p:nvPr>
            <p:ph type="title"/>
          </p:nvPr>
        </p:nvSpPr>
        <p:spPr/>
        <p:txBody>
          <a:bodyPr/>
          <a:lstStyle/>
          <a:p>
            <a:r>
              <a:rPr lang="en-US" dirty="0"/>
              <a:t>Ruth 3</a:t>
            </a:r>
          </a:p>
        </p:txBody>
      </p:sp>
      <p:sp>
        <p:nvSpPr>
          <p:cNvPr id="7" name="Rounded Rectangle 3">
            <a:extLst>
              <a:ext uri="{FF2B5EF4-FFF2-40B4-BE49-F238E27FC236}">
                <a16:creationId xmlns:a16="http://schemas.microsoft.com/office/drawing/2014/main" xmlns="" id="{19D916F0-34FB-44A2-934B-046979DAFE20}"/>
              </a:ext>
            </a:extLst>
          </p:cNvPr>
          <p:cNvSpPr/>
          <p:nvPr/>
        </p:nvSpPr>
        <p:spPr bwMode="auto">
          <a:xfrm>
            <a:off x="355600" y="2552700"/>
            <a:ext cx="9448800" cy="2308324"/>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600" dirty="0">
                <a:solidFill>
                  <a:schemeClr val="bg1"/>
                </a:solidFill>
              </a:rPr>
              <a:t>Ruth 2:</a:t>
            </a:r>
            <a:r>
              <a:rPr lang="en-US" sz="3600" dirty="0"/>
              <a:t>12 – ”May Yahweh, the God of Israel, </a:t>
            </a:r>
            <a:r>
              <a:rPr lang="en-US" sz="3600" u="sng" dirty="0"/>
              <a:t>under whose wings you have come to take refuge</a:t>
            </a:r>
            <a:r>
              <a:rPr lang="en-US" sz="3600" dirty="0"/>
              <a:t>, reward you fully for what you have done.” </a:t>
            </a:r>
          </a:p>
        </p:txBody>
      </p:sp>
    </p:spTree>
    <p:extLst>
      <p:ext uri="{BB962C8B-B14F-4D97-AF65-F5344CB8AC3E}">
        <p14:creationId xmlns:p14="http://schemas.microsoft.com/office/powerpoint/2010/main" val="2612273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6 Then Naomi heard in Moab that Yahweh had blessed his people in Judah by giving them good crops again. </a:t>
            </a:r>
          </a:p>
          <a:p>
            <a:r>
              <a:rPr lang="en-US" dirty="0"/>
              <a:t>So Naomi and her daughters-in-law got ready to leave Moab to return to her homeland. </a:t>
            </a:r>
          </a:p>
          <a:p>
            <a:r>
              <a:rPr lang="en-US" dirty="0"/>
              <a:t>7 With her two daughters-in-law she set out from the place where she had been living, and they took the road that would lead them </a:t>
            </a:r>
            <a:r>
              <a:rPr lang="en-US" u="sng" dirty="0"/>
              <a:t>back to Judah. </a:t>
            </a:r>
          </a:p>
          <a:p>
            <a:endParaRPr lang="en-US" dirty="0"/>
          </a:p>
          <a:p>
            <a:endParaRPr lang="en-US" dirty="0"/>
          </a:p>
        </p:txBody>
      </p:sp>
      <p:sp>
        <p:nvSpPr>
          <p:cNvPr id="4" name="Title 3"/>
          <p:cNvSpPr>
            <a:spLocks noGrp="1"/>
          </p:cNvSpPr>
          <p:nvPr>
            <p:ph type="title"/>
          </p:nvPr>
        </p:nvSpPr>
        <p:spPr/>
        <p:txBody>
          <a:bodyPr/>
          <a:lstStyle/>
          <a:p>
            <a:r>
              <a:rPr lang="en-US" dirty="0"/>
              <a:t>Ruth 1</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169334" y="1415177"/>
            <a:ext cx="9177865" cy="2585323"/>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Naomi makes a more spiritual decision this time.</a:t>
            </a:r>
          </a:p>
          <a:p>
            <a:pPr>
              <a:lnSpc>
                <a:spcPct val="90000"/>
              </a:lnSpc>
            </a:pPr>
            <a:r>
              <a:rPr lang="en-US" sz="3600" dirty="0">
                <a:solidFill>
                  <a:schemeClr val="bg1"/>
                </a:solidFill>
              </a:rPr>
              <a:t>Sometimes when you have nothing left to lose, you have nothing left to prove, either.</a:t>
            </a:r>
          </a:p>
          <a:p>
            <a:pPr>
              <a:lnSpc>
                <a:spcPct val="90000"/>
              </a:lnSpc>
            </a:pPr>
            <a:r>
              <a:rPr lang="en-US" sz="3600" dirty="0">
                <a:solidFill>
                  <a:schemeClr val="bg1"/>
                </a:solidFill>
              </a:rPr>
              <a:t>God is willing to be our last option</a:t>
            </a:r>
          </a:p>
        </p:txBody>
      </p:sp>
    </p:spTree>
    <p:extLst>
      <p:ext uri="{BB962C8B-B14F-4D97-AF65-F5344CB8AC3E}">
        <p14:creationId xmlns:p14="http://schemas.microsoft.com/office/powerpoint/2010/main" val="40716598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left)">
                                      <p:cBhvr>
                                        <p:cTn id="17" dur="500"/>
                                        <p:tgtEl>
                                          <p:spTgt spid="5">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“I am your servant Ruth,” she replied. </a:t>
            </a:r>
          </a:p>
          <a:p>
            <a:r>
              <a:rPr lang="en-US" dirty="0"/>
              <a:t>“Spread the corner of your covering over me, for you are my family redeemer.” </a:t>
            </a:r>
          </a:p>
        </p:txBody>
      </p:sp>
      <p:sp>
        <p:nvSpPr>
          <p:cNvPr id="4" name="Title 3"/>
          <p:cNvSpPr>
            <a:spLocks noGrp="1"/>
          </p:cNvSpPr>
          <p:nvPr>
            <p:ph type="title"/>
          </p:nvPr>
        </p:nvSpPr>
        <p:spPr/>
        <p:txBody>
          <a:bodyPr/>
          <a:lstStyle/>
          <a:p>
            <a:r>
              <a:rPr lang="en-US" dirty="0"/>
              <a:t>Ruth 3</a:t>
            </a:r>
          </a:p>
        </p:txBody>
      </p:sp>
      <p:sp>
        <p:nvSpPr>
          <p:cNvPr id="8" name="Rounded Rectangle 5">
            <a:extLst>
              <a:ext uri="{FF2B5EF4-FFF2-40B4-BE49-F238E27FC236}">
                <a16:creationId xmlns:a16="http://schemas.microsoft.com/office/drawing/2014/main" xmlns="" id="{B869F8DA-383D-4AED-8AD5-1ACBF055A3AB}"/>
              </a:ext>
            </a:extLst>
          </p:cNvPr>
          <p:cNvSpPr/>
          <p:nvPr/>
        </p:nvSpPr>
        <p:spPr bwMode="auto">
          <a:xfrm>
            <a:off x="660400" y="2247900"/>
            <a:ext cx="8229600" cy="1588127"/>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571500" indent="-571500">
              <a:lnSpc>
                <a:spcPct val="90000"/>
              </a:lnSpc>
              <a:buFontTx/>
              <a:buChar char="-"/>
            </a:pPr>
            <a:r>
              <a:rPr lang="en-US" sz="3600" dirty="0">
                <a:solidFill>
                  <a:schemeClr val="bg1"/>
                </a:solidFill>
              </a:rPr>
              <a:t>Ruth is proposing that Boaz propose</a:t>
            </a:r>
          </a:p>
          <a:p>
            <a:pPr marL="571500" indent="-571500">
              <a:lnSpc>
                <a:spcPct val="90000"/>
              </a:lnSpc>
              <a:buFontTx/>
              <a:buChar char="-"/>
            </a:pPr>
            <a:r>
              <a:rPr lang="en-US" sz="3600" dirty="0">
                <a:solidFill>
                  <a:schemeClr val="bg1"/>
                </a:solidFill>
              </a:rPr>
              <a:t>She is asking if he will answer his prayer for her</a:t>
            </a:r>
          </a:p>
        </p:txBody>
      </p:sp>
    </p:spTree>
    <p:extLst>
      <p:ext uri="{BB962C8B-B14F-4D97-AF65-F5344CB8AC3E}">
        <p14:creationId xmlns:p14="http://schemas.microsoft.com/office/powerpoint/2010/main" val="41990441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left)">
                                      <p:cBhvr>
                                        <p:cTn id="7" dur="500"/>
                                        <p:tgtEl>
                                          <p:spTgt spid="8">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“I am your servant Ruth,” she replied. </a:t>
            </a:r>
          </a:p>
          <a:p>
            <a:r>
              <a:rPr lang="en-US" dirty="0"/>
              <a:t>“Spread the corner of your covering over me, for you are my family redeemer.” </a:t>
            </a:r>
          </a:p>
        </p:txBody>
      </p:sp>
      <p:sp>
        <p:nvSpPr>
          <p:cNvPr id="4" name="Title 3"/>
          <p:cNvSpPr>
            <a:spLocks noGrp="1"/>
          </p:cNvSpPr>
          <p:nvPr>
            <p:ph type="title"/>
          </p:nvPr>
        </p:nvSpPr>
        <p:spPr/>
        <p:txBody>
          <a:bodyPr/>
          <a:lstStyle/>
          <a:p>
            <a:r>
              <a:rPr lang="en-US" dirty="0"/>
              <a:t>Ruth 3</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584200" y="3048265"/>
            <a:ext cx="8229600" cy="2585323"/>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How could Boaz respond?</a:t>
            </a:r>
          </a:p>
          <a:p>
            <a:pPr marL="571500" indent="-571500">
              <a:lnSpc>
                <a:spcPct val="90000"/>
              </a:lnSpc>
              <a:buFontTx/>
              <a:buChar char="-"/>
            </a:pPr>
            <a:r>
              <a:rPr lang="en-US" sz="3600" dirty="0">
                <a:solidFill>
                  <a:schemeClr val="bg1"/>
                </a:solidFill>
              </a:rPr>
              <a:t>He could callously reject her</a:t>
            </a:r>
          </a:p>
          <a:p>
            <a:pPr marL="571500" indent="-571500">
              <a:lnSpc>
                <a:spcPct val="90000"/>
              </a:lnSpc>
              <a:buFontTx/>
              <a:buChar char="-"/>
            </a:pPr>
            <a:r>
              <a:rPr lang="en-US" sz="3600" dirty="0">
                <a:solidFill>
                  <a:schemeClr val="bg1"/>
                </a:solidFill>
              </a:rPr>
              <a:t>He could use her</a:t>
            </a:r>
          </a:p>
          <a:p>
            <a:pPr>
              <a:lnSpc>
                <a:spcPct val="90000"/>
              </a:lnSpc>
            </a:pPr>
            <a:endParaRPr lang="en-US" sz="3600" dirty="0">
              <a:solidFill>
                <a:schemeClr val="bg1"/>
              </a:solidFill>
            </a:endParaRPr>
          </a:p>
          <a:p>
            <a:pPr>
              <a:lnSpc>
                <a:spcPct val="90000"/>
              </a:lnSpc>
            </a:pPr>
            <a:endParaRPr lang="en-US" sz="3600" dirty="0">
              <a:solidFill>
                <a:schemeClr val="bg1"/>
              </a:solidFill>
            </a:endParaRPr>
          </a:p>
        </p:txBody>
      </p:sp>
    </p:spTree>
    <p:extLst>
      <p:ext uri="{BB962C8B-B14F-4D97-AF65-F5344CB8AC3E}">
        <p14:creationId xmlns:p14="http://schemas.microsoft.com/office/powerpoint/2010/main" val="18138451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10 “Yahweh bless you, my daughter!” Boaz exclaimed. </a:t>
            </a:r>
          </a:p>
          <a:p>
            <a:r>
              <a:rPr lang="en-US" dirty="0"/>
              <a:t>“You are showing even more family loyalty now than you did before, for you have not gone after a younger man, whether rich or poor. </a:t>
            </a:r>
          </a:p>
        </p:txBody>
      </p:sp>
      <p:sp>
        <p:nvSpPr>
          <p:cNvPr id="4" name="Title 3"/>
          <p:cNvSpPr>
            <a:spLocks noGrp="1"/>
          </p:cNvSpPr>
          <p:nvPr>
            <p:ph type="title"/>
          </p:nvPr>
        </p:nvSpPr>
        <p:spPr/>
        <p:txBody>
          <a:bodyPr/>
          <a:lstStyle/>
          <a:p>
            <a:r>
              <a:rPr lang="en-US" dirty="0"/>
              <a:t>Ruth 3</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584200" y="3048265"/>
            <a:ext cx="8229600" cy="2585323"/>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How could Boaz respond?</a:t>
            </a:r>
          </a:p>
          <a:p>
            <a:pPr marL="571500" indent="-571500">
              <a:lnSpc>
                <a:spcPct val="90000"/>
              </a:lnSpc>
              <a:buFontTx/>
              <a:buChar char="-"/>
            </a:pPr>
            <a:r>
              <a:rPr lang="en-US" sz="3600" dirty="0">
                <a:solidFill>
                  <a:schemeClr val="bg1"/>
                </a:solidFill>
              </a:rPr>
              <a:t>He could callously reject her</a:t>
            </a:r>
          </a:p>
          <a:p>
            <a:pPr marL="571500" indent="-571500">
              <a:lnSpc>
                <a:spcPct val="90000"/>
              </a:lnSpc>
              <a:buFontTx/>
              <a:buChar char="-"/>
            </a:pPr>
            <a:r>
              <a:rPr lang="en-US" sz="3600" dirty="0">
                <a:solidFill>
                  <a:schemeClr val="bg1"/>
                </a:solidFill>
              </a:rPr>
              <a:t>He could use her</a:t>
            </a:r>
          </a:p>
          <a:p>
            <a:pPr marL="571500" indent="-571500">
              <a:lnSpc>
                <a:spcPct val="90000"/>
              </a:lnSpc>
              <a:buFontTx/>
              <a:buChar char="-"/>
            </a:pPr>
            <a:r>
              <a:rPr lang="en-US" sz="3600" dirty="0">
                <a:solidFill>
                  <a:schemeClr val="bg1"/>
                </a:solidFill>
              </a:rPr>
              <a:t>He responds just as humbly as she did</a:t>
            </a:r>
          </a:p>
        </p:txBody>
      </p:sp>
      <p:sp>
        <p:nvSpPr>
          <p:cNvPr id="7" name="Rounded Rectangle 5">
            <a:extLst>
              <a:ext uri="{FF2B5EF4-FFF2-40B4-BE49-F238E27FC236}">
                <a16:creationId xmlns:a16="http://schemas.microsoft.com/office/drawing/2014/main" xmlns="" id="{B869F8DA-383D-4AED-8AD5-1ACBF055A3AB}"/>
              </a:ext>
            </a:extLst>
          </p:cNvPr>
          <p:cNvSpPr/>
          <p:nvPr/>
        </p:nvSpPr>
        <p:spPr bwMode="auto">
          <a:xfrm>
            <a:off x="1172634" y="3543300"/>
            <a:ext cx="8229600" cy="108952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The best relationships are when </a:t>
            </a:r>
            <a:r>
              <a:rPr lang="en-US" sz="3600" i="1" dirty="0">
                <a:solidFill>
                  <a:schemeClr val="bg1"/>
                </a:solidFill>
              </a:rPr>
              <a:t>both</a:t>
            </a:r>
            <a:r>
              <a:rPr lang="en-US" sz="3600" dirty="0">
                <a:solidFill>
                  <a:schemeClr val="bg1"/>
                </a:solidFill>
              </a:rPr>
              <a:t> partners feel like they married up</a:t>
            </a:r>
          </a:p>
        </p:txBody>
      </p:sp>
    </p:spTree>
    <p:extLst>
      <p:ext uri="{BB962C8B-B14F-4D97-AF65-F5344CB8AC3E}">
        <p14:creationId xmlns:p14="http://schemas.microsoft.com/office/powerpoint/2010/main" val="36394685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left)">
                                      <p:cBhvr>
                                        <p:cTn id="21" dur="500"/>
                                        <p:tgtEl>
                                          <p:spTgt spid="5">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left)">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bg/>
                                          </p:spTgt>
                                        </p:tgtEl>
                                        <p:attrNameLst>
                                          <p:attrName>style.visibility</p:attrName>
                                        </p:attrNameLst>
                                      </p:cBhvr>
                                      <p:to>
                                        <p:strVal val="visible"/>
                                      </p:to>
                                    </p:set>
                                    <p:animEffect transition="in" filter="wipe(left)">
                                      <p:cBhvr>
                                        <p:cTn id="29" dur="500"/>
                                        <p:tgtEl>
                                          <p:spTgt spid="7">
                                            <p:bg/>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7" grpId="0" build="allAtOnce"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11 Now don’t worry about a thing, my daughter. I will do what is necessary, </a:t>
            </a:r>
          </a:p>
          <a:p>
            <a:r>
              <a:rPr lang="en-US" dirty="0"/>
              <a:t>for everyone in town knows you are </a:t>
            </a:r>
            <a:r>
              <a:rPr lang="en-US" u="sng" dirty="0"/>
              <a:t>a virtuous woman</a:t>
            </a:r>
            <a:r>
              <a:rPr lang="en-US" dirty="0"/>
              <a:t>. </a:t>
            </a:r>
          </a:p>
        </p:txBody>
      </p:sp>
      <p:sp>
        <p:nvSpPr>
          <p:cNvPr id="4" name="Title 3"/>
          <p:cNvSpPr>
            <a:spLocks noGrp="1"/>
          </p:cNvSpPr>
          <p:nvPr>
            <p:ph type="title"/>
          </p:nvPr>
        </p:nvSpPr>
        <p:spPr/>
        <p:txBody>
          <a:bodyPr/>
          <a:lstStyle/>
          <a:p>
            <a:r>
              <a:rPr lang="en-US" dirty="0"/>
              <a:t>Ruth 3</a:t>
            </a:r>
          </a:p>
        </p:txBody>
      </p:sp>
    </p:spTree>
    <p:extLst>
      <p:ext uri="{BB962C8B-B14F-4D97-AF65-F5344CB8AC3E}">
        <p14:creationId xmlns:p14="http://schemas.microsoft.com/office/powerpoint/2010/main" val="20151913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12 But while it’s true that I am one of your family redeemers, there is another man who is more closely related to you than I am. </a:t>
            </a:r>
          </a:p>
          <a:p>
            <a:r>
              <a:rPr lang="en-US" dirty="0"/>
              <a:t>13 Stay here tonight, and in the morning I will talk to him. If he is willing to redeem you, very well. Let him marry you.</a:t>
            </a:r>
          </a:p>
        </p:txBody>
      </p:sp>
      <p:sp>
        <p:nvSpPr>
          <p:cNvPr id="4" name="Title 3"/>
          <p:cNvSpPr>
            <a:spLocks noGrp="1"/>
          </p:cNvSpPr>
          <p:nvPr>
            <p:ph type="title"/>
          </p:nvPr>
        </p:nvSpPr>
        <p:spPr/>
        <p:txBody>
          <a:bodyPr/>
          <a:lstStyle/>
          <a:p>
            <a:r>
              <a:rPr lang="en-US" dirty="0"/>
              <a:t>Ruth 3</a:t>
            </a:r>
          </a:p>
        </p:txBody>
      </p:sp>
    </p:spTree>
    <p:extLst>
      <p:ext uri="{BB962C8B-B14F-4D97-AF65-F5344CB8AC3E}">
        <p14:creationId xmlns:p14="http://schemas.microsoft.com/office/powerpoint/2010/main" val="7781766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But if he is not willing, then as surely as Yahweh lives, I will redeem you myself! Now lie down here until morning.” </a:t>
            </a:r>
          </a:p>
        </p:txBody>
      </p:sp>
      <p:sp>
        <p:nvSpPr>
          <p:cNvPr id="4" name="Title 3"/>
          <p:cNvSpPr>
            <a:spLocks noGrp="1"/>
          </p:cNvSpPr>
          <p:nvPr>
            <p:ph type="title"/>
          </p:nvPr>
        </p:nvSpPr>
        <p:spPr/>
        <p:txBody>
          <a:bodyPr/>
          <a:lstStyle/>
          <a:p>
            <a:r>
              <a:rPr lang="en-US" dirty="0"/>
              <a:t>Ruth 3</a:t>
            </a:r>
          </a:p>
        </p:txBody>
      </p:sp>
    </p:spTree>
    <p:extLst>
      <p:ext uri="{BB962C8B-B14F-4D97-AF65-F5344CB8AC3E}">
        <p14:creationId xmlns:p14="http://schemas.microsoft.com/office/powerpoint/2010/main" val="2852989743"/>
      </p:ext>
    </p:extLst>
  </p:cSld>
  <p:clrMapOvr>
    <a:masterClrMapping/>
  </p:clrMapOvr>
  <p:transition spd="slow">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14 So Ruth lay at Boaz’s feet until the morning, but she got up before it was light enough for people to recognize each other. </a:t>
            </a:r>
          </a:p>
          <a:p>
            <a:r>
              <a:rPr lang="en-US" dirty="0"/>
              <a:t>For Boaz had said, “No one must know that a woman was here at the threshing floor.” </a:t>
            </a:r>
          </a:p>
        </p:txBody>
      </p:sp>
      <p:sp>
        <p:nvSpPr>
          <p:cNvPr id="4" name="Title 3"/>
          <p:cNvSpPr>
            <a:spLocks noGrp="1"/>
          </p:cNvSpPr>
          <p:nvPr>
            <p:ph type="title"/>
          </p:nvPr>
        </p:nvSpPr>
        <p:spPr/>
        <p:txBody>
          <a:bodyPr/>
          <a:lstStyle/>
          <a:p>
            <a:r>
              <a:rPr lang="en-US" dirty="0"/>
              <a:t>Ruth 3</a:t>
            </a:r>
          </a:p>
        </p:txBody>
      </p:sp>
      <p:sp>
        <p:nvSpPr>
          <p:cNvPr id="5" name="Rounded Rectangle 5">
            <a:extLst>
              <a:ext uri="{FF2B5EF4-FFF2-40B4-BE49-F238E27FC236}">
                <a16:creationId xmlns:a16="http://schemas.microsoft.com/office/drawing/2014/main" xmlns="" id="{B869F8DA-383D-4AED-8AD5-1ACBF055A3AB}"/>
              </a:ext>
            </a:extLst>
          </p:cNvPr>
          <p:cNvSpPr/>
          <p:nvPr/>
        </p:nvSpPr>
        <p:spPr bwMode="auto">
          <a:xfrm>
            <a:off x="1172634" y="3543300"/>
            <a:ext cx="8229600" cy="590931"/>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Did anything else happen?</a:t>
            </a:r>
          </a:p>
        </p:txBody>
      </p:sp>
    </p:spTree>
    <p:extLst>
      <p:ext uri="{BB962C8B-B14F-4D97-AF65-F5344CB8AC3E}">
        <p14:creationId xmlns:p14="http://schemas.microsoft.com/office/powerpoint/2010/main" val="24639589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15 Then Boaz said to her, “Bring your cloak and spread it out.” He measured six scoops of barley into the cloak and placed it on her back. Then he returned to the town. </a:t>
            </a:r>
          </a:p>
        </p:txBody>
      </p:sp>
      <p:sp>
        <p:nvSpPr>
          <p:cNvPr id="4" name="Title 3"/>
          <p:cNvSpPr>
            <a:spLocks noGrp="1"/>
          </p:cNvSpPr>
          <p:nvPr>
            <p:ph type="title"/>
          </p:nvPr>
        </p:nvSpPr>
        <p:spPr/>
        <p:txBody>
          <a:bodyPr/>
          <a:lstStyle/>
          <a:p>
            <a:r>
              <a:rPr lang="en-US" dirty="0"/>
              <a:t>Ruth 3</a:t>
            </a:r>
          </a:p>
        </p:txBody>
      </p:sp>
    </p:spTree>
    <p:extLst>
      <p:ext uri="{BB962C8B-B14F-4D97-AF65-F5344CB8AC3E}">
        <p14:creationId xmlns:p14="http://schemas.microsoft.com/office/powerpoint/2010/main" val="2693293356"/>
      </p:ext>
    </p:extLst>
  </p:cSld>
  <p:clrMapOvr>
    <a:masterClrMapping/>
  </p:clrMapOvr>
  <p:transition spd="slow">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16 When Ruth went back to her mother-in-law, Naomi asked, “What happened, my daughter?” </a:t>
            </a:r>
          </a:p>
          <a:p>
            <a:r>
              <a:rPr lang="en-US" dirty="0"/>
              <a:t>Ruth told Naomi everything Boaz had done for her, 17 and she added, “He gave me these six scoops of barley and said, </a:t>
            </a:r>
          </a:p>
          <a:p>
            <a:r>
              <a:rPr lang="en-US" dirty="0"/>
              <a:t>‘Don’t go back to your mother-in-law empty-handed.’ ” </a:t>
            </a:r>
          </a:p>
        </p:txBody>
      </p:sp>
      <p:sp>
        <p:nvSpPr>
          <p:cNvPr id="4" name="Title 3"/>
          <p:cNvSpPr>
            <a:spLocks noGrp="1"/>
          </p:cNvSpPr>
          <p:nvPr>
            <p:ph type="title"/>
          </p:nvPr>
        </p:nvSpPr>
        <p:spPr/>
        <p:txBody>
          <a:bodyPr/>
          <a:lstStyle/>
          <a:p>
            <a:r>
              <a:rPr lang="en-US" dirty="0"/>
              <a:t>Ruth 3</a:t>
            </a:r>
          </a:p>
        </p:txBody>
      </p:sp>
    </p:spTree>
    <p:extLst>
      <p:ext uri="{BB962C8B-B14F-4D97-AF65-F5344CB8AC3E}">
        <p14:creationId xmlns:p14="http://schemas.microsoft.com/office/powerpoint/2010/main" val="31442198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18 Then Naomi said to her, “</a:t>
            </a:r>
            <a:r>
              <a:rPr lang="en-US" u="sng" dirty="0"/>
              <a:t>Just be patient</a:t>
            </a:r>
            <a:r>
              <a:rPr lang="en-US" dirty="0"/>
              <a:t>, my daughter, until we hear what happens. </a:t>
            </a:r>
          </a:p>
          <a:p>
            <a:r>
              <a:rPr lang="en-US" dirty="0"/>
              <a:t>The man won’t rest until he has settled things today.” </a:t>
            </a:r>
          </a:p>
        </p:txBody>
      </p:sp>
      <p:sp>
        <p:nvSpPr>
          <p:cNvPr id="4" name="Title 3"/>
          <p:cNvSpPr>
            <a:spLocks noGrp="1"/>
          </p:cNvSpPr>
          <p:nvPr>
            <p:ph type="title"/>
          </p:nvPr>
        </p:nvSpPr>
        <p:spPr/>
        <p:txBody>
          <a:bodyPr/>
          <a:lstStyle/>
          <a:p>
            <a:r>
              <a:rPr lang="en-US" dirty="0"/>
              <a:t>Ruth 3</a:t>
            </a:r>
          </a:p>
        </p:txBody>
      </p:sp>
    </p:spTree>
    <p:extLst>
      <p:ext uri="{BB962C8B-B14F-4D97-AF65-F5344CB8AC3E}">
        <p14:creationId xmlns:p14="http://schemas.microsoft.com/office/powerpoint/2010/main" val="21929349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8 But on the way, Naomi said to her two daughters-in-law, “Go back to your mothers’ homes. And may Yahweh reward you for your kindness to your husbands and to me. </a:t>
            </a:r>
          </a:p>
          <a:p>
            <a:r>
              <a:rPr lang="en-US" dirty="0"/>
              <a:t>9 May Yahweh bless you with the security of another marriage.” Then she kissed them good-bye, and they all broke down and wept.</a:t>
            </a:r>
          </a:p>
          <a:p>
            <a:r>
              <a:rPr lang="en-US" dirty="0"/>
              <a:t>10 “No,” they said. “</a:t>
            </a:r>
            <a:r>
              <a:rPr lang="en-US" u="sng" dirty="0"/>
              <a:t>We want to go with you</a:t>
            </a:r>
            <a:r>
              <a:rPr lang="en-US" dirty="0"/>
              <a:t> to your people.”  </a:t>
            </a:r>
          </a:p>
          <a:p>
            <a:endParaRPr lang="en-US" dirty="0"/>
          </a:p>
          <a:p>
            <a:endParaRPr lang="en-US" dirty="0"/>
          </a:p>
        </p:txBody>
      </p:sp>
      <p:sp>
        <p:nvSpPr>
          <p:cNvPr id="4" name="Title 3"/>
          <p:cNvSpPr>
            <a:spLocks noGrp="1"/>
          </p:cNvSpPr>
          <p:nvPr>
            <p:ph type="title"/>
          </p:nvPr>
        </p:nvSpPr>
        <p:spPr/>
        <p:txBody>
          <a:bodyPr/>
          <a:lstStyle/>
          <a:p>
            <a:r>
              <a:rPr lang="en-US" dirty="0"/>
              <a:t>Ruth 1</a:t>
            </a:r>
          </a:p>
        </p:txBody>
      </p:sp>
    </p:spTree>
    <p:extLst>
      <p:ext uri="{BB962C8B-B14F-4D97-AF65-F5344CB8AC3E}">
        <p14:creationId xmlns:p14="http://schemas.microsoft.com/office/powerpoint/2010/main" val="18051403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 Boaz went to the town gate and took a seat there. </a:t>
            </a:r>
          </a:p>
        </p:txBody>
      </p:sp>
      <p:sp>
        <p:nvSpPr>
          <p:cNvPr id="4" name="Title 3"/>
          <p:cNvSpPr>
            <a:spLocks noGrp="1"/>
          </p:cNvSpPr>
          <p:nvPr>
            <p:ph type="title"/>
          </p:nvPr>
        </p:nvSpPr>
        <p:spPr/>
        <p:txBody>
          <a:bodyPr/>
          <a:lstStyle/>
          <a:p>
            <a:r>
              <a:rPr lang="en-US" dirty="0"/>
              <a:t>Ruth 4</a:t>
            </a:r>
          </a:p>
        </p:txBody>
      </p:sp>
      <p:sp>
        <p:nvSpPr>
          <p:cNvPr id="7" name="Rounded Rectangle 5">
            <a:extLst>
              <a:ext uri="{FF2B5EF4-FFF2-40B4-BE49-F238E27FC236}">
                <a16:creationId xmlns:a16="http://schemas.microsoft.com/office/drawing/2014/main" xmlns="" id="{B869F8DA-383D-4AED-8AD5-1ACBF055A3AB}"/>
              </a:ext>
            </a:extLst>
          </p:cNvPr>
          <p:cNvSpPr/>
          <p:nvPr/>
        </p:nvSpPr>
        <p:spPr bwMode="auto">
          <a:xfrm>
            <a:off x="169335" y="1409700"/>
            <a:ext cx="9482665" cy="590931"/>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90000"/>
              </a:lnSpc>
            </a:pPr>
            <a:r>
              <a:rPr lang="en-US" sz="3600" dirty="0">
                <a:solidFill>
                  <a:schemeClr val="bg1"/>
                </a:solidFill>
              </a:rPr>
              <a:t>The man of integrity is also the man of action</a:t>
            </a:r>
          </a:p>
        </p:txBody>
      </p:sp>
    </p:spTree>
    <p:extLst>
      <p:ext uri="{BB962C8B-B14F-4D97-AF65-F5344CB8AC3E}">
        <p14:creationId xmlns:p14="http://schemas.microsoft.com/office/powerpoint/2010/main" val="31094433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left)">
                                      <p:cBhvr>
                                        <p:cTn id="12" dur="500"/>
                                        <p:tgtEl>
                                          <p:spTgt spid="7">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 Boaz went to the town gate and took a seat there. </a:t>
            </a:r>
          </a:p>
          <a:p>
            <a:r>
              <a:rPr lang="en-US" u="sng" dirty="0"/>
              <a:t>Just then</a:t>
            </a:r>
            <a:r>
              <a:rPr lang="en-US" dirty="0"/>
              <a:t> the family redeemer he had mentioned came by,</a:t>
            </a:r>
          </a:p>
          <a:p>
            <a:r>
              <a:rPr lang="en-US" dirty="0"/>
              <a:t> </a:t>
            </a:r>
          </a:p>
        </p:txBody>
      </p:sp>
      <p:sp>
        <p:nvSpPr>
          <p:cNvPr id="4" name="Title 3"/>
          <p:cNvSpPr>
            <a:spLocks noGrp="1"/>
          </p:cNvSpPr>
          <p:nvPr>
            <p:ph type="title"/>
          </p:nvPr>
        </p:nvSpPr>
        <p:spPr/>
        <p:txBody>
          <a:bodyPr/>
          <a:lstStyle/>
          <a:p>
            <a:r>
              <a:rPr lang="en-US" dirty="0"/>
              <a:t>Ruth 4</a:t>
            </a:r>
          </a:p>
        </p:txBody>
      </p:sp>
    </p:spTree>
    <p:extLst>
      <p:ext uri="{BB962C8B-B14F-4D97-AF65-F5344CB8AC3E}">
        <p14:creationId xmlns:p14="http://schemas.microsoft.com/office/powerpoint/2010/main" val="2172379359"/>
      </p:ext>
    </p:extLst>
  </p:cSld>
  <p:clrMapOvr>
    <a:masterClrMapping/>
  </p:clrMapOvr>
  <p:transition spd="slow">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 Boaz went to the town gate and took a seat there. </a:t>
            </a:r>
          </a:p>
          <a:p>
            <a:r>
              <a:rPr lang="en-US" dirty="0"/>
              <a:t>Just then the family redeemer he had mentioned came by,</a:t>
            </a:r>
          </a:p>
          <a:p>
            <a:r>
              <a:rPr lang="en-US" dirty="0"/>
              <a:t> so Boaz called out to him, “Come over here and sit down, </a:t>
            </a:r>
            <a:r>
              <a:rPr lang="en-US" u="sng" dirty="0"/>
              <a:t>friend</a:t>
            </a:r>
            <a:r>
              <a:rPr lang="en-US" dirty="0"/>
              <a:t>. I want to talk to you.” </a:t>
            </a:r>
          </a:p>
          <a:p>
            <a:endParaRPr lang="en-US" dirty="0"/>
          </a:p>
        </p:txBody>
      </p:sp>
      <p:sp>
        <p:nvSpPr>
          <p:cNvPr id="4" name="Title 3"/>
          <p:cNvSpPr>
            <a:spLocks noGrp="1"/>
          </p:cNvSpPr>
          <p:nvPr>
            <p:ph type="title"/>
          </p:nvPr>
        </p:nvSpPr>
        <p:spPr/>
        <p:txBody>
          <a:bodyPr/>
          <a:lstStyle/>
          <a:p>
            <a:r>
              <a:rPr lang="en-US" dirty="0"/>
              <a:t>Ruth 4</a:t>
            </a:r>
          </a:p>
        </p:txBody>
      </p:sp>
    </p:spTree>
    <p:extLst>
      <p:ext uri="{BB962C8B-B14F-4D97-AF65-F5344CB8AC3E}">
        <p14:creationId xmlns:p14="http://schemas.microsoft.com/office/powerpoint/2010/main" val="3667364835"/>
      </p:ext>
    </p:extLst>
  </p:cSld>
  <p:clrMapOvr>
    <a:masterClrMapping/>
  </p:clrMapOvr>
  <p:transition spd="slow">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So they sat down together. </a:t>
            </a:r>
          </a:p>
          <a:p>
            <a:r>
              <a:rPr lang="en-US" dirty="0"/>
              <a:t>2 Then Boaz called ten leaders from the town and asked them to sit as witnesses. </a:t>
            </a:r>
          </a:p>
        </p:txBody>
      </p:sp>
      <p:sp>
        <p:nvSpPr>
          <p:cNvPr id="4" name="Title 3"/>
          <p:cNvSpPr>
            <a:spLocks noGrp="1"/>
          </p:cNvSpPr>
          <p:nvPr>
            <p:ph type="title"/>
          </p:nvPr>
        </p:nvSpPr>
        <p:spPr/>
        <p:txBody>
          <a:bodyPr/>
          <a:lstStyle/>
          <a:p>
            <a:r>
              <a:rPr lang="en-US" dirty="0"/>
              <a:t>Ruth 4</a:t>
            </a:r>
          </a:p>
        </p:txBody>
      </p:sp>
    </p:spTree>
    <p:extLst>
      <p:ext uri="{BB962C8B-B14F-4D97-AF65-F5344CB8AC3E}">
        <p14:creationId xmlns:p14="http://schemas.microsoft.com/office/powerpoint/2010/main" val="20405079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3 And Boaz said to the family redeemer, “You know Naomi, who came back from Moab. </a:t>
            </a:r>
          </a:p>
          <a:p>
            <a:r>
              <a:rPr lang="en-US" dirty="0"/>
              <a:t>She is selling the land that belonged to our relative Elimelech. </a:t>
            </a:r>
          </a:p>
        </p:txBody>
      </p:sp>
      <p:sp>
        <p:nvSpPr>
          <p:cNvPr id="4" name="Title 3"/>
          <p:cNvSpPr>
            <a:spLocks noGrp="1"/>
          </p:cNvSpPr>
          <p:nvPr>
            <p:ph type="title"/>
          </p:nvPr>
        </p:nvSpPr>
        <p:spPr/>
        <p:txBody>
          <a:bodyPr/>
          <a:lstStyle/>
          <a:p>
            <a:r>
              <a:rPr lang="en-US" dirty="0"/>
              <a:t>Ruth 4</a:t>
            </a:r>
          </a:p>
        </p:txBody>
      </p:sp>
    </p:spTree>
    <p:extLst>
      <p:ext uri="{BB962C8B-B14F-4D97-AF65-F5344CB8AC3E}">
        <p14:creationId xmlns:p14="http://schemas.microsoft.com/office/powerpoint/2010/main" val="20194602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4 I thought I should speak to you about it so that you can redeem it if you wish. </a:t>
            </a:r>
          </a:p>
          <a:p>
            <a:r>
              <a:rPr lang="en-US" dirty="0"/>
              <a:t>If you want the land, then buy it here in the presence of these witnesses. </a:t>
            </a:r>
          </a:p>
          <a:p>
            <a:r>
              <a:rPr lang="en-US" dirty="0"/>
              <a:t>But if you don’t want it, let me know right away, because I am next in line to redeem it after you.” </a:t>
            </a:r>
          </a:p>
        </p:txBody>
      </p:sp>
      <p:sp>
        <p:nvSpPr>
          <p:cNvPr id="4" name="Title 3"/>
          <p:cNvSpPr>
            <a:spLocks noGrp="1"/>
          </p:cNvSpPr>
          <p:nvPr>
            <p:ph type="title"/>
          </p:nvPr>
        </p:nvSpPr>
        <p:spPr/>
        <p:txBody>
          <a:bodyPr/>
          <a:lstStyle/>
          <a:p>
            <a:r>
              <a:rPr lang="en-US" dirty="0"/>
              <a:t>Ruth 4</a:t>
            </a:r>
          </a:p>
        </p:txBody>
      </p:sp>
    </p:spTree>
    <p:extLst>
      <p:ext uri="{BB962C8B-B14F-4D97-AF65-F5344CB8AC3E}">
        <p14:creationId xmlns:p14="http://schemas.microsoft.com/office/powerpoint/2010/main" val="26969672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The man replied, “All right, I’ll redeem it.” </a:t>
            </a:r>
          </a:p>
          <a:p>
            <a:r>
              <a:rPr lang="en-US" dirty="0"/>
              <a:t>5 Then Boaz told him, “Of course, your purchase of the land from Naomi also requires that you marry Ruth, the Moabite widow. </a:t>
            </a:r>
          </a:p>
          <a:p>
            <a:r>
              <a:rPr lang="en-US" dirty="0"/>
              <a:t>That way she can have children who will carry on her husband’s name and keep the land in the family.” </a:t>
            </a:r>
          </a:p>
          <a:p>
            <a:endParaRPr lang="en-US" dirty="0"/>
          </a:p>
        </p:txBody>
      </p:sp>
      <p:sp>
        <p:nvSpPr>
          <p:cNvPr id="4" name="Title 3"/>
          <p:cNvSpPr>
            <a:spLocks noGrp="1"/>
          </p:cNvSpPr>
          <p:nvPr>
            <p:ph type="title"/>
          </p:nvPr>
        </p:nvSpPr>
        <p:spPr/>
        <p:txBody>
          <a:bodyPr/>
          <a:lstStyle/>
          <a:p>
            <a:r>
              <a:rPr lang="en-US" dirty="0"/>
              <a:t>Ruth 4</a:t>
            </a:r>
          </a:p>
        </p:txBody>
      </p:sp>
    </p:spTree>
    <p:extLst>
      <p:ext uri="{BB962C8B-B14F-4D97-AF65-F5344CB8AC3E}">
        <p14:creationId xmlns:p14="http://schemas.microsoft.com/office/powerpoint/2010/main" val="3731427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6 “Then I can’t redeem it,” the family redeemer replied, “because this might endanger my own estate. You redeem the land; I cannot do it.” </a:t>
            </a:r>
          </a:p>
        </p:txBody>
      </p:sp>
      <p:sp>
        <p:nvSpPr>
          <p:cNvPr id="4" name="Title 3"/>
          <p:cNvSpPr>
            <a:spLocks noGrp="1"/>
          </p:cNvSpPr>
          <p:nvPr>
            <p:ph type="title"/>
          </p:nvPr>
        </p:nvSpPr>
        <p:spPr/>
        <p:txBody>
          <a:bodyPr/>
          <a:lstStyle/>
          <a:p>
            <a:r>
              <a:rPr lang="en-US" dirty="0"/>
              <a:t>Ruth 4</a:t>
            </a:r>
          </a:p>
        </p:txBody>
      </p:sp>
    </p:spTree>
    <p:extLst>
      <p:ext uri="{BB962C8B-B14F-4D97-AF65-F5344CB8AC3E}">
        <p14:creationId xmlns:p14="http://schemas.microsoft.com/office/powerpoint/2010/main" val="264263410"/>
      </p:ext>
    </p:extLst>
  </p:cSld>
  <p:clrMapOvr>
    <a:masterClrMapping/>
  </p:clrMapOvr>
  <p:transition spd="slow">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9 Then Boaz said to the elders and to the crowd standing around, “You are witnesses that today I have bought from Naomi all the property of Elimelech, Kilion, and Mahlon. </a:t>
            </a:r>
          </a:p>
        </p:txBody>
      </p:sp>
      <p:sp>
        <p:nvSpPr>
          <p:cNvPr id="4" name="Title 3"/>
          <p:cNvSpPr>
            <a:spLocks noGrp="1"/>
          </p:cNvSpPr>
          <p:nvPr>
            <p:ph type="title"/>
          </p:nvPr>
        </p:nvSpPr>
        <p:spPr/>
        <p:txBody>
          <a:bodyPr/>
          <a:lstStyle/>
          <a:p>
            <a:r>
              <a:rPr lang="en-US" dirty="0"/>
              <a:t>Ruth 4</a:t>
            </a:r>
          </a:p>
        </p:txBody>
      </p:sp>
    </p:spTree>
    <p:extLst>
      <p:ext uri="{BB962C8B-B14F-4D97-AF65-F5344CB8AC3E}">
        <p14:creationId xmlns:p14="http://schemas.microsoft.com/office/powerpoint/2010/main" val="3957687371"/>
      </p:ext>
    </p:extLst>
  </p:cSld>
  <p:clrMapOvr>
    <a:masterClrMapping/>
  </p:clrMapOvr>
  <p:transition spd="slow">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10 And with the land I have acquired Ruth, the Moabite widow of Mahlon, to be my wife. This way she can have a son to carry on the family name of her dead husband and to inherit the family property here in his hometown. You are all witnesses today.” </a:t>
            </a:r>
          </a:p>
          <a:p>
            <a:r>
              <a:rPr lang="en-US" dirty="0"/>
              <a:t>11 Then the elders and all the people standing in the gate replied, “We are witnesses!”</a:t>
            </a:r>
          </a:p>
        </p:txBody>
      </p:sp>
      <p:sp>
        <p:nvSpPr>
          <p:cNvPr id="4" name="Title 3"/>
          <p:cNvSpPr>
            <a:spLocks noGrp="1"/>
          </p:cNvSpPr>
          <p:nvPr>
            <p:ph type="title"/>
          </p:nvPr>
        </p:nvSpPr>
        <p:spPr/>
        <p:txBody>
          <a:bodyPr/>
          <a:lstStyle/>
          <a:p>
            <a:r>
              <a:rPr lang="en-US" dirty="0"/>
              <a:t>Ruth 4</a:t>
            </a:r>
          </a:p>
        </p:txBody>
      </p:sp>
    </p:spTree>
    <p:extLst>
      <p:ext uri="{BB962C8B-B14F-4D97-AF65-F5344CB8AC3E}">
        <p14:creationId xmlns:p14="http://schemas.microsoft.com/office/powerpoint/2010/main" val="33140621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11 But Naomi replied, “Why should you go on with me? Can I still give birth to other sons who could grow up to be your husbands? </a:t>
            </a:r>
          </a:p>
          <a:p>
            <a:r>
              <a:rPr lang="en-US" dirty="0"/>
              <a:t>12 No, my daughters, return to your parents’ homes, for I am too old to marry again. And even if it were possible, and I were to get married tonight and bear sons, then what? </a:t>
            </a:r>
          </a:p>
        </p:txBody>
      </p:sp>
      <p:sp>
        <p:nvSpPr>
          <p:cNvPr id="4" name="Title 3"/>
          <p:cNvSpPr>
            <a:spLocks noGrp="1"/>
          </p:cNvSpPr>
          <p:nvPr>
            <p:ph type="title"/>
          </p:nvPr>
        </p:nvSpPr>
        <p:spPr/>
        <p:txBody>
          <a:bodyPr/>
          <a:lstStyle/>
          <a:p>
            <a:r>
              <a:rPr lang="en-US" dirty="0"/>
              <a:t>Ruth 1</a:t>
            </a:r>
          </a:p>
        </p:txBody>
      </p:sp>
    </p:spTree>
    <p:extLst>
      <p:ext uri="{BB962C8B-B14F-4D97-AF65-F5344CB8AC3E}">
        <p14:creationId xmlns:p14="http://schemas.microsoft.com/office/powerpoint/2010/main" val="38996525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13 So Boaz took Ruth into his home, and she became his wife. </a:t>
            </a:r>
          </a:p>
          <a:p>
            <a:r>
              <a:rPr lang="en-US" dirty="0"/>
              <a:t>When he slept with her, Yahweh enabled her to become pregnant, and she gave birth to a son. </a:t>
            </a:r>
          </a:p>
        </p:txBody>
      </p:sp>
      <p:sp>
        <p:nvSpPr>
          <p:cNvPr id="4" name="Title 3"/>
          <p:cNvSpPr>
            <a:spLocks noGrp="1"/>
          </p:cNvSpPr>
          <p:nvPr>
            <p:ph type="title"/>
          </p:nvPr>
        </p:nvSpPr>
        <p:spPr/>
        <p:txBody>
          <a:bodyPr/>
          <a:lstStyle/>
          <a:p>
            <a:r>
              <a:rPr lang="en-US" dirty="0"/>
              <a:t>Ruth 4</a:t>
            </a:r>
          </a:p>
        </p:txBody>
      </p:sp>
    </p:spTree>
    <p:extLst>
      <p:ext uri="{BB962C8B-B14F-4D97-AF65-F5344CB8AC3E}">
        <p14:creationId xmlns:p14="http://schemas.microsoft.com/office/powerpoint/2010/main" val="5144091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14 Then the women of the town said to Naomi, “Praise Yahweh, who has now provided a redeemer for your family! May this child be famous in Israel. </a:t>
            </a:r>
          </a:p>
          <a:p>
            <a:r>
              <a:rPr lang="en-US" dirty="0"/>
              <a:t>15 May he restore your youth and care for you in your old age. For he is the son of your daughter-in-law who loves you and has been better to you than seven sons!” …</a:t>
            </a:r>
          </a:p>
        </p:txBody>
      </p:sp>
      <p:sp>
        <p:nvSpPr>
          <p:cNvPr id="4" name="Title 3"/>
          <p:cNvSpPr>
            <a:spLocks noGrp="1"/>
          </p:cNvSpPr>
          <p:nvPr>
            <p:ph type="title"/>
          </p:nvPr>
        </p:nvSpPr>
        <p:spPr/>
        <p:txBody>
          <a:bodyPr/>
          <a:lstStyle/>
          <a:p>
            <a:r>
              <a:rPr lang="en-US" dirty="0"/>
              <a:t>Ruth 4</a:t>
            </a:r>
          </a:p>
        </p:txBody>
      </p:sp>
    </p:spTree>
    <p:extLst>
      <p:ext uri="{BB962C8B-B14F-4D97-AF65-F5344CB8AC3E}">
        <p14:creationId xmlns:p14="http://schemas.microsoft.com/office/powerpoint/2010/main" val="26876881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17…And they named him Obed. </a:t>
            </a:r>
          </a:p>
          <a:p>
            <a:r>
              <a:rPr lang="en-US" dirty="0"/>
              <a:t>He became the father of Jesse </a:t>
            </a:r>
          </a:p>
          <a:p>
            <a:r>
              <a:rPr lang="en-US" dirty="0"/>
              <a:t>and the grandfather of David. </a:t>
            </a:r>
          </a:p>
        </p:txBody>
      </p:sp>
      <p:sp>
        <p:nvSpPr>
          <p:cNvPr id="4" name="Title 3"/>
          <p:cNvSpPr>
            <a:spLocks noGrp="1"/>
          </p:cNvSpPr>
          <p:nvPr>
            <p:ph type="title"/>
          </p:nvPr>
        </p:nvSpPr>
        <p:spPr/>
        <p:txBody>
          <a:bodyPr/>
          <a:lstStyle/>
          <a:p>
            <a:r>
              <a:rPr lang="en-US" dirty="0"/>
              <a:t>Ruth 4</a:t>
            </a:r>
          </a:p>
        </p:txBody>
      </p:sp>
    </p:spTree>
    <p:extLst>
      <p:ext uri="{BB962C8B-B14F-4D97-AF65-F5344CB8AC3E}">
        <p14:creationId xmlns:p14="http://schemas.microsoft.com/office/powerpoint/2010/main" val="18120887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Redemption</a:t>
            </a:r>
          </a:p>
        </p:txBody>
      </p:sp>
      <p:sp>
        <p:nvSpPr>
          <p:cNvPr id="4" name="Text Placeholder 3"/>
          <p:cNvSpPr>
            <a:spLocks noGrp="1"/>
          </p:cNvSpPr>
          <p:nvPr>
            <p:ph idx="1"/>
          </p:nvPr>
        </p:nvSpPr>
        <p:spPr/>
        <p:txBody>
          <a:bodyPr/>
          <a:lstStyle/>
          <a:p>
            <a:pPr marL="511175" indent="-511175">
              <a:buAutoNum type="arabicPeriod"/>
            </a:pPr>
            <a:r>
              <a:rPr lang="en-US" dirty="0"/>
              <a:t>Boaz had to be related to Ruth</a:t>
            </a:r>
          </a:p>
        </p:txBody>
      </p:sp>
      <p:sp>
        <p:nvSpPr>
          <p:cNvPr id="5" name="Rounded Rectangle 3">
            <a:extLst>
              <a:ext uri="{FF2B5EF4-FFF2-40B4-BE49-F238E27FC236}">
                <a16:creationId xmlns:a16="http://schemas.microsoft.com/office/drawing/2014/main" xmlns="" id="{19D916F0-34FB-44A2-934B-046979DAFE20}"/>
              </a:ext>
            </a:extLst>
          </p:cNvPr>
          <p:cNvSpPr/>
          <p:nvPr/>
        </p:nvSpPr>
        <p:spPr bwMode="auto">
          <a:xfrm>
            <a:off x="169334" y="1485900"/>
            <a:ext cx="9821333" cy="3970318"/>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altLang="en-US" sz="3600" dirty="0" err="1"/>
              <a:t>Heb</a:t>
            </a:r>
            <a:r>
              <a:rPr lang="en-US" altLang="en-US" sz="3600" dirty="0"/>
              <a:t> 2:14-15 – Because God’s children are human beings – made of flesh and blood – the Son also became flesh and blood.</a:t>
            </a:r>
          </a:p>
          <a:p>
            <a:r>
              <a:rPr lang="en-US" altLang="en-US" sz="3600" dirty="0"/>
              <a:t>For only as a human being could he die, and only … in this way could he set free all who have lived their lives as slaves to the fear of dying.</a:t>
            </a:r>
          </a:p>
        </p:txBody>
      </p:sp>
    </p:spTree>
    <p:extLst>
      <p:ext uri="{BB962C8B-B14F-4D97-AF65-F5344CB8AC3E}">
        <p14:creationId xmlns:p14="http://schemas.microsoft.com/office/powerpoint/2010/main" val="58854551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Redemption</a:t>
            </a:r>
          </a:p>
        </p:txBody>
      </p:sp>
      <p:sp>
        <p:nvSpPr>
          <p:cNvPr id="4" name="Text Placeholder 3"/>
          <p:cNvSpPr>
            <a:spLocks noGrp="1"/>
          </p:cNvSpPr>
          <p:nvPr>
            <p:ph idx="1"/>
          </p:nvPr>
        </p:nvSpPr>
        <p:spPr/>
        <p:txBody>
          <a:bodyPr/>
          <a:lstStyle/>
          <a:p>
            <a:pPr marL="511175" indent="-511175">
              <a:buAutoNum type="arabicPeriod"/>
            </a:pPr>
            <a:r>
              <a:rPr lang="en-US" dirty="0"/>
              <a:t>Boaz had to be related to Ruth</a:t>
            </a:r>
          </a:p>
          <a:p>
            <a:pPr marL="511175" indent="-511175">
              <a:buAutoNum type="arabicPeriod"/>
            </a:pPr>
            <a:r>
              <a:rPr lang="en-US" dirty="0"/>
              <a:t>Ruth was helpless</a:t>
            </a:r>
          </a:p>
        </p:txBody>
      </p:sp>
      <p:sp>
        <p:nvSpPr>
          <p:cNvPr id="6" name="Rounded Rectangle 3">
            <a:extLst>
              <a:ext uri="{FF2B5EF4-FFF2-40B4-BE49-F238E27FC236}">
                <a16:creationId xmlns:a16="http://schemas.microsoft.com/office/drawing/2014/main" xmlns="" id="{19D916F0-34FB-44A2-934B-046979DAFE20}"/>
              </a:ext>
            </a:extLst>
          </p:cNvPr>
          <p:cNvSpPr/>
          <p:nvPr/>
        </p:nvSpPr>
        <p:spPr bwMode="auto">
          <a:xfrm>
            <a:off x="317278" y="2171700"/>
            <a:ext cx="9821333" cy="1754326"/>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altLang="en-US" sz="3600" dirty="0"/>
              <a:t>Rom 5:6 – When we were utterly helpless, Christ came at just the right time and died for us sinners.</a:t>
            </a:r>
          </a:p>
        </p:txBody>
      </p:sp>
    </p:spTree>
    <p:extLst>
      <p:ext uri="{BB962C8B-B14F-4D97-AF65-F5344CB8AC3E}">
        <p14:creationId xmlns:p14="http://schemas.microsoft.com/office/powerpoint/2010/main" val="3885061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Redemption</a:t>
            </a:r>
          </a:p>
        </p:txBody>
      </p:sp>
      <p:sp>
        <p:nvSpPr>
          <p:cNvPr id="4" name="Text Placeholder 3"/>
          <p:cNvSpPr>
            <a:spLocks noGrp="1"/>
          </p:cNvSpPr>
          <p:nvPr>
            <p:ph idx="1"/>
          </p:nvPr>
        </p:nvSpPr>
        <p:spPr/>
        <p:txBody>
          <a:bodyPr/>
          <a:lstStyle/>
          <a:p>
            <a:pPr marL="511175" indent="-511175">
              <a:buAutoNum type="arabicPeriod"/>
            </a:pPr>
            <a:r>
              <a:rPr lang="en-US" dirty="0"/>
              <a:t>Boaz had to be related to Ruth</a:t>
            </a:r>
          </a:p>
          <a:p>
            <a:pPr marL="511175" indent="-511175">
              <a:buAutoNum type="arabicPeriod"/>
            </a:pPr>
            <a:r>
              <a:rPr lang="en-US" dirty="0"/>
              <a:t>Ruth was helpless</a:t>
            </a:r>
          </a:p>
          <a:p>
            <a:pPr marL="511175" indent="-511175">
              <a:buAutoNum type="arabicPeriod"/>
            </a:pPr>
            <a:r>
              <a:rPr lang="en-US" dirty="0"/>
              <a:t>Boaz </a:t>
            </a:r>
            <a:r>
              <a:rPr lang="en-US" i="1" dirty="0"/>
              <a:t>chose</a:t>
            </a:r>
            <a:r>
              <a:rPr lang="en-US" dirty="0"/>
              <a:t> to redeem her because he loved her</a:t>
            </a:r>
          </a:p>
        </p:txBody>
      </p:sp>
      <p:sp>
        <p:nvSpPr>
          <p:cNvPr id="5" name="Rounded Rectangle 3">
            <a:extLst>
              <a:ext uri="{FF2B5EF4-FFF2-40B4-BE49-F238E27FC236}">
                <a16:creationId xmlns:a16="http://schemas.microsoft.com/office/drawing/2014/main" xmlns="" id="{19D916F0-34FB-44A2-934B-046979DAFE20}"/>
              </a:ext>
            </a:extLst>
          </p:cNvPr>
          <p:cNvSpPr/>
          <p:nvPr/>
        </p:nvSpPr>
        <p:spPr bwMode="auto">
          <a:xfrm>
            <a:off x="190724" y="3467100"/>
            <a:ext cx="9969276" cy="1569660"/>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altLang="en-US" sz="3200" dirty="0"/>
              <a:t>1 John 4:10 – In this is love, not that we loved God, but that he loved us, and sent his Son to be the payment for our sins.</a:t>
            </a:r>
          </a:p>
        </p:txBody>
      </p:sp>
    </p:spTree>
    <p:extLst>
      <p:ext uri="{BB962C8B-B14F-4D97-AF65-F5344CB8AC3E}">
        <p14:creationId xmlns:p14="http://schemas.microsoft.com/office/powerpoint/2010/main" val="25929525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Redemption</a:t>
            </a:r>
          </a:p>
        </p:txBody>
      </p:sp>
      <p:sp>
        <p:nvSpPr>
          <p:cNvPr id="4" name="Text Placeholder 3"/>
          <p:cNvSpPr>
            <a:spLocks noGrp="1"/>
          </p:cNvSpPr>
          <p:nvPr>
            <p:ph idx="1"/>
          </p:nvPr>
        </p:nvSpPr>
        <p:spPr/>
        <p:txBody>
          <a:bodyPr/>
          <a:lstStyle/>
          <a:p>
            <a:pPr marL="511175" indent="-511175">
              <a:buAutoNum type="arabicPeriod"/>
            </a:pPr>
            <a:r>
              <a:rPr lang="en-US" dirty="0"/>
              <a:t>Boaz had to be related to Ruth</a:t>
            </a:r>
          </a:p>
          <a:p>
            <a:pPr marL="511175" indent="-511175">
              <a:buAutoNum type="arabicPeriod"/>
            </a:pPr>
            <a:r>
              <a:rPr lang="en-US" dirty="0"/>
              <a:t>Ruth was helpless</a:t>
            </a:r>
          </a:p>
          <a:p>
            <a:pPr marL="511175" indent="-511175">
              <a:buAutoNum type="arabicPeriod"/>
            </a:pPr>
            <a:r>
              <a:rPr lang="en-US" dirty="0"/>
              <a:t>Boaz </a:t>
            </a:r>
            <a:r>
              <a:rPr lang="en-US" i="1" dirty="0"/>
              <a:t>chose</a:t>
            </a:r>
            <a:r>
              <a:rPr lang="en-US" dirty="0"/>
              <a:t> to redeem her because he loved her</a:t>
            </a:r>
          </a:p>
          <a:p>
            <a:pPr marL="511175" indent="-511175">
              <a:buAutoNum type="arabicPeriod"/>
            </a:pPr>
            <a:r>
              <a:rPr lang="en-US" dirty="0"/>
              <a:t>Boaz generously gave Ruth more than she was entitled to</a:t>
            </a:r>
          </a:p>
        </p:txBody>
      </p:sp>
      <p:sp>
        <p:nvSpPr>
          <p:cNvPr id="6" name="Rounded Rectangle 3">
            <a:extLst>
              <a:ext uri="{FF2B5EF4-FFF2-40B4-BE49-F238E27FC236}">
                <a16:creationId xmlns:a16="http://schemas.microsoft.com/office/drawing/2014/main" xmlns="" id="{19D916F0-34FB-44A2-934B-046979DAFE20}"/>
              </a:ext>
            </a:extLst>
          </p:cNvPr>
          <p:cNvSpPr/>
          <p:nvPr/>
        </p:nvSpPr>
        <p:spPr bwMode="auto">
          <a:xfrm>
            <a:off x="95363" y="1651127"/>
            <a:ext cx="9969276" cy="1569660"/>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altLang="en-US" sz="3200" dirty="0"/>
              <a:t>Rom 8:32 – He who did not spare his own Son, but delivered him over for us all, how will He not also with him freely give us all things?</a:t>
            </a:r>
          </a:p>
        </p:txBody>
      </p:sp>
    </p:spTree>
    <p:extLst>
      <p:ext uri="{BB962C8B-B14F-4D97-AF65-F5344CB8AC3E}">
        <p14:creationId xmlns:p14="http://schemas.microsoft.com/office/powerpoint/2010/main" val="16374645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Summary</a:t>
            </a:r>
          </a:p>
        </p:txBody>
      </p:sp>
      <p:sp>
        <p:nvSpPr>
          <p:cNvPr id="4" name="Text Placeholder 3"/>
          <p:cNvSpPr>
            <a:spLocks noGrp="1"/>
          </p:cNvSpPr>
          <p:nvPr>
            <p:ph idx="1"/>
          </p:nvPr>
        </p:nvSpPr>
        <p:spPr/>
        <p:txBody>
          <a:bodyPr/>
          <a:lstStyle/>
          <a:p>
            <a:pPr marL="511175" indent="-511175">
              <a:buAutoNum type="arabicPeriod"/>
            </a:pPr>
            <a:r>
              <a:rPr lang="en-US" dirty="0"/>
              <a:t>Ruth and Boaz decided to follow God and were blessed beyond anything they could have imagined.</a:t>
            </a:r>
          </a:p>
          <a:p>
            <a:pPr marL="511175" indent="-511175">
              <a:buAutoNum type="arabicPeriod"/>
            </a:pPr>
            <a:r>
              <a:rPr lang="en-US" dirty="0"/>
              <a:t>If Boaz was a loving redeemer, how much more is Jesus for us?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Conclusion</a:t>
            </a:r>
          </a:p>
        </p:txBody>
      </p:sp>
      <p:sp>
        <p:nvSpPr>
          <p:cNvPr id="4" name="Text Placeholder 3"/>
          <p:cNvSpPr>
            <a:spLocks noGrp="1"/>
          </p:cNvSpPr>
          <p:nvPr>
            <p:ph idx="1"/>
          </p:nvPr>
        </p:nvSpPr>
        <p:spPr/>
        <p:txBody>
          <a:bodyPr/>
          <a:lstStyle/>
          <a:p>
            <a:pPr marL="511175" indent="-511175"/>
            <a:r>
              <a:rPr lang="en-US" sz="5200" dirty="0"/>
              <a:t>We all need a redeemer, just like Ruth</a:t>
            </a:r>
          </a:p>
          <a:p>
            <a:pPr marL="511175" indent="-511175"/>
            <a:r>
              <a:rPr lang="en-US" sz="5200" dirty="0"/>
              <a:t>All of the blessings in this story flow from their relationship with God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2004</Words>
  <Application>Microsoft Office PowerPoint</Application>
  <PresentationFormat>Custom</PresentationFormat>
  <Paragraphs>574</Paragraphs>
  <Slides>98</Slides>
  <Notes>98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ＭＳ Ｐゴシック</vt:lpstr>
      <vt:lpstr>ＭＳ Ｐゴシック</vt:lpstr>
      <vt:lpstr>Arial</vt:lpstr>
      <vt:lpstr>Georgia</vt:lpstr>
      <vt:lpstr>Papyrus</vt:lpstr>
      <vt:lpstr>Times New Roman</vt:lpstr>
      <vt:lpstr>Default Design</vt:lpstr>
      <vt:lpstr>The Book of Ruth</vt:lpstr>
      <vt:lpstr>Ruth 1</vt:lpstr>
      <vt:lpstr>Ruth 1</vt:lpstr>
      <vt:lpstr>Ruth 1</vt:lpstr>
      <vt:lpstr>Ruth 1</vt:lpstr>
      <vt:lpstr>Ruth 1</vt:lpstr>
      <vt:lpstr>Ruth 1</vt:lpstr>
      <vt:lpstr>Ruth 1</vt:lpstr>
      <vt:lpstr>Ruth 1</vt:lpstr>
      <vt:lpstr>Ruth 1</vt:lpstr>
      <vt:lpstr>Ruth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Ruth 1</vt:lpstr>
      <vt:lpstr>Ruth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Ruth 1</vt:lpstr>
      <vt:lpstr>Ruth 1</vt:lpstr>
      <vt:lpstr>Ruth 1</vt:lpstr>
      <vt:lpstr>Ruth 1</vt:lpstr>
      <vt:lpstr>Ruth 1</vt:lpstr>
      <vt:lpstr>Ruth 2</vt:lpstr>
      <vt:lpstr>Ruth 2</vt:lpstr>
      <vt:lpstr>Ruth 2</vt:lpstr>
      <vt:lpstr>Ruth 2</vt:lpstr>
      <vt:lpstr>Ruth 2</vt:lpstr>
      <vt:lpstr>Ruth 2</vt:lpstr>
      <vt:lpstr>Ruth 2</vt:lpstr>
      <vt:lpstr>Ruth 2</vt:lpstr>
      <vt:lpstr>Ruth 2</vt:lpstr>
      <vt:lpstr>Ruth 2</vt:lpstr>
      <vt:lpstr>Ruth 2</vt:lpstr>
      <vt:lpstr>Ruth 2</vt:lpstr>
      <vt:lpstr>Ruth 2</vt:lpstr>
      <vt:lpstr>Ruth 2</vt:lpstr>
      <vt:lpstr>Ruth 2</vt:lpstr>
      <vt:lpstr>Ruth 2</vt:lpstr>
      <vt:lpstr>Ruth 2</vt:lpstr>
      <vt:lpstr>Ruth 2</vt:lpstr>
      <vt:lpstr>Ruth 2</vt:lpstr>
      <vt:lpstr>Ruth 2</vt:lpstr>
      <vt:lpstr>Ruth 2</vt:lpstr>
      <vt:lpstr>Ruth 2</vt:lpstr>
      <vt:lpstr>Ruth 2</vt:lpstr>
      <vt:lpstr>Ruth 2</vt:lpstr>
      <vt:lpstr>Ruth 3</vt:lpstr>
      <vt:lpstr>Ruth 3</vt:lpstr>
      <vt:lpstr>Ruth 3</vt:lpstr>
      <vt:lpstr>Ruth 3</vt:lpstr>
      <vt:lpstr>Ruth 3</vt:lpstr>
      <vt:lpstr>Ruth 3</vt:lpstr>
      <vt:lpstr>Ruth 3</vt:lpstr>
      <vt:lpstr>Ruth 3</vt:lpstr>
      <vt:lpstr>Ruth 3</vt:lpstr>
      <vt:lpstr>Ruth 3</vt:lpstr>
      <vt:lpstr>Ruth 3</vt:lpstr>
      <vt:lpstr>Ruth 3</vt:lpstr>
      <vt:lpstr>Ruth 3</vt:lpstr>
      <vt:lpstr>Ruth 3</vt:lpstr>
      <vt:lpstr>Ruth 3</vt:lpstr>
      <vt:lpstr>Ruth 3</vt:lpstr>
      <vt:lpstr>Ruth 3</vt:lpstr>
      <vt:lpstr>Ruth 3</vt:lpstr>
      <vt:lpstr>Ruth 4</vt:lpstr>
      <vt:lpstr>Ruth 4</vt:lpstr>
      <vt:lpstr>Ruth 4</vt:lpstr>
      <vt:lpstr>Ruth 4</vt:lpstr>
      <vt:lpstr>Ruth 4</vt:lpstr>
      <vt:lpstr>Ruth 4</vt:lpstr>
      <vt:lpstr>Ruth 4</vt:lpstr>
      <vt:lpstr>Ruth 4</vt:lpstr>
      <vt:lpstr>Ruth 4</vt:lpstr>
      <vt:lpstr>Ruth 4</vt:lpstr>
      <vt:lpstr>Ruth 4</vt:lpstr>
      <vt:lpstr>Ruth 4</vt:lpstr>
      <vt:lpstr>Ruth 4</vt:lpstr>
      <vt:lpstr>Redemption</vt:lpstr>
      <vt:lpstr>Redemption</vt:lpstr>
      <vt:lpstr>Redemption</vt:lpstr>
      <vt:lpstr>Redemption</vt:lpstr>
      <vt:lpstr>Summary</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2019-11-02T22:27:10Z</dcterms:modified>
</cp:coreProperties>
</file>