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handoutMasterIdLst>
    <p:handoutMasterId r:id="rId111"/>
  </p:handoutMasterIdLst>
  <p:sldIdLst>
    <p:sldId id="1572" r:id="rId2"/>
    <p:sldId id="2628" r:id="rId3"/>
    <p:sldId id="2629" r:id="rId4"/>
    <p:sldId id="2630" r:id="rId5"/>
    <p:sldId id="2632" r:id="rId6"/>
    <p:sldId id="2634" r:id="rId7"/>
    <p:sldId id="2635" r:id="rId8"/>
    <p:sldId id="2636" r:id="rId9"/>
    <p:sldId id="2720" r:id="rId10"/>
    <p:sldId id="2637" r:id="rId11"/>
    <p:sldId id="2638" r:id="rId12"/>
    <p:sldId id="2639" r:id="rId13"/>
    <p:sldId id="2721" r:id="rId14"/>
    <p:sldId id="2775" r:id="rId15"/>
    <p:sldId id="2774" r:id="rId16"/>
    <p:sldId id="2722" r:id="rId17"/>
    <p:sldId id="2767" r:id="rId18"/>
    <p:sldId id="2776" r:id="rId19"/>
    <p:sldId id="2641" r:id="rId20"/>
    <p:sldId id="2642" r:id="rId21"/>
    <p:sldId id="2643" r:id="rId22"/>
    <p:sldId id="2777" r:id="rId23"/>
    <p:sldId id="2644" r:id="rId24"/>
    <p:sldId id="2645" r:id="rId25"/>
    <p:sldId id="2778" r:id="rId26"/>
    <p:sldId id="2727" r:id="rId27"/>
    <p:sldId id="2782" r:id="rId28"/>
    <p:sldId id="2781" r:id="rId29"/>
    <p:sldId id="2780" r:id="rId30"/>
    <p:sldId id="2779" r:id="rId31"/>
    <p:sldId id="2728" r:id="rId32"/>
    <p:sldId id="2729" r:id="rId33"/>
    <p:sldId id="2783" r:id="rId34"/>
    <p:sldId id="2730" r:id="rId35"/>
    <p:sldId id="2784" r:id="rId36"/>
    <p:sldId id="2647" r:id="rId37"/>
    <p:sldId id="2731" r:id="rId38"/>
    <p:sldId id="2648" r:id="rId39"/>
    <p:sldId id="2786" r:id="rId40"/>
    <p:sldId id="2785" r:id="rId41"/>
    <p:sldId id="2649" r:id="rId42"/>
    <p:sldId id="2788" r:id="rId43"/>
    <p:sldId id="2787" r:id="rId44"/>
    <p:sldId id="2651" r:id="rId45"/>
    <p:sldId id="2789" r:id="rId46"/>
    <p:sldId id="2655" r:id="rId47"/>
    <p:sldId id="2790" r:id="rId48"/>
    <p:sldId id="2770" r:id="rId49"/>
    <p:sldId id="2656" r:id="rId50"/>
    <p:sldId id="2732" r:id="rId51"/>
    <p:sldId id="2791" r:id="rId52"/>
    <p:sldId id="2771" r:id="rId53"/>
    <p:sldId id="2663" r:id="rId54"/>
    <p:sldId id="2667" r:id="rId55"/>
    <p:sldId id="2668" r:id="rId56"/>
    <p:sldId id="2669" r:id="rId57"/>
    <p:sldId id="2670" r:id="rId58"/>
    <p:sldId id="2666" r:id="rId59"/>
    <p:sldId id="2671" r:id="rId60"/>
    <p:sldId id="2792" r:id="rId61"/>
    <p:sldId id="2672" r:id="rId62"/>
    <p:sldId id="2678" r:id="rId63"/>
    <p:sldId id="2793" r:id="rId64"/>
    <p:sldId id="2679" r:id="rId65"/>
    <p:sldId id="2680" r:id="rId66"/>
    <p:sldId id="2746" r:id="rId67"/>
    <p:sldId id="2681" r:id="rId68"/>
    <p:sldId id="2682" r:id="rId69"/>
    <p:sldId id="2683" r:id="rId70"/>
    <p:sldId id="2794" r:id="rId71"/>
    <p:sldId id="2684" r:id="rId72"/>
    <p:sldId id="2768" r:id="rId73"/>
    <p:sldId id="2685" r:id="rId74"/>
    <p:sldId id="2795" r:id="rId75"/>
    <p:sldId id="2686" r:id="rId76"/>
    <p:sldId id="2687" r:id="rId77"/>
    <p:sldId id="2796" r:id="rId78"/>
    <p:sldId id="2749" r:id="rId79"/>
    <p:sldId id="2801" r:id="rId80"/>
    <p:sldId id="2800" r:id="rId81"/>
    <p:sldId id="2799" r:id="rId82"/>
    <p:sldId id="2798" r:id="rId83"/>
    <p:sldId id="2797" r:id="rId84"/>
    <p:sldId id="2772" r:id="rId85"/>
    <p:sldId id="2750" r:id="rId86"/>
    <p:sldId id="2803" r:id="rId87"/>
    <p:sldId id="2802" r:id="rId88"/>
    <p:sldId id="2751" r:id="rId89"/>
    <p:sldId id="2804" r:id="rId90"/>
    <p:sldId id="2805" r:id="rId91"/>
    <p:sldId id="2753" r:id="rId92"/>
    <p:sldId id="2754" r:id="rId93"/>
    <p:sldId id="2755" r:id="rId94"/>
    <p:sldId id="2806" r:id="rId95"/>
    <p:sldId id="2756" r:id="rId96"/>
    <p:sldId id="2757" r:id="rId97"/>
    <p:sldId id="2773" r:id="rId98"/>
    <p:sldId id="2807" r:id="rId99"/>
    <p:sldId id="2758" r:id="rId100"/>
    <p:sldId id="2759" r:id="rId101"/>
    <p:sldId id="2760" r:id="rId102"/>
    <p:sldId id="2761" r:id="rId103"/>
    <p:sldId id="2808" r:id="rId104"/>
    <p:sldId id="2762" r:id="rId105"/>
    <p:sldId id="2763" r:id="rId106"/>
    <p:sldId id="2809" r:id="rId107"/>
    <p:sldId id="2764" r:id="rId108"/>
    <p:sldId id="2765"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a:srgbClr val="3C2710"/>
    <a:srgbClr val="7C4B21"/>
    <a:srgbClr val="67431B"/>
    <a:srgbClr val="34411B"/>
    <a:srgbClr val="0058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73" autoAdjust="0"/>
    <p:restoredTop sz="95423" autoAdjust="0"/>
  </p:normalViewPr>
  <p:slideViewPr>
    <p:cSldViewPr>
      <p:cViewPr varScale="1">
        <p:scale>
          <a:sx n="52" d="100"/>
          <a:sy n="52" d="100"/>
        </p:scale>
        <p:origin x="-1848" y="-90"/>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02/24/18</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xmlns="" val="1893218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02/24/18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xmlns="" val="241104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78</a:t>
            </a:fld>
            <a:endParaRPr lang="en-US"/>
          </a:p>
        </p:txBody>
      </p:sp>
    </p:spTree>
    <p:extLst>
      <p:ext uri="{BB962C8B-B14F-4D97-AF65-F5344CB8AC3E}">
        <p14:creationId xmlns:p14="http://schemas.microsoft.com/office/powerpoint/2010/main" xmlns="" val="313354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79</a:t>
            </a:fld>
            <a:endParaRPr lang="en-US"/>
          </a:p>
        </p:txBody>
      </p:sp>
    </p:spTree>
    <p:extLst>
      <p:ext uri="{BB962C8B-B14F-4D97-AF65-F5344CB8AC3E}">
        <p14:creationId xmlns:p14="http://schemas.microsoft.com/office/powerpoint/2010/main" xmlns="" val="313354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80</a:t>
            </a:fld>
            <a:endParaRPr lang="en-US"/>
          </a:p>
        </p:txBody>
      </p:sp>
    </p:spTree>
    <p:extLst>
      <p:ext uri="{BB962C8B-B14F-4D97-AF65-F5344CB8AC3E}">
        <p14:creationId xmlns:p14="http://schemas.microsoft.com/office/powerpoint/2010/main" xmlns="" val="313354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81</a:t>
            </a:fld>
            <a:endParaRPr lang="en-US"/>
          </a:p>
        </p:txBody>
      </p:sp>
    </p:spTree>
    <p:extLst>
      <p:ext uri="{BB962C8B-B14F-4D97-AF65-F5344CB8AC3E}">
        <p14:creationId xmlns:p14="http://schemas.microsoft.com/office/powerpoint/2010/main" xmlns="" val="313354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82</a:t>
            </a:fld>
            <a:endParaRPr lang="en-US"/>
          </a:p>
        </p:txBody>
      </p:sp>
    </p:spTree>
    <p:extLst>
      <p:ext uri="{BB962C8B-B14F-4D97-AF65-F5344CB8AC3E}">
        <p14:creationId xmlns:p14="http://schemas.microsoft.com/office/powerpoint/2010/main" xmlns="" val="313354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83</a:t>
            </a:fld>
            <a:endParaRPr lang="en-US"/>
          </a:p>
        </p:txBody>
      </p:sp>
    </p:spTree>
    <p:extLst>
      <p:ext uri="{BB962C8B-B14F-4D97-AF65-F5344CB8AC3E}">
        <p14:creationId xmlns:p14="http://schemas.microsoft.com/office/powerpoint/2010/main" xmlns="" val="313354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84</a:t>
            </a:fld>
            <a:endParaRPr lang="en-US"/>
          </a:p>
        </p:txBody>
      </p:sp>
    </p:spTree>
    <p:extLst>
      <p:ext uri="{BB962C8B-B14F-4D97-AF65-F5344CB8AC3E}">
        <p14:creationId xmlns:p14="http://schemas.microsoft.com/office/powerpoint/2010/main" xmlns="" val="318792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02/24/18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02/24/18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02/24/18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02/24/18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02/24/18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02/24/18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02/24/18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02/24/18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02/24/18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dirty="0">
                <a:solidFill>
                  <a:schemeClr val="bg1"/>
                </a:solidFill>
                <a:latin typeface="+mj-lt"/>
                <a:ea typeface="+mj-ea"/>
                <a:cs typeface="+mj-cs"/>
              </a:rPr>
              <a:t>teachings available </a:t>
            </a:r>
            <a:r>
              <a:rPr kumimoji="0" lang="en-US" sz="3600" b="0" i="0" u="none" strike="noStrike" kern="1200" cap="none" spc="0" normalizeH="0" baseline="0" noProof="0" dirty="0">
                <a:ln>
                  <a:noFill/>
                </a:ln>
                <a:solidFill>
                  <a:schemeClr val="bg1"/>
                </a:solidFill>
                <a:effectLst/>
                <a:uLnTx/>
                <a:uFillTx/>
                <a:latin typeface="+mj-lt"/>
                <a:ea typeface="+mj-ea"/>
                <a:cs typeface="+mj-cs"/>
              </a:rPr>
              <a:t>at </a:t>
            </a:r>
            <a:r>
              <a:rPr kumimoji="0" lang="en-US" sz="4400" b="0" i="0" u="none" strike="noStrike" kern="1200" cap="none" spc="0" normalizeH="0" baseline="0" noProof="0" dirty="0">
                <a:ln>
                  <a:noFill/>
                </a:ln>
                <a:solidFill>
                  <a:schemeClr val="bg1"/>
                </a:solidFill>
                <a:effectLst/>
                <a:uLnTx/>
                <a:uFillTx/>
                <a:latin typeface="+mj-lt"/>
                <a:ea typeface="+mj-ea"/>
                <a:cs typeface="+mj-cs"/>
              </a:rPr>
              <a:t/>
            </a:r>
            <a:br>
              <a:rPr kumimoji="0" lang="en-US" sz="4400" b="0" i="0" u="none" strike="noStrike" kern="1200" cap="none" spc="0" normalizeH="0" baseline="0" noProof="0" dirty="0">
                <a:ln>
                  <a:noFill/>
                </a:ln>
                <a:solidFill>
                  <a:schemeClr val="bg1"/>
                </a:solidFill>
                <a:effectLst/>
                <a:uLnTx/>
                <a:uFillTx/>
                <a:latin typeface="+mj-lt"/>
                <a:ea typeface="+mj-ea"/>
                <a:cs typeface="+mj-cs"/>
              </a:rPr>
            </a:br>
            <a:r>
              <a:rPr kumimoji="0" lang="en-US" sz="1200" b="0" i="0" u="none" strike="noStrike" kern="1200" cap="none" spc="0" normalizeH="0" baseline="0" noProof="0" dirty="0">
                <a:ln>
                  <a:noFill/>
                </a:ln>
                <a:solidFill>
                  <a:schemeClr val="bg1"/>
                </a:solidFill>
                <a:effectLst/>
                <a:uLnTx/>
                <a:uFillTx/>
                <a:latin typeface="+mj-lt"/>
                <a:ea typeface="+mj-ea"/>
                <a:cs typeface="+mj-cs"/>
              </a:rPr>
              <a:t> </a:t>
            </a:r>
            <a:r>
              <a:rPr kumimoji="0" lang="en-US" sz="4400" b="0" i="0" u="none" strike="noStrike" kern="1200" cap="none" spc="0" normalizeH="0" baseline="0" noProof="0" dirty="0">
                <a:ln>
                  <a:noFill/>
                </a:ln>
                <a:solidFill>
                  <a:schemeClr val="bg1"/>
                </a:solidFill>
                <a:effectLst/>
                <a:uLnTx/>
                <a:uFillTx/>
                <a:latin typeface="+mj-lt"/>
                <a:ea typeface="+mj-ea"/>
                <a:cs typeface="+mj-cs"/>
              </a:rPr>
              <a:t>www.centralteachings.com</a:t>
            </a:r>
          </a:p>
        </p:txBody>
      </p:sp>
      <p:sp>
        <p:nvSpPr>
          <p:cNvPr id="10" name="TextBox 9"/>
          <p:cNvSpPr txBox="1"/>
          <p:nvPr/>
        </p:nvSpPr>
        <p:spPr>
          <a:xfrm>
            <a:off x="381000" y="4712819"/>
            <a:ext cx="8382000" cy="830997"/>
          </a:xfrm>
          <a:prstGeom prst="rect">
            <a:avLst/>
          </a:prstGeom>
          <a:solidFill>
            <a:schemeClr val="bg1">
              <a:lumMod val="75000"/>
              <a:alpha val="66000"/>
            </a:schemeClr>
          </a:solidFill>
          <a:ln>
            <a:solidFill>
              <a:schemeClr val="tx1"/>
            </a:solidFill>
          </a:ln>
        </p:spPr>
        <p:txBody>
          <a:bodyPr wrap="square">
            <a:spAutoFit/>
          </a:bodyPr>
          <a:lstStyle/>
          <a:p>
            <a:pPr algn="ctr"/>
            <a:r>
              <a:rPr lang="en-US" sz="4800" b="1" i="1" dirty="0"/>
              <a:t>Acts 3 &amp; 4: Spiritual Confidence</a:t>
            </a:r>
            <a:endParaRPr lang="en-US" sz="4000" b="1" i="1" dirty="0"/>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1" cy="5899355"/>
          </a:xfrm>
          <a:prstGeom prst="rect">
            <a:avLst/>
          </a:prstGeom>
        </p:spPr>
      </p:pic>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65984"/>
            <a:ext cx="9144000" cy="6092190"/>
          </a:xfrm>
          <a:prstGeom prst="rect">
            <a:avLst/>
          </a:prstGeom>
        </p:spPr>
      </p:pic>
      <p:sp>
        <p:nvSpPr>
          <p:cNvPr id="18" name="TextBox 17"/>
          <p:cNvSpPr txBox="1"/>
          <p:nvPr/>
        </p:nvSpPr>
        <p:spPr>
          <a:xfrm>
            <a:off x="-2" y="4343400"/>
            <a:ext cx="9144000" cy="254725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a:t>
            </a:r>
            <a:r>
              <a:rPr lang="en-US" sz="3200" b="1" u="sng" dirty="0">
                <a:solidFill>
                  <a:srgbClr val="002060"/>
                </a:solidFill>
              </a:rPr>
              <a:t>they were taking note of him as being the one who used to sit at the Beautiful Gate of the temple to beg alms</a:t>
            </a:r>
            <a:r>
              <a:rPr lang="en-US" sz="3200" dirty="0"/>
              <a:t>, and they were filled with wonder and amazement at what had happened to him.</a:t>
            </a:r>
          </a:p>
          <a:p>
            <a:r>
              <a:rPr lang="en-US" dirty="0"/>
              <a:t> </a:t>
            </a:r>
          </a:p>
          <a:p>
            <a:endParaRPr lang="en-US" sz="3400" b="1" u="sng" dirty="0">
              <a:solidFill>
                <a:srgbClr val="002060"/>
              </a:solidFill>
            </a:endParaRPr>
          </a:p>
        </p:txBody>
      </p:sp>
      <p:sp>
        <p:nvSpPr>
          <p:cNvPr id="9" name="TextBox 8"/>
          <p:cNvSpPr txBox="1"/>
          <p:nvPr/>
        </p:nvSpPr>
        <p:spPr>
          <a:xfrm>
            <a:off x="-4" y="4343401"/>
            <a:ext cx="9144000" cy="253637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they were taking note of him as being the one who used to sit at the Beautiful Gate of the temple to beg alms, and </a:t>
            </a:r>
            <a:r>
              <a:rPr lang="en-US" sz="3100" b="1" u="sng" dirty="0">
                <a:solidFill>
                  <a:srgbClr val="002060"/>
                </a:solidFill>
              </a:rPr>
              <a:t>they were filled with wonder and amazement</a:t>
            </a:r>
            <a:r>
              <a:rPr lang="en-US" sz="3100" dirty="0"/>
              <a:t> </a:t>
            </a:r>
            <a:r>
              <a:rPr lang="en-US" sz="3200" dirty="0"/>
              <a:t>at what had happened to him.</a:t>
            </a:r>
          </a:p>
          <a:p>
            <a:r>
              <a:rPr lang="en-US" dirty="0"/>
              <a:t> </a:t>
            </a:r>
          </a:p>
          <a:p>
            <a:endParaRPr lang="en-US" sz="3400" b="1" u="sng" dirty="0">
              <a:solidFill>
                <a:srgbClr val="002060"/>
              </a:solidFill>
            </a:endParaRPr>
          </a:p>
        </p:txBody>
      </p:sp>
      <p:sp>
        <p:nvSpPr>
          <p:cNvPr id="11" name="Rounded Rectangular Callout 17"/>
          <p:cNvSpPr/>
          <p:nvPr/>
        </p:nvSpPr>
        <p:spPr>
          <a:xfrm>
            <a:off x="1219200" y="106763"/>
            <a:ext cx="6477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is demonstrating His power</a:t>
            </a:r>
            <a:endParaRPr lang="en-US" sz="3600" b="1" i="1" dirty="0"/>
          </a:p>
        </p:txBody>
      </p:sp>
    </p:spTree>
    <p:extLst>
      <p:ext uri="{BB962C8B-B14F-4D97-AF65-F5344CB8AC3E}">
        <p14:creationId xmlns:p14="http://schemas.microsoft.com/office/powerpoint/2010/main" xmlns="" val="30182859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9" name="TextBox 8"/>
          <p:cNvSpPr txBox="1"/>
          <p:nvPr/>
        </p:nvSpPr>
        <p:spPr>
          <a:xfrm>
            <a:off x="-15240" y="19050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Acts4:23 </a:t>
            </a:r>
            <a:r>
              <a:rPr lang="en-US" sz="3100" dirty="0"/>
              <a:t>When they had been released, </a:t>
            </a:r>
            <a:r>
              <a:rPr lang="en-US" sz="3100" b="1" u="sng" dirty="0">
                <a:solidFill>
                  <a:srgbClr val="002060"/>
                </a:solidFill>
              </a:rPr>
              <a:t>they went to their own companions</a:t>
            </a:r>
            <a:r>
              <a:rPr lang="en-US" sz="3100" dirty="0"/>
              <a:t> and reported all that the chief priests and the elders had said to them. </a:t>
            </a:r>
            <a:r>
              <a:rPr lang="en-US" sz="3100" b="1" baseline="30000" dirty="0"/>
              <a:t>24 </a:t>
            </a:r>
            <a:r>
              <a:rPr lang="en-US" sz="3100" dirty="0"/>
              <a:t>And when they heard this, they lifted their voices to God with one accord and said, “O Lord, it is You who </a:t>
            </a:r>
            <a:r>
              <a:rPr lang="en-US" sz="3100" cap="small" dirty="0"/>
              <a:t>made the heaven and the earth and the sea, and all that is in them</a:t>
            </a:r>
            <a:endParaRPr lang="en-US" sz="3100" b="1" u="sng" dirty="0">
              <a:solidFill>
                <a:srgbClr val="002060"/>
              </a:solidFill>
            </a:endParaRPr>
          </a:p>
        </p:txBody>
      </p:sp>
      <p:sp>
        <p:nvSpPr>
          <p:cNvPr id="5" name="TextBox 4"/>
          <p:cNvSpPr txBox="1"/>
          <p:nvPr/>
        </p:nvSpPr>
        <p:spPr>
          <a:xfrm>
            <a:off x="-15240" y="19050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Acts4:23 </a:t>
            </a:r>
            <a:r>
              <a:rPr lang="en-US" sz="3100" dirty="0"/>
              <a:t>When they had been released, they went to their own companions and reported all that the chief priests and the elders had said to them. </a:t>
            </a:r>
            <a:r>
              <a:rPr lang="en-US" sz="3100" b="1" baseline="30000" dirty="0"/>
              <a:t>24 </a:t>
            </a:r>
            <a:r>
              <a:rPr lang="en-US" sz="3100" dirty="0"/>
              <a:t>And when they heard this, they </a:t>
            </a:r>
            <a:r>
              <a:rPr lang="en-US" sz="3100" b="1" u="sng" dirty="0">
                <a:solidFill>
                  <a:srgbClr val="002060"/>
                </a:solidFill>
              </a:rPr>
              <a:t>lifted their voices to God with one accord</a:t>
            </a:r>
            <a:r>
              <a:rPr lang="en-US" sz="3100" dirty="0"/>
              <a:t> and said, “O Lord, it is You who </a:t>
            </a:r>
            <a:r>
              <a:rPr lang="en-US" sz="3100" cap="small" dirty="0"/>
              <a:t>made the heaven and the earth and the sea, and all that is in them,</a:t>
            </a:r>
            <a:endParaRPr lang="en-US" sz="3100" b="1" u="sng" dirty="0">
              <a:solidFill>
                <a:srgbClr val="002060"/>
              </a:solidFill>
            </a:endParaRPr>
          </a:p>
        </p:txBody>
      </p:sp>
      <p:sp>
        <p:nvSpPr>
          <p:cNvPr id="6" name="TextBox 5"/>
          <p:cNvSpPr txBox="1"/>
          <p:nvPr/>
        </p:nvSpPr>
        <p:spPr>
          <a:xfrm>
            <a:off x="-15240" y="19050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Acts4:23 </a:t>
            </a:r>
            <a:r>
              <a:rPr lang="en-US" sz="3100" dirty="0"/>
              <a:t>When they had been released, they went to their own companions and reported all that the chief priests and the elders had said to them. </a:t>
            </a:r>
            <a:r>
              <a:rPr lang="en-US" sz="3100" b="1" baseline="30000" dirty="0"/>
              <a:t>24 </a:t>
            </a:r>
            <a:r>
              <a:rPr lang="en-US" sz="3100" dirty="0"/>
              <a:t>And when they heard this, they lifted their voices to God with one accord and said, “</a:t>
            </a:r>
            <a:r>
              <a:rPr lang="en-US" sz="3100" b="1" u="sng" dirty="0">
                <a:solidFill>
                  <a:srgbClr val="002060"/>
                </a:solidFill>
              </a:rPr>
              <a:t>O Lord, it is You who </a:t>
            </a:r>
            <a:r>
              <a:rPr lang="en-US" sz="3100" b="1" u="sng" cap="small" dirty="0">
                <a:solidFill>
                  <a:srgbClr val="002060"/>
                </a:solidFill>
              </a:rPr>
              <a:t>made the heaven and the earth and the sea, and all that is in them</a:t>
            </a:r>
            <a:r>
              <a:rPr lang="en-US" sz="3100" cap="small" dirty="0"/>
              <a:t>,</a:t>
            </a:r>
            <a:endParaRPr lang="en-US" sz="3100" b="1" u="sng" dirty="0">
              <a:solidFill>
                <a:srgbClr val="002060"/>
              </a:solidFill>
            </a:endParaRPr>
          </a:p>
        </p:txBody>
      </p:sp>
      <p:sp>
        <p:nvSpPr>
          <p:cNvPr id="8" name="Rounded Rectangular Callout 17"/>
          <p:cNvSpPr/>
          <p:nvPr/>
        </p:nvSpPr>
        <p:spPr>
          <a:xfrm>
            <a:off x="533400" y="5410200"/>
            <a:ext cx="78333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knew Who they were dealing with</a:t>
            </a:r>
            <a:endParaRPr lang="en-US" sz="3600" b="1" i="1" dirty="0"/>
          </a:p>
        </p:txBody>
      </p:sp>
      <p:sp>
        <p:nvSpPr>
          <p:cNvPr id="11" name="Speech Bubble: Rectangle 10"/>
          <p:cNvSpPr/>
          <p:nvPr/>
        </p:nvSpPr>
        <p:spPr>
          <a:xfrm>
            <a:off x="6629401" y="3039541"/>
            <a:ext cx="2466702" cy="599214"/>
          </a:xfrm>
          <a:prstGeom prst="wedgeRectCallout">
            <a:avLst>
              <a:gd name="adj1" fmla="val -46655"/>
              <a:gd name="adj2" fmla="val 949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Exodus 20:11</a:t>
            </a:r>
          </a:p>
        </p:txBody>
      </p:sp>
    </p:spTree>
    <p:extLst>
      <p:ext uri="{BB962C8B-B14F-4D97-AF65-F5344CB8AC3E}">
        <p14:creationId xmlns:p14="http://schemas.microsoft.com/office/powerpoint/2010/main" xmlns="" val="143771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8" name="Rounded Rectangular Callout 17"/>
          <p:cNvSpPr/>
          <p:nvPr/>
        </p:nvSpPr>
        <p:spPr>
          <a:xfrm>
            <a:off x="533400" y="5410200"/>
            <a:ext cx="78333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knew Who they were dealing with</a:t>
            </a:r>
            <a:endParaRPr lang="en-US" sz="3600" b="1" i="1" dirty="0"/>
          </a:p>
        </p:txBody>
      </p:sp>
      <p:sp>
        <p:nvSpPr>
          <p:cNvPr id="7" name="TextBox 6"/>
          <p:cNvSpPr txBox="1"/>
          <p:nvPr/>
        </p:nvSpPr>
        <p:spPr>
          <a:xfrm>
            <a:off x="-15240" y="19050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4:25 </a:t>
            </a:r>
            <a:r>
              <a:rPr lang="en-US" sz="3100" dirty="0"/>
              <a:t>who by the Holy Spirit, through the mouth of our father David Your servant, said, </a:t>
            </a:r>
          </a:p>
          <a:p>
            <a:r>
              <a:rPr lang="en-US" sz="3100" dirty="0"/>
              <a:t>‘</a:t>
            </a:r>
            <a:r>
              <a:rPr lang="en-US" sz="3100" cap="small" dirty="0"/>
              <a:t>Why did the  Gentiles rage</a:t>
            </a:r>
            <a:r>
              <a:rPr lang="en-US" sz="3100" dirty="0"/>
              <a:t>, </a:t>
            </a:r>
            <a:r>
              <a:rPr lang="en-US" sz="3100" cap="small" dirty="0"/>
              <a:t>And the peoples devise futile things</a:t>
            </a:r>
            <a:r>
              <a:rPr lang="en-US" sz="3100" dirty="0"/>
              <a:t>? </a:t>
            </a:r>
            <a:r>
              <a:rPr lang="en-US" sz="3100" b="1" baseline="30000" dirty="0"/>
              <a:t>26 </a:t>
            </a:r>
            <a:r>
              <a:rPr lang="en-US" sz="3100" dirty="0"/>
              <a:t>‘</a:t>
            </a:r>
            <a:r>
              <a:rPr lang="en-US" sz="3100" cap="small" dirty="0"/>
              <a:t>The kings of the earth</a:t>
            </a:r>
            <a:r>
              <a:rPr lang="en-US" sz="3100" dirty="0"/>
              <a:t> </a:t>
            </a:r>
            <a:r>
              <a:rPr lang="en-US" sz="3100" cap="small" dirty="0"/>
              <a:t>took their stand</a:t>
            </a:r>
            <a:r>
              <a:rPr lang="en-US" sz="3100" dirty="0"/>
              <a:t>, </a:t>
            </a:r>
            <a:r>
              <a:rPr lang="en-US" sz="3100" cap="small" dirty="0"/>
              <a:t>And the rulers were gathered together Against the Lord and against His Christ</a:t>
            </a:r>
            <a:r>
              <a:rPr lang="en-US" sz="3100" dirty="0"/>
              <a:t>.’</a:t>
            </a:r>
          </a:p>
          <a:p>
            <a:endParaRPr lang="en-US" dirty="0"/>
          </a:p>
          <a:p>
            <a:endParaRPr lang="en-US" sz="3100" b="1" u="sng" dirty="0">
              <a:solidFill>
                <a:srgbClr val="002060"/>
              </a:solidFill>
            </a:endParaRPr>
          </a:p>
        </p:txBody>
      </p:sp>
      <p:sp>
        <p:nvSpPr>
          <p:cNvPr id="11" name="TextBox 10"/>
          <p:cNvSpPr txBox="1"/>
          <p:nvPr/>
        </p:nvSpPr>
        <p:spPr>
          <a:xfrm>
            <a:off x="-15240" y="19050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4:25 </a:t>
            </a:r>
            <a:r>
              <a:rPr lang="en-US" sz="3100" dirty="0"/>
              <a:t>who by the Holy Spirit, through the mouth of our father David Your servant, said, </a:t>
            </a:r>
          </a:p>
          <a:p>
            <a:r>
              <a:rPr lang="en-US" sz="3100" dirty="0"/>
              <a:t>‘</a:t>
            </a:r>
            <a:r>
              <a:rPr lang="en-US" sz="3100" cap="small" dirty="0"/>
              <a:t>Why did the  Gentiles rage</a:t>
            </a:r>
            <a:r>
              <a:rPr lang="en-US" sz="3100" dirty="0"/>
              <a:t>, </a:t>
            </a:r>
            <a:r>
              <a:rPr lang="en-US" sz="3100" cap="small" dirty="0"/>
              <a:t>And the peoples devise futile things</a:t>
            </a:r>
            <a:r>
              <a:rPr lang="en-US" sz="3100" dirty="0"/>
              <a:t>? </a:t>
            </a:r>
            <a:r>
              <a:rPr lang="en-US" sz="3100" b="1" baseline="30000" dirty="0"/>
              <a:t>26 </a:t>
            </a:r>
            <a:r>
              <a:rPr lang="en-US" sz="3100" dirty="0"/>
              <a:t>‘</a:t>
            </a:r>
            <a:r>
              <a:rPr lang="en-US" sz="3100" b="1" u="sng" cap="small" dirty="0">
                <a:solidFill>
                  <a:srgbClr val="002060"/>
                </a:solidFill>
              </a:rPr>
              <a:t>The kings of the earth</a:t>
            </a:r>
            <a:r>
              <a:rPr lang="en-US" sz="3100" b="1" u="sng" dirty="0">
                <a:solidFill>
                  <a:srgbClr val="002060"/>
                </a:solidFill>
              </a:rPr>
              <a:t> </a:t>
            </a:r>
            <a:r>
              <a:rPr lang="en-US" sz="3100" b="1" u="sng" cap="small" dirty="0">
                <a:solidFill>
                  <a:srgbClr val="002060"/>
                </a:solidFill>
              </a:rPr>
              <a:t>took their stand</a:t>
            </a:r>
            <a:r>
              <a:rPr lang="en-US" sz="3100" dirty="0"/>
              <a:t>, </a:t>
            </a:r>
            <a:r>
              <a:rPr lang="en-US" sz="3100" b="1" u="sng" cap="small" dirty="0">
                <a:solidFill>
                  <a:srgbClr val="002060"/>
                </a:solidFill>
              </a:rPr>
              <a:t>And the rulers were gathered together Against the Lord and against His Christ</a:t>
            </a:r>
            <a:r>
              <a:rPr lang="en-US" sz="3100" dirty="0"/>
              <a:t>.’</a:t>
            </a:r>
            <a:endParaRPr lang="en-US" sz="3100" b="1" u="sng" dirty="0">
              <a:solidFill>
                <a:srgbClr val="002060"/>
              </a:solidFill>
            </a:endParaRPr>
          </a:p>
        </p:txBody>
      </p:sp>
      <p:sp>
        <p:nvSpPr>
          <p:cNvPr id="10" name="Speech Bubble: Rectangle 9"/>
          <p:cNvSpPr/>
          <p:nvPr/>
        </p:nvSpPr>
        <p:spPr>
          <a:xfrm>
            <a:off x="5105400" y="2362200"/>
            <a:ext cx="1933302" cy="533400"/>
          </a:xfrm>
          <a:prstGeom prst="wedgeRectCallout">
            <a:avLst>
              <a:gd name="adj1" fmla="val -60732"/>
              <a:gd name="adj2" fmla="val 704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Psalm 2:2 </a:t>
            </a:r>
          </a:p>
        </p:txBody>
      </p:sp>
    </p:spTree>
    <p:extLst>
      <p:ext uri="{BB962C8B-B14F-4D97-AF65-F5344CB8AC3E}">
        <p14:creationId xmlns:p14="http://schemas.microsoft.com/office/powerpoint/2010/main" xmlns="" val="34689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8" name="Rounded Rectangular Callout 17"/>
          <p:cNvSpPr/>
          <p:nvPr/>
        </p:nvSpPr>
        <p:spPr>
          <a:xfrm>
            <a:off x="533400" y="5410200"/>
            <a:ext cx="78333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knew Who they were dealing with</a:t>
            </a:r>
            <a:endParaRPr lang="en-US" sz="3600" b="1" i="1" dirty="0"/>
          </a:p>
        </p:txBody>
      </p:sp>
      <p:sp>
        <p:nvSpPr>
          <p:cNvPr id="7" name="TextBox 6"/>
          <p:cNvSpPr txBox="1"/>
          <p:nvPr/>
        </p:nvSpPr>
        <p:spPr>
          <a:xfrm>
            <a:off x="-15240" y="19050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4:25 </a:t>
            </a:r>
            <a:r>
              <a:rPr lang="en-US" sz="3100" dirty="0"/>
              <a:t>who by the Holy Spirit, through the mouth of our father David Your servant, said, </a:t>
            </a:r>
          </a:p>
          <a:p>
            <a:r>
              <a:rPr lang="en-US" sz="3100" dirty="0"/>
              <a:t>‘</a:t>
            </a:r>
            <a:r>
              <a:rPr lang="en-US" sz="3100" cap="small" dirty="0"/>
              <a:t>Why did the  Gentiles rage</a:t>
            </a:r>
            <a:r>
              <a:rPr lang="en-US" sz="3100" dirty="0"/>
              <a:t>, </a:t>
            </a:r>
            <a:r>
              <a:rPr lang="en-US" sz="3100" cap="small" dirty="0"/>
              <a:t>And the peoples devise futile things</a:t>
            </a:r>
            <a:r>
              <a:rPr lang="en-US" sz="3100" dirty="0"/>
              <a:t>? </a:t>
            </a:r>
            <a:r>
              <a:rPr lang="en-US" sz="3100" b="1" baseline="30000" dirty="0"/>
              <a:t>26 </a:t>
            </a:r>
            <a:r>
              <a:rPr lang="en-US" sz="3100" dirty="0"/>
              <a:t>‘</a:t>
            </a:r>
            <a:r>
              <a:rPr lang="en-US" sz="3100" cap="small" dirty="0"/>
              <a:t>The kings of the earth</a:t>
            </a:r>
            <a:r>
              <a:rPr lang="en-US" sz="3100" dirty="0"/>
              <a:t> </a:t>
            </a:r>
            <a:r>
              <a:rPr lang="en-US" sz="3100" cap="small" dirty="0"/>
              <a:t>took their stand</a:t>
            </a:r>
            <a:r>
              <a:rPr lang="en-US" sz="3100" dirty="0"/>
              <a:t>, </a:t>
            </a:r>
            <a:r>
              <a:rPr lang="en-US" sz="3100" cap="small" dirty="0"/>
              <a:t>And the rulers were gathered together Against the Lord and against His Christ</a:t>
            </a:r>
            <a:r>
              <a:rPr lang="en-US" sz="3100" dirty="0"/>
              <a:t>.’</a:t>
            </a:r>
          </a:p>
          <a:p>
            <a:endParaRPr lang="en-US" dirty="0"/>
          </a:p>
          <a:p>
            <a:endParaRPr lang="en-US" sz="3100" b="1" u="sng" dirty="0">
              <a:solidFill>
                <a:srgbClr val="002060"/>
              </a:solidFill>
            </a:endParaRPr>
          </a:p>
        </p:txBody>
      </p:sp>
      <p:sp>
        <p:nvSpPr>
          <p:cNvPr id="11" name="TextBox 10"/>
          <p:cNvSpPr txBox="1"/>
          <p:nvPr/>
        </p:nvSpPr>
        <p:spPr>
          <a:xfrm>
            <a:off x="-15240" y="19050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4:25 </a:t>
            </a:r>
            <a:r>
              <a:rPr lang="en-US" sz="3100" dirty="0"/>
              <a:t>who by the Holy Spirit, through the mouth of our father David Your servant, said, </a:t>
            </a:r>
          </a:p>
          <a:p>
            <a:r>
              <a:rPr lang="en-US" sz="3100" dirty="0"/>
              <a:t>‘</a:t>
            </a:r>
            <a:r>
              <a:rPr lang="en-US" sz="3100" cap="small" dirty="0"/>
              <a:t>Why did the  Gentiles rage</a:t>
            </a:r>
            <a:r>
              <a:rPr lang="en-US" sz="3100" dirty="0"/>
              <a:t>, </a:t>
            </a:r>
            <a:r>
              <a:rPr lang="en-US" sz="3100" cap="small" dirty="0"/>
              <a:t>And the peoples devise futile things</a:t>
            </a:r>
            <a:r>
              <a:rPr lang="en-US" sz="3100" dirty="0"/>
              <a:t>? </a:t>
            </a:r>
            <a:r>
              <a:rPr lang="en-US" sz="3100" b="1" baseline="30000" dirty="0"/>
              <a:t>26 </a:t>
            </a:r>
            <a:r>
              <a:rPr lang="en-US" sz="3100" dirty="0"/>
              <a:t>‘</a:t>
            </a:r>
            <a:r>
              <a:rPr lang="en-US" sz="3100" b="1" u="sng" cap="small" dirty="0">
                <a:solidFill>
                  <a:srgbClr val="002060"/>
                </a:solidFill>
              </a:rPr>
              <a:t>The kings of the earth</a:t>
            </a:r>
            <a:r>
              <a:rPr lang="en-US" sz="3100" b="1" u="sng" dirty="0">
                <a:solidFill>
                  <a:srgbClr val="002060"/>
                </a:solidFill>
              </a:rPr>
              <a:t> </a:t>
            </a:r>
            <a:r>
              <a:rPr lang="en-US" sz="3100" b="1" u="sng" cap="small" dirty="0">
                <a:solidFill>
                  <a:srgbClr val="002060"/>
                </a:solidFill>
              </a:rPr>
              <a:t>took their stand</a:t>
            </a:r>
            <a:r>
              <a:rPr lang="en-US" sz="3100" dirty="0"/>
              <a:t>, </a:t>
            </a:r>
            <a:r>
              <a:rPr lang="en-US" sz="3100" b="1" u="sng" cap="small" dirty="0">
                <a:solidFill>
                  <a:srgbClr val="002060"/>
                </a:solidFill>
              </a:rPr>
              <a:t>And the rulers were gathered together Against the Lord and against His Christ</a:t>
            </a:r>
            <a:r>
              <a:rPr lang="en-US" sz="3100" dirty="0"/>
              <a:t>.’</a:t>
            </a:r>
            <a:endParaRPr lang="en-US" sz="3100" b="1" u="sng" dirty="0">
              <a:solidFill>
                <a:srgbClr val="002060"/>
              </a:solidFill>
            </a:endParaRPr>
          </a:p>
        </p:txBody>
      </p:sp>
      <p:sp>
        <p:nvSpPr>
          <p:cNvPr id="10" name="Speech Bubble: Rectangle 9"/>
          <p:cNvSpPr/>
          <p:nvPr/>
        </p:nvSpPr>
        <p:spPr>
          <a:xfrm>
            <a:off x="5105400" y="2362200"/>
            <a:ext cx="1933302" cy="533400"/>
          </a:xfrm>
          <a:prstGeom prst="wedgeRectCallout">
            <a:avLst>
              <a:gd name="adj1" fmla="val -60732"/>
              <a:gd name="adj2" fmla="val 704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Psalm 2:2 </a:t>
            </a:r>
          </a:p>
        </p:txBody>
      </p:sp>
      <p:sp>
        <p:nvSpPr>
          <p:cNvPr id="9" name="TextBox 8"/>
          <p:cNvSpPr txBox="1">
            <a:spLocks noChangeArrowheads="1"/>
          </p:cNvSpPr>
          <p:nvPr/>
        </p:nvSpPr>
        <p:spPr bwMode="auto">
          <a:xfrm>
            <a:off x="3200400" y="4343400"/>
            <a:ext cx="5791200" cy="1077218"/>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rPr>
              <a:t>Psalm 2:4 </a:t>
            </a:r>
            <a:r>
              <a:rPr lang="en-US" sz="3200" dirty="0">
                <a:solidFill>
                  <a:schemeClr val="bg1"/>
                </a:solidFill>
              </a:rPr>
              <a:t>He who sits in the heavens  laughs, The Lord scoffs at them.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xmlns="" val="21018943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8" name="Rounded Rectangular Callout 17"/>
          <p:cNvSpPr/>
          <p:nvPr/>
        </p:nvSpPr>
        <p:spPr>
          <a:xfrm>
            <a:off x="533400" y="5410200"/>
            <a:ext cx="78333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knew Who they were dealing with</a:t>
            </a:r>
            <a:endParaRPr lang="en-US" sz="3600" b="1" i="1" dirty="0"/>
          </a:p>
        </p:txBody>
      </p:sp>
      <p:sp>
        <p:nvSpPr>
          <p:cNvPr id="7" name="TextBox 6"/>
          <p:cNvSpPr txBox="1"/>
          <p:nvPr/>
        </p:nvSpPr>
        <p:spPr>
          <a:xfrm>
            <a:off x="-15240" y="19050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4:25 </a:t>
            </a:r>
            <a:r>
              <a:rPr lang="en-US" sz="3100" dirty="0"/>
              <a:t>who by the Holy Spirit, through the mouth of our father David Your servant, said, </a:t>
            </a:r>
          </a:p>
          <a:p>
            <a:r>
              <a:rPr lang="en-US" sz="3100" dirty="0"/>
              <a:t>‘</a:t>
            </a:r>
            <a:r>
              <a:rPr lang="en-US" sz="3100" cap="small" dirty="0"/>
              <a:t>Why did the  Gentiles rage</a:t>
            </a:r>
            <a:r>
              <a:rPr lang="en-US" sz="3100" dirty="0"/>
              <a:t>, </a:t>
            </a:r>
            <a:r>
              <a:rPr lang="en-US" sz="3100" cap="small" dirty="0"/>
              <a:t>And the peoples devise futile things</a:t>
            </a:r>
            <a:r>
              <a:rPr lang="en-US" sz="3100" dirty="0"/>
              <a:t>? </a:t>
            </a:r>
            <a:r>
              <a:rPr lang="en-US" sz="3100" b="1" baseline="30000" dirty="0"/>
              <a:t>26 </a:t>
            </a:r>
            <a:r>
              <a:rPr lang="en-US" sz="3100" dirty="0"/>
              <a:t>‘</a:t>
            </a:r>
            <a:r>
              <a:rPr lang="en-US" sz="3100" cap="small" dirty="0"/>
              <a:t>The kings of the earth</a:t>
            </a:r>
            <a:r>
              <a:rPr lang="en-US" sz="3100" dirty="0"/>
              <a:t> </a:t>
            </a:r>
            <a:r>
              <a:rPr lang="en-US" sz="3100" cap="small" dirty="0"/>
              <a:t>took their stand</a:t>
            </a:r>
            <a:r>
              <a:rPr lang="en-US" sz="3100" dirty="0"/>
              <a:t>, </a:t>
            </a:r>
            <a:r>
              <a:rPr lang="en-US" sz="3100" cap="small" dirty="0"/>
              <a:t>And the rulers were gathered together Against the Lord and against His Christ</a:t>
            </a:r>
            <a:r>
              <a:rPr lang="en-US" sz="3100" dirty="0"/>
              <a:t>.’</a:t>
            </a:r>
          </a:p>
          <a:p>
            <a:endParaRPr lang="en-US" dirty="0"/>
          </a:p>
          <a:p>
            <a:endParaRPr lang="en-US" sz="3100" b="1" u="sng" dirty="0">
              <a:solidFill>
                <a:srgbClr val="002060"/>
              </a:solidFill>
            </a:endParaRPr>
          </a:p>
        </p:txBody>
      </p:sp>
      <p:sp>
        <p:nvSpPr>
          <p:cNvPr id="11" name="TextBox 10"/>
          <p:cNvSpPr txBox="1"/>
          <p:nvPr/>
        </p:nvSpPr>
        <p:spPr>
          <a:xfrm>
            <a:off x="-15240" y="19050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4:25 </a:t>
            </a:r>
            <a:r>
              <a:rPr lang="en-US" sz="3100" dirty="0"/>
              <a:t>who by the Holy Spirit, through the mouth of our father David Your servant, said, </a:t>
            </a:r>
          </a:p>
          <a:p>
            <a:r>
              <a:rPr lang="en-US" sz="3100" dirty="0"/>
              <a:t>‘</a:t>
            </a:r>
            <a:r>
              <a:rPr lang="en-US" sz="3100" cap="small" dirty="0"/>
              <a:t>Why did the  Gentiles rage</a:t>
            </a:r>
            <a:r>
              <a:rPr lang="en-US" sz="3100" dirty="0"/>
              <a:t>, </a:t>
            </a:r>
            <a:r>
              <a:rPr lang="en-US" sz="3100" cap="small" dirty="0"/>
              <a:t>And the peoples devise futile things</a:t>
            </a:r>
            <a:r>
              <a:rPr lang="en-US" sz="3100" dirty="0"/>
              <a:t>? </a:t>
            </a:r>
            <a:r>
              <a:rPr lang="en-US" sz="3100" b="1" baseline="30000" dirty="0"/>
              <a:t>26 </a:t>
            </a:r>
            <a:r>
              <a:rPr lang="en-US" sz="3100" dirty="0"/>
              <a:t>‘</a:t>
            </a:r>
            <a:r>
              <a:rPr lang="en-US" sz="3100" b="1" u="sng" cap="small" dirty="0">
                <a:solidFill>
                  <a:srgbClr val="002060"/>
                </a:solidFill>
              </a:rPr>
              <a:t>The kings of the earth</a:t>
            </a:r>
            <a:r>
              <a:rPr lang="en-US" sz="3100" b="1" u="sng" dirty="0">
                <a:solidFill>
                  <a:srgbClr val="002060"/>
                </a:solidFill>
              </a:rPr>
              <a:t> </a:t>
            </a:r>
            <a:r>
              <a:rPr lang="en-US" sz="3100" b="1" u="sng" cap="small" dirty="0">
                <a:solidFill>
                  <a:srgbClr val="002060"/>
                </a:solidFill>
              </a:rPr>
              <a:t>took their stand</a:t>
            </a:r>
            <a:r>
              <a:rPr lang="en-US" sz="3100" dirty="0"/>
              <a:t>, </a:t>
            </a:r>
            <a:r>
              <a:rPr lang="en-US" sz="3100" b="1" u="sng" cap="small" dirty="0">
                <a:solidFill>
                  <a:srgbClr val="002060"/>
                </a:solidFill>
              </a:rPr>
              <a:t>And the rulers were gathered together Against the Lord and against His Christ</a:t>
            </a:r>
            <a:r>
              <a:rPr lang="en-US" sz="3100" dirty="0"/>
              <a:t>.’</a:t>
            </a:r>
            <a:endParaRPr lang="en-US" sz="3100" b="1" u="sng" dirty="0">
              <a:solidFill>
                <a:srgbClr val="002060"/>
              </a:solidFill>
            </a:endParaRPr>
          </a:p>
        </p:txBody>
      </p:sp>
      <p:sp>
        <p:nvSpPr>
          <p:cNvPr id="10" name="Speech Bubble: Rectangle 9"/>
          <p:cNvSpPr/>
          <p:nvPr/>
        </p:nvSpPr>
        <p:spPr>
          <a:xfrm>
            <a:off x="5105400" y="2362200"/>
            <a:ext cx="1933302" cy="533400"/>
          </a:xfrm>
          <a:prstGeom prst="wedgeRectCallout">
            <a:avLst>
              <a:gd name="adj1" fmla="val -60732"/>
              <a:gd name="adj2" fmla="val 704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Psalm 2:2 </a:t>
            </a:r>
          </a:p>
        </p:txBody>
      </p:sp>
      <p:sp>
        <p:nvSpPr>
          <p:cNvPr id="9" name="TextBox 8"/>
          <p:cNvSpPr txBox="1">
            <a:spLocks noChangeArrowheads="1"/>
          </p:cNvSpPr>
          <p:nvPr/>
        </p:nvSpPr>
        <p:spPr bwMode="auto">
          <a:xfrm>
            <a:off x="3200400" y="4343400"/>
            <a:ext cx="5791200" cy="1077218"/>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rPr>
              <a:t>Psalm 2:4 </a:t>
            </a:r>
            <a:r>
              <a:rPr lang="en-US" sz="3200" dirty="0">
                <a:solidFill>
                  <a:schemeClr val="bg1"/>
                </a:solidFill>
              </a:rPr>
              <a:t>He who sits in the heavens  laughs, The Lord scoffs at them. </a:t>
            </a:r>
            <a:endParaRPr lang="en-US" sz="3200" baseline="30000" dirty="0">
              <a:solidFill>
                <a:schemeClr val="bg1"/>
              </a:solidFill>
              <a:latin typeface="Calibri" pitchFamily="34" charset="0"/>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xmlns="" val="0"/>
              </a:ext>
            </a:extLst>
          </a:blip>
          <a:srcRect l="28404" t="1" r="9625" b="1666"/>
          <a:stretch/>
        </p:blipFill>
        <p:spPr>
          <a:xfrm>
            <a:off x="15240" y="0"/>
            <a:ext cx="5029200" cy="4495800"/>
          </a:xfrm>
          <a:prstGeom prst="rect">
            <a:avLst/>
          </a:prstGeom>
        </p:spPr>
      </p:pic>
    </p:spTree>
    <p:extLst>
      <p:ext uri="{BB962C8B-B14F-4D97-AF65-F5344CB8AC3E}">
        <p14:creationId xmlns:p14="http://schemas.microsoft.com/office/powerpoint/2010/main" xmlns="" val="21018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8" name="Rounded Rectangular Callout 17"/>
          <p:cNvSpPr/>
          <p:nvPr/>
        </p:nvSpPr>
        <p:spPr>
          <a:xfrm>
            <a:off x="533400" y="5410200"/>
            <a:ext cx="78333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knew Who they were dealing with</a:t>
            </a:r>
            <a:endParaRPr lang="en-US" sz="3600" b="1" i="1" dirty="0"/>
          </a:p>
        </p:txBody>
      </p:sp>
      <p:sp>
        <p:nvSpPr>
          <p:cNvPr id="11" name="TextBox 10"/>
          <p:cNvSpPr txBox="1"/>
          <p:nvPr/>
        </p:nvSpPr>
        <p:spPr>
          <a:xfrm>
            <a:off x="-15240" y="19050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4:27 </a:t>
            </a:r>
            <a:r>
              <a:rPr lang="en-US" sz="3100" dirty="0"/>
              <a:t>For truly in this city there were gathered together against Your holy servant Jesus, whom You anointed, both Herod and Pontius Pilate, along with the Gentiles and the peoples of Israel, </a:t>
            </a:r>
            <a:r>
              <a:rPr lang="en-US" sz="3100" b="1" baseline="30000" dirty="0"/>
              <a:t>28 </a:t>
            </a:r>
            <a:r>
              <a:rPr lang="en-US" sz="3100" dirty="0"/>
              <a:t>to do whatever Your hand and Your purpose predestined to occur. </a:t>
            </a:r>
            <a:endParaRPr lang="en-US" sz="3100" b="1" u="sng" dirty="0">
              <a:solidFill>
                <a:srgbClr val="002060"/>
              </a:solidFill>
            </a:endParaRPr>
          </a:p>
        </p:txBody>
      </p:sp>
    </p:spTree>
    <p:extLst>
      <p:ext uri="{BB962C8B-B14F-4D97-AF65-F5344CB8AC3E}">
        <p14:creationId xmlns:p14="http://schemas.microsoft.com/office/powerpoint/2010/main" xmlns="" val="18861526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11" name="TextBox 10"/>
          <p:cNvSpPr txBox="1"/>
          <p:nvPr/>
        </p:nvSpPr>
        <p:spPr>
          <a:xfrm>
            <a:off x="-15240" y="1600200"/>
            <a:ext cx="9144000" cy="3886201"/>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4:29 </a:t>
            </a:r>
            <a:r>
              <a:rPr lang="en-US" sz="3100" dirty="0"/>
              <a:t>And now, Lord, take note of their threats, and grant that Your bond-servants may speak Your word with all confidence, </a:t>
            </a:r>
            <a:r>
              <a:rPr lang="en-US" sz="3100" b="1" baseline="30000" dirty="0"/>
              <a:t>30 </a:t>
            </a:r>
            <a:r>
              <a:rPr lang="en-US" sz="3100" dirty="0"/>
              <a:t>while You extend Your hand to heal, and signs and wonders take place through the name of Your holy servant Jesus.” </a:t>
            </a:r>
            <a:r>
              <a:rPr lang="en-US" sz="3100" b="1" baseline="30000" dirty="0"/>
              <a:t>31 </a:t>
            </a:r>
            <a:r>
              <a:rPr lang="en-US" sz="3100" dirty="0"/>
              <a:t>And when they had prayed, the place where they had gathered together was shaken, and they were all filled with the Holy Spirit and began to speak the word of God with boldness.</a:t>
            </a:r>
            <a:endParaRPr lang="en-US" sz="3100" b="1" u="sng" dirty="0">
              <a:solidFill>
                <a:srgbClr val="002060"/>
              </a:solidFill>
            </a:endParaRPr>
          </a:p>
        </p:txBody>
      </p:sp>
      <p:sp>
        <p:nvSpPr>
          <p:cNvPr id="5" name="TextBox 4"/>
          <p:cNvSpPr txBox="1"/>
          <p:nvPr/>
        </p:nvSpPr>
        <p:spPr>
          <a:xfrm>
            <a:off x="-15240" y="1600200"/>
            <a:ext cx="9144000" cy="3886201"/>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4:29 </a:t>
            </a:r>
            <a:r>
              <a:rPr lang="en-US" sz="3100" dirty="0"/>
              <a:t>And now, Lord, take note of their threats, and grant that Your bond-servants may speak Your word with all confidence, </a:t>
            </a:r>
            <a:r>
              <a:rPr lang="en-US" sz="3100" b="1" baseline="30000" dirty="0"/>
              <a:t>30 </a:t>
            </a:r>
            <a:r>
              <a:rPr lang="en-US" sz="3100" dirty="0"/>
              <a:t>while You extend Your hand to heal, and signs and wonders take place through the name of Your holy servant Jesus.” </a:t>
            </a:r>
            <a:r>
              <a:rPr lang="en-US" sz="3100" b="1" baseline="30000" dirty="0"/>
              <a:t>31 </a:t>
            </a:r>
            <a:r>
              <a:rPr lang="en-US" sz="3100" dirty="0"/>
              <a:t>And when they had prayed, the place where they had gathered together was shaken, and they were all filled with the Holy Spirit and </a:t>
            </a:r>
            <a:r>
              <a:rPr lang="en-US" sz="3100" b="1" u="sng" dirty="0">
                <a:solidFill>
                  <a:srgbClr val="002060"/>
                </a:solidFill>
              </a:rPr>
              <a:t>began to speak the word of God with boldness</a:t>
            </a:r>
            <a:r>
              <a:rPr lang="en-US" sz="3100" dirty="0"/>
              <a:t>.</a:t>
            </a:r>
            <a:endParaRPr lang="en-US" sz="3100" b="1" u="sng" dirty="0">
              <a:solidFill>
                <a:srgbClr val="002060"/>
              </a:solidFill>
            </a:endParaRPr>
          </a:p>
        </p:txBody>
      </p:sp>
      <p:sp>
        <p:nvSpPr>
          <p:cNvPr id="8" name="Rounded Rectangular Callout 17"/>
          <p:cNvSpPr/>
          <p:nvPr/>
        </p:nvSpPr>
        <p:spPr>
          <a:xfrm>
            <a:off x="533400" y="5410200"/>
            <a:ext cx="78333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knew Who they were dealing with</a:t>
            </a:r>
            <a:endParaRPr lang="en-US" sz="3600" b="1" i="1" dirty="0"/>
          </a:p>
        </p:txBody>
      </p:sp>
    </p:spTree>
    <p:extLst>
      <p:ext uri="{BB962C8B-B14F-4D97-AF65-F5344CB8AC3E}">
        <p14:creationId xmlns:p14="http://schemas.microsoft.com/office/powerpoint/2010/main" xmlns="" val="340884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11" name="TextBox 10"/>
          <p:cNvSpPr txBox="1"/>
          <p:nvPr/>
        </p:nvSpPr>
        <p:spPr>
          <a:xfrm>
            <a:off x="-15240" y="1600200"/>
            <a:ext cx="9144000" cy="3886201"/>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4:29 </a:t>
            </a:r>
            <a:r>
              <a:rPr lang="en-US" sz="3100" dirty="0"/>
              <a:t>And now, Lord, take note of their threats, and grant that Your bond-servants may speak Your word with all confidence, </a:t>
            </a:r>
            <a:r>
              <a:rPr lang="en-US" sz="3100" b="1" baseline="30000" dirty="0"/>
              <a:t>30 </a:t>
            </a:r>
            <a:r>
              <a:rPr lang="en-US" sz="3100" dirty="0"/>
              <a:t>while You extend Your hand to heal, and signs and wonders take place through the name of Your holy servant Jesus.” </a:t>
            </a:r>
            <a:r>
              <a:rPr lang="en-US" sz="3100" b="1" baseline="30000" dirty="0"/>
              <a:t>31 </a:t>
            </a:r>
            <a:r>
              <a:rPr lang="en-US" sz="3100" dirty="0"/>
              <a:t>And when they had prayed, the place where they had gathered together was shaken, and they were all filled with the Holy Spirit and began to speak the word of God with boldness.</a:t>
            </a:r>
            <a:endParaRPr lang="en-US" sz="3100" b="1" u="sng" dirty="0">
              <a:solidFill>
                <a:srgbClr val="002060"/>
              </a:solidFill>
            </a:endParaRPr>
          </a:p>
        </p:txBody>
      </p:sp>
      <p:sp>
        <p:nvSpPr>
          <p:cNvPr id="5" name="TextBox 4"/>
          <p:cNvSpPr txBox="1"/>
          <p:nvPr/>
        </p:nvSpPr>
        <p:spPr>
          <a:xfrm>
            <a:off x="-15240" y="1600200"/>
            <a:ext cx="9144000" cy="3886201"/>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4:29 </a:t>
            </a:r>
            <a:r>
              <a:rPr lang="en-US" sz="3100" dirty="0"/>
              <a:t>And now, Lord, take note of their threats, and grant that Your bond-servants may speak Your word with all confidence, </a:t>
            </a:r>
            <a:r>
              <a:rPr lang="en-US" sz="3100" b="1" baseline="30000" dirty="0"/>
              <a:t>30 </a:t>
            </a:r>
            <a:r>
              <a:rPr lang="en-US" sz="3100" dirty="0"/>
              <a:t>while You extend Your hand to heal, and signs and wonders take place through the name of Your holy servant Jesus.” </a:t>
            </a:r>
            <a:r>
              <a:rPr lang="en-US" sz="3100" b="1" baseline="30000" dirty="0"/>
              <a:t>31 </a:t>
            </a:r>
            <a:r>
              <a:rPr lang="en-US" sz="3100" dirty="0"/>
              <a:t>And when they had prayed, the place where they had gathered together was shaken, and they were all filled with the Holy Spirit and </a:t>
            </a:r>
            <a:r>
              <a:rPr lang="en-US" sz="3100" b="1" u="sng" dirty="0">
                <a:solidFill>
                  <a:srgbClr val="002060"/>
                </a:solidFill>
              </a:rPr>
              <a:t>began to speak the word of God with boldness</a:t>
            </a:r>
            <a:r>
              <a:rPr lang="en-US" sz="3100" dirty="0"/>
              <a:t>.</a:t>
            </a:r>
            <a:endParaRPr lang="en-US" sz="3100" b="1" u="sng" dirty="0">
              <a:solidFill>
                <a:srgbClr val="002060"/>
              </a:solidFill>
            </a:endParaRPr>
          </a:p>
        </p:txBody>
      </p:sp>
      <p:sp>
        <p:nvSpPr>
          <p:cNvPr id="8" name="Rounded Rectangular Callout 17"/>
          <p:cNvSpPr/>
          <p:nvPr/>
        </p:nvSpPr>
        <p:spPr>
          <a:xfrm>
            <a:off x="533400" y="5410200"/>
            <a:ext cx="78333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knew Who they were dealing with</a:t>
            </a:r>
            <a:endParaRPr lang="en-US" sz="3600" b="1" i="1" dirty="0"/>
          </a:p>
        </p:txBody>
      </p:sp>
      <p:sp>
        <p:nvSpPr>
          <p:cNvPr id="6" name="Rounded Rectangular Callout 17"/>
          <p:cNvSpPr/>
          <p:nvPr/>
        </p:nvSpPr>
        <p:spPr>
          <a:xfrm>
            <a:off x="3526971" y="6019800"/>
            <a:ext cx="54711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it emboldened them!</a:t>
            </a:r>
            <a:endParaRPr lang="en-US" sz="3600" b="1" i="1" dirty="0"/>
          </a:p>
        </p:txBody>
      </p:sp>
    </p:spTree>
    <p:extLst>
      <p:ext uri="{BB962C8B-B14F-4D97-AF65-F5344CB8AC3E}">
        <p14:creationId xmlns:p14="http://schemas.microsoft.com/office/powerpoint/2010/main" xmlns="" val="340884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11" name="TextBox 10"/>
          <p:cNvSpPr txBox="1"/>
          <p:nvPr/>
        </p:nvSpPr>
        <p:spPr>
          <a:xfrm>
            <a:off x="-15240" y="1600200"/>
            <a:ext cx="9144000" cy="3886201"/>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4:29 </a:t>
            </a:r>
            <a:r>
              <a:rPr lang="en-US" sz="3100" dirty="0"/>
              <a:t>And now, Lord, take note of their threats, and grant that Your bond-servants may speak Your word with all confidence, </a:t>
            </a:r>
            <a:r>
              <a:rPr lang="en-US" sz="3100" b="1" baseline="30000" dirty="0"/>
              <a:t>30 </a:t>
            </a:r>
            <a:r>
              <a:rPr lang="en-US" sz="3100" dirty="0"/>
              <a:t>while You extend Your hand to heal, and signs and wonders take place through the name of Your holy servant Jesus.” </a:t>
            </a:r>
            <a:r>
              <a:rPr lang="en-US" sz="3100" b="1" baseline="30000" dirty="0"/>
              <a:t>31 </a:t>
            </a:r>
            <a:r>
              <a:rPr lang="en-US" sz="3100" dirty="0"/>
              <a:t>And when they had prayed, the place where they had gathered together was shaken, and they were all filled with the Holy Spirit and began to speak the word of God with boldness.</a:t>
            </a:r>
            <a:endParaRPr lang="en-US" sz="3100" b="1" u="sng" dirty="0">
              <a:solidFill>
                <a:srgbClr val="002060"/>
              </a:solidFill>
            </a:endParaRPr>
          </a:p>
        </p:txBody>
      </p:sp>
      <p:sp>
        <p:nvSpPr>
          <p:cNvPr id="5" name="TextBox 4"/>
          <p:cNvSpPr txBox="1"/>
          <p:nvPr/>
        </p:nvSpPr>
        <p:spPr>
          <a:xfrm>
            <a:off x="-15240" y="1600200"/>
            <a:ext cx="9144000" cy="3886201"/>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4:29 </a:t>
            </a:r>
            <a:r>
              <a:rPr lang="en-US" sz="3100" dirty="0"/>
              <a:t>And now, Lord, take note of their threats, and </a:t>
            </a:r>
            <a:r>
              <a:rPr lang="en-US" sz="3100" b="1" u="sng" dirty="0">
                <a:solidFill>
                  <a:srgbClr val="002060"/>
                </a:solidFill>
              </a:rPr>
              <a:t>grant that Your bond-servants may speak Your word with all confidence</a:t>
            </a:r>
            <a:r>
              <a:rPr lang="en-US" sz="3100" dirty="0"/>
              <a:t>, </a:t>
            </a:r>
            <a:r>
              <a:rPr lang="en-US" sz="3100" b="1" baseline="30000" dirty="0"/>
              <a:t>30 </a:t>
            </a:r>
            <a:r>
              <a:rPr lang="en-US" sz="3100" dirty="0"/>
              <a:t>while You extend Your hand to heal, and signs and wonders take place through the name of Your holy servant Jesus.” </a:t>
            </a:r>
            <a:r>
              <a:rPr lang="en-US" sz="3100" b="1" baseline="30000" dirty="0"/>
              <a:t>31 </a:t>
            </a:r>
            <a:r>
              <a:rPr lang="en-US" sz="3100" dirty="0"/>
              <a:t>And when they had prayed, the place where they had gathered together was shaken, and they were all filled with the Holy Spirit and began to speak the word of God with boldness.</a:t>
            </a:r>
          </a:p>
        </p:txBody>
      </p:sp>
      <p:sp>
        <p:nvSpPr>
          <p:cNvPr id="8" name="Rounded Rectangular Callout 17"/>
          <p:cNvSpPr/>
          <p:nvPr/>
        </p:nvSpPr>
        <p:spPr>
          <a:xfrm>
            <a:off x="533400" y="5410200"/>
            <a:ext cx="78333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knew Who they were dealing with</a:t>
            </a:r>
            <a:endParaRPr lang="en-US" sz="3600" b="1" i="1" dirty="0"/>
          </a:p>
        </p:txBody>
      </p:sp>
      <p:sp>
        <p:nvSpPr>
          <p:cNvPr id="6" name="Rounded Rectangular Callout 17"/>
          <p:cNvSpPr/>
          <p:nvPr/>
        </p:nvSpPr>
        <p:spPr>
          <a:xfrm>
            <a:off x="3526971" y="6019800"/>
            <a:ext cx="54711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it emboldened them!</a:t>
            </a:r>
            <a:endParaRPr lang="en-US" sz="3600" b="1" i="1" dirty="0"/>
          </a:p>
        </p:txBody>
      </p:sp>
    </p:spTree>
    <p:extLst>
      <p:ext uri="{BB962C8B-B14F-4D97-AF65-F5344CB8AC3E}">
        <p14:creationId xmlns:p14="http://schemas.microsoft.com/office/powerpoint/2010/main" xmlns="" val="39199192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sz="3600" dirty="0">
                <a:solidFill>
                  <a:schemeClr val="bg1"/>
                </a:solidFill>
              </a:rPr>
              <a:t>teachings available at </a:t>
            </a:r>
            <a:r>
              <a:rPr lang="en-US" sz="4000" dirty="0">
                <a:solidFill>
                  <a:schemeClr val="bg1"/>
                </a:solidFill>
              </a:rPr>
              <a:t/>
            </a:r>
            <a:br>
              <a:rPr lang="en-US" sz="4000" dirty="0">
                <a:solidFill>
                  <a:schemeClr val="bg1"/>
                </a:solidFill>
              </a:rPr>
            </a:br>
            <a:r>
              <a:rPr lang="en-US" sz="4400" dirty="0">
                <a:solidFill>
                  <a:schemeClr val="bg1"/>
                </a:solidFill>
              </a:rPr>
              <a:t> www.centralteachings.com</a:t>
            </a:r>
          </a:p>
        </p:txBody>
      </p:sp>
      <p:sp>
        <p:nvSpPr>
          <p:cNvPr id="10" name="TextBox 9"/>
          <p:cNvSpPr txBox="1"/>
          <p:nvPr/>
        </p:nvSpPr>
        <p:spPr>
          <a:xfrm>
            <a:off x="1295400" y="4814250"/>
            <a:ext cx="7696200" cy="769441"/>
          </a:xfrm>
          <a:prstGeom prst="rect">
            <a:avLst/>
          </a:prstGeom>
          <a:solidFill>
            <a:schemeClr val="bg1">
              <a:lumMod val="75000"/>
              <a:alpha val="66000"/>
            </a:schemeClr>
          </a:solidFill>
          <a:ln>
            <a:solidFill>
              <a:schemeClr val="tx1"/>
            </a:solidFill>
          </a:ln>
        </p:spPr>
        <p:txBody>
          <a:bodyPr wrap="square">
            <a:spAutoFit/>
          </a:bodyPr>
          <a:lstStyle/>
          <a:p>
            <a:pPr algn="ctr"/>
            <a:r>
              <a:rPr lang="en-US" sz="4400" b="1" i="1" dirty="0"/>
              <a:t>Another challenge to the church</a:t>
            </a:r>
            <a:endParaRPr lang="en-US" sz="3600" b="1" i="1" dirty="0"/>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9" name="TextBox 8"/>
          <p:cNvSpPr txBox="1"/>
          <p:nvPr/>
        </p:nvSpPr>
        <p:spPr>
          <a:xfrm>
            <a:off x="152400" y="3986653"/>
            <a:ext cx="3429000" cy="769441"/>
          </a:xfrm>
          <a:prstGeom prst="rect">
            <a:avLst/>
          </a:prstGeom>
          <a:solidFill>
            <a:schemeClr val="bg1">
              <a:lumMod val="75000"/>
              <a:alpha val="66000"/>
            </a:schemeClr>
          </a:solidFill>
          <a:ln>
            <a:solidFill>
              <a:schemeClr val="tx1"/>
            </a:solidFill>
          </a:ln>
        </p:spPr>
        <p:txBody>
          <a:bodyPr wrap="square">
            <a:spAutoFit/>
          </a:bodyPr>
          <a:lstStyle/>
          <a:p>
            <a:pPr algn="ctr"/>
            <a:r>
              <a:rPr lang="en-US" sz="4400" b="1" i="1" dirty="0"/>
              <a:t>Next Time:</a:t>
            </a:r>
            <a:endParaRPr lang="en-US" sz="3600" b="1" i="1" dirty="0"/>
          </a:p>
        </p:txBody>
      </p:sp>
    </p:spTree>
    <p:extLst>
      <p:ext uri="{BB962C8B-B14F-4D97-AF65-F5344CB8AC3E}">
        <p14:creationId xmlns:p14="http://schemas.microsoft.com/office/powerpoint/2010/main" xmlns="" val="30934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1" cy="5899355"/>
          </a:xfrm>
          <a:prstGeom prst="rect">
            <a:avLst/>
          </a:prstGeom>
        </p:spPr>
      </p:pic>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65984"/>
            <a:ext cx="9144000" cy="6092190"/>
          </a:xfrm>
          <a:prstGeom prst="rect">
            <a:avLst/>
          </a:prstGeom>
        </p:spPr>
      </p:pic>
      <p:sp>
        <p:nvSpPr>
          <p:cNvPr id="18" name="TextBox 17"/>
          <p:cNvSpPr txBox="1"/>
          <p:nvPr/>
        </p:nvSpPr>
        <p:spPr>
          <a:xfrm>
            <a:off x="-2" y="4343400"/>
            <a:ext cx="9144000" cy="254725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a:t>
            </a:r>
            <a:r>
              <a:rPr lang="en-US" sz="3200" b="1" u="sng" dirty="0">
                <a:solidFill>
                  <a:srgbClr val="002060"/>
                </a:solidFill>
              </a:rPr>
              <a:t>they were taking note of him as being the one who used to sit at the Beautiful Gate of the temple to beg alms</a:t>
            </a:r>
            <a:r>
              <a:rPr lang="en-US" sz="3200" dirty="0"/>
              <a:t>, and they were filled with wonder and amazement at what had happened to him.</a:t>
            </a:r>
          </a:p>
          <a:p>
            <a:r>
              <a:rPr lang="en-US" dirty="0"/>
              <a:t> </a:t>
            </a:r>
          </a:p>
          <a:p>
            <a:endParaRPr lang="en-US" sz="3400" b="1" u="sng" dirty="0">
              <a:solidFill>
                <a:srgbClr val="002060"/>
              </a:solidFill>
            </a:endParaRPr>
          </a:p>
        </p:txBody>
      </p:sp>
      <p:sp>
        <p:nvSpPr>
          <p:cNvPr id="9" name="TextBox 8"/>
          <p:cNvSpPr txBox="1"/>
          <p:nvPr/>
        </p:nvSpPr>
        <p:spPr>
          <a:xfrm>
            <a:off x="-4" y="4343401"/>
            <a:ext cx="9144000" cy="253637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they were taking note of him as being the one who used to sit at the Beautiful Gate of the temple to beg alms, and </a:t>
            </a:r>
            <a:r>
              <a:rPr lang="en-US" sz="3100" b="1" u="sng" dirty="0">
                <a:solidFill>
                  <a:srgbClr val="002060"/>
                </a:solidFill>
              </a:rPr>
              <a:t>they were filled with wonder and amazement</a:t>
            </a:r>
            <a:r>
              <a:rPr lang="en-US" sz="3100" dirty="0"/>
              <a:t> </a:t>
            </a:r>
            <a:r>
              <a:rPr lang="en-US" sz="3200" dirty="0"/>
              <a:t>at what had happened to him.</a:t>
            </a:r>
          </a:p>
          <a:p>
            <a:r>
              <a:rPr lang="en-US" dirty="0"/>
              <a:t> </a:t>
            </a:r>
          </a:p>
          <a:p>
            <a:endParaRPr lang="en-US" sz="3400" b="1" u="sng" dirty="0">
              <a:solidFill>
                <a:srgbClr val="002060"/>
              </a:solidFill>
            </a:endParaRPr>
          </a:p>
        </p:txBody>
      </p:sp>
      <p:sp>
        <p:nvSpPr>
          <p:cNvPr id="10" name="Rounded Rectangular Callout 17"/>
          <p:cNvSpPr/>
          <p:nvPr/>
        </p:nvSpPr>
        <p:spPr>
          <a:xfrm>
            <a:off x="152396" y="76200"/>
            <a:ext cx="88392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is verifying the authority of the Apostles</a:t>
            </a:r>
            <a:endParaRPr lang="en-US" sz="3600" b="1" i="1" dirty="0"/>
          </a:p>
        </p:txBody>
      </p:sp>
    </p:spTree>
    <p:extLst>
      <p:ext uri="{BB962C8B-B14F-4D97-AF65-F5344CB8AC3E}">
        <p14:creationId xmlns:p14="http://schemas.microsoft.com/office/powerpoint/2010/main" xmlns="" val="8658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1" cy="5899355"/>
          </a:xfrm>
          <a:prstGeom prst="rect">
            <a:avLst/>
          </a:prstGeom>
        </p:spPr>
      </p:pic>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65984"/>
            <a:ext cx="9144000" cy="6092190"/>
          </a:xfrm>
          <a:prstGeom prst="rect">
            <a:avLst/>
          </a:prstGeom>
        </p:spPr>
      </p:pic>
      <p:sp>
        <p:nvSpPr>
          <p:cNvPr id="18" name="TextBox 17"/>
          <p:cNvSpPr txBox="1"/>
          <p:nvPr/>
        </p:nvSpPr>
        <p:spPr>
          <a:xfrm>
            <a:off x="-2" y="4343400"/>
            <a:ext cx="9144000" cy="254725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a:t>
            </a:r>
            <a:r>
              <a:rPr lang="en-US" sz="3200" b="1" u="sng" dirty="0">
                <a:solidFill>
                  <a:srgbClr val="002060"/>
                </a:solidFill>
              </a:rPr>
              <a:t>they were taking note of him as being the one who used to sit at the Beautiful Gate of the temple to beg alms</a:t>
            </a:r>
            <a:r>
              <a:rPr lang="en-US" sz="3200" dirty="0"/>
              <a:t>, and they were filled with wonder and amazement at what had happened to him.</a:t>
            </a:r>
          </a:p>
          <a:p>
            <a:r>
              <a:rPr lang="en-US" dirty="0"/>
              <a:t> </a:t>
            </a:r>
          </a:p>
          <a:p>
            <a:endParaRPr lang="en-US" sz="3400" b="1" u="sng" dirty="0">
              <a:solidFill>
                <a:srgbClr val="002060"/>
              </a:solidFill>
            </a:endParaRPr>
          </a:p>
        </p:txBody>
      </p:sp>
      <p:sp>
        <p:nvSpPr>
          <p:cNvPr id="9" name="TextBox 8"/>
          <p:cNvSpPr txBox="1"/>
          <p:nvPr/>
        </p:nvSpPr>
        <p:spPr>
          <a:xfrm>
            <a:off x="-4" y="4343401"/>
            <a:ext cx="9144000" cy="253637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they were taking note of him as being the one who used to sit at the Beautiful Gate of the temple to beg alms, and </a:t>
            </a:r>
            <a:r>
              <a:rPr lang="en-US" sz="3100" b="1" u="sng" dirty="0">
                <a:solidFill>
                  <a:srgbClr val="002060"/>
                </a:solidFill>
              </a:rPr>
              <a:t>they were filled with wonder and amazement</a:t>
            </a:r>
            <a:r>
              <a:rPr lang="en-US" sz="3100" dirty="0"/>
              <a:t> </a:t>
            </a:r>
            <a:r>
              <a:rPr lang="en-US" sz="3200" dirty="0"/>
              <a:t>at what had happened to him.</a:t>
            </a:r>
          </a:p>
          <a:p>
            <a:r>
              <a:rPr lang="en-US" dirty="0"/>
              <a:t> </a:t>
            </a:r>
          </a:p>
          <a:p>
            <a:endParaRPr lang="en-US" sz="3400" b="1" u="sng" dirty="0">
              <a:solidFill>
                <a:srgbClr val="002060"/>
              </a:solidFill>
            </a:endParaRPr>
          </a:p>
        </p:txBody>
      </p:sp>
      <p:sp>
        <p:nvSpPr>
          <p:cNvPr id="11" name="Rounded Rectangular Callout 17"/>
          <p:cNvSpPr/>
          <p:nvPr/>
        </p:nvSpPr>
        <p:spPr>
          <a:xfrm>
            <a:off x="152400" y="76200"/>
            <a:ext cx="8763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is authenticating the Apostles’ message</a:t>
            </a:r>
            <a:endParaRPr lang="en-US" sz="3600" b="1" i="1" dirty="0"/>
          </a:p>
        </p:txBody>
      </p:sp>
    </p:spTree>
    <p:extLst>
      <p:ext uri="{BB962C8B-B14F-4D97-AF65-F5344CB8AC3E}">
        <p14:creationId xmlns:p14="http://schemas.microsoft.com/office/powerpoint/2010/main" xmlns="" val="353037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1" cy="5899355"/>
          </a:xfrm>
          <a:prstGeom prst="rect">
            <a:avLst/>
          </a:prstGeom>
        </p:spPr>
      </p:pic>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t="3652"/>
          <a:stretch/>
        </p:blipFill>
        <p:spPr>
          <a:xfrm>
            <a:off x="0" y="-43548"/>
            <a:ext cx="9144000" cy="5869754"/>
          </a:xfrm>
          <a:prstGeom prst="rect">
            <a:avLst/>
          </a:prstGeom>
        </p:spPr>
      </p:pic>
      <p:sp>
        <p:nvSpPr>
          <p:cNvPr id="18" name="TextBox 17"/>
          <p:cNvSpPr txBox="1"/>
          <p:nvPr/>
        </p:nvSpPr>
        <p:spPr>
          <a:xfrm>
            <a:off x="-2" y="4343400"/>
            <a:ext cx="9144000" cy="254725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a:t>
            </a:r>
            <a:r>
              <a:rPr lang="en-US" sz="3200" b="1" u="sng" dirty="0">
                <a:solidFill>
                  <a:srgbClr val="002060"/>
                </a:solidFill>
              </a:rPr>
              <a:t>they were taking note of him as being the one who used to sit at the Beautiful Gate of the temple to beg alms</a:t>
            </a:r>
            <a:r>
              <a:rPr lang="en-US" sz="3200" dirty="0"/>
              <a:t>, and they were filled with wonder and amazement at what had happened to him.</a:t>
            </a:r>
          </a:p>
          <a:p>
            <a:r>
              <a:rPr lang="en-US" dirty="0"/>
              <a:t> </a:t>
            </a:r>
          </a:p>
          <a:p>
            <a:endParaRPr lang="en-US" sz="3400" b="1" u="sng" dirty="0">
              <a:solidFill>
                <a:srgbClr val="002060"/>
              </a:solidFill>
            </a:endParaRPr>
          </a:p>
        </p:txBody>
      </p:sp>
      <p:sp>
        <p:nvSpPr>
          <p:cNvPr id="9" name="TextBox 8"/>
          <p:cNvSpPr txBox="1"/>
          <p:nvPr/>
        </p:nvSpPr>
        <p:spPr>
          <a:xfrm>
            <a:off x="-4" y="4343401"/>
            <a:ext cx="9144000" cy="253637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they were taking note of him as being the one who used to sit at the Beautiful Gate of the temple to beg alms, and </a:t>
            </a:r>
            <a:r>
              <a:rPr lang="en-US" sz="3100" b="1" u="sng" dirty="0">
                <a:solidFill>
                  <a:srgbClr val="002060"/>
                </a:solidFill>
              </a:rPr>
              <a:t>they were filled with wonder and amazement</a:t>
            </a:r>
            <a:r>
              <a:rPr lang="en-US" sz="3100" dirty="0"/>
              <a:t> </a:t>
            </a:r>
            <a:r>
              <a:rPr lang="en-US" sz="3200" dirty="0"/>
              <a:t>at what had happened to him.</a:t>
            </a:r>
          </a:p>
          <a:p>
            <a:r>
              <a:rPr lang="en-US" dirty="0"/>
              <a:t> </a:t>
            </a:r>
          </a:p>
          <a:p>
            <a:endParaRPr lang="en-US" sz="3400" b="1" u="sng" dirty="0">
              <a:solidFill>
                <a:srgbClr val="002060"/>
              </a:solidFill>
            </a:endParaRPr>
          </a:p>
        </p:txBody>
      </p:sp>
      <p:sp>
        <p:nvSpPr>
          <p:cNvPr id="10" name="Rounded Rectangular Callout 17"/>
          <p:cNvSpPr/>
          <p:nvPr/>
        </p:nvSpPr>
        <p:spPr>
          <a:xfrm>
            <a:off x="152400" y="76200"/>
            <a:ext cx="8763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is authenticating the Apostles’ message</a:t>
            </a:r>
            <a:endParaRPr lang="en-US" sz="3600" b="1" i="1" dirty="0"/>
          </a:p>
        </p:txBody>
      </p:sp>
      <p:sp>
        <p:nvSpPr>
          <p:cNvPr id="11" name="Rounded Rectangular Callout 17"/>
          <p:cNvSpPr/>
          <p:nvPr/>
        </p:nvSpPr>
        <p:spPr>
          <a:xfrm>
            <a:off x="4308226" y="717202"/>
            <a:ext cx="4806462" cy="5781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their message is </a:t>
            </a:r>
            <a:r>
              <a:rPr lang="en-US" sz="3600" b="1" i="1" dirty="0"/>
              <a:t>news</a:t>
            </a:r>
          </a:p>
        </p:txBody>
      </p:sp>
    </p:spTree>
    <p:extLst>
      <p:ext uri="{BB962C8B-B14F-4D97-AF65-F5344CB8AC3E}">
        <p14:creationId xmlns:p14="http://schemas.microsoft.com/office/powerpoint/2010/main" xmlns="" val="2132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1" cy="5899355"/>
          </a:xfrm>
          <a:prstGeom prst="rect">
            <a:avLst/>
          </a:prstGeom>
        </p:spPr>
      </p:pic>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t="3652"/>
          <a:stretch/>
        </p:blipFill>
        <p:spPr>
          <a:xfrm>
            <a:off x="0" y="-43548"/>
            <a:ext cx="9144000" cy="5869754"/>
          </a:xfrm>
          <a:prstGeom prst="rect">
            <a:avLst/>
          </a:prstGeom>
        </p:spPr>
      </p:pic>
      <p:sp>
        <p:nvSpPr>
          <p:cNvPr id="18" name="TextBox 17"/>
          <p:cNvSpPr txBox="1"/>
          <p:nvPr/>
        </p:nvSpPr>
        <p:spPr>
          <a:xfrm>
            <a:off x="-2" y="4343400"/>
            <a:ext cx="9144000" cy="254725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a:t>
            </a:r>
            <a:r>
              <a:rPr lang="en-US" sz="3200" b="1" u="sng" dirty="0">
                <a:solidFill>
                  <a:srgbClr val="002060"/>
                </a:solidFill>
              </a:rPr>
              <a:t>they were taking note of him as being the one who used to sit at the Beautiful Gate of the temple to beg alms</a:t>
            </a:r>
            <a:r>
              <a:rPr lang="en-US" sz="3200" dirty="0"/>
              <a:t>, and they were filled with wonder and amazement at what had happened to him.</a:t>
            </a:r>
          </a:p>
          <a:p>
            <a:r>
              <a:rPr lang="en-US" dirty="0"/>
              <a:t> </a:t>
            </a:r>
          </a:p>
          <a:p>
            <a:endParaRPr lang="en-US" sz="3400" b="1" u="sng" dirty="0">
              <a:solidFill>
                <a:srgbClr val="002060"/>
              </a:solidFill>
            </a:endParaRPr>
          </a:p>
        </p:txBody>
      </p:sp>
      <p:sp>
        <p:nvSpPr>
          <p:cNvPr id="9" name="TextBox 8"/>
          <p:cNvSpPr txBox="1"/>
          <p:nvPr/>
        </p:nvSpPr>
        <p:spPr>
          <a:xfrm>
            <a:off x="-4" y="4343401"/>
            <a:ext cx="9144000" cy="253637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they were taking note of him as being the one who used to sit at the Beautiful Gate of the temple to beg alms, and </a:t>
            </a:r>
            <a:r>
              <a:rPr lang="en-US" sz="3100" b="1" u="sng" dirty="0">
                <a:solidFill>
                  <a:srgbClr val="002060"/>
                </a:solidFill>
              </a:rPr>
              <a:t>they were filled with wonder and amazement</a:t>
            </a:r>
            <a:r>
              <a:rPr lang="en-US" sz="3100" dirty="0"/>
              <a:t> </a:t>
            </a:r>
            <a:r>
              <a:rPr lang="en-US" sz="3200" dirty="0"/>
              <a:t>at what had happened to him.</a:t>
            </a:r>
          </a:p>
          <a:p>
            <a:r>
              <a:rPr lang="en-US" dirty="0"/>
              <a:t> </a:t>
            </a:r>
          </a:p>
          <a:p>
            <a:endParaRPr lang="en-US" sz="3400" b="1" u="sng" dirty="0">
              <a:solidFill>
                <a:srgbClr val="002060"/>
              </a:solidFill>
            </a:endParaRPr>
          </a:p>
        </p:txBody>
      </p:sp>
      <p:sp>
        <p:nvSpPr>
          <p:cNvPr id="10" name="Rounded Rectangular Callout 17"/>
          <p:cNvSpPr/>
          <p:nvPr/>
        </p:nvSpPr>
        <p:spPr>
          <a:xfrm>
            <a:off x="152400" y="76200"/>
            <a:ext cx="8763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is authenticating the Apostles’ message</a:t>
            </a:r>
            <a:endParaRPr lang="en-US" sz="3600" b="1" i="1" dirty="0"/>
          </a:p>
        </p:txBody>
      </p:sp>
      <p:sp>
        <p:nvSpPr>
          <p:cNvPr id="11" name="Rounded Rectangular Callout 17"/>
          <p:cNvSpPr/>
          <p:nvPr/>
        </p:nvSpPr>
        <p:spPr>
          <a:xfrm>
            <a:off x="4308226" y="717202"/>
            <a:ext cx="4806462" cy="5781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their message is </a:t>
            </a:r>
            <a:r>
              <a:rPr lang="en-US" sz="3600" b="1" i="1" dirty="0"/>
              <a:t>news</a:t>
            </a:r>
          </a:p>
        </p:txBody>
      </p:sp>
      <p:sp>
        <p:nvSpPr>
          <p:cNvPr id="12" name="Rounded Rectangular Callout 17"/>
          <p:cNvSpPr/>
          <p:nvPr/>
        </p:nvSpPr>
        <p:spPr>
          <a:xfrm>
            <a:off x="152400" y="1875239"/>
            <a:ext cx="5981705" cy="5929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God can work miracles anytime</a:t>
            </a:r>
          </a:p>
        </p:txBody>
      </p:sp>
    </p:spTree>
    <p:extLst>
      <p:ext uri="{BB962C8B-B14F-4D97-AF65-F5344CB8AC3E}">
        <p14:creationId xmlns:p14="http://schemas.microsoft.com/office/powerpoint/2010/main" xmlns="" val="2132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1" cy="5899355"/>
          </a:xfrm>
          <a:prstGeom prst="rect">
            <a:avLst/>
          </a:prstGeom>
        </p:spPr>
      </p:pic>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t="3652"/>
          <a:stretch/>
        </p:blipFill>
        <p:spPr>
          <a:xfrm>
            <a:off x="0" y="-43548"/>
            <a:ext cx="9144000" cy="5869754"/>
          </a:xfrm>
          <a:prstGeom prst="rect">
            <a:avLst/>
          </a:prstGeom>
        </p:spPr>
      </p:pic>
      <p:sp>
        <p:nvSpPr>
          <p:cNvPr id="18" name="TextBox 17"/>
          <p:cNvSpPr txBox="1"/>
          <p:nvPr/>
        </p:nvSpPr>
        <p:spPr>
          <a:xfrm>
            <a:off x="-2" y="4343400"/>
            <a:ext cx="9144000" cy="254725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a:t>
            </a:r>
            <a:r>
              <a:rPr lang="en-US" sz="3200" b="1" u="sng" dirty="0">
                <a:solidFill>
                  <a:srgbClr val="002060"/>
                </a:solidFill>
              </a:rPr>
              <a:t>they were taking note of him as being the one who used to sit at the Beautiful Gate of the temple to beg alms</a:t>
            </a:r>
            <a:r>
              <a:rPr lang="en-US" sz="3200" dirty="0"/>
              <a:t>, and they were filled with wonder and amazement at what had happened to him.</a:t>
            </a:r>
          </a:p>
          <a:p>
            <a:r>
              <a:rPr lang="en-US" dirty="0"/>
              <a:t> </a:t>
            </a:r>
          </a:p>
          <a:p>
            <a:endParaRPr lang="en-US" sz="3400" b="1" u="sng" dirty="0">
              <a:solidFill>
                <a:srgbClr val="002060"/>
              </a:solidFill>
            </a:endParaRPr>
          </a:p>
        </p:txBody>
      </p:sp>
      <p:sp>
        <p:nvSpPr>
          <p:cNvPr id="9" name="TextBox 8"/>
          <p:cNvSpPr txBox="1"/>
          <p:nvPr/>
        </p:nvSpPr>
        <p:spPr>
          <a:xfrm>
            <a:off x="-4" y="4343401"/>
            <a:ext cx="9144000" cy="253637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they were taking note of him as being the one who used to sit at the Beautiful Gate of the temple to beg alms, and </a:t>
            </a:r>
            <a:r>
              <a:rPr lang="en-US" sz="3100" b="1" u="sng" dirty="0">
                <a:solidFill>
                  <a:srgbClr val="002060"/>
                </a:solidFill>
              </a:rPr>
              <a:t>they were filled with wonder and amazement</a:t>
            </a:r>
            <a:r>
              <a:rPr lang="en-US" sz="3100" dirty="0"/>
              <a:t> </a:t>
            </a:r>
            <a:r>
              <a:rPr lang="en-US" sz="3200" dirty="0"/>
              <a:t>at what had happened to him.</a:t>
            </a:r>
          </a:p>
          <a:p>
            <a:r>
              <a:rPr lang="en-US" dirty="0"/>
              <a:t> </a:t>
            </a:r>
          </a:p>
          <a:p>
            <a:endParaRPr lang="en-US" sz="3400" b="1" u="sng" dirty="0">
              <a:solidFill>
                <a:srgbClr val="002060"/>
              </a:solidFill>
            </a:endParaRPr>
          </a:p>
        </p:txBody>
      </p:sp>
      <p:sp>
        <p:nvSpPr>
          <p:cNvPr id="10" name="Rounded Rectangular Callout 17"/>
          <p:cNvSpPr/>
          <p:nvPr/>
        </p:nvSpPr>
        <p:spPr>
          <a:xfrm>
            <a:off x="152400" y="76200"/>
            <a:ext cx="8763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is authenticating the Apostles’ message</a:t>
            </a:r>
            <a:endParaRPr lang="en-US" sz="3600" b="1" i="1" dirty="0"/>
          </a:p>
        </p:txBody>
      </p:sp>
      <p:sp>
        <p:nvSpPr>
          <p:cNvPr id="11" name="Rounded Rectangular Callout 17"/>
          <p:cNvSpPr/>
          <p:nvPr/>
        </p:nvSpPr>
        <p:spPr>
          <a:xfrm>
            <a:off x="4308226" y="717202"/>
            <a:ext cx="4806462" cy="5781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their message is </a:t>
            </a:r>
            <a:r>
              <a:rPr lang="en-US" sz="3600" b="1" i="1" dirty="0"/>
              <a:t>news</a:t>
            </a:r>
          </a:p>
        </p:txBody>
      </p:sp>
      <p:sp>
        <p:nvSpPr>
          <p:cNvPr id="12" name="Rounded Rectangular Callout 17"/>
          <p:cNvSpPr/>
          <p:nvPr/>
        </p:nvSpPr>
        <p:spPr>
          <a:xfrm>
            <a:off x="152400" y="1875239"/>
            <a:ext cx="5981705" cy="5929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God can work miracles anytime</a:t>
            </a:r>
          </a:p>
        </p:txBody>
      </p:sp>
      <p:sp>
        <p:nvSpPr>
          <p:cNvPr id="13" name="Rounded Rectangular Callout 17"/>
          <p:cNvSpPr/>
          <p:nvPr/>
        </p:nvSpPr>
        <p:spPr>
          <a:xfrm>
            <a:off x="190495" y="2613050"/>
            <a:ext cx="8763001" cy="15434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But in the bible, what we see are clusters of miraculous signs, usually concentrated around the introduction of new phases in God’s plan.  </a:t>
            </a:r>
            <a:endParaRPr lang="en-US" sz="3200" b="1" i="1" dirty="0"/>
          </a:p>
        </p:txBody>
      </p:sp>
    </p:spTree>
    <p:extLst>
      <p:ext uri="{BB962C8B-B14F-4D97-AF65-F5344CB8AC3E}">
        <p14:creationId xmlns:p14="http://schemas.microsoft.com/office/powerpoint/2010/main" xmlns="" val="2132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65984"/>
            <a:ext cx="9144000" cy="6092190"/>
          </a:xfrm>
          <a:prstGeom prst="rect">
            <a:avLst/>
          </a:prstGeom>
        </p:spPr>
      </p:pic>
      <p:sp>
        <p:nvSpPr>
          <p:cNvPr id="12" name="Rounded Rectangular Callout 17"/>
          <p:cNvSpPr/>
          <p:nvPr/>
        </p:nvSpPr>
        <p:spPr>
          <a:xfrm>
            <a:off x="152400" y="1875239"/>
            <a:ext cx="5981705" cy="5929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God can work miracles anytime</a:t>
            </a:r>
          </a:p>
        </p:txBody>
      </p:sp>
      <p:sp>
        <p:nvSpPr>
          <p:cNvPr id="20" name="Rounded Rectangular Callout 17"/>
          <p:cNvSpPr/>
          <p:nvPr/>
        </p:nvSpPr>
        <p:spPr>
          <a:xfrm>
            <a:off x="152400" y="76200"/>
            <a:ext cx="8763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is authenticating the Apostles’ message</a:t>
            </a:r>
            <a:endParaRPr lang="en-US" sz="3600" b="1" i="1" dirty="0"/>
          </a:p>
        </p:txBody>
      </p:sp>
      <p:sp>
        <p:nvSpPr>
          <p:cNvPr id="21" name="Rounded Rectangular Callout 17"/>
          <p:cNvSpPr/>
          <p:nvPr/>
        </p:nvSpPr>
        <p:spPr>
          <a:xfrm>
            <a:off x="4308226" y="717202"/>
            <a:ext cx="4806462" cy="5781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their message is </a:t>
            </a:r>
            <a:r>
              <a:rPr lang="en-US" sz="3600" b="1" i="1" dirty="0"/>
              <a:t>news</a:t>
            </a:r>
          </a:p>
        </p:txBody>
      </p:sp>
      <p:sp>
        <p:nvSpPr>
          <p:cNvPr id="10" name="Rounded Rectangular Callout 17"/>
          <p:cNvSpPr/>
          <p:nvPr/>
        </p:nvSpPr>
        <p:spPr>
          <a:xfrm>
            <a:off x="190495" y="2613050"/>
            <a:ext cx="8763001" cy="15434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But in the bible, what we see are clusters of miraculous signs, usually concentrated around the introduction of new phases in God’s plan.  </a:t>
            </a:r>
            <a:endParaRPr lang="en-US" sz="3200" b="1" i="1" dirty="0"/>
          </a:p>
        </p:txBody>
      </p:sp>
      <p:sp>
        <p:nvSpPr>
          <p:cNvPr id="19" name="TextBox 18"/>
          <p:cNvSpPr txBox="1"/>
          <p:nvPr/>
        </p:nvSpPr>
        <p:spPr>
          <a:xfrm>
            <a:off x="0" y="2408639"/>
            <a:ext cx="9144000" cy="443958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5:14 </a:t>
            </a:r>
            <a:r>
              <a:rPr lang="en-US" sz="3200" dirty="0"/>
              <a:t>At the hands of the apostles many signs and wonders were taking place among the people... </a:t>
            </a:r>
            <a:r>
              <a:rPr lang="en-US" sz="3200" b="1" baseline="30000" dirty="0"/>
              <a:t>15 </a:t>
            </a:r>
            <a:r>
              <a:rPr lang="en-US" sz="3200" dirty="0"/>
              <a:t>to such an extent that they even carried the sick out into the streets and laid them on cots and pallets, so that when Peter came by at least his shadow might fall on any one of them. </a:t>
            </a:r>
            <a:r>
              <a:rPr lang="en-US" sz="3200" b="1" baseline="30000" dirty="0"/>
              <a:t>16 </a:t>
            </a:r>
            <a:r>
              <a:rPr lang="en-US" sz="3200" dirty="0"/>
              <a:t>Also the people from the cities in the vicinity of Jerusalem were coming together, bringing people who were sick or afflicted with unclean spirits, and they were all being healed.</a:t>
            </a:r>
            <a:endParaRPr lang="en-US" sz="3200" b="1" u="sng" dirty="0">
              <a:solidFill>
                <a:srgbClr val="002060"/>
              </a:solidFill>
            </a:endParaRPr>
          </a:p>
        </p:txBody>
      </p:sp>
    </p:spTree>
    <p:extLst>
      <p:ext uri="{BB962C8B-B14F-4D97-AF65-F5344CB8AC3E}">
        <p14:creationId xmlns:p14="http://schemas.microsoft.com/office/powerpoint/2010/main" xmlns="" val="226313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65984"/>
            <a:ext cx="9144000" cy="6092190"/>
          </a:xfrm>
          <a:prstGeom prst="rect">
            <a:avLst/>
          </a:prstGeom>
        </p:spPr>
      </p:pic>
      <p:sp>
        <p:nvSpPr>
          <p:cNvPr id="12" name="Rounded Rectangular Callout 17"/>
          <p:cNvSpPr/>
          <p:nvPr/>
        </p:nvSpPr>
        <p:spPr>
          <a:xfrm>
            <a:off x="152400" y="1875239"/>
            <a:ext cx="5981705" cy="5929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God can work miracles anytime</a:t>
            </a:r>
          </a:p>
        </p:txBody>
      </p:sp>
      <p:sp>
        <p:nvSpPr>
          <p:cNvPr id="20" name="Rounded Rectangular Callout 17"/>
          <p:cNvSpPr/>
          <p:nvPr/>
        </p:nvSpPr>
        <p:spPr>
          <a:xfrm>
            <a:off x="152400" y="76200"/>
            <a:ext cx="8763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is authenticating the Apostles’ message</a:t>
            </a:r>
            <a:endParaRPr lang="en-US" sz="3600" b="1" i="1" dirty="0"/>
          </a:p>
        </p:txBody>
      </p:sp>
      <p:sp>
        <p:nvSpPr>
          <p:cNvPr id="21" name="Rounded Rectangular Callout 17"/>
          <p:cNvSpPr/>
          <p:nvPr/>
        </p:nvSpPr>
        <p:spPr>
          <a:xfrm>
            <a:off x="4308226" y="717202"/>
            <a:ext cx="4806462" cy="5781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their message is </a:t>
            </a:r>
            <a:r>
              <a:rPr lang="en-US" sz="3600" b="1" i="1" dirty="0"/>
              <a:t>news</a:t>
            </a:r>
          </a:p>
        </p:txBody>
      </p:sp>
      <p:sp>
        <p:nvSpPr>
          <p:cNvPr id="10" name="Rounded Rectangular Callout 17"/>
          <p:cNvSpPr/>
          <p:nvPr/>
        </p:nvSpPr>
        <p:spPr>
          <a:xfrm>
            <a:off x="190495" y="2613050"/>
            <a:ext cx="8763001" cy="15434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But in the bible, what we see are clusters of miraculous signs, usually concentrated around the introduction of new phases in God’s plan.  </a:t>
            </a:r>
            <a:endParaRPr lang="en-US" sz="3200" b="1" i="1" dirty="0"/>
          </a:p>
        </p:txBody>
      </p:sp>
      <p:sp>
        <p:nvSpPr>
          <p:cNvPr id="19" name="TextBox 18"/>
          <p:cNvSpPr txBox="1"/>
          <p:nvPr/>
        </p:nvSpPr>
        <p:spPr>
          <a:xfrm>
            <a:off x="0" y="2408639"/>
            <a:ext cx="9144000" cy="443958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5:14 </a:t>
            </a:r>
            <a:r>
              <a:rPr lang="en-US" sz="3200" dirty="0"/>
              <a:t>At the hands of the apostles many signs and wonders were taking place among the people... </a:t>
            </a:r>
            <a:r>
              <a:rPr lang="en-US" sz="3200" b="1" baseline="30000" dirty="0"/>
              <a:t>15 </a:t>
            </a:r>
            <a:r>
              <a:rPr lang="en-US" sz="3200" dirty="0"/>
              <a:t>to such an extent that they even carried the sick out into the streets and laid them on cots and pallets, so that when Peter came by at least his shadow might fall on any one of them. </a:t>
            </a:r>
            <a:r>
              <a:rPr lang="en-US" sz="3200" b="1" baseline="30000" dirty="0"/>
              <a:t>16 </a:t>
            </a:r>
            <a:r>
              <a:rPr lang="en-US" sz="3200" dirty="0"/>
              <a:t>Also the people from the cities in the vicinity of Jerusalem were coming together, bringing people who were sick or afflicted with unclean spirits, and they were all being healed.</a:t>
            </a:r>
            <a:endParaRPr lang="en-US" sz="3200" b="1" u="sng" dirty="0">
              <a:solidFill>
                <a:srgbClr val="002060"/>
              </a:solidFill>
            </a:endParaRPr>
          </a:p>
        </p:txBody>
      </p:sp>
      <p:sp>
        <p:nvSpPr>
          <p:cNvPr id="11" name="Rounded Rectangular Callout 17">
            <a:extLst>
              <a:ext uri="{FF2B5EF4-FFF2-40B4-BE49-F238E27FC236}">
                <a16:creationId xmlns:a16="http://schemas.microsoft.com/office/drawing/2014/main" xmlns="" id="{08476F2B-F887-4AD2-9978-A400CA98711A}"/>
              </a:ext>
            </a:extLst>
          </p:cNvPr>
          <p:cNvSpPr/>
          <p:nvPr/>
        </p:nvSpPr>
        <p:spPr>
          <a:xfrm>
            <a:off x="609600" y="3101887"/>
            <a:ext cx="6210296" cy="102711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So on the one hand we shouldn’t be cynical about miracles</a:t>
            </a:r>
            <a:endParaRPr lang="en-US" sz="3200" b="1" i="1" dirty="0"/>
          </a:p>
        </p:txBody>
      </p:sp>
    </p:spTree>
    <p:extLst>
      <p:ext uri="{BB962C8B-B14F-4D97-AF65-F5344CB8AC3E}">
        <p14:creationId xmlns:p14="http://schemas.microsoft.com/office/powerpoint/2010/main" xmlns="" val="1583359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65984"/>
            <a:ext cx="9144000" cy="6092190"/>
          </a:xfrm>
          <a:prstGeom prst="rect">
            <a:avLst/>
          </a:prstGeom>
        </p:spPr>
      </p:pic>
      <p:sp>
        <p:nvSpPr>
          <p:cNvPr id="12" name="Rounded Rectangular Callout 17"/>
          <p:cNvSpPr/>
          <p:nvPr/>
        </p:nvSpPr>
        <p:spPr>
          <a:xfrm>
            <a:off x="152400" y="1875239"/>
            <a:ext cx="5981705" cy="5929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God can work miracles anytime</a:t>
            </a:r>
          </a:p>
        </p:txBody>
      </p:sp>
      <p:sp>
        <p:nvSpPr>
          <p:cNvPr id="20" name="Rounded Rectangular Callout 17"/>
          <p:cNvSpPr/>
          <p:nvPr/>
        </p:nvSpPr>
        <p:spPr>
          <a:xfrm>
            <a:off x="152400" y="76200"/>
            <a:ext cx="8763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is authenticating the Apostles’ message</a:t>
            </a:r>
            <a:endParaRPr lang="en-US" sz="3600" b="1" i="1" dirty="0"/>
          </a:p>
        </p:txBody>
      </p:sp>
      <p:sp>
        <p:nvSpPr>
          <p:cNvPr id="21" name="Rounded Rectangular Callout 17"/>
          <p:cNvSpPr/>
          <p:nvPr/>
        </p:nvSpPr>
        <p:spPr>
          <a:xfrm>
            <a:off x="4308226" y="717202"/>
            <a:ext cx="4806462" cy="5781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their message is </a:t>
            </a:r>
            <a:r>
              <a:rPr lang="en-US" sz="3600" b="1" i="1" dirty="0"/>
              <a:t>news</a:t>
            </a:r>
          </a:p>
        </p:txBody>
      </p:sp>
      <p:sp>
        <p:nvSpPr>
          <p:cNvPr id="10" name="Rounded Rectangular Callout 17"/>
          <p:cNvSpPr/>
          <p:nvPr/>
        </p:nvSpPr>
        <p:spPr>
          <a:xfrm>
            <a:off x="190495" y="2613050"/>
            <a:ext cx="8763001" cy="15434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But in the bible, what we see are clusters of miraculous signs, usually concentrated around the introduction of new phases in God’s plan.  </a:t>
            </a:r>
            <a:endParaRPr lang="en-US" sz="3200" b="1" i="1" dirty="0"/>
          </a:p>
        </p:txBody>
      </p:sp>
      <p:sp>
        <p:nvSpPr>
          <p:cNvPr id="19" name="TextBox 18"/>
          <p:cNvSpPr txBox="1"/>
          <p:nvPr/>
        </p:nvSpPr>
        <p:spPr>
          <a:xfrm>
            <a:off x="0" y="2408639"/>
            <a:ext cx="9144000" cy="443958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5:14 </a:t>
            </a:r>
            <a:r>
              <a:rPr lang="en-US" sz="3200" dirty="0"/>
              <a:t>At the hands of the apostles many signs and wonders were taking place among the people... </a:t>
            </a:r>
            <a:r>
              <a:rPr lang="en-US" sz="3200" b="1" baseline="30000" dirty="0"/>
              <a:t>15 </a:t>
            </a:r>
            <a:r>
              <a:rPr lang="en-US" sz="3200" dirty="0"/>
              <a:t>to such an extent that they even carried the sick out into the streets and laid them on cots and pallets, so that when Peter came by at least his shadow might fall on any one of them. </a:t>
            </a:r>
            <a:r>
              <a:rPr lang="en-US" sz="3200" b="1" baseline="30000" dirty="0"/>
              <a:t>16 </a:t>
            </a:r>
            <a:r>
              <a:rPr lang="en-US" sz="3200" dirty="0"/>
              <a:t>Also the people from the cities in the vicinity of Jerusalem were coming together, bringing people who were sick or afflicted with unclean spirits, and they were all being healed.</a:t>
            </a:r>
            <a:endParaRPr lang="en-US" sz="3200" b="1" u="sng" dirty="0">
              <a:solidFill>
                <a:srgbClr val="002060"/>
              </a:solidFill>
            </a:endParaRPr>
          </a:p>
        </p:txBody>
      </p:sp>
      <p:sp>
        <p:nvSpPr>
          <p:cNvPr id="11" name="Rounded Rectangular Callout 17">
            <a:extLst>
              <a:ext uri="{FF2B5EF4-FFF2-40B4-BE49-F238E27FC236}">
                <a16:creationId xmlns:a16="http://schemas.microsoft.com/office/drawing/2014/main" xmlns="" id="{08476F2B-F887-4AD2-9978-A400CA98711A}"/>
              </a:ext>
            </a:extLst>
          </p:cNvPr>
          <p:cNvSpPr/>
          <p:nvPr/>
        </p:nvSpPr>
        <p:spPr>
          <a:xfrm>
            <a:off x="609600" y="3101887"/>
            <a:ext cx="6210296" cy="102711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So on the one hand we shouldn’t be cynical about miracles</a:t>
            </a:r>
            <a:endParaRPr lang="en-US" sz="3200" b="1" i="1" dirty="0"/>
          </a:p>
        </p:txBody>
      </p:sp>
      <p:sp>
        <p:nvSpPr>
          <p:cNvPr id="13" name="Rounded Rectangular Callout 17">
            <a:extLst>
              <a:ext uri="{FF2B5EF4-FFF2-40B4-BE49-F238E27FC236}">
                <a16:creationId xmlns:a16="http://schemas.microsoft.com/office/drawing/2014/main" xmlns="" id="{FA76CDE5-A8DD-42F7-81BE-540C7B774AAA}"/>
              </a:ext>
            </a:extLst>
          </p:cNvPr>
          <p:cNvSpPr/>
          <p:nvPr/>
        </p:nvSpPr>
        <p:spPr>
          <a:xfrm>
            <a:off x="1371600" y="4202649"/>
            <a:ext cx="7391400" cy="143557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But on the other hand we shouldn’t have an expectation on God that miracles are a normative part of the Christian life</a:t>
            </a:r>
            <a:endParaRPr lang="en-US" sz="3200" b="1" i="1" dirty="0"/>
          </a:p>
        </p:txBody>
      </p:sp>
    </p:spTree>
    <p:extLst>
      <p:ext uri="{BB962C8B-B14F-4D97-AF65-F5344CB8AC3E}">
        <p14:creationId xmlns:p14="http://schemas.microsoft.com/office/powerpoint/2010/main" xmlns="" val="158335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4800601"/>
            <a:ext cx="9144000" cy="2051796"/>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3:11 </a:t>
            </a:r>
            <a:r>
              <a:rPr lang="en-US" sz="3200" dirty="0"/>
              <a:t>While he was clinging to Peter and John, all the people ran together to them at the so-called </a:t>
            </a:r>
            <a:r>
              <a:rPr lang="en-US" sz="3200" b="1" u="sng" dirty="0">
                <a:solidFill>
                  <a:srgbClr val="002060"/>
                </a:solidFill>
              </a:rPr>
              <a:t>portico of Solomon</a:t>
            </a:r>
            <a:r>
              <a:rPr lang="en-US" sz="3200" dirty="0"/>
              <a:t>, full of amazement. </a:t>
            </a:r>
            <a:r>
              <a:rPr lang="en-US" sz="3200" b="1" baseline="30000" dirty="0"/>
              <a:t>12 </a:t>
            </a:r>
            <a:r>
              <a:rPr lang="en-US" sz="3200" dirty="0"/>
              <a:t>But when Peter saw this, he replied to the people, </a:t>
            </a:r>
          </a:p>
          <a:p>
            <a:r>
              <a:rPr lang="en-US" dirty="0"/>
              <a:t> </a:t>
            </a:r>
          </a:p>
          <a:p>
            <a:endParaRPr lang="en-US" sz="3400" b="1" u="sng" dirty="0">
              <a:solidFill>
                <a:srgbClr val="002060"/>
              </a:solidFill>
            </a:endParaRPr>
          </a:p>
        </p:txBody>
      </p:sp>
      <p:sp>
        <p:nvSpPr>
          <p:cNvPr id="12" name="TextBox 11"/>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3:11 </a:t>
            </a:r>
            <a:r>
              <a:rPr lang="en-US" sz="3200" dirty="0"/>
              <a:t>While he was clinging to Peter and John, all the people ran together to them at the so-called portico of Solomon, full of amazement. </a:t>
            </a:r>
            <a:r>
              <a:rPr lang="en-US" sz="3200" b="1" baseline="30000" dirty="0"/>
              <a:t>12 </a:t>
            </a:r>
            <a:r>
              <a:rPr lang="en-US" sz="3200" b="1" u="sng" dirty="0">
                <a:solidFill>
                  <a:srgbClr val="002060"/>
                </a:solidFill>
              </a:rPr>
              <a:t>But when Peter saw this, he replied to the people</a:t>
            </a:r>
            <a:r>
              <a:rPr lang="en-US" sz="3200" dirty="0"/>
              <a:t>, </a:t>
            </a:r>
          </a:p>
          <a:p>
            <a:r>
              <a:rPr lang="en-US" dirty="0"/>
              <a:t> </a:t>
            </a:r>
          </a:p>
          <a:p>
            <a:endParaRPr lang="en-US" sz="3400" b="1" u="sng" dirty="0">
              <a:solidFill>
                <a:srgbClr val="002060"/>
              </a:solidFill>
            </a:endParaRPr>
          </a:p>
        </p:txBody>
      </p:sp>
    </p:spTree>
    <p:extLst>
      <p:ext uri="{BB962C8B-B14F-4D97-AF65-F5344CB8AC3E}">
        <p14:creationId xmlns:p14="http://schemas.microsoft.com/office/powerpoint/2010/main" xmlns="" val="48488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xmlns="" val="1860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4800601"/>
            <a:ext cx="9144000" cy="2051796"/>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3:11 </a:t>
            </a:r>
            <a:r>
              <a:rPr lang="en-US" sz="3200" dirty="0"/>
              <a:t>While he was clinging to Peter and John, all the people ran together to them at the so-called </a:t>
            </a:r>
            <a:r>
              <a:rPr lang="en-US" sz="3200" b="1" u="sng" dirty="0">
                <a:solidFill>
                  <a:srgbClr val="002060"/>
                </a:solidFill>
              </a:rPr>
              <a:t>portico of Solomon</a:t>
            </a:r>
            <a:r>
              <a:rPr lang="en-US" sz="3200" dirty="0"/>
              <a:t>, full of amazement. </a:t>
            </a:r>
            <a:r>
              <a:rPr lang="en-US" sz="3200" b="1" baseline="30000" dirty="0"/>
              <a:t>12 </a:t>
            </a:r>
            <a:r>
              <a:rPr lang="en-US" sz="3200" dirty="0"/>
              <a:t>But when Peter saw this, he replied to the people, </a:t>
            </a:r>
          </a:p>
          <a:p>
            <a:r>
              <a:rPr lang="en-US" dirty="0"/>
              <a:t> </a:t>
            </a:r>
          </a:p>
          <a:p>
            <a:endParaRPr lang="en-US" sz="3400" b="1" u="sng" dirty="0">
              <a:solidFill>
                <a:srgbClr val="002060"/>
              </a:solidFill>
            </a:endParaRPr>
          </a:p>
        </p:txBody>
      </p:sp>
      <p:sp>
        <p:nvSpPr>
          <p:cNvPr id="12" name="TextBox 11"/>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3:12 </a:t>
            </a:r>
            <a:r>
              <a:rPr lang="en-US" sz="3200" dirty="0"/>
              <a:t>“Men of Israel, why are you amazed at this, or why do you gaze at us, as if by our own power or piety we had made him walk? </a:t>
            </a:r>
            <a:r>
              <a:rPr lang="en-US" sz="3200" b="1" baseline="30000" dirty="0"/>
              <a:t>13 </a:t>
            </a:r>
            <a:r>
              <a:rPr lang="en-US" sz="3200" dirty="0"/>
              <a:t>The God of Abraham, Isaac and Jacob, the God of our fathers, has glorified His  servant Jesus, the one whom you delivered and </a:t>
            </a:r>
            <a:r>
              <a:rPr lang="en-US" dirty="0"/>
              <a:t> </a:t>
            </a:r>
          </a:p>
          <a:p>
            <a:endParaRPr lang="en-US" sz="3400" b="1" u="sng" dirty="0">
              <a:solidFill>
                <a:srgbClr val="002060"/>
              </a:solidFill>
            </a:endParaRPr>
          </a:p>
        </p:txBody>
      </p:sp>
      <p:sp>
        <p:nvSpPr>
          <p:cNvPr id="14" name="TextBox 13"/>
          <p:cNvSpPr txBox="1"/>
          <p:nvPr/>
        </p:nvSpPr>
        <p:spPr>
          <a:xfrm>
            <a:off x="-4" y="4348547"/>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3:12 </a:t>
            </a:r>
            <a:r>
              <a:rPr lang="en-US" sz="3200" dirty="0"/>
              <a:t>“Men of Israel, why are you amazed at this, or why do you gaze at us, as if by our own power or piety we had made him walk? </a:t>
            </a:r>
            <a:r>
              <a:rPr lang="en-US" sz="3200" b="1" baseline="30000" dirty="0"/>
              <a:t>13 </a:t>
            </a:r>
            <a:r>
              <a:rPr lang="en-US" sz="3200" b="1" u="sng" dirty="0">
                <a:solidFill>
                  <a:srgbClr val="002060"/>
                </a:solidFill>
              </a:rPr>
              <a:t>The God of Abraham, Isaac and Jacob, the God of our fathers, has glorified His  servant Jesus</a:t>
            </a:r>
            <a:r>
              <a:rPr lang="en-US" sz="3200" dirty="0"/>
              <a:t>, the one whom you delivered and </a:t>
            </a:r>
            <a:r>
              <a:rPr lang="en-US" dirty="0"/>
              <a:t> </a:t>
            </a:r>
          </a:p>
          <a:p>
            <a:endParaRPr lang="en-US" sz="3400" b="1" u="sng" dirty="0">
              <a:solidFill>
                <a:srgbClr val="002060"/>
              </a:solidFill>
            </a:endParaRPr>
          </a:p>
        </p:txBody>
      </p:sp>
    </p:spTree>
    <p:extLst>
      <p:ext uri="{BB962C8B-B14F-4D97-AF65-F5344CB8AC3E}">
        <p14:creationId xmlns:p14="http://schemas.microsoft.com/office/powerpoint/2010/main" xmlns="" val="1799434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4800601"/>
            <a:ext cx="9144000" cy="2051796"/>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3:11 </a:t>
            </a:r>
            <a:r>
              <a:rPr lang="en-US" sz="3200" dirty="0"/>
              <a:t>While he was clinging to Peter and John, all the people ran together to them at the so-called </a:t>
            </a:r>
            <a:r>
              <a:rPr lang="en-US" sz="3200" b="1" u="sng" dirty="0">
                <a:solidFill>
                  <a:srgbClr val="002060"/>
                </a:solidFill>
              </a:rPr>
              <a:t>portico of Solomon</a:t>
            </a:r>
            <a:r>
              <a:rPr lang="en-US" sz="3200" dirty="0"/>
              <a:t>, full of amazement. </a:t>
            </a:r>
            <a:r>
              <a:rPr lang="en-US" sz="3200" b="1" baseline="30000" dirty="0"/>
              <a:t>12 </a:t>
            </a:r>
            <a:r>
              <a:rPr lang="en-US" sz="3200" dirty="0"/>
              <a:t>But when Peter saw this, he replied to the people, </a:t>
            </a:r>
          </a:p>
          <a:p>
            <a:r>
              <a:rPr lang="en-US" dirty="0"/>
              <a:t> </a:t>
            </a:r>
          </a:p>
          <a:p>
            <a:endParaRPr lang="en-US" sz="3400" b="1" u="sng" dirty="0">
              <a:solidFill>
                <a:srgbClr val="002060"/>
              </a:solidFill>
            </a:endParaRPr>
          </a:p>
        </p:txBody>
      </p:sp>
      <p:sp>
        <p:nvSpPr>
          <p:cNvPr id="12" name="TextBox 11"/>
          <p:cNvSpPr txBox="1"/>
          <p:nvPr/>
        </p:nvSpPr>
        <p:spPr>
          <a:xfrm>
            <a:off x="0" y="3907252"/>
            <a:ext cx="9144000" cy="3004459"/>
          </a:xfrm>
          <a:prstGeom prst="rect">
            <a:avLst/>
          </a:prstGeom>
          <a:solidFill>
            <a:schemeClr val="accent6">
              <a:lumMod val="40000"/>
              <a:lumOff val="60000"/>
            </a:schemeClr>
          </a:solidFill>
          <a:ln>
            <a:solidFill>
              <a:schemeClr val="bg2"/>
            </a:solidFill>
          </a:ln>
        </p:spPr>
        <p:txBody>
          <a:bodyPr wrap="square">
            <a:noAutofit/>
          </a:bodyPr>
          <a:lstStyle/>
          <a:p>
            <a:r>
              <a:rPr lang="en-US" sz="3200" dirty="0"/>
              <a:t>disowned in the presence of Pilate, when he had  decided to release Him. </a:t>
            </a:r>
            <a:r>
              <a:rPr lang="en-US" sz="3200" b="1" baseline="30000" dirty="0"/>
              <a:t>14 </a:t>
            </a:r>
            <a:r>
              <a:rPr lang="en-US" sz="3200" dirty="0"/>
              <a:t>But you disowned the Holy and Righteous One and asked for a murderer to be granted to you, </a:t>
            </a:r>
            <a:r>
              <a:rPr lang="en-US" sz="3200" b="1" baseline="30000" dirty="0"/>
              <a:t>15 </a:t>
            </a:r>
            <a:r>
              <a:rPr lang="en-US" sz="3200" dirty="0"/>
              <a:t>but put to death the Prince of life,  the one whom God raised from the dead, a fact to which we are witnesses. </a:t>
            </a:r>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979957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4800601"/>
            <a:ext cx="9144000" cy="2051796"/>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3:11 </a:t>
            </a:r>
            <a:r>
              <a:rPr lang="en-US" sz="3200" dirty="0"/>
              <a:t>While he was clinging to Peter and John, all the people ran together to them at the so-called </a:t>
            </a:r>
            <a:r>
              <a:rPr lang="en-US" sz="3200" b="1" u="sng" dirty="0">
                <a:solidFill>
                  <a:srgbClr val="002060"/>
                </a:solidFill>
              </a:rPr>
              <a:t>portico of Solomon</a:t>
            </a:r>
            <a:r>
              <a:rPr lang="en-US" sz="3200" dirty="0"/>
              <a:t>, full of amazement. </a:t>
            </a:r>
            <a:r>
              <a:rPr lang="en-US" sz="3200" b="1" baseline="30000" dirty="0"/>
              <a:t>12 </a:t>
            </a:r>
            <a:r>
              <a:rPr lang="en-US" sz="3200" dirty="0"/>
              <a:t>But when Peter saw this, he replied to the people, </a:t>
            </a:r>
          </a:p>
          <a:p>
            <a:r>
              <a:rPr lang="en-US" dirty="0"/>
              <a:t> </a:t>
            </a:r>
          </a:p>
          <a:p>
            <a:endParaRPr lang="en-US" sz="3400" b="1" u="sng" dirty="0">
              <a:solidFill>
                <a:srgbClr val="002060"/>
              </a:solidFill>
            </a:endParaRPr>
          </a:p>
        </p:txBody>
      </p:sp>
      <p:sp>
        <p:nvSpPr>
          <p:cNvPr id="12" name="TextBox 11"/>
          <p:cNvSpPr txBox="1"/>
          <p:nvPr/>
        </p:nvSpPr>
        <p:spPr>
          <a:xfrm>
            <a:off x="0" y="3907252"/>
            <a:ext cx="9144000" cy="3004459"/>
          </a:xfrm>
          <a:prstGeom prst="rect">
            <a:avLst/>
          </a:prstGeom>
          <a:solidFill>
            <a:schemeClr val="accent6">
              <a:lumMod val="40000"/>
              <a:lumOff val="60000"/>
            </a:schemeClr>
          </a:solidFill>
          <a:ln>
            <a:solidFill>
              <a:schemeClr val="bg2"/>
            </a:solidFill>
          </a:ln>
        </p:spPr>
        <p:txBody>
          <a:bodyPr wrap="square">
            <a:noAutofit/>
          </a:bodyPr>
          <a:lstStyle/>
          <a:p>
            <a:r>
              <a:rPr lang="en-US" sz="3200" dirty="0"/>
              <a:t>disowned in the presence of Pilate, when he had  decided to release Him. </a:t>
            </a:r>
            <a:r>
              <a:rPr lang="en-US" sz="3200" b="1" baseline="30000" dirty="0"/>
              <a:t>14 </a:t>
            </a:r>
            <a:r>
              <a:rPr lang="en-US" sz="3200" dirty="0"/>
              <a:t>But you disowned the Holy and Righteous One and asked for a murderer to be granted to you, </a:t>
            </a:r>
            <a:r>
              <a:rPr lang="en-US" sz="3200" b="1" baseline="30000" dirty="0"/>
              <a:t>15 </a:t>
            </a:r>
            <a:r>
              <a:rPr lang="en-US" sz="3200" dirty="0"/>
              <a:t>but put to death the Prince of life,  the one whom God raised from the dead, a fact to which we are witnesses. </a:t>
            </a:r>
          </a:p>
          <a:p>
            <a:r>
              <a:rPr lang="en-US" sz="3200" dirty="0"/>
              <a:t> </a:t>
            </a:r>
          </a:p>
          <a:p>
            <a:endParaRPr lang="en-US" sz="3400" b="1" u="sng" dirty="0">
              <a:solidFill>
                <a:srgbClr val="002060"/>
              </a:solidFill>
            </a:endParaRPr>
          </a:p>
        </p:txBody>
      </p:sp>
      <p:sp>
        <p:nvSpPr>
          <p:cNvPr id="14"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1) The Bad News</a:t>
            </a:r>
            <a:endParaRPr lang="en-US" sz="4000" b="1" i="1" dirty="0"/>
          </a:p>
        </p:txBody>
      </p:sp>
    </p:spTree>
    <p:extLst>
      <p:ext uri="{BB962C8B-B14F-4D97-AF65-F5344CB8AC3E}">
        <p14:creationId xmlns:p14="http://schemas.microsoft.com/office/powerpoint/2010/main" xmlns="" val="9799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4202726"/>
            <a:ext cx="9144000" cy="264967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3:16 </a:t>
            </a:r>
            <a:r>
              <a:rPr lang="en-US" sz="3200" dirty="0"/>
              <a:t>And on the basis of faith in His name, it is the name of Jesus which has strengthened this man whom you see and know; and the faith which comes through Him has given him this perfect health in the presence of you all.</a:t>
            </a:r>
          </a:p>
          <a:p>
            <a:r>
              <a:rPr lang="en-US" sz="3200" dirty="0"/>
              <a:t> </a:t>
            </a:r>
          </a:p>
          <a:p>
            <a:endParaRPr lang="en-US" sz="3400" b="1" u="sng" dirty="0">
              <a:solidFill>
                <a:srgbClr val="002060"/>
              </a:solidFill>
            </a:endParaRPr>
          </a:p>
        </p:txBody>
      </p:sp>
      <p:sp>
        <p:nvSpPr>
          <p:cNvPr id="6"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1) The Bad News</a:t>
            </a:r>
            <a:endParaRPr lang="en-US" sz="4000" b="1" i="1" dirty="0"/>
          </a:p>
        </p:txBody>
      </p:sp>
    </p:spTree>
    <p:extLst>
      <p:ext uri="{BB962C8B-B14F-4D97-AF65-F5344CB8AC3E}">
        <p14:creationId xmlns:p14="http://schemas.microsoft.com/office/powerpoint/2010/main" xmlns="" val="29858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4202726"/>
            <a:ext cx="9144000" cy="264967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3:17 </a:t>
            </a:r>
            <a:r>
              <a:rPr lang="en-US" sz="3200" dirty="0"/>
              <a:t>“And now, brethren, I know that you acted in ignorance, just as your rulers did also. </a:t>
            </a:r>
            <a:r>
              <a:rPr lang="en-US" sz="3200" b="1" baseline="30000" dirty="0"/>
              <a:t>18 </a:t>
            </a:r>
            <a:r>
              <a:rPr lang="en-US" sz="3200" dirty="0"/>
              <a:t>But the things </a:t>
            </a:r>
            <a:r>
              <a:rPr lang="en-US" sz="3200" b="1" u="sng" dirty="0">
                <a:solidFill>
                  <a:srgbClr val="002060"/>
                </a:solidFill>
              </a:rPr>
              <a:t>which God announced beforehand by the mouth of all the prophets</a:t>
            </a:r>
            <a:r>
              <a:rPr lang="en-US" sz="3200" dirty="0"/>
              <a:t>, that His Christ would suffer, </a:t>
            </a:r>
            <a:r>
              <a:rPr lang="en-US" sz="3200" b="1" u="sng" dirty="0">
                <a:solidFill>
                  <a:srgbClr val="002060"/>
                </a:solidFill>
              </a:rPr>
              <a:t>He has thus fulfilled</a:t>
            </a:r>
            <a:r>
              <a:rPr lang="en-US" sz="3200" dirty="0"/>
              <a:t>. </a:t>
            </a:r>
          </a:p>
          <a:p>
            <a:endParaRPr lang="en-US" sz="3200" dirty="0"/>
          </a:p>
          <a:p>
            <a:r>
              <a:rPr lang="en-US" sz="3200" dirty="0"/>
              <a:t> </a:t>
            </a:r>
          </a:p>
          <a:p>
            <a:endParaRPr lang="en-US" sz="3400" b="1" u="sng" dirty="0">
              <a:solidFill>
                <a:srgbClr val="002060"/>
              </a:solidFill>
            </a:endParaRPr>
          </a:p>
        </p:txBody>
      </p:sp>
      <p:sp>
        <p:nvSpPr>
          <p:cNvPr id="6"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1) The Bad News</a:t>
            </a:r>
            <a:endParaRPr lang="en-US" sz="4000" b="1" i="1" dirty="0"/>
          </a:p>
        </p:txBody>
      </p:sp>
    </p:spTree>
    <p:extLst>
      <p:ext uri="{BB962C8B-B14F-4D97-AF65-F5344CB8AC3E}">
        <p14:creationId xmlns:p14="http://schemas.microsoft.com/office/powerpoint/2010/main" xmlns="" val="475100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4202726"/>
            <a:ext cx="9144000" cy="264967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3:17 </a:t>
            </a:r>
            <a:r>
              <a:rPr lang="en-US" sz="3200" dirty="0"/>
              <a:t>“And now, brethren, I know that you acted in ignorance, just as your rulers did also. </a:t>
            </a:r>
            <a:r>
              <a:rPr lang="en-US" sz="3200" b="1" baseline="30000" dirty="0"/>
              <a:t>18 </a:t>
            </a:r>
            <a:r>
              <a:rPr lang="en-US" sz="3200" dirty="0"/>
              <a:t>But the things </a:t>
            </a:r>
            <a:r>
              <a:rPr lang="en-US" sz="3200" b="1" u="sng" dirty="0">
                <a:solidFill>
                  <a:srgbClr val="002060"/>
                </a:solidFill>
              </a:rPr>
              <a:t>which God announced beforehand by the mouth of all the prophets</a:t>
            </a:r>
            <a:r>
              <a:rPr lang="en-US" sz="3200" dirty="0"/>
              <a:t>, that His Christ would suffer, </a:t>
            </a:r>
            <a:r>
              <a:rPr lang="en-US" sz="3200" b="1" u="sng" dirty="0">
                <a:solidFill>
                  <a:srgbClr val="002060"/>
                </a:solidFill>
              </a:rPr>
              <a:t>He has thus fulfilled</a:t>
            </a:r>
            <a:r>
              <a:rPr lang="en-US" sz="3200" dirty="0"/>
              <a:t>. </a:t>
            </a:r>
          </a:p>
          <a:p>
            <a:endParaRPr lang="en-US" sz="3200" dirty="0"/>
          </a:p>
          <a:p>
            <a:r>
              <a:rPr lang="en-US" sz="3200" dirty="0"/>
              <a:t> </a:t>
            </a:r>
          </a:p>
          <a:p>
            <a:endParaRPr lang="en-US" sz="3400" b="1" u="sng" dirty="0">
              <a:solidFill>
                <a:srgbClr val="002060"/>
              </a:solidFill>
            </a:endParaRPr>
          </a:p>
        </p:txBody>
      </p:sp>
      <p:sp>
        <p:nvSpPr>
          <p:cNvPr id="6"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1) The Bad News</a:t>
            </a:r>
            <a:endParaRPr lang="en-US" sz="4000" b="1" i="1" dirty="0"/>
          </a:p>
        </p:txBody>
      </p:sp>
      <p:sp>
        <p:nvSpPr>
          <p:cNvPr id="14"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2) Evidence</a:t>
            </a:r>
            <a:endParaRPr lang="en-US" sz="4000" b="1" i="1" dirty="0"/>
          </a:p>
        </p:txBody>
      </p:sp>
    </p:spTree>
    <p:extLst>
      <p:ext uri="{BB962C8B-B14F-4D97-AF65-F5344CB8AC3E}">
        <p14:creationId xmlns:p14="http://schemas.microsoft.com/office/powerpoint/2010/main" xmlns="" val="47510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4"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a:t>
            </a:r>
            <a:r>
              <a:rPr lang="en-US" sz="3200" b="1" u="sng" dirty="0">
                <a:solidFill>
                  <a:srgbClr val="002060"/>
                </a:solidFill>
              </a:rPr>
              <a:t>Jesus, the Christ appointed for you</a:t>
            </a:r>
            <a:r>
              <a:rPr lang="en-US" sz="3200" dirty="0"/>
              <a:t>,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b="1" u="sng" dirty="0">
                <a:solidFill>
                  <a:srgbClr val="002060"/>
                </a:solidFill>
              </a:rPr>
              <a:t>Therefore repent and return</a:t>
            </a:r>
            <a:r>
              <a:rPr lang="en-US" sz="3200" dirty="0"/>
              <a:t>,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7" name="TextBox 16"/>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a:t>
            </a:r>
            <a:r>
              <a:rPr lang="en-US" sz="3200" b="1" u="sng" dirty="0">
                <a:solidFill>
                  <a:srgbClr val="002060"/>
                </a:solidFill>
              </a:rPr>
              <a:t>so that your sins may be wiped away</a:t>
            </a:r>
            <a:r>
              <a:rPr lang="en-US" sz="3200" dirty="0"/>
              <a:t>,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6"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2) Evidence</a:t>
            </a:r>
            <a:endParaRPr lang="en-US" sz="4000" b="1" i="1" dirty="0"/>
          </a:p>
        </p:txBody>
      </p:sp>
    </p:spTree>
    <p:extLst>
      <p:ext uri="{BB962C8B-B14F-4D97-AF65-F5344CB8AC3E}">
        <p14:creationId xmlns:p14="http://schemas.microsoft.com/office/powerpoint/2010/main" xmlns="" val="22814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4"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a:t>
            </a:r>
            <a:r>
              <a:rPr lang="en-US" sz="3200" b="1" u="sng" dirty="0">
                <a:solidFill>
                  <a:srgbClr val="002060"/>
                </a:solidFill>
              </a:rPr>
              <a:t>Jesus, the Christ appointed for you</a:t>
            </a:r>
            <a:r>
              <a:rPr lang="en-US" sz="3200" dirty="0"/>
              <a:t>,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b="1" u="sng" dirty="0">
                <a:solidFill>
                  <a:srgbClr val="002060"/>
                </a:solidFill>
              </a:rPr>
              <a:t>Therefore repent and return</a:t>
            </a:r>
            <a:r>
              <a:rPr lang="en-US" sz="3200" dirty="0"/>
              <a:t>,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7" name="TextBox 16"/>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a:t>
            </a:r>
            <a:r>
              <a:rPr lang="en-US" sz="3200" b="1" u="sng" dirty="0">
                <a:solidFill>
                  <a:srgbClr val="002060"/>
                </a:solidFill>
              </a:rPr>
              <a:t>so that your sins may be wiped away</a:t>
            </a:r>
            <a:r>
              <a:rPr lang="en-US" sz="3200" dirty="0"/>
              <a:t>,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6"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2) Evidence</a:t>
            </a:r>
            <a:endParaRPr lang="en-US" sz="4000" b="1" i="1" dirty="0"/>
          </a:p>
        </p:txBody>
      </p:sp>
      <p:sp>
        <p:nvSpPr>
          <p:cNvPr id="14" name="Rounded Rectangular Callout 17"/>
          <p:cNvSpPr/>
          <p:nvPr/>
        </p:nvSpPr>
        <p:spPr>
          <a:xfrm>
            <a:off x="5029200" y="146799"/>
            <a:ext cx="3810000" cy="73494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3) Good News</a:t>
            </a:r>
            <a:endParaRPr lang="en-US" sz="4000" b="1" i="1" dirty="0"/>
          </a:p>
        </p:txBody>
      </p:sp>
    </p:spTree>
    <p:extLst>
      <p:ext uri="{BB962C8B-B14F-4D97-AF65-F5344CB8AC3E}">
        <p14:creationId xmlns:p14="http://schemas.microsoft.com/office/powerpoint/2010/main" xmlns="" val="22814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4"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a:t>
            </a:r>
            <a:r>
              <a:rPr lang="en-US" sz="3200" b="1" u="sng" dirty="0">
                <a:solidFill>
                  <a:srgbClr val="002060"/>
                </a:solidFill>
              </a:rPr>
              <a:t>Jesus, the Christ appointed for you</a:t>
            </a:r>
            <a:r>
              <a:rPr lang="en-US" sz="3200" dirty="0"/>
              <a:t>,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b="1" u="sng" dirty="0">
                <a:solidFill>
                  <a:srgbClr val="002060"/>
                </a:solidFill>
              </a:rPr>
              <a:t>Therefore repent and return</a:t>
            </a:r>
            <a:r>
              <a:rPr lang="en-US" sz="3200" dirty="0"/>
              <a:t>,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7" name="TextBox 16"/>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a:t>
            </a:r>
            <a:r>
              <a:rPr lang="en-US" sz="3200" b="1" u="sng" dirty="0">
                <a:solidFill>
                  <a:srgbClr val="002060"/>
                </a:solidFill>
              </a:rPr>
              <a:t>so that your sins may be wiped away</a:t>
            </a:r>
            <a:r>
              <a:rPr lang="en-US" sz="3200" dirty="0"/>
              <a:t>,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6"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2) Evidence</a:t>
            </a:r>
            <a:endParaRPr lang="en-US" sz="4000" b="1" i="1" dirty="0"/>
          </a:p>
        </p:txBody>
      </p:sp>
      <p:sp>
        <p:nvSpPr>
          <p:cNvPr id="14" name="Rounded Rectangular Callout 17"/>
          <p:cNvSpPr/>
          <p:nvPr/>
        </p:nvSpPr>
        <p:spPr>
          <a:xfrm>
            <a:off x="5029200" y="146799"/>
            <a:ext cx="3810000" cy="73494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3) Good News</a:t>
            </a:r>
            <a:endParaRPr lang="en-US" sz="4000" b="1" i="1" dirty="0"/>
          </a:p>
        </p:txBody>
      </p:sp>
      <p:sp>
        <p:nvSpPr>
          <p:cNvPr id="13" name="Rounded Rectangular Callout 17"/>
          <p:cNvSpPr/>
          <p:nvPr/>
        </p:nvSpPr>
        <p:spPr>
          <a:xfrm>
            <a:off x="4396740" y="841387"/>
            <a:ext cx="3703319" cy="7300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 invitation</a:t>
            </a:r>
            <a:endParaRPr lang="en-US" sz="4000" b="1" i="1" dirty="0"/>
          </a:p>
        </p:txBody>
      </p:sp>
    </p:spTree>
    <p:extLst>
      <p:ext uri="{BB962C8B-B14F-4D97-AF65-F5344CB8AC3E}">
        <p14:creationId xmlns:p14="http://schemas.microsoft.com/office/powerpoint/2010/main" xmlns="" val="22814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14"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4"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a:t>
            </a:r>
            <a:r>
              <a:rPr lang="en-US" sz="3200" b="1" u="sng" dirty="0">
                <a:solidFill>
                  <a:srgbClr val="002060"/>
                </a:solidFill>
              </a:rPr>
              <a:t>Jesus, the Christ appointed for you</a:t>
            </a:r>
            <a:r>
              <a:rPr lang="en-US" sz="3200" dirty="0"/>
              <a:t>,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b="1" u="sng" dirty="0">
                <a:solidFill>
                  <a:srgbClr val="002060"/>
                </a:solidFill>
              </a:rPr>
              <a:t>Therefore repent and return</a:t>
            </a:r>
            <a:r>
              <a:rPr lang="en-US" sz="3200" dirty="0"/>
              <a:t>,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7" name="TextBox 16"/>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a:t>
            </a:r>
            <a:r>
              <a:rPr lang="en-US" sz="3200" b="1" u="sng" dirty="0">
                <a:solidFill>
                  <a:srgbClr val="002060"/>
                </a:solidFill>
              </a:rPr>
              <a:t>so that your sins may be wiped away</a:t>
            </a:r>
            <a:r>
              <a:rPr lang="en-US" sz="3200" dirty="0"/>
              <a:t>,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6"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2) Evidence</a:t>
            </a:r>
            <a:endParaRPr lang="en-US" sz="4000" b="1" i="1" dirty="0"/>
          </a:p>
        </p:txBody>
      </p:sp>
      <p:sp>
        <p:nvSpPr>
          <p:cNvPr id="14" name="Rounded Rectangular Callout 17"/>
          <p:cNvSpPr/>
          <p:nvPr/>
        </p:nvSpPr>
        <p:spPr>
          <a:xfrm>
            <a:off x="5029200" y="146799"/>
            <a:ext cx="3810000" cy="73494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3) Good News</a:t>
            </a:r>
            <a:endParaRPr lang="en-US" sz="4000" b="1" i="1" dirty="0"/>
          </a:p>
        </p:txBody>
      </p:sp>
      <p:sp>
        <p:nvSpPr>
          <p:cNvPr id="13" name="Rounded Rectangular Callout 17"/>
          <p:cNvSpPr/>
          <p:nvPr/>
        </p:nvSpPr>
        <p:spPr>
          <a:xfrm>
            <a:off x="4396740" y="841387"/>
            <a:ext cx="3703319" cy="7300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 invitation</a:t>
            </a:r>
            <a:endParaRPr lang="en-US" sz="4000" b="1" i="1" dirty="0"/>
          </a:p>
        </p:txBody>
      </p:sp>
      <p:sp>
        <p:nvSpPr>
          <p:cNvPr id="15" name="Rounded Rectangular Callout 17"/>
          <p:cNvSpPr/>
          <p:nvPr/>
        </p:nvSpPr>
        <p:spPr>
          <a:xfrm>
            <a:off x="3154681" y="1524000"/>
            <a:ext cx="5684519" cy="7273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With promised blessings</a:t>
            </a:r>
            <a:endParaRPr lang="en-US" sz="4000" b="1" i="1" dirty="0"/>
          </a:p>
        </p:txBody>
      </p:sp>
    </p:spTree>
    <p:extLst>
      <p:ext uri="{BB962C8B-B14F-4D97-AF65-F5344CB8AC3E}">
        <p14:creationId xmlns:p14="http://schemas.microsoft.com/office/powerpoint/2010/main" xmlns="" val="22814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14"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1" y="5562600"/>
            <a:ext cx="9144000" cy="1295400"/>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3:1 </a:t>
            </a:r>
            <a:r>
              <a:rPr lang="en-US" sz="3600" dirty="0"/>
              <a:t>Now Peter and John were going up to the temple at the ninth hour, the hour of prayer.</a:t>
            </a:r>
          </a:p>
          <a:p>
            <a:r>
              <a:rPr lang="en-US" dirty="0"/>
              <a:t> </a:t>
            </a:r>
          </a:p>
          <a:p>
            <a:endParaRPr lang="en-US" sz="3400" b="1" u="sng" dirty="0">
              <a:solidFill>
                <a:srgbClr val="002060"/>
              </a:solidFill>
            </a:endParaRPr>
          </a:p>
        </p:txBody>
      </p:sp>
      <p:sp>
        <p:nvSpPr>
          <p:cNvPr id="10" name="TextBox 9"/>
          <p:cNvSpPr txBox="1"/>
          <p:nvPr/>
        </p:nvSpPr>
        <p:spPr>
          <a:xfrm>
            <a:off x="0" y="5562599"/>
            <a:ext cx="9144000" cy="1295400"/>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3:1 </a:t>
            </a:r>
            <a:r>
              <a:rPr lang="en-US" sz="3600" dirty="0"/>
              <a:t>Now Peter and John were </a:t>
            </a:r>
            <a:r>
              <a:rPr lang="en-US" sz="3600" b="1" u="sng" dirty="0">
                <a:solidFill>
                  <a:srgbClr val="002060"/>
                </a:solidFill>
              </a:rPr>
              <a:t>going up to the temple at the ninth hour</a:t>
            </a:r>
            <a:r>
              <a:rPr lang="en-US" sz="3600" dirty="0"/>
              <a:t>, the hour of prayer.</a:t>
            </a:r>
          </a:p>
          <a:p>
            <a:r>
              <a:rPr lang="en-US" dirty="0"/>
              <a:t> </a:t>
            </a:r>
          </a:p>
          <a:p>
            <a:endParaRPr lang="en-US" sz="3400" b="1" u="sng" dirty="0">
              <a:solidFill>
                <a:srgbClr val="002060"/>
              </a:solidFill>
            </a:endParaRPr>
          </a:p>
        </p:txBody>
      </p:sp>
      <p:sp>
        <p:nvSpPr>
          <p:cNvPr id="11" name="Oval 10"/>
          <p:cNvSpPr/>
          <p:nvPr/>
        </p:nvSpPr>
        <p:spPr>
          <a:xfrm>
            <a:off x="5257800" y="1447800"/>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0916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4"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a:t>
            </a:r>
            <a:r>
              <a:rPr lang="en-US" sz="3200" b="1" u="sng" dirty="0">
                <a:solidFill>
                  <a:srgbClr val="002060"/>
                </a:solidFill>
              </a:rPr>
              <a:t>Jesus, the Christ appointed for you</a:t>
            </a:r>
            <a:r>
              <a:rPr lang="en-US" sz="3200" dirty="0"/>
              <a:t>,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b="1" u="sng" dirty="0">
                <a:solidFill>
                  <a:srgbClr val="002060"/>
                </a:solidFill>
              </a:rPr>
              <a:t>Therefore repent and return</a:t>
            </a:r>
            <a:r>
              <a:rPr lang="en-US" sz="3200" dirty="0"/>
              <a:t>,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7" name="TextBox 16"/>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a:t>
            </a:r>
            <a:r>
              <a:rPr lang="en-US" sz="3200" b="1" u="sng" dirty="0">
                <a:solidFill>
                  <a:srgbClr val="002060"/>
                </a:solidFill>
              </a:rPr>
              <a:t>so that your sins may be wiped away</a:t>
            </a:r>
            <a:r>
              <a:rPr lang="en-US" sz="3200" dirty="0"/>
              <a:t>,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6"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2) Evidence</a:t>
            </a:r>
            <a:endParaRPr lang="en-US" sz="4000" b="1" i="1" dirty="0"/>
          </a:p>
        </p:txBody>
      </p:sp>
      <p:sp>
        <p:nvSpPr>
          <p:cNvPr id="14" name="Rounded Rectangular Callout 17"/>
          <p:cNvSpPr/>
          <p:nvPr/>
        </p:nvSpPr>
        <p:spPr>
          <a:xfrm>
            <a:off x="5029200" y="146799"/>
            <a:ext cx="3810000" cy="73494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3) Good News</a:t>
            </a:r>
            <a:endParaRPr lang="en-US" sz="4000" b="1" i="1" dirty="0"/>
          </a:p>
        </p:txBody>
      </p:sp>
      <p:sp>
        <p:nvSpPr>
          <p:cNvPr id="13" name="Rounded Rectangular Callout 17"/>
          <p:cNvSpPr/>
          <p:nvPr/>
        </p:nvSpPr>
        <p:spPr>
          <a:xfrm>
            <a:off x="4396740" y="841387"/>
            <a:ext cx="3703319" cy="7300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 invitation</a:t>
            </a:r>
            <a:endParaRPr lang="en-US" sz="4000" b="1" i="1" dirty="0"/>
          </a:p>
        </p:txBody>
      </p:sp>
      <p:sp>
        <p:nvSpPr>
          <p:cNvPr id="15" name="Rounded Rectangular Callout 17"/>
          <p:cNvSpPr/>
          <p:nvPr/>
        </p:nvSpPr>
        <p:spPr>
          <a:xfrm>
            <a:off x="3154681" y="1524000"/>
            <a:ext cx="5684519" cy="7273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With promised blessings</a:t>
            </a:r>
            <a:endParaRPr lang="en-US" sz="4000" b="1" i="1" dirty="0"/>
          </a:p>
        </p:txBody>
      </p:sp>
      <p:sp>
        <p:nvSpPr>
          <p:cNvPr id="21" name="Speech Bubble: Rectangle 20"/>
          <p:cNvSpPr/>
          <p:nvPr/>
        </p:nvSpPr>
        <p:spPr>
          <a:xfrm>
            <a:off x="321184" y="2429238"/>
            <a:ext cx="7781923" cy="683359"/>
          </a:xfrm>
          <a:prstGeom prst="wedgeRectCallout">
            <a:avLst>
              <a:gd name="adj1" fmla="val -25704"/>
              <a:gd name="adj2" fmla="val 174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Exaleiph</a:t>
            </a:r>
            <a:r>
              <a:rPr lang="en-US" sz="3200" b="1" i="1" dirty="0">
                <a:solidFill>
                  <a:schemeClr val="tx1"/>
                </a:solidFill>
              </a:rPr>
              <a:t>: “</a:t>
            </a:r>
            <a:r>
              <a:rPr lang="en-US" sz="3200" dirty="0">
                <a:solidFill>
                  <a:schemeClr val="tx1"/>
                </a:solidFill>
              </a:rPr>
              <a:t>to obliterate, erase, or blot out.”</a:t>
            </a:r>
            <a:endParaRPr lang="en-US" sz="3200" b="1" dirty="0">
              <a:solidFill>
                <a:schemeClr val="tx1"/>
              </a:solidFill>
            </a:endParaRPr>
          </a:p>
        </p:txBody>
      </p:sp>
    </p:spTree>
    <p:extLst>
      <p:ext uri="{BB962C8B-B14F-4D97-AF65-F5344CB8AC3E}">
        <p14:creationId xmlns:p14="http://schemas.microsoft.com/office/powerpoint/2010/main" xmlns="" val="22814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14" grpId="0" animBg="1"/>
      <p:bldP spid="13" grpId="0" animBg="1"/>
      <p:bldP spid="15"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4"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a:t>
            </a:r>
            <a:r>
              <a:rPr lang="en-US" sz="3200" b="1" u="sng" dirty="0">
                <a:solidFill>
                  <a:srgbClr val="002060"/>
                </a:solidFill>
              </a:rPr>
              <a:t>Jesus, the Christ appointed for you</a:t>
            </a:r>
            <a:r>
              <a:rPr lang="en-US" sz="3200" dirty="0"/>
              <a:t>,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b="1" u="sng" dirty="0">
                <a:solidFill>
                  <a:srgbClr val="002060"/>
                </a:solidFill>
              </a:rPr>
              <a:t>Therefore repent and return</a:t>
            </a:r>
            <a:r>
              <a:rPr lang="en-US" sz="3200" dirty="0"/>
              <a:t>,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7" name="TextBox 16"/>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a:t>
            </a:r>
            <a:r>
              <a:rPr lang="en-US" sz="3200" b="1" u="sng" dirty="0">
                <a:solidFill>
                  <a:srgbClr val="002060"/>
                </a:solidFill>
              </a:rPr>
              <a:t>so that your sins may be wiped away</a:t>
            </a:r>
            <a:r>
              <a:rPr lang="en-US" sz="3200" dirty="0"/>
              <a:t>,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6"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2) Evidence</a:t>
            </a:r>
            <a:endParaRPr lang="en-US" sz="4000" b="1" i="1" dirty="0"/>
          </a:p>
        </p:txBody>
      </p:sp>
      <p:sp>
        <p:nvSpPr>
          <p:cNvPr id="14" name="Rounded Rectangular Callout 17"/>
          <p:cNvSpPr/>
          <p:nvPr/>
        </p:nvSpPr>
        <p:spPr>
          <a:xfrm>
            <a:off x="5029200" y="146799"/>
            <a:ext cx="3810000" cy="73494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3) Good News</a:t>
            </a:r>
            <a:endParaRPr lang="en-US" sz="4000" b="1" i="1" dirty="0"/>
          </a:p>
        </p:txBody>
      </p:sp>
      <p:sp>
        <p:nvSpPr>
          <p:cNvPr id="13" name="Rounded Rectangular Callout 17"/>
          <p:cNvSpPr/>
          <p:nvPr/>
        </p:nvSpPr>
        <p:spPr>
          <a:xfrm>
            <a:off x="4396740" y="841387"/>
            <a:ext cx="3703319" cy="7300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 invitation</a:t>
            </a:r>
            <a:endParaRPr lang="en-US" sz="4000" b="1" i="1" dirty="0"/>
          </a:p>
        </p:txBody>
      </p:sp>
      <p:sp>
        <p:nvSpPr>
          <p:cNvPr id="15" name="Rounded Rectangular Callout 17"/>
          <p:cNvSpPr/>
          <p:nvPr/>
        </p:nvSpPr>
        <p:spPr>
          <a:xfrm>
            <a:off x="3154681" y="1524000"/>
            <a:ext cx="5684519" cy="7273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With promised blessings</a:t>
            </a:r>
            <a:endParaRPr lang="en-US" sz="4000" b="1" i="1" dirty="0"/>
          </a:p>
        </p:txBody>
      </p:sp>
      <p:sp>
        <p:nvSpPr>
          <p:cNvPr id="18" name="TextBox 17"/>
          <p:cNvSpPr txBox="1"/>
          <p:nvPr/>
        </p:nvSpPr>
        <p:spPr>
          <a:xfrm>
            <a:off x="-4"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a:t>
            </a:r>
            <a:r>
              <a:rPr lang="en-US" sz="3200" b="1" u="sng" dirty="0">
                <a:solidFill>
                  <a:srgbClr val="002060"/>
                </a:solidFill>
              </a:rPr>
              <a:t>times of refreshing may come from the presence of the Lord</a:t>
            </a:r>
            <a:r>
              <a:rPr lang="en-US" sz="3200" dirty="0"/>
              <a:t>;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22" name="Speech Bubble: Rectangle 21"/>
          <p:cNvSpPr/>
          <p:nvPr/>
        </p:nvSpPr>
        <p:spPr>
          <a:xfrm>
            <a:off x="3154681" y="2487159"/>
            <a:ext cx="5774816" cy="597997"/>
          </a:xfrm>
          <a:prstGeom prst="wedgeRectCallout">
            <a:avLst>
              <a:gd name="adj1" fmla="val 9314"/>
              <a:gd name="adj2" fmla="val 1921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Anapsuxis</a:t>
            </a:r>
            <a:r>
              <a:rPr lang="en-US" sz="3200" b="1" i="1" dirty="0">
                <a:solidFill>
                  <a:schemeClr val="tx1"/>
                </a:solidFill>
              </a:rPr>
              <a:t>: </a:t>
            </a:r>
            <a:r>
              <a:rPr lang="en-US" sz="3200" i="1" dirty="0">
                <a:solidFill>
                  <a:schemeClr val="tx1"/>
                </a:solidFill>
              </a:rPr>
              <a:t>“</a:t>
            </a:r>
            <a:r>
              <a:rPr lang="en-US" sz="3200" dirty="0">
                <a:solidFill>
                  <a:schemeClr val="tx1"/>
                </a:solidFill>
              </a:rPr>
              <a:t>reviving of the soul.”</a:t>
            </a:r>
            <a:endParaRPr lang="en-US" sz="3200" b="1" dirty="0">
              <a:solidFill>
                <a:schemeClr val="tx1"/>
              </a:solidFill>
            </a:endParaRPr>
          </a:p>
        </p:txBody>
      </p:sp>
    </p:spTree>
    <p:extLst>
      <p:ext uri="{BB962C8B-B14F-4D97-AF65-F5344CB8AC3E}">
        <p14:creationId xmlns:p14="http://schemas.microsoft.com/office/powerpoint/2010/main" xmlns="" val="35738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4"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a:t>
            </a:r>
            <a:r>
              <a:rPr lang="en-US" sz="3200" b="1" u="sng" dirty="0">
                <a:solidFill>
                  <a:srgbClr val="002060"/>
                </a:solidFill>
              </a:rPr>
              <a:t>Jesus, the Christ appointed for you</a:t>
            </a:r>
            <a:r>
              <a:rPr lang="en-US" sz="3200" dirty="0"/>
              <a:t>,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b="1" u="sng" dirty="0">
                <a:solidFill>
                  <a:srgbClr val="002060"/>
                </a:solidFill>
              </a:rPr>
              <a:t>Therefore repent and return</a:t>
            </a:r>
            <a:r>
              <a:rPr lang="en-US" sz="3200" dirty="0"/>
              <a:t>,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7" name="TextBox 16"/>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a:t>
            </a:r>
            <a:r>
              <a:rPr lang="en-US" sz="3200" b="1" u="sng" dirty="0">
                <a:solidFill>
                  <a:srgbClr val="002060"/>
                </a:solidFill>
              </a:rPr>
              <a:t>so that your sins may be wiped away</a:t>
            </a:r>
            <a:r>
              <a:rPr lang="en-US" sz="3200" dirty="0"/>
              <a:t>,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6"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2) Evidence</a:t>
            </a:r>
            <a:endParaRPr lang="en-US" sz="4000" b="1" i="1" dirty="0"/>
          </a:p>
        </p:txBody>
      </p:sp>
      <p:sp>
        <p:nvSpPr>
          <p:cNvPr id="14" name="Rounded Rectangular Callout 17"/>
          <p:cNvSpPr/>
          <p:nvPr/>
        </p:nvSpPr>
        <p:spPr>
          <a:xfrm>
            <a:off x="5029200" y="146799"/>
            <a:ext cx="3810000" cy="73494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3) Good News</a:t>
            </a:r>
            <a:endParaRPr lang="en-US" sz="4000" b="1" i="1" dirty="0"/>
          </a:p>
        </p:txBody>
      </p:sp>
      <p:sp>
        <p:nvSpPr>
          <p:cNvPr id="13" name="Rounded Rectangular Callout 17"/>
          <p:cNvSpPr/>
          <p:nvPr/>
        </p:nvSpPr>
        <p:spPr>
          <a:xfrm>
            <a:off x="4396740" y="841387"/>
            <a:ext cx="3703319" cy="7300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 invitation</a:t>
            </a:r>
            <a:endParaRPr lang="en-US" sz="4000" b="1" i="1" dirty="0"/>
          </a:p>
        </p:txBody>
      </p:sp>
      <p:sp>
        <p:nvSpPr>
          <p:cNvPr id="15" name="Rounded Rectangular Callout 17"/>
          <p:cNvSpPr/>
          <p:nvPr/>
        </p:nvSpPr>
        <p:spPr>
          <a:xfrm>
            <a:off x="3154681" y="1524000"/>
            <a:ext cx="5684519" cy="7273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With promised blessings</a:t>
            </a:r>
            <a:endParaRPr lang="en-US" sz="4000" b="1" i="1" dirty="0"/>
          </a:p>
        </p:txBody>
      </p:sp>
      <p:sp>
        <p:nvSpPr>
          <p:cNvPr id="18" name="TextBox 17"/>
          <p:cNvSpPr txBox="1"/>
          <p:nvPr/>
        </p:nvSpPr>
        <p:spPr>
          <a:xfrm>
            <a:off x="-4"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a:t>
            </a:r>
            <a:r>
              <a:rPr lang="en-US" sz="3200" b="1" u="sng" dirty="0">
                <a:solidFill>
                  <a:srgbClr val="002060"/>
                </a:solidFill>
              </a:rPr>
              <a:t>times of refreshing may come from the presence of the Lord</a:t>
            </a:r>
            <a:r>
              <a:rPr lang="en-US" sz="3200" dirty="0"/>
              <a:t>;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9" name="TextBox 18"/>
          <p:cNvSpPr txBox="1"/>
          <p:nvPr/>
        </p:nvSpPr>
        <p:spPr>
          <a:xfrm>
            <a:off x="-6" y="3315375"/>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a:t>
            </a:r>
            <a:r>
              <a:rPr lang="en-US" sz="3200" b="1" u="sng" dirty="0">
                <a:solidFill>
                  <a:srgbClr val="002060"/>
                </a:solidFill>
              </a:rPr>
              <a:t>restoration of all things </a:t>
            </a:r>
            <a:r>
              <a:rPr lang="en-US" sz="3200" dirty="0"/>
              <a:t>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2759306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2"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4"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a:t>
            </a:r>
            <a:r>
              <a:rPr lang="en-US" sz="3200" b="1" u="sng" dirty="0">
                <a:solidFill>
                  <a:srgbClr val="002060"/>
                </a:solidFill>
              </a:rPr>
              <a:t>Jesus, the Christ appointed for you</a:t>
            </a:r>
            <a:r>
              <a:rPr lang="en-US" sz="3200" dirty="0"/>
              <a:t>,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b="1" u="sng" dirty="0">
                <a:solidFill>
                  <a:srgbClr val="002060"/>
                </a:solidFill>
              </a:rPr>
              <a:t>Therefore repent and return</a:t>
            </a:r>
            <a:r>
              <a:rPr lang="en-US" sz="3200" dirty="0"/>
              <a:t>,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7" name="TextBox 16"/>
          <p:cNvSpPr txBox="1"/>
          <p:nvPr/>
        </p:nvSpPr>
        <p:spPr>
          <a:xfrm>
            <a:off x="0"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a:t>
            </a:r>
            <a:r>
              <a:rPr lang="en-US" sz="3200" b="1" u="sng" dirty="0">
                <a:solidFill>
                  <a:srgbClr val="002060"/>
                </a:solidFill>
              </a:rPr>
              <a:t>so that your sins may be wiped away</a:t>
            </a:r>
            <a:r>
              <a:rPr lang="en-US" sz="3200" dirty="0"/>
              <a:t>,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6" name="Rounded Rectangular Callout 17"/>
          <p:cNvSpPr/>
          <p:nvPr/>
        </p:nvSpPr>
        <p:spPr>
          <a:xfrm>
            <a:off x="5029200" y="152400"/>
            <a:ext cx="3810000" cy="729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2) Evidence</a:t>
            </a:r>
            <a:endParaRPr lang="en-US" sz="4000" b="1" i="1" dirty="0"/>
          </a:p>
        </p:txBody>
      </p:sp>
      <p:sp>
        <p:nvSpPr>
          <p:cNvPr id="14" name="Rounded Rectangular Callout 17"/>
          <p:cNvSpPr/>
          <p:nvPr/>
        </p:nvSpPr>
        <p:spPr>
          <a:xfrm>
            <a:off x="5029200" y="146799"/>
            <a:ext cx="3810000" cy="73494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3) Good News</a:t>
            </a:r>
            <a:endParaRPr lang="en-US" sz="4000" b="1" i="1" dirty="0"/>
          </a:p>
        </p:txBody>
      </p:sp>
      <p:sp>
        <p:nvSpPr>
          <p:cNvPr id="13" name="Rounded Rectangular Callout 17"/>
          <p:cNvSpPr/>
          <p:nvPr/>
        </p:nvSpPr>
        <p:spPr>
          <a:xfrm>
            <a:off x="4396740" y="841387"/>
            <a:ext cx="3703319" cy="7300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 invitation</a:t>
            </a:r>
            <a:endParaRPr lang="en-US" sz="4000" b="1" i="1" dirty="0"/>
          </a:p>
        </p:txBody>
      </p:sp>
      <p:sp>
        <p:nvSpPr>
          <p:cNvPr id="15" name="Rounded Rectangular Callout 17"/>
          <p:cNvSpPr/>
          <p:nvPr/>
        </p:nvSpPr>
        <p:spPr>
          <a:xfrm>
            <a:off x="3154681" y="1524000"/>
            <a:ext cx="5684519" cy="7273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With promised blessings</a:t>
            </a:r>
            <a:endParaRPr lang="en-US" sz="4000" b="1" i="1" dirty="0"/>
          </a:p>
        </p:txBody>
      </p:sp>
      <p:sp>
        <p:nvSpPr>
          <p:cNvPr id="18" name="TextBox 17"/>
          <p:cNvSpPr txBox="1"/>
          <p:nvPr/>
        </p:nvSpPr>
        <p:spPr>
          <a:xfrm>
            <a:off x="-4" y="3320976"/>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a:t>
            </a:r>
            <a:r>
              <a:rPr lang="en-US" sz="3200" b="1" u="sng" dirty="0">
                <a:solidFill>
                  <a:srgbClr val="002060"/>
                </a:solidFill>
              </a:rPr>
              <a:t>times of refreshing may come from the presence of the Lord</a:t>
            </a:r>
            <a:r>
              <a:rPr lang="en-US" sz="3200" dirty="0"/>
              <a:t>;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restoration of all things 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19" name="TextBox 18"/>
          <p:cNvSpPr txBox="1"/>
          <p:nvPr/>
        </p:nvSpPr>
        <p:spPr>
          <a:xfrm>
            <a:off x="-6" y="3315375"/>
            <a:ext cx="9144000" cy="353142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3:19 </a:t>
            </a:r>
            <a:r>
              <a:rPr lang="en-US" sz="3200" dirty="0"/>
              <a:t>Therefore repent and return, so that your sins may be wiped away, in order that times of refreshing may come from the presence of the Lord; </a:t>
            </a:r>
            <a:r>
              <a:rPr lang="en-US" sz="3200" b="1" baseline="30000" dirty="0"/>
              <a:t>20 </a:t>
            </a:r>
            <a:r>
              <a:rPr lang="en-US" sz="3200" dirty="0"/>
              <a:t>and that He may send Jesus, the Christ appointed for you,  </a:t>
            </a:r>
            <a:r>
              <a:rPr lang="en-US" sz="3200" b="1" baseline="30000" dirty="0"/>
              <a:t>21 </a:t>
            </a:r>
            <a:r>
              <a:rPr lang="en-US" sz="3200" dirty="0"/>
              <a:t>whom heaven must receive until the period of  </a:t>
            </a:r>
            <a:r>
              <a:rPr lang="en-US" sz="3200" b="1" u="sng" dirty="0">
                <a:solidFill>
                  <a:srgbClr val="002060"/>
                </a:solidFill>
              </a:rPr>
              <a:t>restoration of all things </a:t>
            </a:r>
            <a:r>
              <a:rPr lang="en-US" sz="3200" dirty="0"/>
              <a:t>about which God spoke by the mouth of His holy prophets from ancient time. </a:t>
            </a:r>
          </a:p>
          <a:p>
            <a:endParaRPr lang="en-US" sz="3200" dirty="0"/>
          </a:p>
          <a:p>
            <a:r>
              <a:rPr lang="en-US" sz="3200" dirty="0"/>
              <a:t> </a:t>
            </a:r>
          </a:p>
          <a:p>
            <a:endParaRPr lang="en-US" sz="3400" b="1" u="sng" dirty="0">
              <a:solidFill>
                <a:srgbClr val="002060"/>
              </a:solidFill>
            </a:endParaRPr>
          </a:p>
        </p:txBody>
      </p:sp>
      <p:sp>
        <p:nvSpPr>
          <p:cNvPr id="20" name="Rounded Rectangular Callout 17"/>
          <p:cNvSpPr/>
          <p:nvPr/>
        </p:nvSpPr>
        <p:spPr>
          <a:xfrm>
            <a:off x="990600" y="2380441"/>
            <a:ext cx="6934200" cy="80583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invitation stands today!</a:t>
            </a:r>
            <a:endParaRPr lang="en-US" sz="4400" b="1" i="1" dirty="0"/>
          </a:p>
        </p:txBody>
      </p:sp>
    </p:spTree>
    <p:extLst>
      <p:ext uri="{BB962C8B-B14F-4D97-AF65-F5344CB8AC3E}">
        <p14:creationId xmlns:p14="http://schemas.microsoft.com/office/powerpoint/2010/main" xmlns="" val="27593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21" name="TextBox 20"/>
          <p:cNvSpPr txBox="1"/>
          <p:nvPr/>
        </p:nvSpPr>
        <p:spPr>
          <a:xfrm>
            <a:off x="-8"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a:t>
            </a:r>
            <a:r>
              <a:rPr lang="en-US" sz="3200" b="1" dirty="0"/>
              <a:t> </a:t>
            </a:r>
            <a:r>
              <a:rPr lang="en-US" sz="3200" dirty="0"/>
              <a:t>As they were speaking to the people, the priests and the captain of the temple guard and the Sadducees came up to them, </a:t>
            </a:r>
            <a:r>
              <a:rPr lang="en-US" sz="3200" b="1" baseline="30000" dirty="0"/>
              <a:t>2 </a:t>
            </a:r>
            <a:r>
              <a:rPr lang="en-US" sz="3200" dirty="0"/>
              <a:t>being greatly disturbed because they were teaching the people and proclaiming in Jesus the resurrection from the dead.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839218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21" name="TextBox 20"/>
          <p:cNvSpPr txBox="1"/>
          <p:nvPr/>
        </p:nvSpPr>
        <p:spPr>
          <a:xfrm>
            <a:off x="-8"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a:t>
            </a:r>
            <a:r>
              <a:rPr lang="en-US" sz="3200" b="1" dirty="0"/>
              <a:t> </a:t>
            </a:r>
            <a:r>
              <a:rPr lang="en-US" sz="3200" dirty="0"/>
              <a:t>As they were speaking to the people, the priests and the captain of the temple guard and the Sadducees came up to them, </a:t>
            </a:r>
            <a:r>
              <a:rPr lang="en-US" sz="3200" b="1" baseline="30000" dirty="0"/>
              <a:t>2 </a:t>
            </a:r>
            <a:r>
              <a:rPr lang="en-US" sz="3200" dirty="0"/>
              <a:t>being greatly disturbed because they were teaching the people and proclaiming in Jesus the resurrection from the dead. </a:t>
            </a:r>
          </a:p>
          <a:p>
            <a:endParaRPr lang="en-US" sz="3200" dirty="0"/>
          </a:p>
          <a:p>
            <a:r>
              <a:rPr lang="en-US" sz="3200" dirty="0"/>
              <a:t> </a:t>
            </a:r>
          </a:p>
          <a:p>
            <a:endParaRPr lang="en-US" sz="3400" b="1" u="sng" dirty="0">
              <a:solidFill>
                <a:srgbClr val="002060"/>
              </a:solidFill>
            </a:endParaRPr>
          </a:p>
        </p:txBody>
      </p:sp>
      <p:sp>
        <p:nvSpPr>
          <p:cNvPr id="22" name="Rounded Rectangular Callout 17"/>
          <p:cNvSpPr/>
          <p:nvPr/>
        </p:nvSpPr>
        <p:spPr>
          <a:xfrm>
            <a:off x="533400" y="304801"/>
            <a:ext cx="24384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Uh Oh… </a:t>
            </a:r>
            <a:endParaRPr lang="en-US" sz="3600" b="1" i="1" dirty="0"/>
          </a:p>
        </p:txBody>
      </p:sp>
    </p:spTree>
    <p:extLst>
      <p:ext uri="{BB962C8B-B14F-4D97-AF65-F5344CB8AC3E}">
        <p14:creationId xmlns:p14="http://schemas.microsoft.com/office/powerpoint/2010/main" xmlns="" val="83921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21" name="TextBox 20"/>
          <p:cNvSpPr txBox="1"/>
          <p:nvPr/>
        </p:nvSpPr>
        <p:spPr>
          <a:xfrm>
            <a:off x="-8"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a:t>
            </a:r>
            <a:r>
              <a:rPr lang="en-US" sz="3200" b="1" dirty="0"/>
              <a:t> </a:t>
            </a:r>
            <a:r>
              <a:rPr lang="en-US" sz="3200" dirty="0"/>
              <a:t>As they were speaking to the people, the </a:t>
            </a:r>
            <a:r>
              <a:rPr lang="en-US" sz="3200" b="1" u="sng" dirty="0">
                <a:solidFill>
                  <a:srgbClr val="002060"/>
                </a:solidFill>
              </a:rPr>
              <a:t>priests and the captain of the temple guard and the Sadducees</a:t>
            </a:r>
            <a:r>
              <a:rPr lang="en-US" sz="3200" dirty="0"/>
              <a:t> came up to them, </a:t>
            </a:r>
            <a:r>
              <a:rPr lang="en-US" sz="3200" b="1" baseline="30000" dirty="0"/>
              <a:t>2 </a:t>
            </a:r>
            <a:r>
              <a:rPr lang="en-US" sz="3200" dirty="0"/>
              <a:t>being greatly disturbed because they were teaching the people and proclaiming in Jesus the resurrection from the dead. </a:t>
            </a:r>
          </a:p>
          <a:p>
            <a:endParaRPr lang="en-US" sz="3200" dirty="0"/>
          </a:p>
          <a:p>
            <a:r>
              <a:rPr lang="en-US" sz="3200" dirty="0"/>
              <a:t> </a:t>
            </a:r>
          </a:p>
          <a:p>
            <a:endParaRPr lang="en-US" sz="3400" b="1" u="sng" dirty="0">
              <a:solidFill>
                <a:srgbClr val="002060"/>
              </a:solidFill>
            </a:endParaRPr>
          </a:p>
        </p:txBody>
      </p:sp>
      <p:sp>
        <p:nvSpPr>
          <p:cNvPr id="22" name="Rounded Rectangular Callout 17"/>
          <p:cNvSpPr/>
          <p:nvPr/>
        </p:nvSpPr>
        <p:spPr>
          <a:xfrm>
            <a:off x="533400" y="304801"/>
            <a:ext cx="24384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Uh Oh… </a:t>
            </a:r>
            <a:endParaRPr lang="en-US" sz="3600" b="1" i="1" dirty="0"/>
          </a:p>
        </p:txBody>
      </p:sp>
      <p:sp>
        <p:nvSpPr>
          <p:cNvPr id="23" name="TextBox 22"/>
          <p:cNvSpPr txBox="1"/>
          <p:nvPr/>
        </p:nvSpPr>
        <p:spPr>
          <a:xfrm>
            <a:off x="-16"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a:t>
            </a:r>
            <a:r>
              <a:rPr lang="en-US" sz="3200" b="1" dirty="0"/>
              <a:t> </a:t>
            </a:r>
            <a:r>
              <a:rPr lang="en-US" sz="3200" dirty="0"/>
              <a:t>As they were speaking to the people, the priests and the captain of the temple guard and the Sadducees </a:t>
            </a:r>
            <a:r>
              <a:rPr lang="en-US" sz="3200" b="1" u="sng" dirty="0">
                <a:solidFill>
                  <a:srgbClr val="002060"/>
                </a:solidFill>
              </a:rPr>
              <a:t>came up to them</a:t>
            </a:r>
            <a:r>
              <a:rPr lang="en-US" sz="3200" dirty="0"/>
              <a:t>, </a:t>
            </a:r>
            <a:r>
              <a:rPr lang="en-US" sz="3200" b="1" baseline="30000" dirty="0"/>
              <a:t>2 </a:t>
            </a:r>
            <a:r>
              <a:rPr lang="en-US" sz="3200" dirty="0"/>
              <a:t>being greatly disturbed because they were teaching the people and proclaiming in Jesus the resurrection from the dead. </a:t>
            </a:r>
          </a:p>
          <a:p>
            <a:endParaRPr lang="en-US" sz="3200" dirty="0"/>
          </a:p>
          <a:p>
            <a:r>
              <a:rPr lang="en-US" sz="3200" dirty="0"/>
              <a:t> </a:t>
            </a:r>
          </a:p>
          <a:p>
            <a:endParaRPr lang="en-US" sz="3400" b="1" u="sng" dirty="0">
              <a:solidFill>
                <a:srgbClr val="002060"/>
              </a:solidFill>
            </a:endParaRPr>
          </a:p>
        </p:txBody>
      </p:sp>
      <p:sp>
        <p:nvSpPr>
          <p:cNvPr id="24" name="TextBox 23"/>
          <p:cNvSpPr txBox="1"/>
          <p:nvPr/>
        </p:nvSpPr>
        <p:spPr>
          <a:xfrm>
            <a:off x="0" y="4272802"/>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a:t>
            </a:r>
            <a:r>
              <a:rPr lang="en-US" sz="3200" b="1" dirty="0"/>
              <a:t> </a:t>
            </a:r>
            <a:r>
              <a:rPr lang="en-US" sz="3200" dirty="0"/>
              <a:t>As they were speaking to the people, the priests and the captain of the temple guard and the Sadducees came up to them, </a:t>
            </a:r>
            <a:r>
              <a:rPr lang="en-US" sz="3200" b="1" baseline="30000" dirty="0"/>
              <a:t>2 </a:t>
            </a:r>
            <a:r>
              <a:rPr lang="en-US" sz="3200" dirty="0"/>
              <a:t>being </a:t>
            </a:r>
            <a:r>
              <a:rPr lang="en-US" sz="3200" b="1" u="sng" dirty="0">
                <a:solidFill>
                  <a:srgbClr val="002060"/>
                </a:solidFill>
              </a:rPr>
              <a:t>greatly disturbed </a:t>
            </a:r>
            <a:r>
              <a:rPr lang="en-US" sz="3200" dirty="0"/>
              <a:t>because they were teaching the people and proclaiming in Jesus the resurrection from the dead. </a:t>
            </a:r>
          </a:p>
          <a:p>
            <a:endParaRPr lang="en-US" sz="3200" dirty="0"/>
          </a:p>
          <a:p>
            <a:r>
              <a:rPr lang="en-US" sz="3200" dirty="0"/>
              <a:t> </a:t>
            </a:r>
          </a:p>
          <a:p>
            <a:endParaRPr lang="en-US" sz="3400" b="1" u="sng" dirty="0">
              <a:solidFill>
                <a:srgbClr val="002060"/>
              </a:solidFill>
            </a:endParaRPr>
          </a:p>
        </p:txBody>
      </p:sp>
      <p:sp>
        <p:nvSpPr>
          <p:cNvPr id="25" name="TextBox 24"/>
          <p:cNvSpPr txBox="1"/>
          <p:nvPr/>
        </p:nvSpPr>
        <p:spPr>
          <a:xfrm>
            <a:off x="0" y="4272802"/>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a:t>
            </a:r>
            <a:r>
              <a:rPr lang="en-US" sz="3200" b="1" dirty="0"/>
              <a:t> </a:t>
            </a:r>
            <a:r>
              <a:rPr lang="en-US" sz="3200" dirty="0"/>
              <a:t>As they were speaking to the people, the priests and the captain of the temple guard and the Sadducees came up to them, </a:t>
            </a:r>
            <a:r>
              <a:rPr lang="en-US" sz="3200" b="1" baseline="30000" dirty="0"/>
              <a:t>2 </a:t>
            </a:r>
            <a:r>
              <a:rPr lang="en-US" sz="3200" dirty="0"/>
              <a:t>being greatly disturbed because </a:t>
            </a:r>
            <a:r>
              <a:rPr lang="en-US" sz="3200" b="1" u="sng" dirty="0">
                <a:solidFill>
                  <a:srgbClr val="002060"/>
                </a:solidFill>
              </a:rPr>
              <a:t>they were teaching the people </a:t>
            </a:r>
            <a:r>
              <a:rPr lang="en-US" sz="3200" dirty="0"/>
              <a:t>and proclaiming in Jesus the resurrection from the dead. </a:t>
            </a:r>
          </a:p>
          <a:p>
            <a:endParaRPr lang="en-US" sz="3200" dirty="0"/>
          </a:p>
          <a:p>
            <a:r>
              <a:rPr lang="en-US" sz="3200" dirty="0"/>
              <a:t> </a:t>
            </a:r>
          </a:p>
          <a:p>
            <a:endParaRPr lang="en-US" sz="3400" b="1" u="sng" dirty="0">
              <a:solidFill>
                <a:srgbClr val="002060"/>
              </a:solidFill>
            </a:endParaRPr>
          </a:p>
        </p:txBody>
      </p:sp>
      <p:sp>
        <p:nvSpPr>
          <p:cNvPr id="26" name="TextBox 25"/>
          <p:cNvSpPr txBox="1"/>
          <p:nvPr/>
        </p:nvSpPr>
        <p:spPr>
          <a:xfrm>
            <a:off x="0"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a:t>
            </a:r>
            <a:r>
              <a:rPr lang="en-US" sz="3200" b="1" dirty="0"/>
              <a:t> </a:t>
            </a:r>
            <a:r>
              <a:rPr lang="en-US" sz="3200" dirty="0"/>
              <a:t>As they were speaking to the people, the priests and the captain of the temple guard and the Sadducees came up to them, </a:t>
            </a:r>
            <a:r>
              <a:rPr lang="en-US" sz="3200" b="1" baseline="30000" dirty="0"/>
              <a:t>2 </a:t>
            </a:r>
            <a:r>
              <a:rPr lang="en-US" sz="3200" dirty="0"/>
              <a:t>being greatly disturbed because they were teaching the people and </a:t>
            </a:r>
            <a:r>
              <a:rPr lang="en-US" sz="3200" b="1" u="sng" dirty="0">
                <a:solidFill>
                  <a:srgbClr val="002060"/>
                </a:solidFill>
              </a:rPr>
              <a:t>proclaiming in Jesus the resurrection from the dead</a:t>
            </a:r>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4594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21" name="TextBox 20"/>
          <p:cNvSpPr txBox="1"/>
          <p:nvPr/>
        </p:nvSpPr>
        <p:spPr>
          <a:xfrm>
            <a:off x="-8"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 </a:t>
            </a:r>
            <a:r>
              <a:rPr lang="en-US" sz="3200" dirty="0"/>
              <a:t>And they laid hands on them and </a:t>
            </a:r>
            <a:r>
              <a:rPr lang="en-US" sz="3200" b="1" u="sng" dirty="0">
                <a:solidFill>
                  <a:srgbClr val="002060"/>
                </a:solidFill>
              </a:rPr>
              <a:t>put them in jail</a:t>
            </a:r>
            <a:r>
              <a:rPr lang="en-US" sz="3200" dirty="0"/>
              <a:t> until the next day, for it was already evening. </a:t>
            </a:r>
            <a:r>
              <a:rPr lang="en-US" sz="3200" b="1" baseline="30000" dirty="0"/>
              <a:t>4 </a:t>
            </a:r>
            <a:r>
              <a:rPr lang="en-US" sz="3200" dirty="0"/>
              <a:t>But many of those who had heard the message believed; and the number of the men came to be about five thousand.</a:t>
            </a:r>
          </a:p>
          <a:p>
            <a:r>
              <a:rPr lang="en-US" sz="3200" dirty="0"/>
              <a:t> </a:t>
            </a:r>
          </a:p>
          <a:p>
            <a:endParaRPr lang="en-US" sz="3200" dirty="0"/>
          </a:p>
          <a:p>
            <a:r>
              <a:rPr lang="en-US" sz="3200" dirty="0"/>
              <a:t> </a:t>
            </a:r>
          </a:p>
          <a:p>
            <a:endParaRPr lang="en-US" sz="3400" b="1" u="sng" dirty="0">
              <a:solidFill>
                <a:srgbClr val="002060"/>
              </a:solidFill>
            </a:endParaRPr>
          </a:p>
        </p:txBody>
      </p:sp>
      <p:sp>
        <p:nvSpPr>
          <p:cNvPr id="9" name="TextBox 8"/>
          <p:cNvSpPr txBox="1"/>
          <p:nvPr/>
        </p:nvSpPr>
        <p:spPr>
          <a:xfrm>
            <a:off x="0" y="4273296"/>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 </a:t>
            </a:r>
            <a:r>
              <a:rPr lang="en-US" sz="3200" dirty="0"/>
              <a:t>And they laid hands on them and put them in jail until the next day, </a:t>
            </a:r>
            <a:r>
              <a:rPr lang="en-US" sz="3200" b="1" u="sng" dirty="0">
                <a:solidFill>
                  <a:srgbClr val="002060"/>
                </a:solidFill>
              </a:rPr>
              <a:t>for it was already evening</a:t>
            </a:r>
            <a:r>
              <a:rPr lang="en-US" sz="3200" dirty="0"/>
              <a:t>. </a:t>
            </a:r>
            <a:r>
              <a:rPr lang="en-US" sz="3200" b="1" baseline="30000" dirty="0"/>
              <a:t>4 </a:t>
            </a:r>
            <a:r>
              <a:rPr lang="en-US" sz="3200" dirty="0"/>
              <a:t>But many of those who had heard the message believed; and the number of the men came to be about five thousand.</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300418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21" name="TextBox 20"/>
          <p:cNvSpPr txBox="1"/>
          <p:nvPr/>
        </p:nvSpPr>
        <p:spPr>
          <a:xfrm>
            <a:off x="-8"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 </a:t>
            </a:r>
            <a:r>
              <a:rPr lang="en-US" sz="3200" dirty="0"/>
              <a:t>And they laid hands on them and </a:t>
            </a:r>
            <a:r>
              <a:rPr lang="en-US" sz="3200" b="1" u="sng" dirty="0">
                <a:solidFill>
                  <a:srgbClr val="002060"/>
                </a:solidFill>
              </a:rPr>
              <a:t>put them in jail</a:t>
            </a:r>
            <a:r>
              <a:rPr lang="en-US" sz="3200" dirty="0"/>
              <a:t> until the next day, for it was already evening. </a:t>
            </a:r>
            <a:r>
              <a:rPr lang="en-US" sz="3200" b="1" baseline="30000" dirty="0"/>
              <a:t>4 </a:t>
            </a:r>
            <a:r>
              <a:rPr lang="en-US" sz="3200" dirty="0"/>
              <a:t>But many of those who had heard the message believed; and the number of the men came to be about five thousand.</a:t>
            </a:r>
          </a:p>
          <a:p>
            <a:r>
              <a:rPr lang="en-US" sz="3200" dirty="0"/>
              <a:t> </a:t>
            </a:r>
          </a:p>
          <a:p>
            <a:endParaRPr lang="en-US" sz="3200" dirty="0"/>
          </a:p>
          <a:p>
            <a:r>
              <a:rPr lang="en-US" sz="3200" dirty="0"/>
              <a:t> </a:t>
            </a:r>
          </a:p>
          <a:p>
            <a:endParaRPr lang="en-US" sz="3400" b="1" u="sng" dirty="0">
              <a:solidFill>
                <a:srgbClr val="002060"/>
              </a:solidFill>
            </a:endParaRPr>
          </a:p>
        </p:txBody>
      </p:sp>
      <p:sp>
        <p:nvSpPr>
          <p:cNvPr id="9" name="TextBox 8"/>
          <p:cNvSpPr txBox="1"/>
          <p:nvPr/>
        </p:nvSpPr>
        <p:spPr>
          <a:xfrm>
            <a:off x="0"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 </a:t>
            </a:r>
            <a:r>
              <a:rPr lang="en-US" sz="3200" dirty="0"/>
              <a:t>And they laid hands on them and put them in jail until the next day, </a:t>
            </a:r>
            <a:r>
              <a:rPr lang="en-US" sz="3200" b="1" u="sng" dirty="0">
                <a:solidFill>
                  <a:srgbClr val="002060"/>
                </a:solidFill>
              </a:rPr>
              <a:t>for it was already evening</a:t>
            </a:r>
            <a:r>
              <a:rPr lang="en-US" sz="3200" dirty="0"/>
              <a:t>. </a:t>
            </a:r>
            <a:r>
              <a:rPr lang="en-US" sz="3200" b="1" baseline="30000" dirty="0"/>
              <a:t>4 </a:t>
            </a:r>
            <a:r>
              <a:rPr lang="en-US" sz="3200" dirty="0"/>
              <a:t>But many of those who had heard the message believed; and the number of the men came to be about five thousand.</a:t>
            </a:r>
          </a:p>
          <a:p>
            <a:r>
              <a:rPr lang="en-US" sz="3200" dirty="0"/>
              <a:t>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32" y="4272802"/>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 </a:t>
            </a:r>
            <a:r>
              <a:rPr lang="en-US" sz="3200" dirty="0"/>
              <a:t>And they laid hands on them and put them in jail until the next day, for it was already evening. </a:t>
            </a:r>
            <a:r>
              <a:rPr lang="en-US" sz="3200" b="1" baseline="30000" dirty="0"/>
              <a:t>4 </a:t>
            </a:r>
            <a:r>
              <a:rPr lang="en-US" sz="3200" dirty="0"/>
              <a:t>But </a:t>
            </a:r>
            <a:r>
              <a:rPr lang="en-US" sz="3200" b="1" u="sng" dirty="0">
                <a:solidFill>
                  <a:srgbClr val="002060"/>
                </a:solidFill>
              </a:rPr>
              <a:t>many of those who had heard the message believed; and the number of the men came to be about five thousand</a:t>
            </a:r>
            <a:r>
              <a:rPr lang="en-US" sz="3200" dirty="0"/>
              <a:t>.</a:t>
            </a:r>
          </a:p>
          <a:p>
            <a:r>
              <a:rPr lang="en-US" sz="3200" dirty="0"/>
              <a:t> </a:t>
            </a:r>
          </a:p>
          <a:p>
            <a:endParaRPr lang="en-US" sz="3200" dirty="0"/>
          </a:p>
          <a:p>
            <a:r>
              <a:rPr lang="en-US" sz="3200" dirty="0"/>
              <a:t> </a:t>
            </a:r>
          </a:p>
          <a:p>
            <a:endParaRPr lang="en-US" sz="3400" b="1" u="sng" dirty="0">
              <a:solidFill>
                <a:srgbClr val="002060"/>
              </a:solidFill>
            </a:endParaRPr>
          </a:p>
        </p:txBody>
      </p:sp>
      <p:sp>
        <p:nvSpPr>
          <p:cNvPr id="13" name="Rounded Rectangular Callout 17"/>
          <p:cNvSpPr/>
          <p:nvPr/>
        </p:nvSpPr>
        <p:spPr>
          <a:xfrm>
            <a:off x="228600" y="219322"/>
            <a:ext cx="69342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first setback for the church …</a:t>
            </a:r>
            <a:endParaRPr lang="en-US" sz="3600" b="1" i="1" dirty="0"/>
          </a:p>
        </p:txBody>
      </p:sp>
    </p:spTree>
    <p:extLst>
      <p:ext uri="{BB962C8B-B14F-4D97-AF65-F5344CB8AC3E}">
        <p14:creationId xmlns:p14="http://schemas.microsoft.com/office/powerpoint/2010/main" xmlns="" val="349289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21" name="TextBox 20"/>
          <p:cNvSpPr txBox="1"/>
          <p:nvPr/>
        </p:nvSpPr>
        <p:spPr>
          <a:xfrm>
            <a:off x="-8"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 </a:t>
            </a:r>
            <a:r>
              <a:rPr lang="en-US" sz="3200" dirty="0"/>
              <a:t>And they laid hands on them and </a:t>
            </a:r>
            <a:r>
              <a:rPr lang="en-US" sz="3200" b="1" u="sng" dirty="0">
                <a:solidFill>
                  <a:srgbClr val="002060"/>
                </a:solidFill>
              </a:rPr>
              <a:t>put them in jail</a:t>
            </a:r>
            <a:r>
              <a:rPr lang="en-US" sz="3200" dirty="0"/>
              <a:t> until the next day, for it was already evening. </a:t>
            </a:r>
            <a:r>
              <a:rPr lang="en-US" sz="3200" b="1" baseline="30000" dirty="0"/>
              <a:t>4 </a:t>
            </a:r>
            <a:r>
              <a:rPr lang="en-US" sz="3200" dirty="0"/>
              <a:t>But many of those who had heard the message believed; and the number of the men came to be about five thousand.</a:t>
            </a:r>
          </a:p>
          <a:p>
            <a:r>
              <a:rPr lang="en-US" sz="3200" dirty="0"/>
              <a:t> </a:t>
            </a:r>
          </a:p>
          <a:p>
            <a:endParaRPr lang="en-US" sz="3200" dirty="0"/>
          </a:p>
          <a:p>
            <a:r>
              <a:rPr lang="en-US" sz="3200" dirty="0"/>
              <a:t> </a:t>
            </a:r>
          </a:p>
          <a:p>
            <a:endParaRPr lang="en-US" sz="3400" b="1" u="sng" dirty="0">
              <a:solidFill>
                <a:srgbClr val="002060"/>
              </a:solidFill>
            </a:endParaRPr>
          </a:p>
        </p:txBody>
      </p:sp>
      <p:sp>
        <p:nvSpPr>
          <p:cNvPr id="9" name="TextBox 8"/>
          <p:cNvSpPr txBox="1"/>
          <p:nvPr/>
        </p:nvSpPr>
        <p:spPr>
          <a:xfrm>
            <a:off x="0"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 </a:t>
            </a:r>
            <a:r>
              <a:rPr lang="en-US" sz="3200" dirty="0"/>
              <a:t>And they laid hands on them and put them in jail until the next day, </a:t>
            </a:r>
            <a:r>
              <a:rPr lang="en-US" sz="3200" b="1" u="sng" dirty="0">
                <a:solidFill>
                  <a:srgbClr val="002060"/>
                </a:solidFill>
              </a:rPr>
              <a:t>for it was already evening</a:t>
            </a:r>
            <a:r>
              <a:rPr lang="en-US" sz="3200" dirty="0"/>
              <a:t>. </a:t>
            </a:r>
            <a:r>
              <a:rPr lang="en-US" sz="3200" b="1" baseline="30000" dirty="0"/>
              <a:t>4 </a:t>
            </a:r>
            <a:r>
              <a:rPr lang="en-US" sz="3200" dirty="0"/>
              <a:t>But many of those who had heard the message believed; and the number of the men came to be about five thousand.</a:t>
            </a:r>
          </a:p>
          <a:p>
            <a:r>
              <a:rPr lang="en-US" sz="3200" dirty="0"/>
              <a:t>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32" y="4272802"/>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 </a:t>
            </a:r>
            <a:r>
              <a:rPr lang="en-US" sz="3200" dirty="0"/>
              <a:t>And they laid hands on them and put them in jail until the next day, for it was already evening. </a:t>
            </a:r>
            <a:r>
              <a:rPr lang="en-US" sz="3200" b="1" baseline="30000" dirty="0"/>
              <a:t>4 </a:t>
            </a:r>
            <a:r>
              <a:rPr lang="en-US" sz="3200" dirty="0"/>
              <a:t>But </a:t>
            </a:r>
            <a:r>
              <a:rPr lang="en-US" sz="3200" b="1" u="sng" dirty="0">
                <a:solidFill>
                  <a:srgbClr val="002060"/>
                </a:solidFill>
              </a:rPr>
              <a:t>many of those who had heard the message believed; and the number of the men came to be about five thousand</a:t>
            </a:r>
            <a:r>
              <a:rPr lang="en-US" sz="3200" dirty="0"/>
              <a:t>.</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Oval 11"/>
          <p:cNvSpPr/>
          <p:nvPr/>
        </p:nvSpPr>
        <p:spPr>
          <a:xfrm>
            <a:off x="8077200" y="4648199"/>
            <a:ext cx="1066772" cy="747793"/>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7"/>
          <p:cNvSpPr/>
          <p:nvPr/>
        </p:nvSpPr>
        <p:spPr>
          <a:xfrm>
            <a:off x="228600" y="219322"/>
            <a:ext cx="69342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first setback for the church …</a:t>
            </a:r>
            <a:endParaRPr lang="en-US" sz="3600" b="1" i="1" dirty="0"/>
          </a:p>
        </p:txBody>
      </p:sp>
    </p:spTree>
    <p:extLst>
      <p:ext uri="{BB962C8B-B14F-4D97-AF65-F5344CB8AC3E}">
        <p14:creationId xmlns:p14="http://schemas.microsoft.com/office/powerpoint/2010/main" xmlns="" val="349289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0" y="4202723"/>
            <a:ext cx="9144000" cy="265527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3:2 </a:t>
            </a:r>
            <a:r>
              <a:rPr lang="en-US" sz="3400" dirty="0"/>
              <a:t>And a man who had been </a:t>
            </a:r>
            <a:r>
              <a:rPr lang="en-US" sz="3400" b="1" u="sng" dirty="0">
                <a:solidFill>
                  <a:srgbClr val="002060"/>
                </a:solidFill>
              </a:rPr>
              <a:t>lame from his mother’s womb</a:t>
            </a:r>
            <a:r>
              <a:rPr lang="en-US" sz="3400" dirty="0"/>
              <a:t> was being carried along, whom they used to set down every day at the gate of the temple which is called Beautiful, in order to beg  alms of those who were entering the temple. </a:t>
            </a:r>
          </a:p>
          <a:p>
            <a:r>
              <a:rPr lang="en-US" dirty="0"/>
              <a:t> </a:t>
            </a:r>
          </a:p>
          <a:p>
            <a:endParaRPr lang="en-US" sz="3400" b="1" u="sng" dirty="0">
              <a:solidFill>
                <a:srgbClr val="002060"/>
              </a:solidFill>
            </a:endParaRPr>
          </a:p>
        </p:txBody>
      </p:sp>
      <p:sp>
        <p:nvSpPr>
          <p:cNvPr id="11" name="Oval 10"/>
          <p:cNvSpPr/>
          <p:nvPr/>
        </p:nvSpPr>
        <p:spPr>
          <a:xfrm>
            <a:off x="5257800" y="1447800"/>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4202723"/>
            <a:ext cx="9144000" cy="265527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3:2 </a:t>
            </a:r>
            <a:r>
              <a:rPr lang="en-US" sz="3400" dirty="0"/>
              <a:t>And a man who had been lame from his mother’s womb was being carried along, </a:t>
            </a:r>
            <a:r>
              <a:rPr lang="en-US" sz="3400" b="1" u="sng" dirty="0">
                <a:solidFill>
                  <a:srgbClr val="002060"/>
                </a:solidFill>
              </a:rPr>
              <a:t>whom they used to set down</a:t>
            </a:r>
            <a:r>
              <a:rPr lang="en-US" sz="3400" dirty="0"/>
              <a:t> every day at the gate of the temple which is called Beautiful, </a:t>
            </a:r>
            <a:r>
              <a:rPr lang="en-US" sz="3400" b="1" u="sng" dirty="0">
                <a:solidFill>
                  <a:srgbClr val="002060"/>
                </a:solidFill>
              </a:rPr>
              <a:t>in order to beg  alms</a:t>
            </a:r>
            <a:r>
              <a:rPr lang="en-US" sz="3400" dirty="0"/>
              <a:t> of those who were entering the temple. </a:t>
            </a:r>
          </a:p>
          <a:p>
            <a:r>
              <a:rPr lang="en-US" dirty="0"/>
              <a:t> </a:t>
            </a:r>
          </a:p>
          <a:p>
            <a:endParaRPr lang="en-US" sz="3400" b="1" u="sng" dirty="0">
              <a:solidFill>
                <a:srgbClr val="002060"/>
              </a:solidFill>
            </a:endParaRPr>
          </a:p>
        </p:txBody>
      </p:sp>
      <p:sp>
        <p:nvSpPr>
          <p:cNvPr id="14" name="TextBox 13"/>
          <p:cNvSpPr txBox="1"/>
          <p:nvPr/>
        </p:nvSpPr>
        <p:spPr>
          <a:xfrm>
            <a:off x="0" y="4202723"/>
            <a:ext cx="9144000" cy="265527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3:2 </a:t>
            </a:r>
            <a:r>
              <a:rPr lang="en-US" sz="3400" dirty="0"/>
              <a:t>And a man who had been lame from his mother’s womb was being carried along, whom they used to set down every day at </a:t>
            </a:r>
            <a:r>
              <a:rPr lang="en-US" sz="3400" b="1" u="sng" dirty="0">
                <a:solidFill>
                  <a:srgbClr val="002060"/>
                </a:solidFill>
              </a:rPr>
              <a:t>the gate of the temple which is called Beautiful</a:t>
            </a:r>
            <a:r>
              <a:rPr lang="en-US" sz="3400" dirty="0"/>
              <a:t>, in order to beg  alms of those who were entering the temple. </a:t>
            </a:r>
          </a:p>
          <a:p>
            <a:r>
              <a:rPr lang="en-US" dirty="0"/>
              <a:t> </a:t>
            </a:r>
          </a:p>
          <a:p>
            <a:endParaRPr lang="en-US" sz="3400" b="1" u="sng" dirty="0">
              <a:solidFill>
                <a:srgbClr val="002060"/>
              </a:solidFill>
            </a:endParaRPr>
          </a:p>
        </p:txBody>
      </p:sp>
    </p:spTree>
    <p:extLst>
      <p:ext uri="{BB962C8B-B14F-4D97-AF65-F5344CB8AC3E}">
        <p14:creationId xmlns:p14="http://schemas.microsoft.com/office/powerpoint/2010/main" xmlns="" val="171254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sp>
        <p:nvSpPr>
          <p:cNvPr id="21" name="TextBox 20"/>
          <p:cNvSpPr txBox="1"/>
          <p:nvPr/>
        </p:nvSpPr>
        <p:spPr>
          <a:xfrm>
            <a:off x="-8"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 </a:t>
            </a:r>
            <a:r>
              <a:rPr lang="en-US" sz="3200" dirty="0"/>
              <a:t>And they laid hands on them and </a:t>
            </a:r>
            <a:r>
              <a:rPr lang="en-US" sz="3200" b="1" u="sng" dirty="0">
                <a:solidFill>
                  <a:srgbClr val="002060"/>
                </a:solidFill>
              </a:rPr>
              <a:t>put them in jail</a:t>
            </a:r>
            <a:r>
              <a:rPr lang="en-US" sz="3200" dirty="0"/>
              <a:t> until the next day, for it was already evening. </a:t>
            </a:r>
            <a:r>
              <a:rPr lang="en-US" sz="3200" b="1" baseline="30000" dirty="0"/>
              <a:t>4 </a:t>
            </a:r>
            <a:r>
              <a:rPr lang="en-US" sz="3200" dirty="0"/>
              <a:t>But many of those who had heard the message believed; and the number of the men came to be about five thousand.</a:t>
            </a:r>
          </a:p>
          <a:p>
            <a:r>
              <a:rPr lang="en-US" sz="3200" dirty="0"/>
              <a:t> </a:t>
            </a:r>
          </a:p>
          <a:p>
            <a:endParaRPr lang="en-US" sz="3200" dirty="0"/>
          </a:p>
          <a:p>
            <a:r>
              <a:rPr lang="en-US" sz="3200" dirty="0"/>
              <a:t> </a:t>
            </a:r>
          </a:p>
          <a:p>
            <a:endParaRPr lang="en-US" sz="3400" b="1" u="sng" dirty="0">
              <a:solidFill>
                <a:srgbClr val="002060"/>
              </a:solidFill>
            </a:endParaRPr>
          </a:p>
        </p:txBody>
      </p:sp>
      <p:sp>
        <p:nvSpPr>
          <p:cNvPr id="9" name="TextBox 8"/>
          <p:cNvSpPr txBox="1"/>
          <p:nvPr/>
        </p:nvSpPr>
        <p:spPr>
          <a:xfrm>
            <a:off x="0" y="4267200"/>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 </a:t>
            </a:r>
            <a:r>
              <a:rPr lang="en-US" sz="3200" dirty="0"/>
              <a:t>And they laid hands on them and put them in jail until the next day, </a:t>
            </a:r>
            <a:r>
              <a:rPr lang="en-US" sz="3200" b="1" u="sng" dirty="0">
                <a:solidFill>
                  <a:srgbClr val="002060"/>
                </a:solidFill>
              </a:rPr>
              <a:t>for it was already evening</a:t>
            </a:r>
            <a:r>
              <a:rPr lang="en-US" sz="3200" dirty="0"/>
              <a:t>. </a:t>
            </a:r>
            <a:r>
              <a:rPr lang="en-US" sz="3200" b="1" baseline="30000" dirty="0"/>
              <a:t>4 </a:t>
            </a:r>
            <a:r>
              <a:rPr lang="en-US" sz="3200" dirty="0"/>
              <a:t>But many of those who had heard the message believed; and the number of the men came to be about five thousand.</a:t>
            </a:r>
          </a:p>
          <a:p>
            <a:r>
              <a:rPr lang="en-US" sz="3200" dirty="0"/>
              <a:t>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32" y="4272802"/>
            <a:ext cx="9144000" cy="258519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 </a:t>
            </a:r>
            <a:r>
              <a:rPr lang="en-US" sz="3200" dirty="0"/>
              <a:t>And they laid hands on them and put them in jail until the next day, for it was already evening. </a:t>
            </a:r>
            <a:r>
              <a:rPr lang="en-US" sz="3200" b="1" baseline="30000" dirty="0"/>
              <a:t>4 </a:t>
            </a:r>
            <a:r>
              <a:rPr lang="en-US" sz="3200" dirty="0"/>
              <a:t>But </a:t>
            </a:r>
            <a:r>
              <a:rPr lang="en-US" sz="3200" b="1" u="sng" dirty="0">
                <a:solidFill>
                  <a:srgbClr val="002060"/>
                </a:solidFill>
              </a:rPr>
              <a:t>many of those who had heard the message believed; and the number of the men came to be about five thousand</a:t>
            </a:r>
            <a:r>
              <a:rPr lang="en-US" sz="3200" dirty="0"/>
              <a:t>.</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Oval 11"/>
          <p:cNvSpPr/>
          <p:nvPr/>
        </p:nvSpPr>
        <p:spPr>
          <a:xfrm>
            <a:off x="8077200" y="4648199"/>
            <a:ext cx="1066772" cy="747793"/>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7"/>
          <p:cNvSpPr/>
          <p:nvPr/>
        </p:nvSpPr>
        <p:spPr>
          <a:xfrm>
            <a:off x="228600" y="219322"/>
            <a:ext cx="69342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first setback for the church …</a:t>
            </a:r>
            <a:endParaRPr lang="en-US" sz="3600" b="1" i="1" dirty="0"/>
          </a:p>
        </p:txBody>
      </p:sp>
      <p:sp>
        <p:nvSpPr>
          <p:cNvPr id="22" name="Rounded Rectangular Callout 17"/>
          <p:cNvSpPr/>
          <p:nvPr/>
        </p:nvSpPr>
        <p:spPr>
          <a:xfrm>
            <a:off x="457200" y="1200644"/>
            <a:ext cx="8458200" cy="1313956"/>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Theme in Acts: </a:t>
            </a:r>
          </a:p>
          <a:p>
            <a:pPr algn="ctr" fontAlgn="auto">
              <a:spcBef>
                <a:spcPts val="0"/>
              </a:spcBef>
              <a:spcAft>
                <a:spcPts val="0"/>
              </a:spcAft>
              <a:defRPr/>
            </a:pPr>
            <a:r>
              <a:rPr lang="en-US" sz="4400" b="1" dirty="0"/>
              <a:t>“you’re only making it stronger” </a:t>
            </a:r>
            <a:endParaRPr lang="en-US" sz="4400" b="1" i="1" dirty="0"/>
          </a:p>
        </p:txBody>
      </p:sp>
    </p:spTree>
    <p:extLst>
      <p:ext uri="{BB962C8B-B14F-4D97-AF65-F5344CB8AC3E}">
        <p14:creationId xmlns:p14="http://schemas.microsoft.com/office/powerpoint/2010/main" xmlns="" val="349289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0" name="TextBox 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7" name="TextBox 16"/>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a:t>
            </a:r>
            <a:r>
              <a:rPr lang="en-US" sz="3200" b="1" u="sng" dirty="0">
                <a:solidFill>
                  <a:srgbClr val="002060"/>
                </a:solidFill>
              </a:rPr>
              <a:t>rulers and elders and scribes </a:t>
            </a:r>
            <a:r>
              <a:rPr lang="en-US" sz="3200" dirty="0"/>
              <a:t>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8" name="TextBox 17"/>
          <p:cNvSpPr txBox="1"/>
          <p:nvPr/>
        </p:nvSpPr>
        <p:spPr>
          <a:xfrm>
            <a:off x="0" y="3354211"/>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t>
            </a:r>
            <a:r>
              <a:rPr lang="en-US" sz="3200" b="1" u="sng" dirty="0">
                <a:solidFill>
                  <a:srgbClr val="002060"/>
                </a:solidFill>
              </a:rPr>
              <a:t>Annas the high priest</a:t>
            </a:r>
            <a:r>
              <a:rPr lang="en-US" sz="3200" dirty="0"/>
              <a: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9" name="TextBox 18"/>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t>
            </a:r>
            <a:r>
              <a:rPr lang="en-US" sz="3200" b="1" u="sng" dirty="0">
                <a:solidFill>
                  <a:srgbClr val="002060"/>
                </a:solidFill>
              </a:rPr>
              <a:t>and Caiaphas </a:t>
            </a:r>
            <a:r>
              <a:rPr lang="en-US" sz="3200" dirty="0"/>
              <a:t>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24" name="TextBox 23"/>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a:t>
            </a:r>
            <a:r>
              <a:rPr lang="en-US" sz="3200" b="1" u="sng" dirty="0">
                <a:solidFill>
                  <a:srgbClr val="002060"/>
                </a:solidFill>
              </a:rPr>
              <a:t>placed them in the center</a:t>
            </a:r>
            <a:r>
              <a:rPr lang="en-US" sz="3200" dirty="0"/>
              <a:t>,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24486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0" name="TextBox 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5" name="Rounded Rectangular Callout 17"/>
          <p:cNvSpPr/>
          <p:nvPr/>
        </p:nvSpPr>
        <p:spPr>
          <a:xfrm>
            <a:off x="190500" y="152400"/>
            <a:ext cx="8763000" cy="1313956"/>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to the church:</a:t>
            </a:r>
          </a:p>
          <a:p>
            <a:pPr algn="ctr" fontAlgn="auto">
              <a:spcBef>
                <a:spcPts val="0"/>
              </a:spcBef>
              <a:spcAft>
                <a:spcPts val="0"/>
              </a:spcAft>
              <a:defRPr/>
            </a:pPr>
            <a:r>
              <a:rPr lang="en-US" sz="4400" b="1" i="1" dirty="0"/>
              <a:t>Intimidation</a:t>
            </a:r>
            <a:r>
              <a:rPr lang="en-US" sz="4400" b="1" dirty="0"/>
              <a:t> from another </a:t>
            </a:r>
            <a:r>
              <a:rPr lang="en-US" sz="4400" b="1" i="1" dirty="0"/>
              <a:t>authority</a:t>
            </a:r>
          </a:p>
        </p:txBody>
      </p:sp>
      <p:sp>
        <p:nvSpPr>
          <p:cNvPr id="17" name="TextBox 16"/>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a:t>
            </a:r>
            <a:r>
              <a:rPr lang="en-US" sz="3200" b="1" u="sng" dirty="0">
                <a:solidFill>
                  <a:srgbClr val="002060"/>
                </a:solidFill>
              </a:rPr>
              <a:t>rulers and elders and scribes </a:t>
            </a:r>
            <a:r>
              <a:rPr lang="en-US" sz="3200" dirty="0"/>
              <a:t>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8" name="TextBox 17"/>
          <p:cNvSpPr txBox="1"/>
          <p:nvPr/>
        </p:nvSpPr>
        <p:spPr>
          <a:xfrm>
            <a:off x="0" y="3354211"/>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t>
            </a:r>
            <a:r>
              <a:rPr lang="en-US" sz="3200" b="1" u="sng" dirty="0">
                <a:solidFill>
                  <a:srgbClr val="002060"/>
                </a:solidFill>
              </a:rPr>
              <a:t>Annas the high priest</a:t>
            </a:r>
            <a:r>
              <a:rPr lang="en-US" sz="3200" dirty="0"/>
              <a: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9" name="TextBox 18"/>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t>
            </a:r>
            <a:r>
              <a:rPr lang="en-US" sz="3200" b="1" u="sng" dirty="0">
                <a:solidFill>
                  <a:srgbClr val="002060"/>
                </a:solidFill>
              </a:rPr>
              <a:t>and Caiaphas </a:t>
            </a:r>
            <a:r>
              <a:rPr lang="en-US" sz="3200" dirty="0"/>
              <a:t>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24" name="TextBox 23"/>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a:t>
            </a:r>
            <a:r>
              <a:rPr lang="en-US" sz="3200" b="1" u="sng" dirty="0">
                <a:solidFill>
                  <a:srgbClr val="002060"/>
                </a:solidFill>
              </a:rPr>
              <a:t>placed them in the center</a:t>
            </a:r>
            <a:r>
              <a:rPr lang="en-US" sz="3200" dirty="0"/>
              <a:t>,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24486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249693"/>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0" name="TextBox 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5" name="Rounded Rectangular Callout 17"/>
          <p:cNvSpPr/>
          <p:nvPr/>
        </p:nvSpPr>
        <p:spPr>
          <a:xfrm>
            <a:off x="190500" y="152400"/>
            <a:ext cx="8763000" cy="1313956"/>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to the church:</a:t>
            </a:r>
          </a:p>
          <a:p>
            <a:pPr algn="ctr" fontAlgn="auto">
              <a:spcBef>
                <a:spcPts val="0"/>
              </a:spcBef>
              <a:spcAft>
                <a:spcPts val="0"/>
              </a:spcAft>
              <a:defRPr/>
            </a:pPr>
            <a:r>
              <a:rPr lang="en-US" sz="4400" b="1" i="1" dirty="0"/>
              <a:t>Intimidation</a:t>
            </a:r>
            <a:r>
              <a:rPr lang="en-US" sz="4400" b="1" dirty="0"/>
              <a:t> from another </a:t>
            </a:r>
            <a:r>
              <a:rPr lang="en-US" sz="4400" b="1" i="1" dirty="0"/>
              <a:t>authority</a:t>
            </a:r>
          </a:p>
        </p:txBody>
      </p:sp>
      <p:sp>
        <p:nvSpPr>
          <p:cNvPr id="16" name="Rounded Rectangular Callout 17"/>
          <p:cNvSpPr/>
          <p:nvPr/>
        </p:nvSpPr>
        <p:spPr>
          <a:xfrm>
            <a:off x="5105400" y="1447306"/>
            <a:ext cx="3943350" cy="685800"/>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Who’s in the room?</a:t>
            </a:r>
          </a:p>
        </p:txBody>
      </p:sp>
      <p:sp>
        <p:nvSpPr>
          <p:cNvPr id="17" name="TextBox 16"/>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a:t>
            </a:r>
            <a:r>
              <a:rPr lang="en-US" sz="3200" b="1" u="sng" dirty="0">
                <a:solidFill>
                  <a:srgbClr val="002060"/>
                </a:solidFill>
              </a:rPr>
              <a:t>rulers and elders and scribes </a:t>
            </a:r>
            <a:r>
              <a:rPr lang="en-US" sz="3200" dirty="0"/>
              <a:t>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8" name="TextBox 17"/>
          <p:cNvSpPr txBox="1"/>
          <p:nvPr/>
        </p:nvSpPr>
        <p:spPr>
          <a:xfrm>
            <a:off x="0" y="3354211"/>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t>
            </a:r>
            <a:r>
              <a:rPr lang="en-US" sz="3200" b="1" u="sng" dirty="0">
                <a:solidFill>
                  <a:srgbClr val="002060"/>
                </a:solidFill>
              </a:rPr>
              <a:t>Annas the high priest</a:t>
            </a:r>
            <a:r>
              <a:rPr lang="en-US" sz="3200" dirty="0"/>
              <a: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9" name="TextBox 18"/>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t>
            </a:r>
            <a:r>
              <a:rPr lang="en-US" sz="3200" b="1" u="sng" dirty="0">
                <a:solidFill>
                  <a:srgbClr val="002060"/>
                </a:solidFill>
              </a:rPr>
              <a:t>and Caiaphas </a:t>
            </a:r>
            <a:r>
              <a:rPr lang="en-US" sz="3200" dirty="0"/>
              <a:t>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24" name="TextBox 23"/>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a:t>
            </a:r>
            <a:r>
              <a:rPr lang="en-US" sz="3200" b="1" u="sng" dirty="0">
                <a:solidFill>
                  <a:srgbClr val="002060"/>
                </a:solidFill>
              </a:rPr>
              <a:t>placed them in the center</a:t>
            </a:r>
            <a:r>
              <a:rPr lang="en-US" sz="3200" dirty="0"/>
              <a:t>,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24486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0" name="TextBox 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5" name="Rounded Rectangular Callout 17"/>
          <p:cNvSpPr/>
          <p:nvPr/>
        </p:nvSpPr>
        <p:spPr>
          <a:xfrm>
            <a:off x="190500" y="152400"/>
            <a:ext cx="8763000" cy="1313956"/>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to the church:</a:t>
            </a:r>
          </a:p>
          <a:p>
            <a:pPr algn="ctr" fontAlgn="auto">
              <a:spcBef>
                <a:spcPts val="0"/>
              </a:spcBef>
              <a:spcAft>
                <a:spcPts val="0"/>
              </a:spcAft>
              <a:defRPr/>
            </a:pPr>
            <a:r>
              <a:rPr lang="en-US" sz="4400" b="1" i="1" dirty="0"/>
              <a:t>Intimidation</a:t>
            </a:r>
            <a:r>
              <a:rPr lang="en-US" sz="4400" b="1" dirty="0"/>
              <a:t> from another </a:t>
            </a:r>
            <a:r>
              <a:rPr lang="en-US" sz="4400" b="1" i="1" dirty="0"/>
              <a:t>authority</a:t>
            </a:r>
          </a:p>
        </p:txBody>
      </p:sp>
      <p:sp>
        <p:nvSpPr>
          <p:cNvPr id="17" name="TextBox 16"/>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a:t>
            </a:r>
            <a:r>
              <a:rPr lang="en-US" sz="3200" b="1" u="sng" dirty="0">
                <a:solidFill>
                  <a:srgbClr val="002060"/>
                </a:solidFill>
              </a:rPr>
              <a:t>rulers and elders and scribes </a:t>
            </a:r>
            <a:r>
              <a:rPr lang="en-US" sz="3200" dirty="0"/>
              <a:t>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8" name="TextBox 17"/>
          <p:cNvSpPr txBox="1"/>
          <p:nvPr/>
        </p:nvSpPr>
        <p:spPr>
          <a:xfrm>
            <a:off x="0" y="3354211"/>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t>
            </a:r>
            <a:r>
              <a:rPr lang="en-US" sz="3200" b="1" u="sng" dirty="0">
                <a:solidFill>
                  <a:srgbClr val="002060"/>
                </a:solidFill>
              </a:rPr>
              <a:t>Annas the high priest</a:t>
            </a:r>
            <a:r>
              <a:rPr lang="en-US" sz="3200" dirty="0"/>
              <a: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9" name="TextBox 18"/>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t>
            </a:r>
            <a:r>
              <a:rPr lang="en-US" sz="3200" b="1" u="sng" dirty="0">
                <a:solidFill>
                  <a:srgbClr val="002060"/>
                </a:solidFill>
              </a:rPr>
              <a:t>and Caiaphas </a:t>
            </a:r>
            <a:r>
              <a:rPr lang="en-US" sz="3200" dirty="0"/>
              <a:t>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24" name="TextBox 23"/>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a:t>
            </a:r>
            <a:r>
              <a:rPr lang="en-US" sz="3200" b="1" u="sng" dirty="0">
                <a:solidFill>
                  <a:srgbClr val="002060"/>
                </a:solidFill>
              </a:rPr>
              <a:t>placed them in the center</a:t>
            </a:r>
            <a:r>
              <a:rPr lang="en-US" sz="3200" dirty="0"/>
              <a:t>,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a:t>
            </a:r>
            <a:r>
              <a:rPr lang="en-US" sz="3200" b="1" u="sng" dirty="0">
                <a:solidFill>
                  <a:srgbClr val="002060"/>
                </a:solidFill>
              </a:rPr>
              <a:t>“By what power, or in what name, have you done this?”</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23" name="Rounded Rectangular Callout 17"/>
          <p:cNvSpPr/>
          <p:nvPr/>
        </p:nvSpPr>
        <p:spPr>
          <a:xfrm>
            <a:off x="4267200" y="1447306"/>
            <a:ext cx="4781550" cy="685800"/>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What is their question? </a:t>
            </a:r>
          </a:p>
        </p:txBody>
      </p:sp>
    </p:spTree>
    <p:extLst>
      <p:ext uri="{BB962C8B-B14F-4D97-AF65-F5344CB8AC3E}">
        <p14:creationId xmlns:p14="http://schemas.microsoft.com/office/powerpoint/2010/main" xmlns="" val="22394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0" name="TextBox 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5" name="Rounded Rectangular Callout 17"/>
          <p:cNvSpPr/>
          <p:nvPr/>
        </p:nvSpPr>
        <p:spPr>
          <a:xfrm>
            <a:off x="190500" y="152400"/>
            <a:ext cx="8763000" cy="1313956"/>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to the church:</a:t>
            </a:r>
          </a:p>
          <a:p>
            <a:pPr algn="ctr" fontAlgn="auto">
              <a:spcBef>
                <a:spcPts val="0"/>
              </a:spcBef>
              <a:spcAft>
                <a:spcPts val="0"/>
              </a:spcAft>
              <a:defRPr/>
            </a:pPr>
            <a:r>
              <a:rPr lang="en-US" sz="4400" b="1" i="1" dirty="0"/>
              <a:t>Intimidation</a:t>
            </a:r>
            <a:r>
              <a:rPr lang="en-US" sz="4400" b="1" dirty="0"/>
              <a:t> from another </a:t>
            </a:r>
            <a:r>
              <a:rPr lang="en-US" sz="4400" b="1" i="1" dirty="0"/>
              <a:t>authority</a:t>
            </a:r>
          </a:p>
        </p:txBody>
      </p:sp>
      <p:sp>
        <p:nvSpPr>
          <p:cNvPr id="17" name="TextBox 16"/>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a:t>
            </a:r>
            <a:r>
              <a:rPr lang="en-US" sz="3200" b="1" u="sng" dirty="0">
                <a:solidFill>
                  <a:srgbClr val="002060"/>
                </a:solidFill>
              </a:rPr>
              <a:t>rulers and elders and scribes </a:t>
            </a:r>
            <a:r>
              <a:rPr lang="en-US" sz="3200" dirty="0"/>
              <a:t>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8" name="TextBox 17"/>
          <p:cNvSpPr txBox="1"/>
          <p:nvPr/>
        </p:nvSpPr>
        <p:spPr>
          <a:xfrm>
            <a:off x="0" y="3354211"/>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t>
            </a:r>
            <a:r>
              <a:rPr lang="en-US" sz="3200" b="1" u="sng" dirty="0">
                <a:solidFill>
                  <a:srgbClr val="002060"/>
                </a:solidFill>
              </a:rPr>
              <a:t>Annas the high priest</a:t>
            </a:r>
            <a:r>
              <a:rPr lang="en-US" sz="3200" dirty="0"/>
              <a:t> was there, and Caiaphas 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9" name="TextBox 18"/>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t>
            </a:r>
            <a:r>
              <a:rPr lang="en-US" sz="3200" b="1" u="sng" dirty="0">
                <a:solidFill>
                  <a:srgbClr val="002060"/>
                </a:solidFill>
              </a:rPr>
              <a:t>and Caiaphas </a:t>
            </a:r>
            <a:r>
              <a:rPr lang="en-US" sz="3200" dirty="0"/>
              <a:t>and John and Alexander, and all who were of high-priestly descent.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24" name="TextBox 23"/>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a:t>
            </a:r>
            <a:r>
              <a:rPr lang="en-US" sz="3200" b="1" u="sng" dirty="0">
                <a:solidFill>
                  <a:srgbClr val="002060"/>
                </a:solidFill>
              </a:rPr>
              <a:t>placed them in the center</a:t>
            </a:r>
            <a:r>
              <a:rPr lang="en-US" sz="3200" dirty="0"/>
              <a:t>,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a:t>
            </a:r>
            <a:r>
              <a:rPr lang="en-US" sz="3200" b="1" u="sng" dirty="0">
                <a:solidFill>
                  <a:srgbClr val="002060"/>
                </a:solidFill>
              </a:rPr>
              <a:t>“By what power, or in what name, have you done this?”</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23" name="Rounded Rectangular Callout 17"/>
          <p:cNvSpPr/>
          <p:nvPr/>
        </p:nvSpPr>
        <p:spPr>
          <a:xfrm>
            <a:off x="4267200" y="1447306"/>
            <a:ext cx="4781550" cy="685800"/>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What is their question? </a:t>
            </a:r>
          </a:p>
        </p:txBody>
      </p:sp>
      <p:sp>
        <p:nvSpPr>
          <p:cNvPr id="25" name="Rounded Rectangular Callout 17"/>
          <p:cNvSpPr/>
          <p:nvPr/>
        </p:nvSpPr>
        <p:spPr>
          <a:xfrm>
            <a:off x="228600" y="2438400"/>
            <a:ext cx="7696200" cy="66111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In ancient Rome, NAME = AUTHORITY</a:t>
            </a:r>
            <a:endParaRPr lang="en-US" sz="3600" b="1" i="1" dirty="0"/>
          </a:p>
        </p:txBody>
      </p:sp>
    </p:spTree>
    <p:extLst>
      <p:ext uri="{BB962C8B-B14F-4D97-AF65-F5344CB8AC3E}">
        <p14:creationId xmlns:p14="http://schemas.microsoft.com/office/powerpoint/2010/main" xmlns="" val="22394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5" grpId="0" animBg="1"/>
      <p:bldP spid="25"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5" name="Rounded Rectangular Callout 17"/>
          <p:cNvSpPr/>
          <p:nvPr/>
        </p:nvSpPr>
        <p:spPr>
          <a:xfrm>
            <a:off x="190500" y="152400"/>
            <a:ext cx="8763000" cy="1313956"/>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to the church:</a:t>
            </a:r>
          </a:p>
          <a:p>
            <a:pPr algn="ctr" fontAlgn="auto">
              <a:spcBef>
                <a:spcPts val="0"/>
              </a:spcBef>
              <a:spcAft>
                <a:spcPts val="0"/>
              </a:spcAft>
              <a:defRPr/>
            </a:pPr>
            <a:r>
              <a:rPr lang="en-US" sz="4400" b="1" i="1" dirty="0"/>
              <a:t>Intimidation</a:t>
            </a:r>
            <a:r>
              <a:rPr lang="en-US" sz="4400" b="1" dirty="0"/>
              <a:t> from another </a:t>
            </a:r>
            <a:r>
              <a:rPr lang="en-US" sz="4400" b="1" i="1" dirty="0"/>
              <a:t>authority</a:t>
            </a:r>
          </a:p>
        </p:txBody>
      </p:sp>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a:t>
            </a:r>
            <a:r>
              <a:rPr lang="en-US" sz="3200" b="1" u="sng" dirty="0">
                <a:solidFill>
                  <a:srgbClr val="002060"/>
                </a:solidFill>
              </a:rPr>
              <a:t>“By what power, or in what name, have you done this?”</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9" name="Rounded Rectangular Callout 17"/>
          <p:cNvSpPr/>
          <p:nvPr/>
        </p:nvSpPr>
        <p:spPr>
          <a:xfrm>
            <a:off x="171450" y="1466356"/>
            <a:ext cx="8763000" cy="762000"/>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600" b="1" dirty="0"/>
              <a:t>This is an “authority” SHOWDOWN</a:t>
            </a:r>
          </a:p>
        </p:txBody>
      </p:sp>
    </p:spTree>
    <p:extLst>
      <p:ext uri="{BB962C8B-B14F-4D97-AF65-F5344CB8AC3E}">
        <p14:creationId xmlns:p14="http://schemas.microsoft.com/office/powerpoint/2010/main" xmlns="" val="121182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5" name="Rounded Rectangular Callout 17"/>
          <p:cNvSpPr/>
          <p:nvPr/>
        </p:nvSpPr>
        <p:spPr>
          <a:xfrm>
            <a:off x="190500" y="152400"/>
            <a:ext cx="8763000" cy="1313956"/>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to the church:</a:t>
            </a:r>
          </a:p>
          <a:p>
            <a:pPr algn="ctr" fontAlgn="auto">
              <a:spcBef>
                <a:spcPts val="0"/>
              </a:spcBef>
              <a:spcAft>
                <a:spcPts val="0"/>
              </a:spcAft>
              <a:defRPr/>
            </a:pPr>
            <a:r>
              <a:rPr lang="en-US" sz="4400" b="1" i="1" dirty="0"/>
              <a:t>Intimidation</a:t>
            </a:r>
            <a:r>
              <a:rPr lang="en-US" sz="4400" b="1" dirty="0"/>
              <a:t> from another </a:t>
            </a:r>
            <a:r>
              <a:rPr lang="en-US" sz="4400" b="1" i="1" dirty="0"/>
              <a:t>authority</a:t>
            </a:r>
          </a:p>
        </p:txBody>
      </p:sp>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a:t>
            </a:r>
            <a:r>
              <a:rPr lang="en-US" sz="3200" b="1" u="sng" dirty="0">
                <a:solidFill>
                  <a:srgbClr val="002060"/>
                </a:solidFill>
              </a:rPr>
              <a:t>“By what power, or in what name, have you done this?”</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9" name="Rounded Rectangular Callout 17"/>
          <p:cNvSpPr/>
          <p:nvPr/>
        </p:nvSpPr>
        <p:spPr>
          <a:xfrm>
            <a:off x="171450" y="1466356"/>
            <a:ext cx="8763000" cy="762000"/>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600" b="1" dirty="0"/>
              <a:t>This is an “authority” SHOWDOWN</a:t>
            </a:r>
          </a:p>
        </p:txBody>
      </p:sp>
      <p:sp>
        <p:nvSpPr>
          <p:cNvPr id="8" name="Rounded Rectangular Callout 17">
            <a:extLst>
              <a:ext uri="{FF2B5EF4-FFF2-40B4-BE49-F238E27FC236}">
                <a16:creationId xmlns:a16="http://schemas.microsoft.com/office/drawing/2014/main" xmlns="" id="{30E75A92-9849-4ED7-81D8-A6DA08CB7255}"/>
              </a:ext>
            </a:extLst>
          </p:cNvPr>
          <p:cNvSpPr/>
          <p:nvPr/>
        </p:nvSpPr>
        <p:spPr>
          <a:xfrm>
            <a:off x="152400" y="2362200"/>
            <a:ext cx="8763000" cy="762000"/>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600" b="1" i="1" dirty="0"/>
              <a:t>“Who do you think you are?” </a:t>
            </a:r>
          </a:p>
        </p:txBody>
      </p:sp>
    </p:spTree>
    <p:extLst>
      <p:ext uri="{BB962C8B-B14F-4D97-AF65-F5344CB8AC3E}">
        <p14:creationId xmlns:p14="http://schemas.microsoft.com/office/powerpoint/2010/main" xmlns="" val="121182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5" name="Rounded Rectangular Callout 17"/>
          <p:cNvSpPr/>
          <p:nvPr/>
        </p:nvSpPr>
        <p:spPr>
          <a:xfrm>
            <a:off x="190500" y="152400"/>
            <a:ext cx="8763000" cy="1313956"/>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to the church:</a:t>
            </a:r>
          </a:p>
          <a:p>
            <a:pPr algn="ctr" fontAlgn="auto">
              <a:spcBef>
                <a:spcPts val="0"/>
              </a:spcBef>
              <a:spcAft>
                <a:spcPts val="0"/>
              </a:spcAft>
              <a:defRPr/>
            </a:pPr>
            <a:r>
              <a:rPr lang="en-US" sz="4400" b="1" i="1" dirty="0"/>
              <a:t>Intimidation</a:t>
            </a:r>
            <a:r>
              <a:rPr lang="en-US" sz="4400" b="1" dirty="0"/>
              <a:t> from another </a:t>
            </a:r>
            <a:r>
              <a:rPr lang="en-US" sz="4400" b="1" i="1" dirty="0"/>
              <a:t>authority</a:t>
            </a:r>
          </a:p>
        </p:txBody>
      </p:sp>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a:t>
            </a:r>
            <a:r>
              <a:rPr lang="en-US" sz="3200" b="1" u="sng" dirty="0">
                <a:solidFill>
                  <a:srgbClr val="002060"/>
                </a:solidFill>
              </a:rPr>
              <a:t>“By what power, or in what name, have you done this?”</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9" name="Rounded Rectangular Callout 17"/>
          <p:cNvSpPr/>
          <p:nvPr/>
        </p:nvSpPr>
        <p:spPr>
          <a:xfrm>
            <a:off x="171450" y="1466356"/>
            <a:ext cx="8763000" cy="762000"/>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600" b="1" dirty="0"/>
              <a:t>This is an “authority” SHOWDOWN</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t="12686" b="12686"/>
          <a:stretch/>
        </p:blipFill>
        <p:spPr>
          <a:xfrm>
            <a:off x="0" y="0"/>
            <a:ext cx="10482929" cy="5867400"/>
          </a:xfrm>
          <a:prstGeom prst="rect">
            <a:avLst/>
          </a:prstGeom>
        </p:spPr>
      </p:pic>
    </p:spTree>
    <p:extLst>
      <p:ext uri="{BB962C8B-B14F-4D97-AF65-F5344CB8AC3E}">
        <p14:creationId xmlns:p14="http://schemas.microsoft.com/office/powerpoint/2010/main" xmlns="" val="185846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5" name="Rounded Rectangular Callout 17"/>
          <p:cNvSpPr/>
          <p:nvPr/>
        </p:nvSpPr>
        <p:spPr>
          <a:xfrm>
            <a:off x="190500" y="152400"/>
            <a:ext cx="8763000" cy="1313956"/>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to the church:</a:t>
            </a:r>
          </a:p>
          <a:p>
            <a:pPr algn="ctr" fontAlgn="auto">
              <a:spcBef>
                <a:spcPts val="0"/>
              </a:spcBef>
              <a:spcAft>
                <a:spcPts val="0"/>
              </a:spcAft>
              <a:defRPr/>
            </a:pPr>
            <a:r>
              <a:rPr lang="en-US" sz="4400" b="1" i="1" dirty="0"/>
              <a:t>Intimidation</a:t>
            </a:r>
            <a:r>
              <a:rPr lang="en-US" sz="4400" b="1" dirty="0"/>
              <a:t> from another </a:t>
            </a:r>
            <a:r>
              <a:rPr lang="en-US" sz="4400" b="1" i="1" dirty="0"/>
              <a:t>authority</a:t>
            </a:r>
          </a:p>
        </p:txBody>
      </p:sp>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a:t>
            </a:r>
            <a:r>
              <a:rPr lang="en-US" sz="3200" b="1" u="sng" dirty="0">
                <a:solidFill>
                  <a:srgbClr val="002060"/>
                </a:solidFill>
              </a:rPr>
              <a:t>“By what power, or in what name, have you done this?”</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9" name="Rounded Rectangular Callout 17"/>
          <p:cNvSpPr/>
          <p:nvPr/>
        </p:nvSpPr>
        <p:spPr>
          <a:xfrm>
            <a:off x="171450" y="1466356"/>
            <a:ext cx="8763000" cy="762000"/>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600" b="1" dirty="0"/>
              <a:t>This is an “authority” SHOWDOWN</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t="12686" b="12686"/>
          <a:stretch/>
        </p:blipFill>
        <p:spPr>
          <a:xfrm>
            <a:off x="0" y="0"/>
            <a:ext cx="10482929" cy="58674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10163331" cy="6858000"/>
          </a:xfrm>
          <a:prstGeom prst="rect">
            <a:avLst/>
          </a:prstGeom>
        </p:spPr>
      </p:pic>
      <p:pic>
        <p:nvPicPr>
          <p:cNvPr id="4" name="Picture 3" descr="A picture containing person, man&#10;&#10;Description generated with very high confidence">
            <a:extLst>
              <a:ext uri="{FF2B5EF4-FFF2-40B4-BE49-F238E27FC236}">
                <a16:creationId xmlns:a16="http://schemas.microsoft.com/office/drawing/2014/main" xmlns="" id="{09EEC6EA-BEF7-4792-8E48-C39723D206D0}"/>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0468" y="0"/>
            <a:ext cx="11514668" cy="6477000"/>
          </a:xfrm>
          <a:prstGeom prst="rect">
            <a:avLst/>
          </a:prstGeom>
        </p:spPr>
      </p:pic>
      <p:pic>
        <p:nvPicPr>
          <p:cNvPr id="6" name="Picture 5" descr="A person wearing a helmet&#10;&#10;Description generated with very high confidence">
            <a:extLst>
              <a:ext uri="{FF2B5EF4-FFF2-40B4-BE49-F238E27FC236}">
                <a16:creationId xmlns:a16="http://schemas.microsoft.com/office/drawing/2014/main" xmlns="" id="{CB6FA973-60CF-4C7C-9703-B3A0EDD8357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0"/>
            <a:ext cx="10289001" cy="6858000"/>
          </a:xfrm>
          <a:prstGeom prst="rect">
            <a:avLst/>
          </a:prstGeom>
        </p:spPr>
      </p:pic>
      <p:pic>
        <p:nvPicPr>
          <p:cNvPr id="10" name="Picture 9" descr="A picture containing outdoor, water&#10;&#10;Description generated with very high confidence">
            <a:extLst>
              <a:ext uri="{FF2B5EF4-FFF2-40B4-BE49-F238E27FC236}">
                <a16:creationId xmlns:a16="http://schemas.microsoft.com/office/drawing/2014/main" xmlns="" id="{796965A5-A9EF-45AF-AE18-63CB117BCED0}"/>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0" y="0"/>
            <a:ext cx="10287000" cy="6858000"/>
          </a:xfrm>
          <a:prstGeom prst="rect">
            <a:avLst/>
          </a:prstGeom>
        </p:spPr>
      </p:pic>
      <p:pic>
        <p:nvPicPr>
          <p:cNvPr id="16" name="Picture 15" descr="A picture containing fire, scene, hydrant, stage&#10;&#10;Description generated with very high confidence">
            <a:extLst>
              <a:ext uri="{FF2B5EF4-FFF2-40B4-BE49-F238E27FC236}">
                <a16:creationId xmlns:a16="http://schemas.microsoft.com/office/drawing/2014/main" xmlns="" id="{AC9A0F29-8E86-473E-9597-6170701C004D}"/>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81000" y="0"/>
            <a:ext cx="9220200" cy="6910193"/>
          </a:xfrm>
          <a:prstGeom prst="rect">
            <a:avLst/>
          </a:prstGeom>
        </p:spPr>
      </p:pic>
      <p:pic>
        <p:nvPicPr>
          <p:cNvPr id="19" name="Picture 18">
            <a:extLst>
              <a:ext uri="{FF2B5EF4-FFF2-40B4-BE49-F238E27FC236}">
                <a16:creationId xmlns:a16="http://schemas.microsoft.com/office/drawing/2014/main" xmlns="" id="{B897FF99-A04E-4CD4-8094-4E540D65453E}"/>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31438" y="-48850"/>
            <a:ext cx="10635935" cy="7059249"/>
          </a:xfrm>
          <a:prstGeom prst="rect">
            <a:avLst/>
          </a:prstGeom>
        </p:spPr>
      </p:pic>
    </p:spTree>
    <p:extLst>
      <p:ext uri="{BB962C8B-B14F-4D97-AF65-F5344CB8AC3E}">
        <p14:creationId xmlns:p14="http://schemas.microsoft.com/office/powerpoint/2010/main" xmlns="" val="35734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0" y="4202723"/>
            <a:ext cx="9144000" cy="265527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3:2 </a:t>
            </a:r>
            <a:r>
              <a:rPr lang="en-US" sz="3400" dirty="0"/>
              <a:t>And a man who had been </a:t>
            </a:r>
            <a:r>
              <a:rPr lang="en-US" sz="3400" b="1" u="sng" dirty="0">
                <a:solidFill>
                  <a:srgbClr val="002060"/>
                </a:solidFill>
              </a:rPr>
              <a:t>lame from his mother’s womb</a:t>
            </a:r>
            <a:r>
              <a:rPr lang="en-US" sz="3400" dirty="0"/>
              <a:t> was being carried along, whom they used to set down every day at the gate of the temple which is called Beautiful, in order to beg  alms of those who were entering the temple. </a:t>
            </a:r>
          </a:p>
          <a:p>
            <a:r>
              <a:rPr lang="en-US" dirty="0"/>
              <a:t> </a:t>
            </a:r>
          </a:p>
          <a:p>
            <a:endParaRPr lang="en-US" sz="3400" b="1" u="sng" dirty="0">
              <a:solidFill>
                <a:srgbClr val="002060"/>
              </a:solidFill>
            </a:endParaRPr>
          </a:p>
        </p:txBody>
      </p:sp>
      <p:sp>
        <p:nvSpPr>
          <p:cNvPr id="12" name="TextBox 11"/>
          <p:cNvSpPr txBox="1"/>
          <p:nvPr/>
        </p:nvSpPr>
        <p:spPr>
          <a:xfrm>
            <a:off x="0" y="4202723"/>
            <a:ext cx="9144000" cy="265527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3:2 </a:t>
            </a:r>
            <a:r>
              <a:rPr lang="en-US" sz="3400" dirty="0"/>
              <a:t>And a man who had been lame from his mother’s womb was being carried along, </a:t>
            </a:r>
            <a:r>
              <a:rPr lang="en-US" sz="3400" b="1" u="sng" dirty="0">
                <a:solidFill>
                  <a:srgbClr val="002060"/>
                </a:solidFill>
              </a:rPr>
              <a:t>whom they used to set down</a:t>
            </a:r>
            <a:r>
              <a:rPr lang="en-US" sz="3400" dirty="0"/>
              <a:t> every day at the gate of the temple which is called Beautiful, </a:t>
            </a:r>
            <a:r>
              <a:rPr lang="en-US" sz="3400" b="1" u="sng" dirty="0">
                <a:solidFill>
                  <a:srgbClr val="002060"/>
                </a:solidFill>
              </a:rPr>
              <a:t>in order to beg  alms</a:t>
            </a:r>
            <a:r>
              <a:rPr lang="en-US" sz="3400" dirty="0"/>
              <a:t> of those who were entering the temple. </a:t>
            </a:r>
          </a:p>
          <a:p>
            <a:r>
              <a:rPr lang="en-US" dirty="0"/>
              <a:t> </a:t>
            </a:r>
          </a:p>
          <a:p>
            <a:endParaRPr lang="en-US" sz="3400" b="1" u="sng" dirty="0">
              <a:solidFill>
                <a:srgbClr val="002060"/>
              </a:solidFill>
            </a:endParaRPr>
          </a:p>
        </p:txBody>
      </p:sp>
      <p:sp>
        <p:nvSpPr>
          <p:cNvPr id="13" name="TextBox 12"/>
          <p:cNvSpPr txBox="1"/>
          <p:nvPr/>
        </p:nvSpPr>
        <p:spPr>
          <a:xfrm>
            <a:off x="0" y="4202723"/>
            <a:ext cx="9144000" cy="265527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3:2 </a:t>
            </a:r>
            <a:r>
              <a:rPr lang="en-US" sz="3400" dirty="0"/>
              <a:t>And a man who had been lame from his mother’s womb was being carried along, whom they used to set down </a:t>
            </a:r>
            <a:r>
              <a:rPr lang="en-US" sz="3400" b="1" u="sng" dirty="0">
                <a:solidFill>
                  <a:srgbClr val="002060"/>
                </a:solidFill>
              </a:rPr>
              <a:t>every day </a:t>
            </a:r>
            <a:r>
              <a:rPr lang="en-US" sz="3400" dirty="0"/>
              <a:t>at the gate of the temple which is called Beautiful, in order to beg  alms of those who were entering the temple. </a:t>
            </a:r>
          </a:p>
          <a:p>
            <a:r>
              <a:rPr lang="en-US" dirty="0"/>
              <a:t> </a:t>
            </a:r>
          </a:p>
          <a:p>
            <a:endParaRPr lang="en-US" sz="3400" b="1" u="sng"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
            <a:ext cx="9144001" cy="5899355"/>
          </a:xfrm>
          <a:prstGeom prst="rect">
            <a:avLst/>
          </a:prstGeom>
        </p:spPr>
      </p:pic>
      <p:sp>
        <p:nvSpPr>
          <p:cNvPr id="14" name="TextBox 13"/>
          <p:cNvSpPr txBox="1"/>
          <p:nvPr/>
        </p:nvSpPr>
        <p:spPr>
          <a:xfrm>
            <a:off x="0" y="4202723"/>
            <a:ext cx="9144000" cy="265527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3:2 </a:t>
            </a:r>
            <a:r>
              <a:rPr lang="en-US" sz="3400" dirty="0"/>
              <a:t>And a man who had been lame from his mother’s womb was being carried along, whom they used to set down every day at </a:t>
            </a:r>
            <a:r>
              <a:rPr lang="en-US" sz="3400" b="1" u="sng" dirty="0">
                <a:solidFill>
                  <a:srgbClr val="002060"/>
                </a:solidFill>
              </a:rPr>
              <a:t>the gate of the temple which is called Beautiful</a:t>
            </a:r>
            <a:r>
              <a:rPr lang="en-US" sz="3400" dirty="0"/>
              <a:t>, in order to beg  alms of those who were entering the temple. </a:t>
            </a:r>
          </a:p>
          <a:p>
            <a:r>
              <a:rPr lang="en-US" dirty="0"/>
              <a:t> </a:t>
            </a:r>
          </a:p>
          <a:p>
            <a:endParaRPr lang="en-US" sz="3400" b="1" u="sng" dirty="0">
              <a:solidFill>
                <a:srgbClr val="002060"/>
              </a:solidFill>
            </a:endParaRPr>
          </a:p>
        </p:txBody>
      </p:sp>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4202723"/>
            <a:ext cx="9144000" cy="265527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3:2 </a:t>
            </a:r>
            <a:r>
              <a:rPr lang="en-US" sz="3400" dirty="0"/>
              <a:t>And a man who had been lame from his mother’s womb was being carried along, whom they used to set down </a:t>
            </a:r>
            <a:r>
              <a:rPr lang="en-US" sz="3400" b="1" u="sng" dirty="0">
                <a:solidFill>
                  <a:srgbClr val="002060"/>
                </a:solidFill>
              </a:rPr>
              <a:t>every day </a:t>
            </a:r>
            <a:r>
              <a:rPr lang="en-US" sz="3400" dirty="0"/>
              <a:t>at the gate of the temple which is called Beautiful, in order to beg  alms of those who were entering the temple. </a:t>
            </a:r>
          </a:p>
          <a:p>
            <a:r>
              <a:rPr lang="en-US" dirty="0"/>
              <a:t> </a:t>
            </a:r>
          </a:p>
          <a:p>
            <a:endParaRPr lang="en-US" sz="3400" b="1" u="sng" dirty="0">
              <a:solidFill>
                <a:srgbClr val="002060"/>
              </a:solidFill>
            </a:endParaRPr>
          </a:p>
        </p:txBody>
      </p:sp>
    </p:spTree>
    <p:extLst>
      <p:ext uri="{BB962C8B-B14F-4D97-AF65-F5344CB8AC3E}">
        <p14:creationId xmlns:p14="http://schemas.microsoft.com/office/powerpoint/2010/main" xmlns="" val="414572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a:t>
            </a:r>
            <a:r>
              <a:rPr lang="en-US" sz="3200" b="1" u="sng" dirty="0">
                <a:solidFill>
                  <a:srgbClr val="002060"/>
                </a:solidFill>
              </a:rPr>
              <a:t>“By what power, or in what name, have you done this?”</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8" name="Rounded Rectangular Callout 17"/>
          <p:cNvSpPr/>
          <p:nvPr/>
        </p:nvSpPr>
        <p:spPr>
          <a:xfrm>
            <a:off x="1219200" y="2959973"/>
            <a:ext cx="6477000" cy="66111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is an intimidating question!</a:t>
            </a:r>
            <a:endParaRPr lang="en-US" sz="3600" b="1" i="1" dirty="0"/>
          </a:p>
        </p:txBody>
      </p:sp>
    </p:spTree>
    <p:extLst>
      <p:ext uri="{BB962C8B-B14F-4D97-AF65-F5344CB8AC3E}">
        <p14:creationId xmlns:p14="http://schemas.microsoft.com/office/powerpoint/2010/main" xmlns="" val="77781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a:t>
            </a:r>
            <a:r>
              <a:rPr lang="en-US" sz="3200" b="1" u="sng" dirty="0">
                <a:solidFill>
                  <a:srgbClr val="002060"/>
                </a:solidFill>
              </a:rPr>
              <a:t>“By what power, or in what name, have you done this?”</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8" name="Rounded Rectangular Callout 17"/>
          <p:cNvSpPr/>
          <p:nvPr/>
        </p:nvSpPr>
        <p:spPr>
          <a:xfrm>
            <a:off x="1219200" y="2959973"/>
            <a:ext cx="6477000" cy="66111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is an intimidating question!</a:t>
            </a:r>
            <a:endParaRPr lang="en-US" sz="3600" b="1" i="1" dirty="0"/>
          </a:p>
        </p:txBody>
      </p:sp>
      <p:sp>
        <p:nvSpPr>
          <p:cNvPr id="10" name="Rounded Rectangular Callout 17"/>
          <p:cNvSpPr/>
          <p:nvPr/>
        </p:nvSpPr>
        <p:spPr>
          <a:xfrm>
            <a:off x="2438400" y="3555279"/>
            <a:ext cx="5867400" cy="63992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How would you answer this? </a:t>
            </a:r>
            <a:endParaRPr lang="en-US" sz="3600" b="1" i="1" dirty="0"/>
          </a:p>
        </p:txBody>
      </p:sp>
    </p:spTree>
    <p:extLst>
      <p:ext uri="{BB962C8B-B14F-4D97-AF65-F5344CB8AC3E}">
        <p14:creationId xmlns:p14="http://schemas.microsoft.com/office/powerpoint/2010/main" xmlns="" val="77781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John and Alexander, and all who were of high-priestly descent. </a:t>
            </a:r>
            <a:r>
              <a:rPr lang="en-US" sz="3200" b="1" baseline="30000" dirty="0"/>
              <a:t>7 </a:t>
            </a:r>
            <a:r>
              <a:rPr lang="en-US" sz="3200" dirty="0"/>
              <a:t>When they had placed them in the center, they began to inquire, </a:t>
            </a:r>
            <a:r>
              <a:rPr lang="en-US" sz="3200" b="1" u="sng" dirty="0">
                <a:solidFill>
                  <a:srgbClr val="002060"/>
                </a:solidFill>
              </a:rPr>
              <a:t>“By what power, or in what name, have you done this?”</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8" name="Rounded Rectangular Callout 17"/>
          <p:cNvSpPr/>
          <p:nvPr/>
        </p:nvSpPr>
        <p:spPr>
          <a:xfrm>
            <a:off x="1219200" y="2959973"/>
            <a:ext cx="6477000" cy="66111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is an intimidating question!</a:t>
            </a:r>
            <a:endParaRPr lang="en-US" sz="3600" b="1" i="1" dirty="0"/>
          </a:p>
        </p:txBody>
      </p:sp>
      <p:sp>
        <p:nvSpPr>
          <p:cNvPr id="10" name="Rounded Rectangular Callout 17"/>
          <p:cNvSpPr/>
          <p:nvPr/>
        </p:nvSpPr>
        <p:spPr>
          <a:xfrm>
            <a:off x="2438400" y="3555279"/>
            <a:ext cx="5867400" cy="63992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How would you answer this? </a:t>
            </a:r>
            <a:endParaRPr lang="en-US" sz="3600" b="1" i="1" dirty="0"/>
          </a:p>
        </p:txBody>
      </p:sp>
      <p:sp>
        <p:nvSpPr>
          <p:cNvPr id="9" name="TextBox 8"/>
          <p:cNvSpPr txBox="1">
            <a:spLocks noChangeArrowheads="1"/>
          </p:cNvSpPr>
          <p:nvPr/>
        </p:nvSpPr>
        <p:spPr bwMode="auto">
          <a:xfrm>
            <a:off x="0" y="4241919"/>
            <a:ext cx="9144000" cy="2554545"/>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rPr>
              <a:t>Luke 12:11 </a:t>
            </a:r>
            <a:r>
              <a:rPr lang="en-US" sz="3200" dirty="0">
                <a:solidFill>
                  <a:schemeClr val="bg1"/>
                </a:solidFill>
              </a:rPr>
              <a:t>When they bring you before the synagogues and the rulers and the authorities, do not worry about how or what you are to speak in your defense, or what you are to say; </a:t>
            </a:r>
            <a:r>
              <a:rPr lang="en-US" sz="3200" b="1" baseline="30000" dirty="0">
                <a:solidFill>
                  <a:schemeClr val="bg1"/>
                </a:solidFill>
              </a:rPr>
              <a:t>12 </a:t>
            </a:r>
            <a:r>
              <a:rPr lang="en-US" sz="3200" dirty="0">
                <a:solidFill>
                  <a:schemeClr val="bg1"/>
                </a:solidFill>
              </a:rPr>
              <a:t>for the Holy Spirit will teach you in that very hour what you ought to say.”</a:t>
            </a:r>
            <a:endParaRPr lang="en-US" sz="3200" baseline="30000" dirty="0">
              <a:solidFill>
                <a:schemeClr val="bg1"/>
              </a:solidFill>
            </a:endParaRPr>
          </a:p>
        </p:txBody>
      </p:sp>
    </p:spTree>
    <p:extLst>
      <p:ext uri="{BB962C8B-B14F-4D97-AF65-F5344CB8AC3E}">
        <p14:creationId xmlns:p14="http://schemas.microsoft.com/office/powerpoint/2010/main" xmlns="" val="3530716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4:8 </a:t>
            </a:r>
            <a:r>
              <a:rPr lang="en-US" sz="3200" dirty="0"/>
              <a:t>Then Peter, </a:t>
            </a:r>
            <a:r>
              <a:rPr lang="en-US" sz="3200" b="1" u="sng" dirty="0">
                <a:solidFill>
                  <a:srgbClr val="002060"/>
                </a:solidFill>
              </a:rPr>
              <a:t>filled with the Holy Spirit</a:t>
            </a:r>
            <a:r>
              <a:rPr lang="en-US" sz="3200" dirty="0"/>
              <a:t>, said to them, “Rulers and elders of the people, </a:t>
            </a:r>
            <a:r>
              <a:rPr lang="en-US" sz="3200" b="1" baseline="30000" dirty="0"/>
              <a:t>9 </a:t>
            </a:r>
            <a:r>
              <a:rPr lang="en-US" sz="3200" dirty="0"/>
              <a:t>if we are on trial today for a benefit done to a sick man, as to how this man has been made well, </a:t>
            </a:r>
            <a:r>
              <a:rPr lang="en-US" sz="3200" b="1" baseline="30000" dirty="0"/>
              <a:t>10 </a:t>
            </a:r>
            <a:r>
              <a:rPr lang="en-US" sz="3200" dirty="0"/>
              <a:t>let it be known to all of you and to all the people of Israel, that by the name of Jesus Christ the Nazarene, whom you crucified, whom God raised from the dead –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1548220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4:8 </a:t>
            </a:r>
            <a:r>
              <a:rPr lang="en-US" sz="3200" dirty="0"/>
              <a:t>Then Peter, filled with the Holy Spirit, said to them, “Rulers and elders of the people, </a:t>
            </a:r>
            <a:r>
              <a:rPr lang="en-US" sz="3200" b="1" baseline="30000" dirty="0"/>
              <a:t>9 </a:t>
            </a:r>
            <a:r>
              <a:rPr lang="en-US" sz="3200" b="1" u="sng" dirty="0">
                <a:solidFill>
                  <a:srgbClr val="002060"/>
                </a:solidFill>
              </a:rPr>
              <a:t>if we are on trial today for a benefit done to a sick man</a:t>
            </a:r>
            <a:r>
              <a:rPr lang="en-US" sz="3200" dirty="0"/>
              <a:t>, as to how this man has been made well, </a:t>
            </a:r>
            <a:r>
              <a:rPr lang="en-US" sz="3200" b="1" baseline="30000" dirty="0"/>
              <a:t>10 </a:t>
            </a:r>
            <a:r>
              <a:rPr lang="en-US" sz="3200" dirty="0"/>
              <a:t>let it be known to all of you and to all the people of Israel, that by the name of Jesus Christ the Nazarene, whom you crucified, whom God raised from the dead –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3826651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4:8 </a:t>
            </a:r>
            <a:r>
              <a:rPr lang="en-US" sz="3200" dirty="0"/>
              <a:t>Then Peter, filled with the Holy Spirit, said to them, “Rulers and elders of the people, </a:t>
            </a:r>
            <a:r>
              <a:rPr lang="en-US" sz="3200" b="1" baseline="30000" dirty="0"/>
              <a:t>9 </a:t>
            </a:r>
            <a:r>
              <a:rPr lang="en-US" sz="3200" dirty="0"/>
              <a:t>if we are on trial today for a benefit done to a sick man, as to how this man has been made well, </a:t>
            </a:r>
            <a:r>
              <a:rPr lang="en-US" sz="3200" b="1" baseline="30000" dirty="0"/>
              <a:t>10 </a:t>
            </a:r>
            <a:r>
              <a:rPr lang="en-US" sz="3200" b="1" u="sng" dirty="0">
                <a:solidFill>
                  <a:srgbClr val="002060"/>
                </a:solidFill>
              </a:rPr>
              <a:t>let it be known to all of you and to all the people of Israel</a:t>
            </a:r>
            <a:r>
              <a:rPr lang="en-US" sz="3200" dirty="0"/>
              <a:t>, that by the name of Jesus Christ the Nazarene, whom you crucified, whom God raised from the dead –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3859638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4:8 </a:t>
            </a:r>
            <a:r>
              <a:rPr lang="en-US" sz="3200" dirty="0"/>
              <a:t>Then Peter, filled with the Holy Spirit, said to them, “Rulers and elders of the people, </a:t>
            </a:r>
            <a:r>
              <a:rPr lang="en-US" sz="3200" b="1" baseline="30000" dirty="0"/>
              <a:t>9 </a:t>
            </a:r>
            <a:r>
              <a:rPr lang="en-US" sz="3200" dirty="0"/>
              <a:t>if we are on trial today for a benefit done to a sick man, as to how this man has been made well, </a:t>
            </a:r>
            <a:r>
              <a:rPr lang="en-US" sz="3200" b="1" baseline="30000" dirty="0"/>
              <a:t>10 </a:t>
            </a:r>
            <a:r>
              <a:rPr lang="en-US" sz="3200" dirty="0"/>
              <a:t>let it be known to all of you and to all the people of Israel, that </a:t>
            </a:r>
            <a:r>
              <a:rPr lang="en-US" sz="3200" b="1" u="sng" dirty="0">
                <a:solidFill>
                  <a:srgbClr val="002060"/>
                </a:solidFill>
              </a:rPr>
              <a:t>by the name of Jesus Christ the Nazarene</a:t>
            </a:r>
            <a:r>
              <a:rPr lang="en-US" sz="3200" dirty="0"/>
              <a:t>, whom you crucified, whom God raised from the dead –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2593895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20" name="TextBox 19"/>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4:5 </a:t>
            </a:r>
            <a:r>
              <a:rPr lang="en-US" sz="3200" dirty="0"/>
              <a:t>On the next day, their rulers and elders and scribes were gathered together in Jerusalem; </a:t>
            </a:r>
            <a:r>
              <a:rPr lang="en-US" sz="3200" b="1" baseline="30000" dirty="0"/>
              <a:t>6 </a:t>
            </a:r>
            <a:r>
              <a:rPr lang="en-US" sz="3200" dirty="0"/>
              <a:t>and  Annas the high priest was there, and Caiaphas and </a:t>
            </a:r>
            <a:r>
              <a:rPr lang="en-US" sz="3100" b="1" u="sng" dirty="0">
                <a:solidFill>
                  <a:srgbClr val="002060"/>
                </a:solidFill>
              </a:rPr>
              <a:t>John and Alexander, and all who were of high-priestly descent</a:t>
            </a:r>
            <a:r>
              <a:rPr lang="en-US" sz="3200" dirty="0"/>
              <a:t>. </a:t>
            </a:r>
            <a:r>
              <a:rPr lang="en-US" sz="3200" b="1" baseline="30000" dirty="0"/>
              <a:t>7 </a:t>
            </a:r>
            <a:r>
              <a:rPr lang="en-US" sz="3200" dirty="0"/>
              <a:t>When they had placed them in the center, they began to inquire, “By what power, or in what name, have you done this?”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4:8 </a:t>
            </a:r>
            <a:r>
              <a:rPr lang="en-US" sz="3200" dirty="0"/>
              <a:t>Then Peter, filled with the Holy Spirit, said to them, “Rulers and elders of the people, </a:t>
            </a:r>
            <a:r>
              <a:rPr lang="en-US" sz="3200" b="1" baseline="30000" dirty="0"/>
              <a:t>9 </a:t>
            </a:r>
            <a:r>
              <a:rPr lang="en-US" sz="3200" dirty="0"/>
              <a:t>if we are on trial today for a benefit done to a sick man, as to how this man has been made well, </a:t>
            </a:r>
            <a:r>
              <a:rPr lang="en-US" sz="3200" b="1" baseline="30000" dirty="0"/>
              <a:t>10 </a:t>
            </a:r>
            <a:r>
              <a:rPr lang="en-US" sz="3200" dirty="0"/>
              <a:t>let it be known to all of you and to all the people of Israel, that by the name of Jesus Christ the Nazarene, </a:t>
            </a:r>
            <a:r>
              <a:rPr lang="en-US" sz="3200" b="1" u="sng" dirty="0">
                <a:solidFill>
                  <a:srgbClr val="002060"/>
                </a:solidFill>
              </a:rPr>
              <a:t>whom you crucified, whom God raised from the dead </a:t>
            </a:r>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680958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2" name="TextBox 11"/>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4:10 </a:t>
            </a:r>
            <a:r>
              <a:rPr lang="en-US" sz="3200" b="1" u="sng" dirty="0">
                <a:solidFill>
                  <a:srgbClr val="002060"/>
                </a:solidFill>
              </a:rPr>
              <a:t>by this name</a:t>
            </a:r>
            <a:r>
              <a:rPr lang="en-US" sz="3200" dirty="0">
                <a:solidFill>
                  <a:srgbClr val="002060"/>
                </a:solidFill>
              </a:rPr>
              <a:t> </a:t>
            </a:r>
            <a:r>
              <a:rPr lang="en-US" sz="3200" dirty="0"/>
              <a:t>this man stands here before you in good health.  </a:t>
            </a:r>
            <a:r>
              <a:rPr lang="en-US" sz="3200" b="1" baseline="30000" dirty="0"/>
              <a:t>11 </a:t>
            </a:r>
            <a:r>
              <a:rPr lang="en-US" sz="3200" dirty="0"/>
              <a:t>He is the </a:t>
            </a:r>
            <a:r>
              <a:rPr lang="en-US" sz="3200" cap="small" dirty="0"/>
              <a:t>stone which was rejected </a:t>
            </a:r>
            <a:r>
              <a:rPr lang="en-US" sz="3200" dirty="0"/>
              <a:t>by you, </a:t>
            </a:r>
            <a:r>
              <a:rPr lang="en-US" sz="3200" cap="small" dirty="0"/>
              <a:t>the builders</a:t>
            </a:r>
            <a:r>
              <a:rPr lang="en-US" sz="3200" dirty="0"/>
              <a:t>, but </a:t>
            </a:r>
            <a:r>
              <a:rPr lang="en-US" sz="3200" cap="small" dirty="0"/>
              <a:t>which became the chief corner stone.   </a:t>
            </a:r>
            <a:r>
              <a:rPr lang="en-US" sz="3200" b="1" baseline="30000" dirty="0"/>
              <a:t>12 </a:t>
            </a:r>
            <a:r>
              <a:rPr lang="en-US" sz="3200" dirty="0"/>
              <a:t>And there is salvation in no one else; for there is no other name under heaven that has been given among men by which we must be saved.”</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1265901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2" name="TextBox 11"/>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4:10 </a:t>
            </a:r>
            <a:r>
              <a:rPr lang="en-US" sz="3200" dirty="0"/>
              <a:t>by this name</a:t>
            </a:r>
            <a:r>
              <a:rPr lang="en-US" sz="3200" dirty="0">
                <a:solidFill>
                  <a:srgbClr val="002060"/>
                </a:solidFill>
              </a:rPr>
              <a:t> </a:t>
            </a:r>
            <a:r>
              <a:rPr lang="en-US" sz="3200" dirty="0"/>
              <a:t>this man stands here before you in good health.  </a:t>
            </a:r>
            <a:r>
              <a:rPr lang="en-US" sz="3200" b="1" baseline="30000" dirty="0"/>
              <a:t>11 </a:t>
            </a:r>
            <a:r>
              <a:rPr lang="en-US" sz="3200" dirty="0"/>
              <a:t>He is the </a:t>
            </a:r>
            <a:r>
              <a:rPr lang="en-US" sz="3200" cap="small" dirty="0"/>
              <a:t>stone which was rejected </a:t>
            </a:r>
            <a:r>
              <a:rPr lang="en-US" sz="3200" dirty="0"/>
              <a:t>by you, </a:t>
            </a:r>
            <a:r>
              <a:rPr lang="en-US" sz="3200" cap="small" dirty="0"/>
              <a:t>the builders</a:t>
            </a:r>
            <a:r>
              <a:rPr lang="en-US" sz="3200" dirty="0"/>
              <a:t>, but </a:t>
            </a:r>
            <a:r>
              <a:rPr lang="en-US" sz="3200" cap="small" dirty="0"/>
              <a:t>which became the chief corner stone.   </a:t>
            </a:r>
            <a:r>
              <a:rPr lang="en-US" sz="3200" b="1" baseline="30000" dirty="0"/>
              <a:t>12 </a:t>
            </a:r>
            <a:r>
              <a:rPr lang="en-US" sz="3200" dirty="0"/>
              <a:t>And there is salvation in no one else; </a:t>
            </a:r>
            <a:r>
              <a:rPr lang="en-US" sz="3200" b="1" u="sng" dirty="0">
                <a:solidFill>
                  <a:srgbClr val="002060"/>
                </a:solidFill>
              </a:rPr>
              <a:t>for there is no other name under heaven that has been given among men by which we must be saved.</a:t>
            </a:r>
            <a:r>
              <a:rPr lang="en-US" sz="3200" dirty="0"/>
              <a:t>”</a:t>
            </a:r>
          </a:p>
          <a:p>
            <a:r>
              <a:rPr lang="en-US" sz="3200" dirty="0"/>
              <a:t> </a:t>
            </a:r>
          </a:p>
          <a:p>
            <a:endParaRPr lang="en-US" sz="3200" dirty="0"/>
          </a:p>
          <a:p>
            <a:r>
              <a:rPr lang="en-US" sz="3200" dirty="0"/>
              <a:t> </a:t>
            </a:r>
          </a:p>
          <a:p>
            <a:endParaRPr lang="en-US" sz="3400" b="1" u="sng" dirty="0">
              <a:solidFill>
                <a:srgbClr val="002060"/>
              </a:solidFill>
            </a:endParaRPr>
          </a:p>
        </p:txBody>
      </p:sp>
      <p:sp>
        <p:nvSpPr>
          <p:cNvPr id="5" name="Rounded Rectangular Callout 17"/>
          <p:cNvSpPr/>
          <p:nvPr/>
        </p:nvSpPr>
        <p:spPr>
          <a:xfrm>
            <a:off x="266700" y="186690"/>
            <a:ext cx="86106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Jesus Christ – the highest name under Heaven, that’s who.</a:t>
            </a:r>
            <a:endParaRPr lang="en-US" sz="3600" b="1" i="1" dirty="0"/>
          </a:p>
        </p:txBody>
      </p:sp>
    </p:spTree>
    <p:extLst>
      <p:ext uri="{BB962C8B-B14F-4D97-AF65-F5344CB8AC3E}">
        <p14:creationId xmlns:p14="http://schemas.microsoft.com/office/powerpoint/2010/main" xmlns="" val="33550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1" cy="5899355"/>
          </a:xfrm>
          <a:prstGeom prst="rect">
            <a:avLst/>
          </a:prstGeom>
        </p:spPr>
      </p:pic>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sp>
        <p:nvSpPr>
          <p:cNvPr id="18" name="TextBox 17"/>
          <p:cNvSpPr txBox="1"/>
          <p:nvPr/>
        </p:nvSpPr>
        <p:spPr>
          <a:xfrm>
            <a:off x="-2" y="4235382"/>
            <a:ext cx="9144000" cy="2655277"/>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3:3 </a:t>
            </a:r>
            <a:r>
              <a:rPr lang="en-US" sz="3200" dirty="0"/>
              <a:t>When he saw Peter and John about to go into the temple, he began asking to receive alms.  </a:t>
            </a:r>
            <a:r>
              <a:rPr lang="en-US" sz="3200" b="1" baseline="30000" dirty="0"/>
              <a:t>4 </a:t>
            </a:r>
            <a:r>
              <a:rPr lang="en-US" sz="3200" dirty="0"/>
              <a:t>But Peter, along with John, fixed his gaze on him and said, “Look at us!” </a:t>
            </a:r>
            <a:r>
              <a:rPr lang="en-US" sz="3200" b="1" baseline="30000" dirty="0"/>
              <a:t>5 </a:t>
            </a:r>
            <a:r>
              <a:rPr lang="en-US" sz="3200" dirty="0"/>
              <a:t>And he began to give them his attention, expecting to receive something from them.</a:t>
            </a:r>
          </a:p>
          <a:p>
            <a:r>
              <a:rPr lang="en-US" dirty="0"/>
              <a:t> </a:t>
            </a:r>
          </a:p>
          <a:p>
            <a:endParaRPr lang="en-US" sz="3400" b="1" u="sng" dirty="0">
              <a:solidFill>
                <a:srgbClr val="002060"/>
              </a:solidFill>
            </a:endParaRPr>
          </a:p>
        </p:txBody>
      </p:sp>
    </p:spTree>
    <p:extLst>
      <p:ext uri="{BB962C8B-B14F-4D97-AF65-F5344CB8AC3E}">
        <p14:creationId xmlns:p14="http://schemas.microsoft.com/office/powerpoint/2010/main" xmlns="" val="738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2" name="TextBox 11"/>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4:10 </a:t>
            </a:r>
            <a:r>
              <a:rPr lang="en-US" sz="3200" dirty="0"/>
              <a:t>by this name</a:t>
            </a:r>
            <a:r>
              <a:rPr lang="en-US" sz="3200" dirty="0">
                <a:solidFill>
                  <a:srgbClr val="002060"/>
                </a:solidFill>
              </a:rPr>
              <a:t> </a:t>
            </a:r>
            <a:r>
              <a:rPr lang="en-US" sz="3200" dirty="0"/>
              <a:t>this man stands here before you in good health.  </a:t>
            </a:r>
            <a:r>
              <a:rPr lang="en-US" sz="3200" b="1" baseline="30000" dirty="0"/>
              <a:t>11 </a:t>
            </a:r>
            <a:r>
              <a:rPr lang="en-US" sz="3200" dirty="0"/>
              <a:t>He is the </a:t>
            </a:r>
            <a:r>
              <a:rPr lang="en-US" sz="3200" cap="small" dirty="0"/>
              <a:t>stone which was rejected </a:t>
            </a:r>
            <a:r>
              <a:rPr lang="en-US" sz="3200" dirty="0"/>
              <a:t>by you, </a:t>
            </a:r>
            <a:r>
              <a:rPr lang="en-US" sz="3200" cap="small" dirty="0"/>
              <a:t>the builders</a:t>
            </a:r>
            <a:r>
              <a:rPr lang="en-US" sz="3200" dirty="0"/>
              <a:t>, but </a:t>
            </a:r>
            <a:r>
              <a:rPr lang="en-US" sz="3200" cap="small" dirty="0"/>
              <a:t>which became the chief corner stone.   </a:t>
            </a:r>
            <a:r>
              <a:rPr lang="en-US" sz="3200" b="1" baseline="30000" dirty="0"/>
              <a:t>12 </a:t>
            </a:r>
            <a:r>
              <a:rPr lang="en-US" sz="3200" dirty="0"/>
              <a:t>And there is salvation in no one else; </a:t>
            </a:r>
            <a:r>
              <a:rPr lang="en-US" sz="3200" b="1" u="sng" dirty="0">
                <a:solidFill>
                  <a:srgbClr val="002060"/>
                </a:solidFill>
              </a:rPr>
              <a:t>for there is no other name under heaven that has been given among men by which we must be saved.</a:t>
            </a:r>
            <a:r>
              <a:rPr lang="en-US" sz="3200" dirty="0"/>
              <a:t>”</a:t>
            </a:r>
          </a:p>
          <a:p>
            <a:r>
              <a:rPr lang="en-US" sz="3200" dirty="0"/>
              <a:t> </a:t>
            </a:r>
          </a:p>
          <a:p>
            <a:endParaRPr lang="en-US" sz="3200" dirty="0"/>
          </a:p>
          <a:p>
            <a:r>
              <a:rPr lang="en-US" sz="3200" dirty="0"/>
              <a:t> </a:t>
            </a:r>
          </a:p>
          <a:p>
            <a:endParaRPr lang="en-US" sz="3400" b="1" u="sng" dirty="0">
              <a:solidFill>
                <a:srgbClr val="002060"/>
              </a:solidFill>
            </a:endParaRPr>
          </a:p>
        </p:txBody>
      </p:sp>
      <p:sp>
        <p:nvSpPr>
          <p:cNvPr id="5" name="Rounded Rectangular Callout 17"/>
          <p:cNvSpPr/>
          <p:nvPr/>
        </p:nvSpPr>
        <p:spPr>
          <a:xfrm>
            <a:off x="266700" y="186690"/>
            <a:ext cx="86106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Jesus Christ – the highest name under Heaven, that’s who.</a:t>
            </a:r>
            <a:endParaRPr lang="en-US" sz="3600" b="1" i="1" dirty="0"/>
          </a:p>
        </p:txBody>
      </p:sp>
      <p:sp>
        <p:nvSpPr>
          <p:cNvPr id="6" name="Rounded Rectangular Callout 17"/>
          <p:cNvSpPr/>
          <p:nvPr/>
        </p:nvSpPr>
        <p:spPr>
          <a:xfrm>
            <a:off x="4191000" y="2971800"/>
            <a:ext cx="48006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Higher than </a:t>
            </a:r>
            <a:r>
              <a:rPr lang="en-US" sz="3600" b="1" i="1" dirty="0"/>
              <a:t>yours</a:t>
            </a:r>
            <a:r>
              <a:rPr lang="en-US" sz="3600" b="1" dirty="0"/>
              <a:t> BTW</a:t>
            </a:r>
            <a:endParaRPr lang="en-US" sz="3600" b="1" i="1" dirty="0"/>
          </a:p>
        </p:txBody>
      </p:sp>
    </p:spTree>
    <p:extLst>
      <p:ext uri="{BB962C8B-B14F-4D97-AF65-F5344CB8AC3E}">
        <p14:creationId xmlns:p14="http://schemas.microsoft.com/office/powerpoint/2010/main" xmlns="" val="33550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2" name="TextBox 11"/>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4:10 </a:t>
            </a:r>
            <a:r>
              <a:rPr lang="en-US" sz="3200" dirty="0"/>
              <a:t>by this name</a:t>
            </a:r>
            <a:r>
              <a:rPr lang="en-US" sz="3200" dirty="0">
                <a:solidFill>
                  <a:srgbClr val="002060"/>
                </a:solidFill>
              </a:rPr>
              <a:t> </a:t>
            </a:r>
            <a:r>
              <a:rPr lang="en-US" sz="3200" dirty="0"/>
              <a:t>this man stands here before you in good health.  </a:t>
            </a:r>
            <a:r>
              <a:rPr lang="en-US" sz="3200" b="1" baseline="30000" dirty="0"/>
              <a:t>11 </a:t>
            </a:r>
            <a:r>
              <a:rPr lang="en-US" sz="3100" b="1" u="sng" dirty="0">
                <a:solidFill>
                  <a:srgbClr val="002060"/>
                </a:solidFill>
              </a:rPr>
              <a:t>He is the </a:t>
            </a:r>
            <a:r>
              <a:rPr lang="en-US" sz="3100" b="1" u="sng" cap="small" dirty="0">
                <a:solidFill>
                  <a:srgbClr val="002060"/>
                </a:solidFill>
              </a:rPr>
              <a:t>stone which was rejected </a:t>
            </a:r>
            <a:r>
              <a:rPr lang="en-US" sz="3100" b="1" u="sng" dirty="0">
                <a:solidFill>
                  <a:srgbClr val="002060"/>
                </a:solidFill>
              </a:rPr>
              <a:t>by you, </a:t>
            </a:r>
            <a:r>
              <a:rPr lang="en-US" sz="3100" b="1" u="sng" cap="small" dirty="0">
                <a:solidFill>
                  <a:srgbClr val="002060"/>
                </a:solidFill>
              </a:rPr>
              <a:t>the builders</a:t>
            </a:r>
            <a:r>
              <a:rPr lang="en-US" sz="3100" b="1" u="sng" dirty="0">
                <a:solidFill>
                  <a:srgbClr val="002060"/>
                </a:solidFill>
              </a:rPr>
              <a:t>, but </a:t>
            </a:r>
            <a:r>
              <a:rPr lang="en-US" sz="3100" b="1" u="sng" cap="small" dirty="0">
                <a:solidFill>
                  <a:srgbClr val="002060"/>
                </a:solidFill>
              </a:rPr>
              <a:t>which became the chief corner stone. </a:t>
            </a:r>
            <a:r>
              <a:rPr lang="en-US" sz="3200" cap="small" dirty="0"/>
              <a:t>  </a:t>
            </a:r>
            <a:r>
              <a:rPr lang="en-US" sz="3200" b="1" baseline="30000" dirty="0"/>
              <a:t>12 </a:t>
            </a:r>
            <a:r>
              <a:rPr lang="en-US" sz="3200" dirty="0"/>
              <a:t>And there is salvation in no one else; for there is no other name under heaven that has been given among men by which we must be saved.”</a:t>
            </a:r>
          </a:p>
          <a:p>
            <a:r>
              <a:rPr lang="en-US" sz="3200" dirty="0"/>
              <a:t> </a:t>
            </a:r>
          </a:p>
          <a:p>
            <a:endParaRPr lang="en-US" sz="3200" dirty="0"/>
          </a:p>
          <a:p>
            <a:r>
              <a:rPr lang="en-US" sz="3200" dirty="0"/>
              <a:t> </a:t>
            </a:r>
          </a:p>
          <a:p>
            <a:endParaRPr lang="en-US" sz="3400" b="1" u="sng" dirty="0">
              <a:solidFill>
                <a:srgbClr val="002060"/>
              </a:solidFill>
            </a:endParaRPr>
          </a:p>
        </p:txBody>
      </p:sp>
      <p:sp>
        <p:nvSpPr>
          <p:cNvPr id="5" name="Rounded Rectangular Callout 17"/>
          <p:cNvSpPr/>
          <p:nvPr/>
        </p:nvSpPr>
        <p:spPr>
          <a:xfrm>
            <a:off x="266700" y="186690"/>
            <a:ext cx="86106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Jesus Christ – the highest name under Heaven, that’s who.</a:t>
            </a:r>
            <a:endParaRPr lang="en-US" sz="3600" b="1" i="1" dirty="0"/>
          </a:p>
        </p:txBody>
      </p:sp>
      <p:sp>
        <p:nvSpPr>
          <p:cNvPr id="6" name="Rounded Rectangular Callout 17"/>
          <p:cNvSpPr/>
          <p:nvPr/>
        </p:nvSpPr>
        <p:spPr>
          <a:xfrm>
            <a:off x="4191000" y="2971800"/>
            <a:ext cx="48006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Higher than </a:t>
            </a:r>
            <a:r>
              <a:rPr lang="en-US" sz="3600" b="1" i="1" dirty="0"/>
              <a:t>yours</a:t>
            </a:r>
            <a:r>
              <a:rPr lang="en-US" sz="3600" b="1" dirty="0"/>
              <a:t> BTW</a:t>
            </a:r>
            <a:endParaRPr lang="en-US" sz="3600" b="1" i="1" dirty="0"/>
          </a:p>
        </p:txBody>
      </p:sp>
    </p:spTree>
    <p:extLst>
      <p:ext uri="{BB962C8B-B14F-4D97-AF65-F5344CB8AC3E}">
        <p14:creationId xmlns:p14="http://schemas.microsoft.com/office/powerpoint/2010/main" xmlns="" val="3157888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2" name="TextBox 11"/>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4:13 </a:t>
            </a:r>
            <a:r>
              <a:rPr lang="en-US" sz="3200" dirty="0"/>
              <a:t>Now as they observed the </a:t>
            </a:r>
            <a:r>
              <a:rPr lang="en-US" sz="3200" b="1" u="sng" dirty="0">
                <a:solidFill>
                  <a:srgbClr val="002060"/>
                </a:solidFill>
              </a:rPr>
              <a:t>confidence of Peter and John</a:t>
            </a:r>
            <a:r>
              <a:rPr lang="en-US" sz="3200" dirty="0"/>
              <a:t> and understood that they were uneducated and untrained men, they were amazed, and began to recognize them as having been with Jesus.</a:t>
            </a:r>
            <a:r>
              <a:rPr lang="en-US" sz="3200" b="1" baseline="30000" dirty="0"/>
              <a:t>14 </a:t>
            </a:r>
            <a:r>
              <a:rPr lang="en-US" sz="3200" dirty="0"/>
              <a:t>And seeing the man who had been healed standing with them, they had nothing to say in reply.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5120457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2" name="TextBox 11"/>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4:13 </a:t>
            </a:r>
            <a:r>
              <a:rPr lang="en-US" sz="3200" dirty="0"/>
              <a:t>Now as they observed the </a:t>
            </a:r>
            <a:r>
              <a:rPr lang="en-US" sz="3200" b="1" u="sng" dirty="0">
                <a:solidFill>
                  <a:srgbClr val="002060"/>
                </a:solidFill>
              </a:rPr>
              <a:t>confidence of Peter and John</a:t>
            </a:r>
            <a:r>
              <a:rPr lang="en-US" sz="3200" dirty="0"/>
              <a:t> and understood that they were uneducated and untrained men, they were amazed, and began to recognize them as having been with Jesus.</a:t>
            </a:r>
            <a:r>
              <a:rPr lang="en-US" sz="3200" b="1" baseline="30000" dirty="0"/>
              <a:t>14 </a:t>
            </a:r>
            <a:r>
              <a:rPr lang="en-US" sz="3200" dirty="0"/>
              <a:t>And seeing the man who had been healed standing with them, they had nothing to say in reply. </a:t>
            </a:r>
          </a:p>
          <a:p>
            <a:r>
              <a:rPr lang="en-US" sz="3200" dirty="0"/>
              <a:t> </a:t>
            </a:r>
          </a:p>
          <a:p>
            <a:endParaRPr lang="en-US" sz="3200" dirty="0"/>
          </a:p>
          <a:p>
            <a:r>
              <a:rPr lang="en-US" sz="3200" dirty="0"/>
              <a:t> </a:t>
            </a:r>
          </a:p>
          <a:p>
            <a:endParaRPr lang="en-US" sz="3400" b="1" u="sng" dirty="0">
              <a:solidFill>
                <a:srgbClr val="002060"/>
              </a:solidFill>
            </a:endParaRPr>
          </a:p>
        </p:txBody>
      </p:sp>
      <p:sp>
        <p:nvSpPr>
          <p:cNvPr id="6" name="Speech Bubble: Rectangle 5"/>
          <p:cNvSpPr/>
          <p:nvPr/>
        </p:nvSpPr>
        <p:spPr>
          <a:xfrm>
            <a:off x="3352800" y="2438400"/>
            <a:ext cx="5638800" cy="1045210"/>
          </a:xfrm>
          <a:prstGeom prst="wedgeRectCallout">
            <a:avLst>
              <a:gd name="adj1" fmla="val 11745"/>
              <a:gd name="adj2" fmla="val 860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i="1" dirty="0" err="1">
                <a:solidFill>
                  <a:schemeClr val="tx1"/>
                </a:solidFill>
              </a:rPr>
              <a:t>parresia</a:t>
            </a:r>
            <a:r>
              <a:rPr lang="en-US" sz="3200" b="1" i="1" dirty="0">
                <a:solidFill>
                  <a:schemeClr val="tx1"/>
                </a:solidFill>
              </a:rPr>
              <a:t>: “</a:t>
            </a:r>
            <a:r>
              <a:rPr lang="en-US" sz="3200" b="1" dirty="0">
                <a:solidFill>
                  <a:schemeClr val="tx1"/>
                </a:solidFill>
              </a:rPr>
              <a:t>boldness, openness, freedom of speech”</a:t>
            </a:r>
          </a:p>
        </p:txBody>
      </p:sp>
    </p:spTree>
    <p:extLst>
      <p:ext uri="{BB962C8B-B14F-4D97-AF65-F5344CB8AC3E}">
        <p14:creationId xmlns:p14="http://schemas.microsoft.com/office/powerpoint/2010/main" xmlns="" val="51204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2" name="TextBox 11"/>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4:13 </a:t>
            </a:r>
            <a:r>
              <a:rPr lang="en-US" sz="3200" dirty="0"/>
              <a:t>Now as they observed the confidence of Peter and John and understood that they were </a:t>
            </a:r>
            <a:r>
              <a:rPr lang="en-US" sz="3200" b="1" u="sng" dirty="0">
                <a:solidFill>
                  <a:srgbClr val="002060"/>
                </a:solidFill>
              </a:rPr>
              <a:t>uneducated and untrained men</a:t>
            </a:r>
            <a:r>
              <a:rPr lang="en-US" sz="3200" dirty="0"/>
              <a:t>, they were amazed, and began to recognize them as having been with Jesus.</a:t>
            </a:r>
            <a:r>
              <a:rPr lang="en-US" sz="3200" b="1" baseline="30000" dirty="0"/>
              <a:t>14 </a:t>
            </a:r>
            <a:r>
              <a:rPr lang="en-US" sz="3200" dirty="0"/>
              <a:t>And seeing the man who had been healed standing with them, they had nothing to say in reply. </a:t>
            </a:r>
          </a:p>
          <a:p>
            <a:r>
              <a:rPr lang="en-US" sz="3200" dirty="0"/>
              <a:t> </a:t>
            </a:r>
          </a:p>
          <a:p>
            <a:endParaRPr lang="en-US" sz="3200" dirty="0"/>
          </a:p>
          <a:p>
            <a:r>
              <a:rPr lang="en-US" sz="3200" dirty="0"/>
              <a:t> </a:t>
            </a:r>
          </a:p>
          <a:p>
            <a:endParaRPr lang="en-US" sz="3400" b="1" u="sng" dirty="0">
              <a:solidFill>
                <a:srgbClr val="002060"/>
              </a:solidFill>
            </a:endParaRPr>
          </a:p>
        </p:txBody>
      </p:sp>
      <p:sp>
        <p:nvSpPr>
          <p:cNvPr id="7" name="Speech Bubble: Rectangle 6"/>
          <p:cNvSpPr/>
          <p:nvPr/>
        </p:nvSpPr>
        <p:spPr>
          <a:xfrm>
            <a:off x="4419600" y="2438400"/>
            <a:ext cx="4572000" cy="1045210"/>
          </a:xfrm>
          <a:prstGeom prst="wedgeRectCallout">
            <a:avLst>
              <a:gd name="adj1" fmla="val 20207"/>
              <a:gd name="adj2" fmla="val 1381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i="1" dirty="0" err="1">
                <a:solidFill>
                  <a:schemeClr val="tx1"/>
                </a:solidFill>
              </a:rPr>
              <a:t>agrammatos</a:t>
            </a:r>
            <a:r>
              <a:rPr lang="en-US" sz="3200" b="1" i="1" dirty="0">
                <a:solidFill>
                  <a:schemeClr val="tx1"/>
                </a:solidFill>
              </a:rPr>
              <a:t>: “</a:t>
            </a:r>
            <a:r>
              <a:rPr lang="en-US" sz="3200" b="1" dirty="0">
                <a:solidFill>
                  <a:schemeClr val="tx1"/>
                </a:solidFill>
              </a:rPr>
              <a:t>without learning, unlettered”</a:t>
            </a:r>
          </a:p>
        </p:txBody>
      </p:sp>
      <p:sp>
        <p:nvSpPr>
          <p:cNvPr id="8" name="Speech Bubble: Rectangle 7"/>
          <p:cNvSpPr/>
          <p:nvPr/>
        </p:nvSpPr>
        <p:spPr>
          <a:xfrm>
            <a:off x="14654" y="2597785"/>
            <a:ext cx="4038600" cy="1045210"/>
          </a:xfrm>
          <a:prstGeom prst="wedgeRectCallout">
            <a:avLst>
              <a:gd name="adj1" fmla="val -7877"/>
              <a:gd name="adj2" fmla="val 1676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i="1" dirty="0" err="1">
                <a:solidFill>
                  <a:schemeClr val="tx1"/>
                </a:solidFill>
              </a:rPr>
              <a:t>idiotes</a:t>
            </a:r>
            <a:r>
              <a:rPr lang="en-US" sz="3200" b="1" i="1" dirty="0">
                <a:solidFill>
                  <a:schemeClr val="tx1"/>
                </a:solidFill>
              </a:rPr>
              <a:t> “</a:t>
            </a:r>
            <a:r>
              <a:rPr lang="en-US" sz="3200" b="1" dirty="0">
                <a:solidFill>
                  <a:schemeClr val="tx1"/>
                </a:solidFill>
              </a:rPr>
              <a:t>ungifted, unskilled, untrained”</a:t>
            </a:r>
          </a:p>
        </p:txBody>
      </p:sp>
    </p:spTree>
    <p:extLst>
      <p:ext uri="{BB962C8B-B14F-4D97-AF65-F5344CB8AC3E}">
        <p14:creationId xmlns:p14="http://schemas.microsoft.com/office/powerpoint/2010/main" xmlns="" val="324568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2" name="TextBox 11"/>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4:13 </a:t>
            </a:r>
            <a:r>
              <a:rPr lang="en-US" sz="3200" dirty="0"/>
              <a:t>Now as they observed the confidence of Peter and John and understood that they were uneducated and untrained men, </a:t>
            </a:r>
            <a:r>
              <a:rPr lang="en-US" sz="3200" b="1" u="sng" dirty="0">
                <a:solidFill>
                  <a:srgbClr val="002060"/>
                </a:solidFill>
              </a:rPr>
              <a:t>they were amazed, and began to recognize them as having been with Jesus.</a:t>
            </a:r>
            <a:r>
              <a:rPr lang="en-US" sz="3200" b="1" baseline="30000" dirty="0"/>
              <a:t>14 </a:t>
            </a:r>
            <a:r>
              <a:rPr lang="en-US" sz="3200" dirty="0"/>
              <a:t>And seeing the man who had been healed standing with them, they had nothing to say in reply.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2362025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2" name="TextBox 11"/>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4:13 </a:t>
            </a:r>
            <a:r>
              <a:rPr lang="en-US" sz="3200" dirty="0"/>
              <a:t>Now as they observed the confidence of Peter and John and understood that they were uneducated and untrained men, they were amazed, and began to recognize them as having been with Jesus.</a:t>
            </a:r>
            <a:r>
              <a:rPr lang="en-US" sz="3200" b="1" baseline="30000" dirty="0"/>
              <a:t>14 </a:t>
            </a:r>
            <a:r>
              <a:rPr lang="en-US" sz="3200" b="1" u="sng" dirty="0">
                <a:solidFill>
                  <a:srgbClr val="002060"/>
                </a:solidFill>
              </a:rPr>
              <a:t>And seeing the man who had been healed standing with them</a:t>
            </a:r>
            <a:r>
              <a:rPr lang="en-US" sz="3200" dirty="0"/>
              <a:t>, they had nothing to say in reply.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3122524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2" name="TextBox 11"/>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4:13 </a:t>
            </a:r>
            <a:r>
              <a:rPr lang="en-US" sz="3200" dirty="0"/>
              <a:t>Now as they observed the confidence of Peter and John and understood that they were uneducated and untrained men, they were amazed, and began to recognize them as having been with Jesus.</a:t>
            </a:r>
            <a:r>
              <a:rPr lang="en-US" sz="3200" b="1" baseline="30000" dirty="0"/>
              <a:t>14 </a:t>
            </a:r>
            <a:r>
              <a:rPr lang="en-US" sz="3200" dirty="0"/>
              <a:t>And seeing the man who had been healed standing with them, </a:t>
            </a:r>
            <a:r>
              <a:rPr lang="en-US" sz="3200" b="1" u="sng" dirty="0">
                <a:solidFill>
                  <a:srgbClr val="002060"/>
                </a:solidFill>
              </a:rPr>
              <a:t>they had nothing to say in reply</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177088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12" name="TextBox 11"/>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4:15 </a:t>
            </a:r>
            <a:r>
              <a:rPr lang="en-US" sz="3200" dirty="0"/>
              <a:t>But when they had ordered them to leave the  Council, they began to confer with one another,  </a:t>
            </a:r>
            <a:r>
              <a:rPr lang="en-US" sz="3200" b="1" baseline="30000" dirty="0"/>
              <a:t>16 </a:t>
            </a:r>
            <a:r>
              <a:rPr lang="en-US" sz="3200" dirty="0"/>
              <a:t>saying, “</a:t>
            </a:r>
            <a:r>
              <a:rPr lang="en-US" sz="3200" b="1" u="sng" dirty="0">
                <a:solidFill>
                  <a:srgbClr val="002060"/>
                </a:solidFill>
              </a:rPr>
              <a:t>What shall we do with these men</a:t>
            </a:r>
            <a:r>
              <a:rPr lang="en-US" sz="3200" dirty="0"/>
              <a:t>? For the fact that a noteworthy miracle has taken place through them is apparent to all who live in Jerusalem, and we cannot deny it. </a:t>
            </a:r>
          </a:p>
          <a:p>
            <a:r>
              <a:rPr lang="en-US" sz="3200" dirty="0"/>
              <a:t> </a:t>
            </a:r>
          </a:p>
          <a:p>
            <a:endParaRPr lang="en-US" sz="3200" dirty="0"/>
          </a:p>
          <a:p>
            <a:r>
              <a:rPr lang="en-US" sz="3200" dirty="0"/>
              <a:t> </a:t>
            </a:r>
          </a:p>
          <a:p>
            <a:endParaRPr lang="en-US" sz="3400" b="1" u="sng" dirty="0">
              <a:solidFill>
                <a:srgbClr val="002060"/>
              </a:solidFill>
            </a:endParaRPr>
          </a:p>
        </p:txBody>
      </p:sp>
      <p:sp>
        <p:nvSpPr>
          <p:cNvPr id="5" name="TextBox 4"/>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4:15 </a:t>
            </a:r>
            <a:r>
              <a:rPr lang="en-US" sz="3200" dirty="0"/>
              <a:t>But when they had ordered them to leave the  Council, they began to confer with one another,  </a:t>
            </a:r>
            <a:r>
              <a:rPr lang="en-US" sz="3200" b="1" baseline="30000" dirty="0"/>
              <a:t>16 </a:t>
            </a:r>
            <a:r>
              <a:rPr lang="en-US" sz="3200" dirty="0"/>
              <a:t>saying, “What shall we do with these men? For the fact that </a:t>
            </a:r>
            <a:r>
              <a:rPr lang="en-US" sz="3200" b="1" u="sng" dirty="0">
                <a:solidFill>
                  <a:srgbClr val="002060"/>
                </a:solidFill>
              </a:rPr>
              <a:t>a noteworthy miracle has taken place </a:t>
            </a:r>
            <a:r>
              <a:rPr lang="en-US" sz="3200" dirty="0"/>
              <a:t>through them is </a:t>
            </a:r>
            <a:r>
              <a:rPr lang="en-US" sz="3200" b="1" u="sng" dirty="0">
                <a:solidFill>
                  <a:srgbClr val="002060"/>
                </a:solidFill>
              </a:rPr>
              <a:t>apparent to all </a:t>
            </a:r>
            <a:r>
              <a:rPr lang="en-US" sz="3200" dirty="0"/>
              <a:t>who live in Jerusalem, and </a:t>
            </a:r>
            <a:r>
              <a:rPr lang="en-US" sz="3200" b="1" u="sng" dirty="0">
                <a:solidFill>
                  <a:srgbClr val="002060"/>
                </a:solidFill>
              </a:rPr>
              <a:t>we cannot deny it</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332300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5" name="TextBox 4"/>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4:17 </a:t>
            </a:r>
            <a:r>
              <a:rPr lang="en-US" sz="3400" dirty="0"/>
              <a:t>But </a:t>
            </a:r>
            <a:r>
              <a:rPr lang="en-US" sz="3400" b="1" u="sng" dirty="0">
                <a:solidFill>
                  <a:srgbClr val="002060"/>
                </a:solidFill>
              </a:rPr>
              <a:t>so that it will not spread any further </a:t>
            </a:r>
            <a:r>
              <a:rPr lang="en-US" sz="3400" dirty="0"/>
              <a:t>among the people, let us warn them to speak no longer to any man in this name.” </a:t>
            </a:r>
            <a:r>
              <a:rPr lang="en-US" sz="3400" b="1" baseline="30000" dirty="0"/>
              <a:t>18 </a:t>
            </a:r>
            <a:r>
              <a:rPr lang="en-US" sz="3400" dirty="0"/>
              <a:t>And when they had summoned them, they commanded them not to speak or teach at all in the name of Jesus.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0" y="3808242"/>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4:17 </a:t>
            </a:r>
            <a:r>
              <a:rPr lang="en-US" sz="3400" dirty="0"/>
              <a:t>But so that it will not spread any further among the people, let us warn them to speak no longer to any man </a:t>
            </a:r>
            <a:r>
              <a:rPr lang="en-US" sz="3400" b="1" u="sng" dirty="0">
                <a:solidFill>
                  <a:srgbClr val="002060"/>
                </a:solidFill>
              </a:rPr>
              <a:t>in this name</a:t>
            </a:r>
            <a:r>
              <a:rPr lang="en-US" sz="3400" dirty="0"/>
              <a:t>.” </a:t>
            </a:r>
            <a:r>
              <a:rPr lang="en-US" sz="3400" b="1" baseline="30000" dirty="0"/>
              <a:t>18 </a:t>
            </a:r>
            <a:r>
              <a:rPr lang="en-US" sz="3400" dirty="0"/>
              <a:t>And when they had summoned them, they commanded them not to speak or teach at all in the name of Jesus.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3" name="TextBox 12"/>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4:17 </a:t>
            </a:r>
            <a:r>
              <a:rPr lang="en-US" sz="3400" dirty="0"/>
              <a:t>But so that it will not spread any further among the people, let us warn them to speak no longer to any man in this name.” </a:t>
            </a:r>
            <a:r>
              <a:rPr lang="en-US" sz="3400" b="1" baseline="30000" dirty="0"/>
              <a:t>18 </a:t>
            </a:r>
            <a:r>
              <a:rPr lang="en-US" sz="3400" dirty="0"/>
              <a:t>And when they had summoned them, </a:t>
            </a:r>
            <a:r>
              <a:rPr lang="en-US" sz="3400" b="1" u="sng" dirty="0">
                <a:solidFill>
                  <a:srgbClr val="002060"/>
                </a:solidFill>
              </a:rPr>
              <a:t>they commanded them not to speak or teach at all in the name of Jesus</a:t>
            </a:r>
            <a:r>
              <a:rPr lang="en-US" sz="3400" dirty="0"/>
              <a:t>.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145345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1" cy="5899355"/>
          </a:xfrm>
          <a:prstGeom prst="rect">
            <a:avLst/>
          </a:prstGeom>
        </p:spPr>
      </p:pic>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65984"/>
            <a:ext cx="9144000" cy="6092190"/>
          </a:xfrm>
          <a:prstGeom prst="rect">
            <a:avLst/>
          </a:prstGeom>
        </p:spPr>
      </p:pic>
      <p:sp>
        <p:nvSpPr>
          <p:cNvPr id="18" name="TextBox 17"/>
          <p:cNvSpPr txBox="1"/>
          <p:nvPr/>
        </p:nvSpPr>
        <p:spPr>
          <a:xfrm>
            <a:off x="-2" y="4235382"/>
            <a:ext cx="9144000" cy="2655277"/>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3:6 </a:t>
            </a:r>
            <a:r>
              <a:rPr lang="en-US" sz="3200" dirty="0"/>
              <a:t>But Peter said, “I do not possess silver and gold, but what I do have I give to you: In the name of Jesus Christ the Nazarene—walk!” </a:t>
            </a:r>
            <a:r>
              <a:rPr lang="en-US" sz="3200" b="1" baseline="30000" dirty="0"/>
              <a:t>7 </a:t>
            </a:r>
            <a:r>
              <a:rPr lang="en-US" sz="3200" dirty="0"/>
              <a:t>And seizing him by the right hand, he raised him up; and immediately his feet and his ankles were strengthened. </a:t>
            </a:r>
          </a:p>
          <a:p>
            <a:r>
              <a:rPr lang="en-US" dirty="0"/>
              <a:t> </a:t>
            </a:r>
          </a:p>
          <a:p>
            <a:endParaRPr lang="en-US" sz="3400" b="1" u="sng" dirty="0">
              <a:solidFill>
                <a:srgbClr val="002060"/>
              </a:solidFill>
            </a:endParaRPr>
          </a:p>
        </p:txBody>
      </p:sp>
    </p:spTree>
    <p:extLst>
      <p:ext uri="{BB962C8B-B14F-4D97-AF65-F5344CB8AC3E}">
        <p14:creationId xmlns:p14="http://schemas.microsoft.com/office/powerpoint/2010/main" xmlns="" val="413935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xmlns="" val="0"/>
              </a:ext>
            </a:extLst>
          </a:blip>
          <a:srcRect t="-200"/>
          <a:stretch/>
        </p:blipFill>
        <p:spPr>
          <a:xfrm>
            <a:off x="0" y="0"/>
            <a:ext cx="9144000" cy="3802380"/>
          </a:xfrm>
          <a:prstGeom prst="rect">
            <a:avLst/>
          </a:prstGeom>
        </p:spPr>
      </p:pic>
      <p:sp>
        <p:nvSpPr>
          <p:cNvPr id="5" name="TextBox 4"/>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4:17 </a:t>
            </a:r>
            <a:r>
              <a:rPr lang="en-US" sz="3400" dirty="0"/>
              <a:t>But </a:t>
            </a:r>
            <a:r>
              <a:rPr lang="en-US" sz="3400" b="1" u="sng" dirty="0">
                <a:solidFill>
                  <a:srgbClr val="002060"/>
                </a:solidFill>
              </a:rPr>
              <a:t>so that it will not spread any further </a:t>
            </a:r>
            <a:r>
              <a:rPr lang="en-US" sz="3400" dirty="0"/>
              <a:t>among the people, let us warn them to speak no longer to any man in this name.” </a:t>
            </a:r>
            <a:r>
              <a:rPr lang="en-US" sz="3400" b="1" baseline="30000" dirty="0"/>
              <a:t>18 </a:t>
            </a:r>
            <a:r>
              <a:rPr lang="en-US" sz="3400" dirty="0"/>
              <a:t>And when they had summoned them, they commanded them not to speak or teach at all in the name of Jesus.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0" y="3808242"/>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4:17 </a:t>
            </a:r>
            <a:r>
              <a:rPr lang="en-US" sz="3400" dirty="0"/>
              <a:t>But so that it will not spread any further among the people, let us warn them to speak no longer to any man </a:t>
            </a:r>
            <a:r>
              <a:rPr lang="en-US" sz="3400" b="1" u="sng" dirty="0">
                <a:solidFill>
                  <a:srgbClr val="002060"/>
                </a:solidFill>
              </a:rPr>
              <a:t>in this name</a:t>
            </a:r>
            <a:r>
              <a:rPr lang="en-US" sz="3400" dirty="0"/>
              <a:t>.” </a:t>
            </a:r>
            <a:r>
              <a:rPr lang="en-US" sz="3400" b="1" baseline="30000" dirty="0"/>
              <a:t>18 </a:t>
            </a:r>
            <a:r>
              <a:rPr lang="en-US" sz="3400" dirty="0"/>
              <a:t>And when they had summoned them, they commanded them not to speak or teach at all in the name of Jesus.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3" name="TextBox 12"/>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4:17 </a:t>
            </a:r>
            <a:r>
              <a:rPr lang="en-US" sz="3400" dirty="0"/>
              <a:t>But so that it will not spread any further among the people, let us warn them to speak no longer to any man in this name.” </a:t>
            </a:r>
            <a:r>
              <a:rPr lang="en-US" sz="3400" b="1" baseline="30000" dirty="0"/>
              <a:t>18 </a:t>
            </a:r>
            <a:r>
              <a:rPr lang="en-US" sz="3400" dirty="0"/>
              <a:t>And when they had summoned them, </a:t>
            </a:r>
            <a:r>
              <a:rPr lang="en-US" sz="3400" b="1" u="sng" dirty="0">
                <a:solidFill>
                  <a:srgbClr val="002060"/>
                </a:solidFill>
              </a:rPr>
              <a:t>they commanded them not to speak or teach at all in the name of Jesus</a:t>
            </a:r>
            <a:r>
              <a:rPr lang="en-US" sz="34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6" name="Rounded Rectangular Callout 17"/>
          <p:cNvSpPr/>
          <p:nvPr/>
        </p:nvSpPr>
        <p:spPr>
          <a:xfrm>
            <a:off x="297180" y="426720"/>
            <a:ext cx="4572000" cy="65151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Total lack of curiously!</a:t>
            </a:r>
            <a:endParaRPr lang="en-US" sz="3600" b="1" i="1" dirty="0"/>
          </a:p>
        </p:txBody>
      </p:sp>
    </p:spTree>
    <p:extLst>
      <p:ext uri="{BB962C8B-B14F-4D97-AF65-F5344CB8AC3E}">
        <p14:creationId xmlns:p14="http://schemas.microsoft.com/office/powerpoint/2010/main" xmlns="" val="145345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4:17 </a:t>
            </a:r>
            <a:r>
              <a:rPr lang="en-US" sz="3400" dirty="0"/>
              <a:t>But </a:t>
            </a:r>
            <a:r>
              <a:rPr lang="en-US" sz="3400" b="1" u="sng" dirty="0">
                <a:solidFill>
                  <a:srgbClr val="002060"/>
                </a:solidFill>
              </a:rPr>
              <a:t>so that it will not spread any further </a:t>
            </a:r>
            <a:r>
              <a:rPr lang="en-US" sz="3400" dirty="0"/>
              <a:t>among the people, let us warn them to speak no longer to any man in this name.” </a:t>
            </a:r>
            <a:r>
              <a:rPr lang="en-US" sz="3400" b="1" baseline="30000" dirty="0"/>
              <a:t>18 </a:t>
            </a:r>
            <a:r>
              <a:rPr lang="en-US" sz="3400" dirty="0"/>
              <a:t>And when they had summoned them, they commanded them not to speak or teach at all in the name of Jesus. </a:t>
            </a:r>
          </a:p>
          <a:p>
            <a:r>
              <a:rPr lang="en-US" sz="3200" dirty="0"/>
              <a:t>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0" y="3808242"/>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4:17 </a:t>
            </a:r>
            <a:r>
              <a:rPr lang="en-US" sz="3400" dirty="0"/>
              <a:t>But so that it will not spread any further among the people, let us warn them to speak no longer to any man </a:t>
            </a:r>
            <a:r>
              <a:rPr lang="en-US" sz="3400" b="1" u="sng" dirty="0">
                <a:solidFill>
                  <a:srgbClr val="002060"/>
                </a:solidFill>
              </a:rPr>
              <a:t>in this name</a:t>
            </a:r>
            <a:r>
              <a:rPr lang="en-US" sz="3400" dirty="0"/>
              <a:t>.” </a:t>
            </a:r>
            <a:r>
              <a:rPr lang="en-US" sz="3400" b="1" baseline="30000" dirty="0"/>
              <a:t>18 </a:t>
            </a:r>
            <a:r>
              <a:rPr lang="en-US" sz="3400" dirty="0"/>
              <a:t>And when they had summoned them, they commanded them not to speak or teach at all in the name of Jesus. </a:t>
            </a:r>
          </a:p>
          <a:p>
            <a:r>
              <a:rPr lang="en-US" sz="3200" dirty="0"/>
              <a:t> </a:t>
            </a:r>
          </a:p>
          <a:p>
            <a:endParaRPr lang="en-US" sz="3200" dirty="0"/>
          </a:p>
          <a:p>
            <a:r>
              <a:rPr lang="en-US" sz="3200" dirty="0"/>
              <a:t> </a:t>
            </a:r>
          </a:p>
          <a:p>
            <a:endParaRPr lang="en-US" sz="3400" b="1" u="sng" dirty="0">
              <a:solidFill>
                <a:srgbClr val="002060"/>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225" y="-8792"/>
            <a:ext cx="8591550" cy="4830360"/>
          </a:xfrm>
          <a:prstGeom prst="rect">
            <a:avLst/>
          </a:prstGeom>
        </p:spPr>
      </p:pic>
      <p:sp>
        <p:nvSpPr>
          <p:cNvPr id="13" name="TextBox 12"/>
          <p:cNvSpPr txBox="1"/>
          <p:nvPr/>
        </p:nvSpPr>
        <p:spPr>
          <a:xfrm>
            <a:off x="0" y="3802380"/>
            <a:ext cx="9144000" cy="305562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4:17 </a:t>
            </a:r>
            <a:r>
              <a:rPr lang="en-US" sz="3400" dirty="0"/>
              <a:t>But so that it will not spread any further among the people, let us warn them to speak no longer to any man in this name.” </a:t>
            </a:r>
            <a:r>
              <a:rPr lang="en-US" sz="3400" b="1" baseline="30000" dirty="0"/>
              <a:t>18 </a:t>
            </a:r>
            <a:r>
              <a:rPr lang="en-US" sz="3400" dirty="0"/>
              <a:t>And when they had summoned them, </a:t>
            </a:r>
            <a:r>
              <a:rPr lang="en-US" sz="3400" b="1" u="sng" dirty="0">
                <a:solidFill>
                  <a:srgbClr val="002060"/>
                </a:solidFill>
              </a:rPr>
              <a:t>they commanded them not to speak or teach at all in the name of Jesus</a:t>
            </a:r>
            <a:r>
              <a:rPr lang="en-US" sz="3400" dirty="0"/>
              <a:t>.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87643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225" y="0"/>
            <a:ext cx="8591550" cy="4830360"/>
          </a:xfrm>
          <a:prstGeom prst="rect">
            <a:avLst/>
          </a:prstGeom>
        </p:spPr>
      </p:pic>
      <p:sp>
        <p:nvSpPr>
          <p:cNvPr id="9" name="TextBox 8"/>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to give heed to you rather than to God, you be the judge;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13" name="TextBox 12"/>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a:t>
            </a:r>
            <a:r>
              <a:rPr lang="en-US" sz="3200" b="1" u="sng" dirty="0">
                <a:solidFill>
                  <a:srgbClr val="002060"/>
                </a:solidFill>
              </a:rPr>
              <a:t>to give heed to you rather than to God</a:t>
            </a:r>
            <a:r>
              <a:rPr lang="en-US" sz="3200" dirty="0"/>
              <a:t>, you be the judge;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7" name="TextBox 6"/>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a:t>
            </a:r>
            <a:r>
              <a:rPr lang="en-US" sz="3200" b="1" u="sng" dirty="0">
                <a:solidFill>
                  <a:srgbClr val="002060"/>
                </a:solidFill>
              </a:rPr>
              <a:t>Whether it is right in the sight of God </a:t>
            </a:r>
            <a:r>
              <a:rPr lang="en-US" sz="3200" dirty="0"/>
              <a:t>to give heed to you rather than to God, </a:t>
            </a:r>
            <a:r>
              <a:rPr lang="en-US" sz="3200" b="1" u="sng" dirty="0">
                <a:solidFill>
                  <a:srgbClr val="002060"/>
                </a:solidFill>
              </a:rPr>
              <a:t>you be the judge</a:t>
            </a:r>
            <a:r>
              <a:rPr lang="en-US" sz="3200" dirty="0"/>
              <a:t>;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8" name="TextBox 7"/>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25768381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225" y="0"/>
            <a:ext cx="8591550" cy="4830360"/>
          </a:xfrm>
          <a:prstGeom prst="rect">
            <a:avLst/>
          </a:prstGeom>
        </p:spPr>
      </p:pic>
      <p:sp>
        <p:nvSpPr>
          <p:cNvPr id="9" name="TextBox 8"/>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to give heed to you rather than to God, you be the judge;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13" name="TextBox 12"/>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a:t>
            </a:r>
            <a:r>
              <a:rPr lang="en-US" sz="3200" b="1" u="sng" dirty="0">
                <a:solidFill>
                  <a:srgbClr val="002060"/>
                </a:solidFill>
              </a:rPr>
              <a:t>to give heed to you rather than to God</a:t>
            </a:r>
            <a:r>
              <a:rPr lang="en-US" sz="3200" dirty="0"/>
              <a:t>, you be the judge;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7" name="TextBox 6"/>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a:t>
            </a:r>
            <a:r>
              <a:rPr lang="en-US" sz="3200" b="1" u="sng" dirty="0">
                <a:solidFill>
                  <a:srgbClr val="002060"/>
                </a:solidFill>
              </a:rPr>
              <a:t>Whether it is right in the sight of God </a:t>
            </a:r>
            <a:r>
              <a:rPr lang="en-US" sz="3200" dirty="0"/>
              <a:t>to give heed to you rather than to God, </a:t>
            </a:r>
            <a:r>
              <a:rPr lang="en-US" sz="3200" b="1" u="sng" dirty="0">
                <a:solidFill>
                  <a:srgbClr val="002060"/>
                </a:solidFill>
              </a:rPr>
              <a:t>you be the judge</a:t>
            </a:r>
            <a:r>
              <a:rPr lang="en-US" sz="3200" dirty="0"/>
              <a:t>;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8" name="TextBox 7"/>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to give heed to you rather than to God, you be the judge; </a:t>
            </a:r>
            <a:r>
              <a:rPr lang="en-US" sz="3200" b="1" baseline="30000" dirty="0"/>
              <a:t>20 </a:t>
            </a:r>
            <a:r>
              <a:rPr lang="en-US" sz="3200" b="1" u="sng" dirty="0">
                <a:solidFill>
                  <a:srgbClr val="002060"/>
                </a:solidFill>
              </a:rPr>
              <a:t>for we cannot stop speaking about what we have seen and heard.</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8744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225" y="0"/>
            <a:ext cx="8591550" cy="4830360"/>
          </a:xfrm>
          <a:prstGeom prst="rect">
            <a:avLst/>
          </a:prstGeom>
        </p:spPr>
      </p:pic>
      <p:sp>
        <p:nvSpPr>
          <p:cNvPr id="9" name="TextBox 8"/>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to give heed to you rather than to God, you be the judge;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13" name="TextBox 12"/>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a:t>
            </a:r>
            <a:r>
              <a:rPr lang="en-US" sz="3200" b="1" u="sng" dirty="0">
                <a:solidFill>
                  <a:srgbClr val="002060"/>
                </a:solidFill>
              </a:rPr>
              <a:t>to give heed to you rather than to God</a:t>
            </a:r>
            <a:r>
              <a:rPr lang="en-US" sz="3200" dirty="0"/>
              <a:t>, you be the judge;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7" name="TextBox 6"/>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a:t>
            </a:r>
            <a:r>
              <a:rPr lang="en-US" sz="3200" b="1" u="sng" dirty="0">
                <a:solidFill>
                  <a:srgbClr val="002060"/>
                </a:solidFill>
              </a:rPr>
              <a:t>Whether it is right in the sight of God </a:t>
            </a:r>
            <a:r>
              <a:rPr lang="en-US" sz="3200" dirty="0"/>
              <a:t>to give heed to you rather than to God, </a:t>
            </a:r>
            <a:r>
              <a:rPr lang="en-US" sz="3200" b="1" u="sng" dirty="0">
                <a:solidFill>
                  <a:srgbClr val="002060"/>
                </a:solidFill>
              </a:rPr>
              <a:t>you be the judge</a:t>
            </a:r>
            <a:r>
              <a:rPr lang="en-US" sz="3200" dirty="0"/>
              <a:t>;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8" name="TextBox 7"/>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to give heed to you rather than to God, you be the judge; </a:t>
            </a:r>
            <a:r>
              <a:rPr lang="en-US" sz="3200" b="1" baseline="30000" dirty="0"/>
              <a:t>20 </a:t>
            </a:r>
            <a:r>
              <a:rPr lang="en-US" sz="3200" b="1" u="sng" dirty="0">
                <a:solidFill>
                  <a:srgbClr val="002060"/>
                </a:solidFill>
              </a:rPr>
              <a:t>for we cannot stop speaking about what we have seen and heard.</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6" name="Rounded Rectangular Callout 17"/>
          <p:cNvSpPr/>
          <p:nvPr/>
        </p:nvSpPr>
        <p:spPr>
          <a:xfrm>
            <a:off x="152400" y="2737338"/>
            <a:ext cx="8839200" cy="160606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“You have put us in a position where we have to choose between obeying </a:t>
            </a:r>
            <a:r>
              <a:rPr lang="en-US" sz="3600" b="1" i="1" dirty="0"/>
              <a:t>your</a:t>
            </a:r>
            <a:r>
              <a:rPr lang="en-US" sz="3600" b="1" dirty="0"/>
              <a:t> authority or </a:t>
            </a:r>
            <a:r>
              <a:rPr lang="en-US" sz="3600" b="1" i="1" dirty="0"/>
              <a:t>God’s</a:t>
            </a:r>
            <a:r>
              <a:rPr lang="en-US" sz="3600" b="1" dirty="0"/>
              <a:t> authority…” </a:t>
            </a:r>
            <a:endParaRPr lang="en-US" sz="3600" b="1" i="1" dirty="0"/>
          </a:p>
        </p:txBody>
      </p:sp>
    </p:spTree>
    <p:extLst>
      <p:ext uri="{BB962C8B-B14F-4D97-AF65-F5344CB8AC3E}">
        <p14:creationId xmlns:p14="http://schemas.microsoft.com/office/powerpoint/2010/main" xmlns="" val="8744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8"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225" y="0"/>
            <a:ext cx="8591550" cy="4830360"/>
          </a:xfrm>
          <a:prstGeom prst="rect">
            <a:avLst/>
          </a:prstGeom>
        </p:spPr>
      </p:pic>
      <p:sp>
        <p:nvSpPr>
          <p:cNvPr id="13" name="TextBox 12"/>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a:t>
            </a:r>
            <a:r>
              <a:rPr lang="en-US" sz="3200" b="1" u="sng" dirty="0">
                <a:solidFill>
                  <a:srgbClr val="002060"/>
                </a:solidFill>
              </a:rPr>
              <a:t>to give heed to you rather than to God</a:t>
            </a:r>
            <a:r>
              <a:rPr lang="en-US" sz="3200" dirty="0"/>
              <a:t>, you be the judge;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7" name="TextBox 6"/>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a:t>
            </a:r>
            <a:r>
              <a:rPr lang="en-US" sz="3200" b="1" u="sng" dirty="0">
                <a:solidFill>
                  <a:srgbClr val="002060"/>
                </a:solidFill>
              </a:rPr>
              <a:t>Whether it is right in the sight of </a:t>
            </a:r>
            <a:r>
              <a:rPr lang="en-US" sz="3200" dirty="0"/>
              <a:t>God to give heed to you rather than to God, </a:t>
            </a:r>
            <a:r>
              <a:rPr lang="en-US" sz="3200" b="1" u="sng" dirty="0">
                <a:solidFill>
                  <a:srgbClr val="002060"/>
                </a:solidFill>
              </a:rPr>
              <a:t>you be the judge</a:t>
            </a:r>
            <a:r>
              <a:rPr lang="en-US" sz="3200" dirty="0"/>
              <a:t>;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8" name="TextBox 7"/>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to give heed to you rather than to God, you be the judge; </a:t>
            </a:r>
            <a:r>
              <a:rPr lang="en-US" sz="3200" b="1" baseline="30000" dirty="0"/>
              <a:t>20 </a:t>
            </a:r>
            <a:r>
              <a:rPr lang="en-US" sz="3200" b="1" u="sng" dirty="0">
                <a:solidFill>
                  <a:srgbClr val="002060"/>
                </a:solidFill>
              </a:rPr>
              <a:t>for we cannot stop speaking about what we have seen and heard.</a:t>
            </a:r>
            <a:r>
              <a:rPr lang="en-US" sz="3200" dirty="0"/>
              <a:t>” </a:t>
            </a:r>
          </a:p>
          <a:p>
            <a:r>
              <a:rPr lang="en-US" sz="3200" dirty="0"/>
              <a:t> </a:t>
            </a:r>
          </a:p>
          <a:p>
            <a:endParaRPr lang="en-US" sz="3200" dirty="0"/>
          </a:p>
          <a:p>
            <a:r>
              <a:rPr lang="en-US" sz="3200" dirty="0"/>
              <a:t> </a:t>
            </a:r>
          </a:p>
          <a:p>
            <a:endParaRPr lang="en-US" sz="3400" b="1" u="sng" dirty="0">
              <a:solidFill>
                <a:srgbClr val="002060"/>
              </a:solidFill>
            </a:endParaRPr>
          </a:p>
        </p:txBody>
      </p:sp>
      <p:sp>
        <p:nvSpPr>
          <p:cNvPr id="9" name="Rounded Rectangular Callout 17"/>
          <p:cNvSpPr/>
          <p:nvPr/>
        </p:nvSpPr>
        <p:spPr>
          <a:xfrm>
            <a:off x="2286000" y="3200400"/>
            <a:ext cx="44196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“I’m </a:t>
            </a:r>
            <a:r>
              <a:rPr lang="en-US" sz="4800" b="1" dirty="0" err="1"/>
              <a:t>goin</a:t>
            </a:r>
            <a:r>
              <a:rPr lang="en-US" sz="4800" b="1" dirty="0"/>
              <a:t>’ to” </a:t>
            </a:r>
            <a:endParaRPr lang="en-US" sz="4800" b="1" i="1" dirty="0"/>
          </a:p>
        </p:txBody>
      </p:sp>
    </p:spTree>
    <p:extLst>
      <p:ext uri="{BB962C8B-B14F-4D97-AF65-F5344CB8AC3E}">
        <p14:creationId xmlns:p14="http://schemas.microsoft.com/office/powerpoint/2010/main" xmlns="" val="37309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225" y="0"/>
            <a:ext cx="8591550" cy="4830360"/>
          </a:xfrm>
          <a:prstGeom prst="rect">
            <a:avLst/>
          </a:prstGeom>
        </p:spPr>
      </p:pic>
      <p:sp>
        <p:nvSpPr>
          <p:cNvPr id="13" name="TextBox 12"/>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a:t>
            </a:r>
            <a:r>
              <a:rPr lang="en-US" sz="3200" b="1" u="sng" dirty="0">
                <a:solidFill>
                  <a:srgbClr val="002060"/>
                </a:solidFill>
              </a:rPr>
              <a:t>to give heed to you rather than to God</a:t>
            </a:r>
            <a:r>
              <a:rPr lang="en-US" sz="3200" dirty="0"/>
              <a:t>, you be the judge;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7" name="TextBox 6"/>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a:t>
            </a:r>
            <a:r>
              <a:rPr lang="en-US" sz="3200" b="1" u="sng" dirty="0">
                <a:solidFill>
                  <a:srgbClr val="002060"/>
                </a:solidFill>
              </a:rPr>
              <a:t>Whether it is right in the sight of </a:t>
            </a:r>
            <a:r>
              <a:rPr lang="en-US" sz="3200" dirty="0"/>
              <a:t>God to give heed to you rather than to God, </a:t>
            </a:r>
            <a:r>
              <a:rPr lang="en-US" sz="3200" b="1" u="sng" dirty="0">
                <a:solidFill>
                  <a:srgbClr val="002060"/>
                </a:solidFill>
              </a:rPr>
              <a:t>you be the judge</a:t>
            </a:r>
            <a:r>
              <a:rPr lang="en-US" sz="3200" dirty="0"/>
              <a:t>;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8" name="TextBox 7"/>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4:21 </a:t>
            </a:r>
            <a:r>
              <a:rPr lang="en-US" sz="3200" dirty="0"/>
              <a:t>When they had </a:t>
            </a:r>
            <a:r>
              <a:rPr lang="en-US" sz="3200" b="1" u="sng" dirty="0">
                <a:solidFill>
                  <a:srgbClr val="002060"/>
                </a:solidFill>
              </a:rPr>
              <a:t>threatened them further</a:t>
            </a:r>
            <a:r>
              <a:rPr lang="en-US" sz="3200" dirty="0"/>
              <a:t>, they let them go (finding no basis on which to punish them) on account of the people, because they were all glorifying God for what had happened; </a:t>
            </a:r>
            <a:r>
              <a:rPr lang="en-US" sz="3200" b="1" baseline="30000" dirty="0"/>
              <a:t>22 </a:t>
            </a:r>
            <a:r>
              <a:rPr lang="en-US" sz="3200" dirty="0"/>
              <a:t>for the man was more than forty years old on whom this  miracle of healing had been performed.</a:t>
            </a:r>
          </a:p>
          <a:p>
            <a:r>
              <a:rPr lang="en-US" sz="3200" dirty="0"/>
              <a:t> </a:t>
            </a:r>
          </a:p>
          <a:p>
            <a:endParaRPr lang="en-US" sz="3200" dirty="0"/>
          </a:p>
          <a:p>
            <a:r>
              <a:rPr lang="en-US" sz="3200" dirty="0"/>
              <a:t> </a:t>
            </a:r>
          </a:p>
          <a:p>
            <a:endParaRPr lang="en-US" sz="3400" b="1" u="sng" dirty="0">
              <a:solidFill>
                <a:srgbClr val="002060"/>
              </a:solidFill>
            </a:endParaRPr>
          </a:p>
        </p:txBody>
      </p:sp>
      <p:sp>
        <p:nvSpPr>
          <p:cNvPr id="10" name="TextBox 9"/>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4:21 </a:t>
            </a:r>
            <a:r>
              <a:rPr lang="en-US" sz="3200" dirty="0"/>
              <a:t>When they had threatened them further, they let them go (</a:t>
            </a:r>
            <a:r>
              <a:rPr lang="en-US" sz="3200" b="1" u="sng" dirty="0">
                <a:solidFill>
                  <a:srgbClr val="002060"/>
                </a:solidFill>
              </a:rPr>
              <a:t>finding no basis on which to punish them</a:t>
            </a:r>
            <a:r>
              <a:rPr lang="en-US" sz="3200" dirty="0"/>
              <a:t>) on account of the people, because they were all glorifying God for what had happened; </a:t>
            </a:r>
            <a:r>
              <a:rPr lang="en-US" sz="3200" b="1" baseline="30000" dirty="0"/>
              <a:t>22 </a:t>
            </a:r>
            <a:r>
              <a:rPr lang="en-US" sz="3200" dirty="0"/>
              <a:t>for the man was more than forty years old on whom this  miracle of healing had been performed.</a:t>
            </a:r>
          </a:p>
          <a:p>
            <a:r>
              <a:rPr lang="en-US" sz="3200" dirty="0"/>
              <a:t> </a:t>
            </a:r>
          </a:p>
          <a:p>
            <a:endParaRPr lang="en-US" sz="3200" dirty="0"/>
          </a:p>
          <a:p>
            <a:r>
              <a:rPr lang="en-US" sz="3200" dirty="0"/>
              <a:t> </a:t>
            </a:r>
          </a:p>
          <a:p>
            <a:endParaRPr lang="en-US" sz="3400" b="1" u="sng" dirty="0">
              <a:solidFill>
                <a:srgbClr val="002060"/>
              </a:solidFill>
            </a:endParaRPr>
          </a:p>
        </p:txBody>
      </p:sp>
      <p:sp>
        <p:nvSpPr>
          <p:cNvPr id="11" name="TextBox 10"/>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4:21 </a:t>
            </a:r>
            <a:r>
              <a:rPr lang="en-US" sz="3200" dirty="0"/>
              <a:t>When they had threatened them further, they let them go (finding no basis on which to punish them) </a:t>
            </a:r>
            <a:r>
              <a:rPr lang="en-US" sz="3200" b="1" u="sng" dirty="0">
                <a:solidFill>
                  <a:srgbClr val="002060"/>
                </a:solidFill>
              </a:rPr>
              <a:t>on account of the people</a:t>
            </a:r>
            <a:r>
              <a:rPr lang="en-US" sz="3200" dirty="0"/>
              <a:t>, because they were all glorifying God for what had happened; </a:t>
            </a:r>
            <a:r>
              <a:rPr lang="en-US" sz="3200" b="1" baseline="30000" dirty="0"/>
              <a:t>22 </a:t>
            </a:r>
            <a:r>
              <a:rPr lang="en-US" sz="3200" dirty="0"/>
              <a:t>for the man was more than forty years old on whom this  miracle of healing had been performed.</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4:21 </a:t>
            </a:r>
            <a:r>
              <a:rPr lang="en-US" sz="3200" dirty="0"/>
              <a:t>When they had threatened them further, they let them go (finding no basis on which to punish them) on account of the people, because they were all glorifying God for what had happened; </a:t>
            </a:r>
            <a:r>
              <a:rPr lang="en-US" sz="3200" b="1" baseline="30000" dirty="0"/>
              <a:t>22 </a:t>
            </a:r>
            <a:r>
              <a:rPr lang="en-US" sz="3200" dirty="0"/>
              <a:t>for the man was </a:t>
            </a:r>
            <a:r>
              <a:rPr lang="en-US" sz="3200" b="1" u="sng" dirty="0">
                <a:solidFill>
                  <a:srgbClr val="002060"/>
                </a:solidFill>
              </a:rPr>
              <a:t>more than forty years old </a:t>
            </a:r>
            <a:r>
              <a:rPr lang="en-US" sz="3200" dirty="0"/>
              <a:t>on whom this  miracle of healing had been performed.</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343012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225" y="0"/>
            <a:ext cx="8591550" cy="4830360"/>
          </a:xfrm>
          <a:prstGeom prst="rect">
            <a:avLst/>
          </a:prstGeom>
        </p:spPr>
      </p:pic>
      <p:sp>
        <p:nvSpPr>
          <p:cNvPr id="13" name="TextBox 12"/>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“Whether it is right in the sight of God </a:t>
            </a:r>
            <a:r>
              <a:rPr lang="en-US" sz="3200" b="1" u="sng" dirty="0">
                <a:solidFill>
                  <a:srgbClr val="002060"/>
                </a:solidFill>
              </a:rPr>
              <a:t>to give heed to you rather than to God</a:t>
            </a:r>
            <a:r>
              <a:rPr lang="en-US" sz="3200" dirty="0"/>
              <a:t>, you be the judge;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7" name="TextBox 6"/>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a:t>
            </a:r>
            <a:r>
              <a:rPr lang="en-US" sz="3200" b="1" baseline="30000" dirty="0"/>
              <a:t>19 </a:t>
            </a:r>
            <a:r>
              <a:rPr lang="en-US" sz="3200" dirty="0"/>
              <a:t>But Peter and John answered and said to them, “</a:t>
            </a:r>
            <a:r>
              <a:rPr lang="en-US" sz="3200" b="1" u="sng" dirty="0">
                <a:solidFill>
                  <a:srgbClr val="002060"/>
                </a:solidFill>
              </a:rPr>
              <a:t>Whether it is right in the sight of </a:t>
            </a:r>
            <a:r>
              <a:rPr lang="en-US" sz="3200" dirty="0"/>
              <a:t>God to give heed to you rather than to God, </a:t>
            </a:r>
            <a:r>
              <a:rPr lang="en-US" sz="3200" b="1" u="sng" dirty="0">
                <a:solidFill>
                  <a:srgbClr val="002060"/>
                </a:solidFill>
              </a:rPr>
              <a:t>you be the judge</a:t>
            </a:r>
            <a:r>
              <a:rPr lang="en-US" sz="3200" dirty="0"/>
              <a:t>; </a:t>
            </a:r>
            <a:r>
              <a:rPr lang="en-US" sz="3200" b="1" baseline="30000" dirty="0"/>
              <a:t>20 </a:t>
            </a:r>
            <a:r>
              <a:rPr lang="en-US" sz="3200" dirty="0"/>
              <a:t>for we cannot stop speaking about what we have seen and heard.” </a:t>
            </a:r>
          </a:p>
          <a:p>
            <a:r>
              <a:rPr lang="en-US" sz="3200" dirty="0"/>
              <a:t> </a:t>
            </a:r>
          </a:p>
          <a:p>
            <a:endParaRPr lang="en-US" sz="3200" dirty="0"/>
          </a:p>
          <a:p>
            <a:r>
              <a:rPr lang="en-US" sz="3200" dirty="0"/>
              <a:t> </a:t>
            </a:r>
          </a:p>
          <a:p>
            <a:endParaRPr lang="en-US" sz="3400" b="1" u="sng" dirty="0">
              <a:solidFill>
                <a:srgbClr val="002060"/>
              </a:solidFill>
            </a:endParaRPr>
          </a:p>
        </p:txBody>
      </p:sp>
      <p:sp>
        <p:nvSpPr>
          <p:cNvPr id="8" name="TextBox 7"/>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4:21 </a:t>
            </a:r>
            <a:r>
              <a:rPr lang="en-US" sz="3200" dirty="0"/>
              <a:t>When they had </a:t>
            </a:r>
            <a:r>
              <a:rPr lang="en-US" sz="3200" b="1" u="sng" dirty="0">
                <a:solidFill>
                  <a:srgbClr val="002060"/>
                </a:solidFill>
              </a:rPr>
              <a:t>threatened them further</a:t>
            </a:r>
            <a:r>
              <a:rPr lang="en-US" sz="3200" dirty="0"/>
              <a:t>, they let them go (finding no basis on which to punish them) on account of the people, because they were all glorifying God for what had happened; </a:t>
            </a:r>
            <a:r>
              <a:rPr lang="en-US" sz="3200" b="1" baseline="30000" dirty="0"/>
              <a:t>22 </a:t>
            </a:r>
            <a:r>
              <a:rPr lang="en-US" sz="3200" dirty="0"/>
              <a:t>for the man was more than forty years old on whom this  miracle of healing had been performed.</a:t>
            </a:r>
          </a:p>
          <a:p>
            <a:r>
              <a:rPr lang="en-US" sz="3200" dirty="0"/>
              <a:t> </a:t>
            </a:r>
          </a:p>
          <a:p>
            <a:endParaRPr lang="en-US" sz="3200" dirty="0"/>
          </a:p>
          <a:p>
            <a:r>
              <a:rPr lang="en-US" sz="3200" dirty="0"/>
              <a:t> </a:t>
            </a:r>
          </a:p>
          <a:p>
            <a:endParaRPr lang="en-US" sz="3400" b="1" u="sng" dirty="0">
              <a:solidFill>
                <a:srgbClr val="002060"/>
              </a:solidFill>
            </a:endParaRPr>
          </a:p>
        </p:txBody>
      </p:sp>
      <p:sp>
        <p:nvSpPr>
          <p:cNvPr id="9" name="Rounded Rectangular Callout 17"/>
          <p:cNvSpPr/>
          <p:nvPr/>
        </p:nvSpPr>
        <p:spPr>
          <a:xfrm>
            <a:off x="5439728" y="3124200"/>
            <a:ext cx="356616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isn’t over…</a:t>
            </a:r>
            <a:endParaRPr lang="en-US" sz="3600" b="1" i="1" dirty="0"/>
          </a:p>
        </p:txBody>
      </p:sp>
      <p:sp>
        <p:nvSpPr>
          <p:cNvPr id="10" name="TextBox 9"/>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4:21 </a:t>
            </a:r>
            <a:r>
              <a:rPr lang="en-US" sz="3200" dirty="0"/>
              <a:t>When they had threatened them further, they let them go (</a:t>
            </a:r>
            <a:r>
              <a:rPr lang="en-US" sz="3200" b="1" u="sng" dirty="0">
                <a:solidFill>
                  <a:srgbClr val="002060"/>
                </a:solidFill>
              </a:rPr>
              <a:t>finding no basis on which to punish them</a:t>
            </a:r>
            <a:r>
              <a:rPr lang="en-US" sz="3200" dirty="0"/>
              <a:t>) on account of the people, because they were all glorifying God for what had happened; </a:t>
            </a:r>
            <a:r>
              <a:rPr lang="en-US" sz="3200" b="1" baseline="30000" dirty="0"/>
              <a:t>22 </a:t>
            </a:r>
            <a:r>
              <a:rPr lang="en-US" sz="3200" dirty="0"/>
              <a:t>for the man was more than forty years old on whom this  miracle of healing had been performed.</a:t>
            </a:r>
          </a:p>
          <a:p>
            <a:r>
              <a:rPr lang="en-US" sz="3200" dirty="0"/>
              <a:t> </a:t>
            </a:r>
          </a:p>
          <a:p>
            <a:endParaRPr lang="en-US" sz="3200" dirty="0"/>
          </a:p>
          <a:p>
            <a:r>
              <a:rPr lang="en-US" sz="3200" dirty="0"/>
              <a:t> </a:t>
            </a:r>
          </a:p>
          <a:p>
            <a:endParaRPr lang="en-US" sz="3400" b="1" u="sng" dirty="0">
              <a:solidFill>
                <a:srgbClr val="002060"/>
              </a:solidFill>
            </a:endParaRPr>
          </a:p>
        </p:txBody>
      </p:sp>
      <p:sp>
        <p:nvSpPr>
          <p:cNvPr id="11" name="TextBox 10"/>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4:21 </a:t>
            </a:r>
            <a:r>
              <a:rPr lang="en-US" sz="3200" dirty="0"/>
              <a:t>When they had threatened them further, they let them go (finding no basis on which to punish them) </a:t>
            </a:r>
            <a:r>
              <a:rPr lang="en-US" sz="3200" b="1" u="sng" dirty="0">
                <a:solidFill>
                  <a:srgbClr val="002060"/>
                </a:solidFill>
              </a:rPr>
              <a:t>on account of the people</a:t>
            </a:r>
            <a:r>
              <a:rPr lang="en-US" sz="3200" dirty="0"/>
              <a:t>, because they were all glorifying God for what had happened; </a:t>
            </a:r>
            <a:r>
              <a:rPr lang="en-US" sz="3200" b="1" baseline="30000" dirty="0"/>
              <a:t>22 </a:t>
            </a:r>
            <a:r>
              <a:rPr lang="en-US" sz="3200" dirty="0"/>
              <a:t>for the man was more than forty years old on whom this  miracle of healing had been performed.</a:t>
            </a:r>
          </a:p>
          <a:p>
            <a:r>
              <a:rPr lang="en-US" sz="3200" dirty="0"/>
              <a:t> </a:t>
            </a:r>
          </a:p>
          <a:p>
            <a:endParaRPr lang="en-US" sz="3200" dirty="0"/>
          </a:p>
          <a:p>
            <a:r>
              <a:rPr lang="en-US" sz="3200" dirty="0"/>
              <a:t> </a:t>
            </a:r>
          </a:p>
          <a:p>
            <a:endParaRPr lang="en-US" sz="3400" b="1" u="sng" dirty="0">
              <a:solidFill>
                <a:srgbClr val="002060"/>
              </a:solidFill>
            </a:endParaRPr>
          </a:p>
        </p:txBody>
      </p:sp>
      <p:sp>
        <p:nvSpPr>
          <p:cNvPr id="12" name="TextBox 11"/>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4:21 </a:t>
            </a:r>
            <a:r>
              <a:rPr lang="en-US" sz="3200" dirty="0"/>
              <a:t>When they had threatened them further, they let them go (finding no basis on which to punish them) on account of the people, because they were all glorifying God for what had happened; </a:t>
            </a:r>
            <a:r>
              <a:rPr lang="en-US" sz="3200" b="1" baseline="30000" dirty="0"/>
              <a:t>22 </a:t>
            </a:r>
            <a:r>
              <a:rPr lang="en-US" sz="3200" dirty="0"/>
              <a:t>for the man was </a:t>
            </a:r>
            <a:r>
              <a:rPr lang="en-US" sz="3200" b="1" u="sng" dirty="0">
                <a:solidFill>
                  <a:srgbClr val="002060"/>
                </a:solidFill>
              </a:rPr>
              <a:t>more than forty years old </a:t>
            </a:r>
            <a:r>
              <a:rPr lang="en-US" sz="3200" dirty="0"/>
              <a:t>on whom this  miracle of healing had been performed.</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343012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1524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Where did their confidence come from? </a:t>
            </a:r>
            <a:endParaRPr lang="en-US" sz="3800" b="1" i="1" dirty="0"/>
          </a:p>
        </p:txBody>
      </p:sp>
    </p:spTree>
    <p:extLst>
      <p:ext uri="{BB962C8B-B14F-4D97-AF65-F5344CB8AC3E}">
        <p14:creationId xmlns:p14="http://schemas.microsoft.com/office/powerpoint/2010/main" xmlns="" val="26373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1524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Where did their confidence come from? </a:t>
            </a:r>
            <a:endParaRPr lang="en-US" sz="3800" b="1" i="1" dirty="0"/>
          </a:p>
        </p:txBody>
      </p:sp>
      <p:sp>
        <p:nvSpPr>
          <p:cNvPr id="15" name="Rounded Rectangular Callout 17"/>
          <p:cNvSpPr/>
          <p:nvPr/>
        </p:nvSpPr>
        <p:spPr>
          <a:xfrm>
            <a:off x="-152400" y="685800"/>
            <a:ext cx="9448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Not from themselves!</a:t>
            </a:r>
            <a:endParaRPr lang="en-US" sz="4800" b="1" i="1" dirty="0"/>
          </a:p>
        </p:txBody>
      </p:sp>
    </p:spTree>
    <p:extLst>
      <p:ext uri="{BB962C8B-B14F-4D97-AF65-F5344CB8AC3E}">
        <p14:creationId xmlns:p14="http://schemas.microsoft.com/office/powerpoint/2010/main" xmlns="" val="26373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1" cy="5899355"/>
          </a:xfrm>
          <a:prstGeom prst="rect">
            <a:avLst/>
          </a:prstGeom>
        </p:spPr>
      </p:pic>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65984"/>
            <a:ext cx="9144000" cy="6092190"/>
          </a:xfrm>
          <a:prstGeom prst="rect">
            <a:avLst/>
          </a:prstGeom>
        </p:spPr>
      </p:pic>
      <p:sp>
        <p:nvSpPr>
          <p:cNvPr id="18" name="TextBox 17"/>
          <p:cNvSpPr txBox="1"/>
          <p:nvPr/>
        </p:nvSpPr>
        <p:spPr>
          <a:xfrm>
            <a:off x="-2" y="5257800"/>
            <a:ext cx="9144000" cy="163285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3:8 </a:t>
            </a:r>
            <a:r>
              <a:rPr lang="en-US" sz="3200" dirty="0"/>
              <a:t>With a leap he stood upright and began to walk; and he entered the temple with them, walking and leaping and praising God. </a:t>
            </a:r>
          </a:p>
          <a:p>
            <a:r>
              <a:rPr lang="en-US" dirty="0"/>
              <a:t> </a:t>
            </a:r>
          </a:p>
          <a:p>
            <a:endParaRPr lang="en-US" sz="3400" b="1" u="sng" dirty="0">
              <a:solidFill>
                <a:srgbClr val="002060"/>
              </a:solidFill>
            </a:endParaRPr>
          </a:p>
        </p:txBody>
      </p:sp>
    </p:spTree>
    <p:extLst>
      <p:ext uri="{BB962C8B-B14F-4D97-AF65-F5344CB8AC3E}">
        <p14:creationId xmlns:p14="http://schemas.microsoft.com/office/powerpoint/2010/main" xmlns="" val="27936671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1524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Where did their confidence come from? </a:t>
            </a:r>
            <a:endParaRPr lang="en-US" sz="3800" b="1" i="1" dirty="0"/>
          </a:p>
        </p:txBody>
      </p:sp>
      <p:sp>
        <p:nvSpPr>
          <p:cNvPr id="15" name="Rounded Rectangular Callout 17"/>
          <p:cNvSpPr/>
          <p:nvPr/>
        </p:nvSpPr>
        <p:spPr>
          <a:xfrm>
            <a:off x="-152400" y="685800"/>
            <a:ext cx="9448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Not from themselves!</a:t>
            </a:r>
            <a:endParaRPr lang="en-US" sz="4800" b="1" i="1" dirty="0"/>
          </a:p>
        </p:txBody>
      </p:sp>
      <p:sp>
        <p:nvSpPr>
          <p:cNvPr id="14" name="TextBox 13"/>
          <p:cNvSpPr txBox="1"/>
          <p:nvPr/>
        </p:nvSpPr>
        <p:spPr>
          <a:xfrm>
            <a:off x="838200" y="2133600"/>
            <a:ext cx="7467600" cy="2514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3:12 </a:t>
            </a:r>
            <a:r>
              <a:rPr lang="en-US" sz="3000" dirty="0"/>
              <a:t>“Men of Israel, why are you amazed at this, or why do you gaze at us, </a:t>
            </a:r>
            <a:r>
              <a:rPr lang="en-US" sz="3000" b="1" u="sng" dirty="0">
                <a:solidFill>
                  <a:srgbClr val="002060"/>
                </a:solidFill>
              </a:rPr>
              <a:t>as if by our own power or piety </a:t>
            </a:r>
            <a:r>
              <a:rPr lang="en-US" sz="3000" dirty="0"/>
              <a:t>we had made him walk? </a:t>
            </a:r>
            <a:r>
              <a:rPr lang="en-US" sz="3000" b="1" baseline="30000" dirty="0"/>
              <a:t>13 </a:t>
            </a:r>
            <a:r>
              <a:rPr lang="en-US" sz="3000" dirty="0"/>
              <a:t>The God of Abraham, Isaac and Jacob, the God of our fathers, has glorified His servant Jesus</a:t>
            </a:r>
          </a:p>
        </p:txBody>
      </p:sp>
    </p:spTree>
    <p:extLst>
      <p:ext uri="{BB962C8B-B14F-4D97-AF65-F5344CB8AC3E}">
        <p14:creationId xmlns:p14="http://schemas.microsoft.com/office/powerpoint/2010/main" xmlns="" val="26373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1524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Where did their confidence come from? </a:t>
            </a:r>
            <a:endParaRPr lang="en-US" sz="3800" b="1" i="1" dirty="0"/>
          </a:p>
        </p:txBody>
      </p:sp>
      <p:sp>
        <p:nvSpPr>
          <p:cNvPr id="15" name="Rounded Rectangular Callout 17"/>
          <p:cNvSpPr/>
          <p:nvPr/>
        </p:nvSpPr>
        <p:spPr>
          <a:xfrm>
            <a:off x="-152400" y="685800"/>
            <a:ext cx="9448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Not from themselves!</a:t>
            </a:r>
            <a:endParaRPr lang="en-US" sz="4800" b="1" i="1" dirty="0"/>
          </a:p>
        </p:txBody>
      </p:sp>
      <p:sp>
        <p:nvSpPr>
          <p:cNvPr id="14" name="TextBox 13"/>
          <p:cNvSpPr txBox="1"/>
          <p:nvPr/>
        </p:nvSpPr>
        <p:spPr>
          <a:xfrm>
            <a:off x="838200" y="2133600"/>
            <a:ext cx="7467600" cy="2514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3:12 </a:t>
            </a:r>
            <a:r>
              <a:rPr lang="en-US" sz="3000" dirty="0"/>
              <a:t>“Men of Israel, why are you amazed at this, or why do you gaze at us, </a:t>
            </a:r>
            <a:r>
              <a:rPr lang="en-US" sz="3000" b="1" u="sng" dirty="0">
                <a:solidFill>
                  <a:srgbClr val="002060"/>
                </a:solidFill>
              </a:rPr>
              <a:t>as if by our own power or piety </a:t>
            </a:r>
            <a:r>
              <a:rPr lang="en-US" sz="3000" dirty="0"/>
              <a:t>we had made him walk? </a:t>
            </a:r>
            <a:r>
              <a:rPr lang="en-US" sz="3000" b="1" baseline="30000" dirty="0"/>
              <a:t>13 </a:t>
            </a:r>
            <a:r>
              <a:rPr lang="en-US" sz="3000" dirty="0"/>
              <a:t>The God of Abraham, Isaac and Jacob, the God of our fathers, has glorified His servant Jesus</a:t>
            </a:r>
          </a:p>
        </p:txBody>
      </p:sp>
      <p:sp>
        <p:nvSpPr>
          <p:cNvPr id="16" name="TextBox 15"/>
          <p:cNvSpPr txBox="1"/>
          <p:nvPr/>
        </p:nvSpPr>
        <p:spPr>
          <a:xfrm>
            <a:off x="838200" y="2133600"/>
            <a:ext cx="7467600" cy="2514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3:12 </a:t>
            </a:r>
            <a:r>
              <a:rPr lang="en-US" sz="3000" dirty="0"/>
              <a:t>“Men of Israel, why are you amazed at this, or why do you gaze at us, as if by our own power or piety we had made him walk? </a:t>
            </a:r>
            <a:r>
              <a:rPr lang="en-US" sz="3000" b="1" baseline="30000" dirty="0"/>
              <a:t>13 </a:t>
            </a:r>
            <a:r>
              <a:rPr lang="en-US" sz="3000" dirty="0"/>
              <a:t>The God of Abraham, Isaac and Jacob, the God of our fathers, has glorified </a:t>
            </a:r>
            <a:r>
              <a:rPr lang="en-US" sz="3000" b="1" u="sng" dirty="0">
                <a:solidFill>
                  <a:srgbClr val="002060"/>
                </a:solidFill>
              </a:rPr>
              <a:t>His servant Jesus</a:t>
            </a:r>
          </a:p>
        </p:txBody>
      </p:sp>
    </p:spTree>
    <p:extLst>
      <p:ext uri="{BB962C8B-B14F-4D97-AF65-F5344CB8AC3E}">
        <p14:creationId xmlns:p14="http://schemas.microsoft.com/office/powerpoint/2010/main" xmlns="" val="26373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4" grpId="0" animBg="1"/>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1524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Where did their confidence come from? </a:t>
            </a:r>
            <a:endParaRPr lang="en-US" sz="3800" b="1" i="1" dirty="0"/>
          </a:p>
        </p:txBody>
      </p:sp>
      <p:sp>
        <p:nvSpPr>
          <p:cNvPr id="15" name="Rounded Rectangular Callout 17"/>
          <p:cNvSpPr/>
          <p:nvPr/>
        </p:nvSpPr>
        <p:spPr>
          <a:xfrm>
            <a:off x="-152400" y="685800"/>
            <a:ext cx="9448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Not from themselves!</a:t>
            </a:r>
            <a:endParaRPr lang="en-US" sz="4800" b="1" i="1" dirty="0"/>
          </a:p>
        </p:txBody>
      </p:sp>
      <p:sp>
        <p:nvSpPr>
          <p:cNvPr id="3" name="Title 2"/>
          <p:cNvSpPr>
            <a:spLocks noGrp="1"/>
          </p:cNvSpPr>
          <p:nvPr>
            <p:ph type="title"/>
          </p:nvPr>
        </p:nvSpPr>
        <p:spPr/>
        <p:txBody>
          <a:bodyPr/>
          <a:lstStyle/>
          <a:p>
            <a:endParaRPr lang="en-US" dirty="0"/>
          </a:p>
        </p:txBody>
      </p:sp>
      <p:sp>
        <p:nvSpPr>
          <p:cNvPr id="14" name="TextBox 13"/>
          <p:cNvSpPr txBox="1"/>
          <p:nvPr/>
        </p:nvSpPr>
        <p:spPr>
          <a:xfrm>
            <a:off x="838200" y="2133600"/>
            <a:ext cx="7467600" cy="2514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3:12 </a:t>
            </a:r>
            <a:r>
              <a:rPr lang="en-US" sz="3000" dirty="0"/>
              <a:t>“Men of Israel, why are you amazed at this, or why do you gaze at us, </a:t>
            </a:r>
            <a:r>
              <a:rPr lang="en-US" sz="3000" b="1" u="sng" dirty="0">
                <a:solidFill>
                  <a:srgbClr val="002060"/>
                </a:solidFill>
              </a:rPr>
              <a:t>as if by our own power or piety </a:t>
            </a:r>
            <a:r>
              <a:rPr lang="en-US" sz="3000" dirty="0"/>
              <a:t>we had made him walk? </a:t>
            </a:r>
            <a:r>
              <a:rPr lang="en-US" sz="3000" b="1" baseline="30000" dirty="0"/>
              <a:t>13 </a:t>
            </a:r>
            <a:r>
              <a:rPr lang="en-US" sz="3000" dirty="0"/>
              <a:t>The God of Abraham, Isaac and Jacob, the God of our fathers, has glorified His servant Jesus</a:t>
            </a:r>
          </a:p>
        </p:txBody>
      </p:sp>
      <p:sp>
        <p:nvSpPr>
          <p:cNvPr id="16" name="TextBox 15"/>
          <p:cNvSpPr txBox="1"/>
          <p:nvPr/>
        </p:nvSpPr>
        <p:spPr>
          <a:xfrm>
            <a:off x="838200" y="2133600"/>
            <a:ext cx="7467600" cy="2514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3:12 </a:t>
            </a:r>
            <a:r>
              <a:rPr lang="en-US" sz="3000" dirty="0"/>
              <a:t>“Men of Israel, why are you amazed at this, or why do you gaze at us, as if by our own power or piety we had made him walk? </a:t>
            </a:r>
            <a:r>
              <a:rPr lang="en-US" sz="3000" b="1" baseline="30000" dirty="0"/>
              <a:t>13 </a:t>
            </a:r>
            <a:r>
              <a:rPr lang="en-US" sz="3000" dirty="0"/>
              <a:t>The God of Abraham, Isaac and Jacob, the God of our fathers, has glorified </a:t>
            </a:r>
            <a:r>
              <a:rPr lang="en-US" sz="3000" b="1" u="sng" dirty="0">
                <a:solidFill>
                  <a:srgbClr val="002060"/>
                </a:solidFill>
              </a:rPr>
              <a:t>His servant Jesus</a:t>
            </a:r>
          </a:p>
        </p:txBody>
      </p:sp>
      <p:sp>
        <p:nvSpPr>
          <p:cNvPr id="10" name="TextBox 9">
            <a:extLst>
              <a:ext uri="{FF2B5EF4-FFF2-40B4-BE49-F238E27FC236}">
                <a16:creationId xmlns:a16="http://schemas.microsoft.com/office/drawing/2014/main" xmlns="" id="{B1A40CFB-52BD-40B9-AC42-1D1D2303AC4F}"/>
              </a:ext>
            </a:extLst>
          </p:cNvPr>
          <p:cNvSpPr txBox="1"/>
          <p:nvPr/>
        </p:nvSpPr>
        <p:spPr>
          <a:xfrm>
            <a:off x="190500" y="4756638"/>
            <a:ext cx="8763000" cy="533400"/>
          </a:xfrm>
          <a:prstGeom prst="rect">
            <a:avLst/>
          </a:prstGeom>
          <a:solidFill>
            <a:schemeClr val="accent6">
              <a:lumMod val="40000"/>
              <a:lumOff val="60000"/>
            </a:schemeClr>
          </a:solidFill>
          <a:ln>
            <a:solidFill>
              <a:schemeClr val="bg2"/>
            </a:solidFill>
          </a:ln>
        </p:spPr>
        <p:txBody>
          <a:bodyPr wrap="square">
            <a:noAutofit/>
          </a:bodyPr>
          <a:lstStyle/>
          <a:p>
            <a:r>
              <a:rPr lang="en-US" sz="2800" b="1" baseline="30000" dirty="0"/>
              <a:t>Acts 3:6 </a:t>
            </a:r>
            <a:r>
              <a:rPr lang="en-US" sz="2800" dirty="0"/>
              <a:t>… “</a:t>
            </a:r>
            <a:r>
              <a:rPr lang="en-US" sz="2800" b="1" u="sng" dirty="0">
                <a:solidFill>
                  <a:srgbClr val="002060"/>
                </a:solidFill>
              </a:rPr>
              <a:t>In the name of Jesus </a:t>
            </a:r>
            <a:r>
              <a:rPr lang="en-US" sz="2800" dirty="0"/>
              <a:t>Christ the Nazarene—walk!”</a:t>
            </a:r>
            <a:endParaRPr lang="en-US" sz="3000" b="1" u="sng" dirty="0">
              <a:solidFill>
                <a:srgbClr val="002060"/>
              </a:solidFill>
            </a:endParaRPr>
          </a:p>
        </p:txBody>
      </p:sp>
    </p:spTree>
    <p:extLst>
      <p:ext uri="{BB962C8B-B14F-4D97-AF65-F5344CB8AC3E}">
        <p14:creationId xmlns:p14="http://schemas.microsoft.com/office/powerpoint/2010/main" xmlns="" val="26373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4" grpId="0" animBg="1"/>
      <p:bldP spid="16"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1524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Where did their confidence come from? </a:t>
            </a:r>
            <a:endParaRPr lang="en-US" sz="3800" b="1" i="1" dirty="0"/>
          </a:p>
        </p:txBody>
      </p:sp>
      <p:sp>
        <p:nvSpPr>
          <p:cNvPr id="15" name="Rounded Rectangular Callout 17"/>
          <p:cNvSpPr/>
          <p:nvPr/>
        </p:nvSpPr>
        <p:spPr>
          <a:xfrm>
            <a:off x="-152400" y="685800"/>
            <a:ext cx="9448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Not from themselves!</a:t>
            </a:r>
            <a:endParaRPr lang="en-US" sz="4800" b="1" i="1" dirty="0"/>
          </a:p>
        </p:txBody>
      </p:sp>
      <p:sp>
        <p:nvSpPr>
          <p:cNvPr id="3" name="Title 2"/>
          <p:cNvSpPr>
            <a:spLocks noGrp="1"/>
          </p:cNvSpPr>
          <p:nvPr>
            <p:ph type="title"/>
          </p:nvPr>
        </p:nvSpPr>
        <p:spPr/>
        <p:txBody>
          <a:bodyPr/>
          <a:lstStyle/>
          <a:p>
            <a:endParaRPr lang="en-US" dirty="0"/>
          </a:p>
        </p:txBody>
      </p:sp>
      <p:sp>
        <p:nvSpPr>
          <p:cNvPr id="14" name="TextBox 13"/>
          <p:cNvSpPr txBox="1"/>
          <p:nvPr/>
        </p:nvSpPr>
        <p:spPr>
          <a:xfrm>
            <a:off x="838200" y="2133600"/>
            <a:ext cx="7467600" cy="2514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3:12 </a:t>
            </a:r>
            <a:r>
              <a:rPr lang="en-US" sz="3000" dirty="0"/>
              <a:t>“Men of Israel, why are you amazed at this, or why do you gaze at us, </a:t>
            </a:r>
            <a:r>
              <a:rPr lang="en-US" sz="3000" b="1" u="sng" dirty="0">
                <a:solidFill>
                  <a:srgbClr val="002060"/>
                </a:solidFill>
              </a:rPr>
              <a:t>as if by our own power or piety </a:t>
            </a:r>
            <a:r>
              <a:rPr lang="en-US" sz="3000" dirty="0"/>
              <a:t>we had made him walk? </a:t>
            </a:r>
            <a:r>
              <a:rPr lang="en-US" sz="3000" b="1" baseline="30000" dirty="0"/>
              <a:t>13 </a:t>
            </a:r>
            <a:r>
              <a:rPr lang="en-US" sz="3000" dirty="0"/>
              <a:t>The God of Abraham, Isaac and Jacob, the God of our fathers, has glorified His servant Jesus</a:t>
            </a:r>
          </a:p>
        </p:txBody>
      </p:sp>
      <p:sp>
        <p:nvSpPr>
          <p:cNvPr id="16" name="TextBox 15"/>
          <p:cNvSpPr txBox="1"/>
          <p:nvPr/>
        </p:nvSpPr>
        <p:spPr>
          <a:xfrm>
            <a:off x="838200" y="2133600"/>
            <a:ext cx="7467600" cy="2514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3:12 </a:t>
            </a:r>
            <a:r>
              <a:rPr lang="en-US" sz="3000" dirty="0"/>
              <a:t>“Men of Israel, why are you amazed at this, or why do you gaze at us, as if by our own power or piety we had made him walk? </a:t>
            </a:r>
            <a:r>
              <a:rPr lang="en-US" sz="3000" b="1" baseline="30000" dirty="0"/>
              <a:t>13 </a:t>
            </a:r>
            <a:r>
              <a:rPr lang="en-US" sz="3000" dirty="0"/>
              <a:t>The God of Abraham, Isaac and Jacob, the God of our fathers, has glorified </a:t>
            </a:r>
            <a:r>
              <a:rPr lang="en-US" sz="3000" b="1" u="sng" dirty="0">
                <a:solidFill>
                  <a:srgbClr val="002060"/>
                </a:solidFill>
              </a:rPr>
              <a:t>His servant Jesus</a:t>
            </a:r>
          </a:p>
        </p:txBody>
      </p:sp>
      <p:sp>
        <p:nvSpPr>
          <p:cNvPr id="7" name="TextBox 6">
            <a:extLst>
              <a:ext uri="{FF2B5EF4-FFF2-40B4-BE49-F238E27FC236}">
                <a16:creationId xmlns:a16="http://schemas.microsoft.com/office/drawing/2014/main" xmlns="" id="{C5301E66-577F-4E8A-8DFA-FC5CF9A65238}"/>
              </a:ext>
            </a:extLst>
          </p:cNvPr>
          <p:cNvSpPr txBox="1"/>
          <p:nvPr/>
        </p:nvSpPr>
        <p:spPr>
          <a:xfrm>
            <a:off x="190500" y="5410200"/>
            <a:ext cx="8763000" cy="1295400"/>
          </a:xfrm>
          <a:prstGeom prst="rect">
            <a:avLst/>
          </a:prstGeom>
          <a:solidFill>
            <a:schemeClr val="accent6">
              <a:lumMod val="40000"/>
              <a:lumOff val="60000"/>
            </a:schemeClr>
          </a:solidFill>
          <a:ln>
            <a:solidFill>
              <a:schemeClr val="bg2"/>
            </a:solidFill>
          </a:ln>
        </p:spPr>
        <p:txBody>
          <a:bodyPr wrap="square">
            <a:noAutofit/>
          </a:bodyPr>
          <a:lstStyle/>
          <a:p>
            <a:r>
              <a:rPr lang="en-US" sz="2800" b="1" baseline="30000" dirty="0"/>
              <a:t>Acts 3:16 </a:t>
            </a:r>
            <a:r>
              <a:rPr lang="en-US" sz="2800" dirty="0"/>
              <a:t>And on the basis of faith in His name, </a:t>
            </a:r>
            <a:r>
              <a:rPr lang="en-US" sz="2800" b="1" u="sng" dirty="0">
                <a:solidFill>
                  <a:srgbClr val="002060"/>
                </a:solidFill>
              </a:rPr>
              <a:t>it is the name of Jesus which has strengthened this man </a:t>
            </a:r>
            <a:r>
              <a:rPr lang="en-US" sz="2800" dirty="0"/>
              <a:t>whom you see and know…</a:t>
            </a:r>
            <a:endParaRPr lang="en-US" sz="3000" b="1" u="sng" dirty="0">
              <a:solidFill>
                <a:srgbClr val="002060"/>
              </a:solidFill>
            </a:endParaRPr>
          </a:p>
        </p:txBody>
      </p:sp>
      <p:sp>
        <p:nvSpPr>
          <p:cNvPr id="10" name="TextBox 9">
            <a:extLst>
              <a:ext uri="{FF2B5EF4-FFF2-40B4-BE49-F238E27FC236}">
                <a16:creationId xmlns:a16="http://schemas.microsoft.com/office/drawing/2014/main" xmlns="" id="{B1A40CFB-52BD-40B9-AC42-1D1D2303AC4F}"/>
              </a:ext>
            </a:extLst>
          </p:cNvPr>
          <p:cNvSpPr txBox="1"/>
          <p:nvPr/>
        </p:nvSpPr>
        <p:spPr>
          <a:xfrm>
            <a:off x="190500" y="4756638"/>
            <a:ext cx="8763000" cy="533400"/>
          </a:xfrm>
          <a:prstGeom prst="rect">
            <a:avLst/>
          </a:prstGeom>
          <a:solidFill>
            <a:schemeClr val="accent6">
              <a:lumMod val="40000"/>
              <a:lumOff val="60000"/>
            </a:schemeClr>
          </a:solidFill>
          <a:ln>
            <a:solidFill>
              <a:schemeClr val="bg2"/>
            </a:solidFill>
          </a:ln>
        </p:spPr>
        <p:txBody>
          <a:bodyPr wrap="square">
            <a:noAutofit/>
          </a:bodyPr>
          <a:lstStyle/>
          <a:p>
            <a:r>
              <a:rPr lang="en-US" sz="2800" b="1" baseline="30000" dirty="0"/>
              <a:t>Acts 3:6 </a:t>
            </a:r>
            <a:r>
              <a:rPr lang="en-US" sz="2800" dirty="0"/>
              <a:t>… “</a:t>
            </a:r>
            <a:r>
              <a:rPr lang="en-US" sz="2800" b="1" u="sng" dirty="0">
                <a:solidFill>
                  <a:srgbClr val="002060"/>
                </a:solidFill>
              </a:rPr>
              <a:t>In the name of Jesus </a:t>
            </a:r>
            <a:r>
              <a:rPr lang="en-US" sz="2800" dirty="0"/>
              <a:t>Christ the Nazarene—walk!”</a:t>
            </a:r>
            <a:endParaRPr lang="en-US" sz="3000" b="1" u="sng" dirty="0">
              <a:solidFill>
                <a:srgbClr val="002060"/>
              </a:solidFill>
            </a:endParaRPr>
          </a:p>
        </p:txBody>
      </p:sp>
    </p:spTree>
    <p:extLst>
      <p:ext uri="{BB962C8B-B14F-4D97-AF65-F5344CB8AC3E}">
        <p14:creationId xmlns:p14="http://schemas.microsoft.com/office/powerpoint/2010/main" xmlns="" val="26373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4" grpId="0" animBg="1"/>
      <p:bldP spid="16" grpId="0" animBg="1"/>
      <p:bldP spid="7"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1524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Where did their confidence come from? </a:t>
            </a:r>
            <a:endParaRPr lang="en-US" sz="3800" b="1" i="1" dirty="0"/>
          </a:p>
        </p:txBody>
      </p:sp>
      <p:sp>
        <p:nvSpPr>
          <p:cNvPr id="15" name="Rounded Rectangular Callout 17"/>
          <p:cNvSpPr/>
          <p:nvPr/>
        </p:nvSpPr>
        <p:spPr>
          <a:xfrm>
            <a:off x="-152400" y="685800"/>
            <a:ext cx="9448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Not from themselves!</a:t>
            </a:r>
            <a:endParaRPr lang="en-US" sz="4800" b="1" i="1" dirty="0"/>
          </a:p>
        </p:txBody>
      </p:sp>
      <p:sp>
        <p:nvSpPr>
          <p:cNvPr id="3" name="Title 2"/>
          <p:cNvSpPr>
            <a:spLocks noGrp="1"/>
          </p:cNvSpPr>
          <p:nvPr>
            <p:ph type="title"/>
          </p:nvPr>
        </p:nvSpPr>
        <p:spPr/>
        <p:txBody>
          <a:bodyPr/>
          <a:lstStyle/>
          <a:p>
            <a:endParaRPr lang="en-US" dirty="0"/>
          </a:p>
        </p:txBody>
      </p:sp>
      <p:sp>
        <p:nvSpPr>
          <p:cNvPr id="14" name="TextBox 13"/>
          <p:cNvSpPr txBox="1"/>
          <p:nvPr/>
        </p:nvSpPr>
        <p:spPr>
          <a:xfrm>
            <a:off x="838200" y="2133600"/>
            <a:ext cx="7467600" cy="2514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3:12 </a:t>
            </a:r>
            <a:r>
              <a:rPr lang="en-US" sz="3000" dirty="0"/>
              <a:t>“Men of Israel, why are you amazed at this, or why do you gaze at us, </a:t>
            </a:r>
            <a:r>
              <a:rPr lang="en-US" sz="3000" b="1" u="sng" dirty="0">
                <a:solidFill>
                  <a:srgbClr val="002060"/>
                </a:solidFill>
              </a:rPr>
              <a:t>as if by our own power or piety </a:t>
            </a:r>
            <a:r>
              <a:rPr lang="en-US" sz="3000" dirty="0"/>
              <a:t>we had made him walk? </a:t>
            </a:r>
            <a:r>
              <a:rPr lang="en-US" sz="3000" b="1" baseline="30000" dirty="0"/>
              <a:t>13 </a:t>
            </a:r>
            <a:r>
              <a:rPr lang="en-US" sz="3000" dirty="0"/>
              <a:t>The God of Abraham, Isaac and Jacob, the God of our fathers, has glorified His servant Jesus</a:t>
            </a:r>
          </a:p>
        </p:txBody>
      </p:sp>
      <p:sp>
        <p:nvSpPr>
          <p:cNvPr id="16" name="TextBox 15"/>
          <p:cNvSpPr txBox="1"/>
          <p:nvPr/>
        </p:nvSpPr>
        <p:spPr>
          <a:xfrm>
            <a:off x="838200" y="2133600"/>
            <a:ext cx="7467600" cy="2514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3:12 </a:t>
            </a:r>
            <a:r>
              <a:rPr lang="en-US" sz="3000" dirty="0"/>
              <a:t>“Men of Israel, why are you amazed at this, or why do you gaze at us, as if by our own power or piety we had made him walk? </a:t>
            </a:r>
            <a:r>
              <a:rPr lang="en-US" sz="3000" b="1" baseline="30000" dirty="0"/>
              <a:t>13 </a:t>
            </a:r>
            <a:r>
              <a:rPr lang="en-US" sz="3000" dirty="0"/>
              <a:t>The God of Abraham, Isaac and Jacob, the God of our fathers, has glorified </a:t>
            </a:r>
            <a:r>
              <a:rPr lang="en-US" sz="3000" b="1" u="sng" dirty="0">
                <a:solidFill>
                  <a:srgbClr val="002060"/>
                </a:solidFill>
              </a:rPr>
              <a:t>His servant Jesus</a:t>
            </a:r>
          </a:p>
        </p:txBody>
      </p:sp>
      <p:sp>
        <p:nvSpPr>
          <p:cNvPr id="7" name="TextBox 6">
            <a:extLst>
              <a:ext uri="{FF2B5EF4-FFF2-40B4-BE49-F238E27FC236}">
                <a16:creationId xmlns:a16="http://schemas.microsoft.com/office/drawing/2014/main" xmlns="" id="{C5301E66-577F-4E8A-8DFA-FC5CF9A65238}"/>
              </a:ext>
            </a:extLst>
          </p:cNvPr>
          <p:cNvSpPr txBox="1"/>
          <p:nvPr/>
        </p:nvSpPr>
        <p:spPr>
          <a:xfrm>
            <a:off x="190500" y="5410200"/>
            <a:ext cx="8763000" cy="1295400"/>
          </a:xfrm>
          <a:prstGeom prst="rect">
            <a:avLst/>
          </a:prstGeom>
          <a:solidFill>
            <a:schemeClr val="accent6">
              <a:lumMod val="40000"/>
              <a:lumOff val="60000"/>
            </a:schemeClr>
          </a:solidFill>
          <a:ln>
            <a:solidFill>
              <a:schemeClr val="bg2"/>
            </a:solidFill>
          </a:ln>
        </p:spPr>
        <p:txBody>
          <a:bodyPr wrap="square">
            <a:noAutofit/>
          </a:bodyPr>
          <a:lstStyle/>
          <a:p>
            <a:r>
              <a:rPr lang="en-US" sz="2800" b="1" baseline="30000" dirty="0"/>
              <a:t>Acts 3:16 </a:t>
            </a:r>
            <a:r>
              <a:rPr lang="en-US" sz="2800" dirty="0"/>
              <a:t>And on the basis of faith in His name, </a:t>
            </a:r>
            <a:r>
              <a:rPr lang="en-US" sz="2800" b="1" u="sng" dirty="0">
                <a:solidFill>
                  <a:srgbClr val="002060"/>
                </a:solidFill>
              </a:rPr>
              <a:t>it is the name of Jesus which has strengthened this man </a:t>
            </a:r>
            <a:r>
              <a:rPr lang="en-US" sz="2800" dirty="0"/>
              <a:t>whom you see and know…</a:t>
            </a:r>
            <a:endParaRPr lang="en-US" sz="3000" b="1" u="sng" dirty="0">
              <a:solidFill>
                <a:srgbClr val="002060"/>
              </a:solidFill>
            </a:endParaRPr>
          </a:p>
        </p:txBody>
      </p:sp>
      <p:sp>
        <p:nvSpPr>
          <p:cNvPr id="10" name="TextBox 9">
            <a:extLst>
              <a:ext uri="{FF2B5EF4-FFF2-40B4-BE49-F238E27FC236}">
                <a16:creationId xmlns:a16="http://schemas.microsoft.com/office/drawing/2014/main" xmlns="" id="{B1A40CFB-52BD-40B9-AC42-1D1D2303AC4F}"/>
              </a:ext>
            </a:extLst>
          </p:cNvPr>
          <p:cNvSpPr txBox="1"/>
          <p:nvPr/>
        </p:nvSpPr>
        <p:spPr>
          <a:xfrm>
            <a:off x="190500" y="4756638"/>
            <a:ext cx="8763000" cy="533400"/>
          </a:xfrm>
          <a:prstGeom prst="rect">
            <a:avLst/>
          </a:prstGeom>
          <a:solidFill>
            <a:schemeClr val="accent6">
              <a:lumMod val="40000"/>
              <a:lumOff val="60000"/>
            </a:schemeClr>
          </a:solidFill>
          <a:ln>
            <a:solidFill>
              <a:schemeClr val="bg2"/>
            </a:solidFill>
          </a:ln>
        </p:spPr>
        <p:txBody>
          <a:bodyPr wrap="square">
            <a:noAutofit/>
          </a:bodyPr>
          <a:lstStyle/>
          <a:p>
            <a:r>
              <a:rPr lang="en-US" sz="2800" b="1" baseline="30000" dirty="0"/>
              <a:t>Acts 3:6 </a:t>
            </a:r>
            <a:r>
              <a:rPr lang="en-US" sz="2800" dirty="0"/>
              <a:t>… “</a:t>
            </a:r>
            <a:r>
              <a:rPr lang="en-US" sz="2800" b="1" u="sng" dirty="0">
                <a:solidFill>
                  <a:srgbClr val="002060"/>
                </a:solidFill>
              </a:rPr>
              <a:t>In the name of Jesus </a:t>
            </a:r>
            <a:r>
              <a:rPr lang="en-US" sz="2800" dirty="0"/>
              <a:t>Christ the Nazarene—walk!”</a:t>
            </a:r>
            <a:endParaRPr lang="en-US" sz="3000" b="1" u="sng" dirty="0">
              <a:solidFill>
                <a:srgbClr val="002060"/>
              </a:solidFill>
            </a:endParaRPr>
          </a:p>
        </p:txBody>
      </p:sp>
      <p:sp>
        <p:nvSpPr>
          <p:cNvPr id="11" name="Rounded Rectangular Callout 17">
            <a:extLst>
              <a:ext uri="{FF2B5EF4-FFF2-40B4-BE49-F238E27FC236}">
                <a16:creationId xmlns:a16="http://schemas.microsoft.com/office/drawing/2014/main" xmlns="" id="{ED6D9792-BC06-42E8-96B2-CC1F33E9A4F3}"/>
              </a:ext>
            </a:extLst>
          </p:cNvPr>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Tree>
    <p:extLst>
      <p:ext uri="{BB962C8B-B14F-4D97-AF65-F5344CB8AC3E}">
        <p14:creationId xmlns:p14="http://schemas.microsoft.com/office/powerpoint/2010/main" xmlns="" val="35984517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Tree>
    <p:extLst>
      <p:ext uri="{BB962C8B-B14F-4D97-AF65-F5344CB8AC3E}">
        <p14:creationId xmlns:p14="http://schemas.microsoft.com/office/powerpoint/2010/main" xmlns="" val="210762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13" name="Rounded Rectangular Callout 17"/>
          <p:cNvSpPr/>
          <p:nvPr/>
        </p:nvSpPr>
        <p:spPr>
          <a:xfrm>
            <a:off x="1737360" y="2688702"/>
            <a:ext cx="7239000" cy="84406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are acting on HIS authority</a:t>
            </a:r>
            <a:endParaRPr lang="en-US" sz="4000" b="1" i="1" dirty="0"/>
          </a:p>
        </p:txBody>
      </p:sp>
    </p:spTree>
    <p:extLst>
      <p:ext uri="{BB962C8B-B14F-4D97-AF65-F5344CB8AC3E}">
        <p14:creationId xmlns:p14="http://schemas.microsoft.com/office/powerpoint/2010/main" xmlns="" val="210762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13" name="Rounded Rectangular Callout 17"/>
          <p:cNvSpPr/>
          <p:nvPr/>
        </p:nvSpPr>
        <p:spPr>
          <a:xfrm>
            <a:off x="1737360" y="2688702"/>
            <a:ext cx="7239000" cy="84406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are acting on HIS authority</a:t>
            </a:r>
            <a:endParaRPr lang="en-US" sz="4000" b="1" i="1" dirty="0"/>
          </a:p>
        </p:txBody>
      </p:sp>
      <p:sp>
        <p:nvSpPr>
          <p:cNvPr id="2" name="Rectangle 1"/>
          <p:cNvSpPr/>
          <p:nvPr/>
        </p:nvSpPr>
        <p:spPr>
          <a:xfrm>
            <a:off x="152400" y="3962400"/>
            <a:ext cx="8839200" cy="12954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 all I can do is be a small finger pointing to a large Christ.”</a:t>
            </a:r>
            <a:r>
              <a:rPr lang="en-US" sz="3000" b="1" dirty="0"/>
              <a:t>   </a:t>
            </a:r>
            <a:r>
              <a:rPr lang="en-US" sz="3100" b="1" dirty="0"/>
              <a:t>		</a:t>
            </a:r>
            <a:r>
              <a:rPr lang="en-US" b="1" dirty="0"/>
              <a:t>Jack Miller, The Heart of a Servant Leader, p.244.</a:t>
            </a:r>
            <a:endParaRPr lang="en-US" dirty="0"/>
          </a:p>
        </p:txBody>
      </p:sp>
    </p:spTree>
    <p:extLst>
      <p:ext uri="{BB962C8B-B14F-4D97-AF65-F5344CB8AC3E}">
        <p14:creationId xmlns:p14="http://schemas.microsoft.com/office/powerpoint/2010/main" xmlns="" val="210762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6" name="Rounded Rectangular Callout 17"/>
          <p:cNvSpPr/>
          <p:nvPr/>
        </p:nvSpPr>
        <p:spPr>
          <a:xfrm>
            <a:off x="0" y="251167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has power</a:t>
            </a:r>
            <a:endParaRPr lang="en-US" sz="4000" b="1" i="1" dirty="0"/>
          </a:p>
        </p:txBody>
      </p:sp>
    </p:spTree>
    <p:extLst>
      <p:ext uri="{BB962C8B-B14F-4D97-AF65-F5344CB8AC3E}">
        <p14:creationId xmlns:p14="http://schemas.microsoft.com/office/powerpoint/2010/main" xmlns="" val="194422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6" name="Rounded Rectangular Callout 17"/>
          <p:cNvSpPr/>
          <p:nvPr/>
        </p:nvSpPr>
        <p:spPr>
          <a:xfrm>
            <a:off x="0" y="251167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has power</a:t>
            </a:r>
            <a:endParaRPr lang="en-US" sz="4000" b="1" i="1" dirty="0"/>
          </a:p>
        </p:txBody>
      </p:sp>
      <p:sp>
        <p:nvSpPr>
          <p:cNvPr id="8" name="Rounded Rectangular Callout 17"/>
          <p:cNvSpPr/>
          <p:nvPr/>
        </p:nvSpPr>
        <p:spPr>
          <a:xfrm>
            <a:off x="335280" y="4023360"/>
            <a:ext cx="8442960" cy="1094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It gives us confidence to know that the Name that backs us up is a powerful one</a:t>
            </a:r>
            <a:endParaRPr lang="en-US" sz="3600" b="1" i="1" dirty="0"/>
          </a:p>
        </p:txBody>
      </p:sp>
    </p:spTree>
    <p:extLst>
      <p:ext uri="{BB962C8B-B14F-4D97-AF65-F5344CB8AC3E}">
        <p14:creationId xmlns:p14="http://schemas.microsoft.com/office/powerpoint/2010/main" xmlns="" val="194422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Last week: we met “the church”</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1" cy="5899355"/>
          </a:xfrm>
          <a:prstGeom prst="rect">
            <a:avLst/>
          </a:prstGeom>
        </p:spPr>
      </p:pic>
      <p:sp>
        <p:nvSpPr>
          <p:cNvPr id="16" name="Oval 15"/>
          <p:cNvSpPr/>
          <p:nvPr/>
        </p:nvSpPr>
        <p:spPr>
          <a:xfrm>
            <a:off x="3962400" y="1186962"/>
            <a:ext cx="2209800" cy="18288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9144000"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65984"/>
            <a:ext cx="9144000" cy="6092190"/>
          </a:xfrm>
          <a:prstGeom prst="rect">
            <a:avLst/>
          </a:prstGeom>
        </p:spPr>
      </p:pic>
      <p:sp>
        <p:nvSpPr>
          <p:cNvPr id="18" name="TextBox 17"/>
          <p:cNvSpPr txBox="1"/>
          <p:nvPr/>
        </p:nvSpPr>
        <p:spPr>
          <a:xfrm>
            <a:off x="-2" y="4343400"/>
            <a:ext cx="9144000" cy="254725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a:t>
            </a:r>
            <a:r>
              <a:rPr lang="en-US" sz="3200" b="1" u="sng" dirty="0">
                <a:solidFill>
                  <a:srgbClr val="002060"/>
                </a:solidFill>
              </a:rPr>
              <a:t>they were taking note of him as being the one who used to sit at the Beautiful Gate of the temple to beg alms</a:t>
            </a:r>
            <a:r>
              <a:rPr lang="en-US" sz="3200" dirty="0"/>
              <a:t>, and they were filled with wonder and amazement at what had happened to him.</a:t>
            </a:r>
          </a:p>
          <a:p>
            <a:r>
              <a:rPr lang="en-US" dirty="0"/>
              <a:t> </a:t>
            </a:r>
          </a:p>
          <a:p>
            <a:endParaRPr lang="en-US" sz="3400" b="1" u="sng" dirty="0">
              <a:solidFill>
                <a:srgbClr val="002060"/>
              </a:solidFill>
            </a:endParaRPr>
          </a:p>
        </p:txBody>
      </p:sp>
      <p:sp>
        <p:nvSpPr>
          <p:cNvPr id="9" name="TextBox 8"/>
          <p:cNvSpPr txBox="1"/>
          <p:nvPr/>
        </p:nvSpPr>
        <p:spPr>
          <a:xfrm>
            <a:off x="-4" y="4343401"/>
            <a:ext cx="9144000" cy="253637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3:9 </a:t>
            </a:r>
            <a:r>
              <a:rPr lang="en-US" sz="3200" dirty="0"/>
              <a:t>And all the people saw him walking and praising God; </a:t>
            </a:r>
            <a:r>
              <a:rPr lang="en-US" sz="3200" b="1" baseline="30000" dirty="0"/>
              <a:t>10 </a:t>
            </a:r>
            <a:r>
              <a:rPr lang="en-US" sz="3200" dirty="0"/>
              <a:t>and they were taking note of him as being the one who used to sit at the Beautiful Gate of the temple to beg alms, and </a:t>
            </a:r>
            <a:r>
              <a:rPr lang="en-US" sz="3100" b="1" u="sng" dirty="0">
                <a:solidFill>
                  <a:srgbClr val="002060"/>
                </a:solidFill>
              </a:rPr>
              <a:t>they were filled with wonder and amazement</a:t>
            </a:r>
            <a:r>
              <a:rPr lang="en-US" sz="3100" dirty="0"/>
              <a:t> </a:t>
            </a:r>
            <a:r>
              <a:rPr lang="en-US" sz="3200" dirty="0"/>
              <a:t>at what had happened to him.</a:t>
            </a:r>
          </a:p>
          <a:p>
            <a:r>
              <a:rPr lang="en-US" dirty="0"/>
              <a:t> </a:t>
            </a:r>
          </a:p>
          <a:p>
            <a:endParaRPr lang="en-US" sz="3400" b="1" u="sng" dirty="0">
              <a:solidFill>
                <a:srgbClr val="002060"/>
              </a:solidFill>
            </a:endParaRPr>
          </a:p>
        </p:txBody>
      </p:sp>
    </p:spTree>
    <p:extLst>
      <p:ext uri="{BB962C8B-B14F-4D97-AF65-F5344CB8AC3E}">
        <p14:creationId xmlns:p14="http://schemas.microsoft.com/office/powerpoint/2010/main" xmlns="" val="250930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6" name="Rounded Rectangular Callout 17"/>
          <p:cNvSpPr/>
          <p:nvPr/>
        </p:nvSpPr>
        <p:spPr>
          <a:xfrm>
            <a:off x="0" y="251167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has power</a:t>
            </a:r>
            <a:endParaRPr lang="en-US" sz="4000" b="1" i="1" dirty="0"/>
          </a:p>
        </p:txBody>
      </p:sp>
      <p:sp>
        <p:nvSpPr>
          <p:cNvPr id="9" name="Rounded Rectangular Callout 17"/>
          <p:cNvSpPr/>
          <p:nvPr/>
        </p:nvSpPr>
        <p:spPr>
          <a:xfrm>
            <a:off x="3352800" y="4114800"/>
            <a:ext cx="5547360" cy="914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Not a magical incantation… </a:t>
            </a:r>
            <a:endParaRPr lang="en-US" sz="3600" b="1" i="1" dirty="0"/>
          </a:p>
        </p:txBody>
      </p:sp>
    </p:spTree>
    <p:extLst>
      <p:ext uri="{BB962C8B-B14F-4D97-AF65-F5344CB8AC3E}">
        <p14:creationId xmlns:p14="http://schemas.microsoft.com/office/powerpoint/2010/main" xmlns="" val="4675703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6" name="Rounded Rectangular Callout 17"/>
          <p:cNvSpPr/>
          <p:nvPr/>
        </p:nvSpPr>
        <p:spPr>
          <a:xfrm>
            <a:off x="0" y="251167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has power</a:t>
            </a:r>
            <a:endParaRPr lang="en-US" sz="4000" b="1" i="1" dirty="0"/>
          </a:p>
        </p:txBody>
      </p:sp>
      <p:sp>
        <p:nvSpPr>
          <p:cNvPr id="8" name="Rounded Rectangular Callout 17"/>
          <p:cNvSpPr/>
          <p:nvPr/>
        </p:nvSpPr>
        <p:spPr>
          <a:xfrm>
            <a:off x="0" y="320040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in which they were sent</a:t>
            </a:r>
            <a:endParaRPr lang="en-US" sz="4000" b="1" i="1" dirty="0"/>
          </a:p>
        </p:txBody>
      </p:sp>
    </p:spTree>
    <p:extLst>
      <p:ext uri="{BB962C8B-B14F-4D97-AF65-F5344CB8AC3E}">
        <p14:creationId xmlns:p14="http://schemas.microsoft.com/office/powerpoint/2010/main" xmlns="" val="4675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6" name="Rounded Rectangular Callout 17"/>
          <p:cNvSpPr/>
          <p:nvPr/>
        </p:nvSpPr>
        <p:spPr>
          <a:xfrm>
            <a:off x="0" y="251167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has power</a:t>
            </a:r>
            <a:endParaRPr lang="en-US" sz="4000" b="1" i="1" dirty="0"/>
          </a:p>
        </p:txBody>
      </p:sp>
      <p:sp>
        <p:nvSpPr>
          <p:cNvPr id="8" name="Rounded Rectangular Callout 17"/>
          <p:cNvSpPr/>
          <p:nvPr/>
        </p:nvSpPr>
        <p:spPr>
          <a:xfrm>
            <a:off x="0" y="320040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in which they were sent</a:t>
            </a:r>
            <a:endParaRPr lang="en-US" sz="4000" b="1" i="1" dirty="0"/>
          </a:p>
        </p:txBody>
      </p:sp>
      <p:sp>
        <p:nvSpPr>
          <p:cNvPr id="10" name="TextBox 9"/>
          <p:cNvSpPr txBox="1">
            <a:spLocks noChangeArrowheads="1"/>
          </p:cNvSpPr>
          <p:nvPr/>
        </p:nvSpPr>
        <p:spPr bwMode="auto">
          <a:xfrm>
            <a:off x="228600" y="4114800"/>
            <a:ext cx="8686800" cy="2554545"/>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latin typeface="Calibri" pitchFamily="34" charset="0"/>
              </a:rPr>
              <a:t>Matt 28:</a:t>
            </a:r>
            <a:r>
              <a:rPr lang="en-US" sz="3200" b="1" baseline="30000" dirty="0">
                <a:solidFill>
                  <a:schemeClr val="bg1"/>
                </a:solidFill>
              </a:rPr>
              <a:t>19  “</a:t>
            </a:r>
            <a:r>
              <a:rPr lang="en-US" sz="3200" dirty="0">
                <a:solidFill>
                  <a:schemeClr val="bg1"/>
                </a:solidFill>
              </a:rPr>
              <a:t>Go therefore and make disciples of all the nations, baptizing them </a:t>
            </a:r>
            <a:r>
              <a:rPr lang="en-US" sz="3200" b="1" u="sng" dirty="0">
                <a:solidFill>
                  <a:schemeClr val="bg1"/>
                </a:solidFill>
              </a:rPr>
              <a:t>in the name </a:t>
            </a:r>
            <a:r>
              <a:rPr lang="en-US" sz="3200" dirty="0">
                <a:solidFill>
                  <a:schemeClr val="bg1"/>
                </a:solidFill>
              </a:rPr>
              <a:t>of the Father and the Son and the Holy Spirit </a:t>
            </a:r>
            <a:r>
              <a:rPr lang="en-US" sz="3200" b="1" baseline="30000" dirty="0">
                <a:solidFill>
                  <a:schemeClr val="bg1"/>
                </a:solidFill>
              </a:rPr>
              <a:t>20 </a:t>
            </a:r>
            <a:r>
              <a:rPr lang="en-US" sz="3200" dirty="0">
                <a:solidFill>
                  <a:schemeClr val="bg1"/>
                </a:solidFill>
              </a:rPr>
              <a:t>teaching them to observe all that I commanded you; and lo, I am with you always, even to the end of the age.”</a:t>
            </a:r>
            <a:endParaRPr lang="en-US" sz="3200" baseline="30000" dirty="0">
              <a:solidFill>
                <a:schemeClr val="bg1"/>
              </a:solidFill>
              <a:latin typeface="Calibri" pitchFamily="34" charset="0"/>
            </a:endParaRPr>
          </a:p>
        </p:txBody>
      </p:sp>
      <p:sp>
        <p:nvSpPr>
          <p:cNvPr id="11" name="TextBox 10"/>
          <p:cNvSpPr txBox="1">
            <a:spLocks noChangeArrowheads="1"/>
          </p:cNvSpPr>
          <p:nvPr/>
        </p:nvSpPr>
        <p:spPr bwMode="auto">
          <a:xfrm>
            <a:off x="228600" y="4114800"/>
            <a:ext cx="8686800" cy="2554545"/>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latin typeface="Calibri" pitchFamily="34" charset="0"/>
              </a:rPr>
              <a:t>Matt 28:</a:t>
            </a:r>
            <a:r>
              <a:rPr lang="en-US" sz="3200" b="1" baseline="30000" dirty="0">
                <a:solidFill>
                  <a:schemeClr val="bg1"/>
                </a:solidFill>
              </a:rPr>
              <a:t>19  “</a:t>
            </a:r>
            <a:r>
              <a:rPr lang="en-US" sz="3200" dirty="0">
                <a:solidFill>
                  <a:schemeClr val="bg1"/>
                </a:solidFill>
              </a:rPr>
              <a:t>Go therefore and make disciples of all the nations, baptizing them in the name of the Father and the Son and the Holy Spirit </a:t>
            </a:r>
            <a:r>
              <a:rPr lang="en-US" sz="3200" b="1" baseline="30000" dirty="0">
                <a:solidFill>
                  <a:schemeClr val="bg1"/>
                </a:solidFill>
              </a:rPr>
              <a:t>20 </a:t>
            </a:r>
            <a:r>
              <a:rPr lang="en-US" sz="3200" dirty="0">
                <a:solidFill>
                  <a:schemeClr val="bg1"/>
                </a:solidFill>
              </a:rPr>
              <a:t>teaching them to observe all that I commanded you; and lo, </a:t>
            </a:r>
            <a:r>
              <a:rPr lang="en-US" sz="3200" b="1" u="sng" dirty="0">
                <a:solidFill>
                  <a:schemeClr val="bg1"/>
                </a:solidFill>
              </a:rPr>
              <a:t>I am with you always</a:t>
            </a:r>
            <a:r>
              <a:rPr lang="en-US" sz="3200" dirty="0">
                <a:solidFill>
                  <a:schemeClr val="bg1"/>
                </a:solidFill>
              </a:rPr>
              <a:t>, even to the end of the age.”</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xmlns="" val="17956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6" name="Rounded Rectangular Callout 17"/>
          <p:cNvSpPr/>
          <p:nvPr/>
        </p:nvSpPr>
        <p:spPr>
          <a:xfrm>
            <a:off x="0" y="251167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has power</a:t>
            </a:r>
            <a:endParaRPr lang="en-US" sz="4000" b="1" i="1" dirty="0"/>
          </a:p>
        </p:txBody>
      </p:sp>
      <p:sp>
        <p:nvSpPr>
          <p:cNvPr id="8" name="Rounded Rectangular Callout 17"/>
          <p:cNvSpPr/>
          <p:nvPr/>
        </p:nvSpPr>
        <p:spPr>
          <a:xfrm>
            <a:off x="0" y="320040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in which they were sent</a:t>
            </a:r>
            <a:endParaRPr lang="en-US" sz="4000" b="1" i="1" dirty="0"/>
          </a:p>
        </p:txBody>
      </p:sp>
      <p:sp>
        <p:nvSpPr>
          <p:cNvPr id="9" name="TextBox 8"/>
          <p:cNvSpPr txBox="1"/>
          <p:nvPr/>
        </p:nvSpPr>
        <p:spPr>
          <a:xfrm>
            <a:off x="-15240" y="5181600"/>
            <a:ext cx="9144000" cy="1563854"/>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Luke 24:47</a:t>
            </a:r>
            <a:r>
              <a:rPr lang="en-US" sz="3200" dirty="0"/>
              <a:t> that repentance for forgiveness of sins would be </a:t>
            </a:r>
            <a:r>
              <a:rPr lang="en-US" sz="3200" b="1" u="sng" dirty="0">
                <a:solidFill>
                  <a:srgbClr val="002060"/>
                </a:solidFill>
              </a:rPr>
              <a:t>proclaimed in His name</a:t>
            </a:r>
            <a:r>
              <a:rPr lang="en-US" sz="3200" dirty="0"/>
              <a:t> to all the nations, beginning from Jerusalem. </a:t>
            </a:r>
            <a:endParaRPr lang="en-US" sz="3400" b="1" u="sng" dirty="0">
              <a:solidFill>
                <a:srgbClr val="002060"/>
              </a:solidFill>
            </a:endParaRPr>
          </a:p>
        </p:txBody>
      </p:sp>
    </p:spTree>
    <p:extLst>
      <p:ext uri="{BB962C8B-B14F-4D97-AF65-F5344CB8AC3E}">
        <p14:creationId xmlns:p14="http://schemas.microsoft.com/office/powerpoint/2010/main" xmlns="" val="28223408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6" name="Rounded Rectangular Callout 17"/>
          <p:cNvSpPr/>
          <p:nvPr/>
        </p:nvSpPr>
        <p:spPr>
          <a:xfrm>
            <a:off x="0" y="251167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has power</a:t>
            </a:r>
            <a:endParaRPr lang="en-US" sz="4000" b="1" i="1" dirty="0"/>
          </a:p>
        </p:txBody>
      </p:sp>
      <p:sp>
        <p:nvSpPr>
          <p:cNvPr id="8" name="Rounded Rectangular Callout 17"/>
          <p:cNvSpPr/>
          <p:nvPr/>
        </p:nvSpPr>
        <p:spPr>
          <a:xfrm>
            <a:off x="0" y="320040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in which they were sent</a:t>
            </a:r>
            <a:endParaRPr lang="en-US" sz="4000" b="1" i="1" dirty="0"/>
          </a:p>
        </p:txBody>
      </p:sp>
      <p:sp>
        <p:nvSpPr>
          <p:cNvPr id="9" name="TextBox 8"/>
          <p:cNvSpPr txBox="1"/>
          <p:nvPr/>
        </p:nvSpPr>
        <p:spPr>
          <a:xfrm>
            <a:off x="-15240" y="5181600"/>
            <a:ext cx="9144000" cy="1563854"/>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Luke 24:47</a:t>
            </a:r>
            <a:r>
              <a:rPr lang="en-US" sz="3200" dirty="0"/>
              <a:t> that repentance for forgiveness of sins would be </a:t>
            </a:r>
            <a:r>
              <a:rPr lang="en-US" sz="3200" b="1" u="sng" dirty="0">
                <a:solidFill>
                  <a:srgbClr val="002060"/>
                </a:solidFill>
              </a:rPr>
              <a:t>proclaimed in His name</a:t>
            </a:r>
            <a:r>
              <a:rPr lang="en-US" sz="3200" dirty="0"/>
              <a:t> to all the nations, beginning from Jerusalem. </a:t>
            </a:r>
            <a:endParaRPr lang="en-US" sz="3400" b="1" u="sng" dirty="0">
              <a:solidFill>
                <a:srgbClr val="002060"/>
              </a:solidFill>
            </a:endParaRPr>
          </a:p>
        </p:txBody>
      </p:sp>
      <p:sp>
        <p:nvSpPr>
          <p:cNvPr id="10" name="Rounded Rectangular Callout 17">
            <a:extLst>
              <a:ext uri="{FF2B5EF4-FFF2-40B4-BE49-F238E27FC236}">
                <a16:creationId xmlns:a16="http://schemas.microsoft.com/office/drawing/2014/main" xmlns="" id="{26AA36DD-7E3F-4FBA-B433-886D1B2A5CC0}"/>
              </a:ext>
            </a:extLst>
          </p:cNvPr>
          <p:cNvSpPr/>
          <p:nvPr/>
        </p:nvSpPr>
        <p:spPr>
          <a:xfrm>
            <a:off x="304800" y="3912873"/>
            <a:ext cx="8366760" cy="11600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is </a:t>
            </a:r>
            <a:r>
              <a:rPr lang="en-US" sz="3600" b="1" i="1" dirty="0"/>
              <a:t>My</a:t>
            </a:r>
            <a:r>
              <a:rPr lang="en-US" sz="3600" b="1" dirty="0"/>
              <a:t> message – and when you speak it you speak for </a:t>
            </a:r>
            <a:r>
              <a:rPr lang="en-US" sz="3600" b="1" i="1" dirty="0"/>
              <a:t>Me</a:t>
            </a:r>
          </a:p>
        </p:txBody>
      </p:sp>
    </p:spTree>
    <p:extLst>
      <p:ext uri="{BB962C8B-B14F-4D97-AF65-F5344CB8AC3E}">
        <p14:creationId xmlns:p14="http://schemas.microsoft.com/office/powerpoint/2010/main" xmlns="" val="282234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6" name="Rounded Rectangular Callout 17"/>
          <p:cNvSpPr/>
          <p:nvPr/>
        </p:nvSpPr>
        <p:spPr>
          <a:xfrm>
            <a:off x="0" y="251167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has power</a:t>
            </a:r>
            <a:endParaRPr lang="en-US" sz="4000" b="1" i="1" dirty="0"/>
          </a:p>
        </p:txBody>
      </p:sp>
      <p:sp>
        <p:nvSpPr>
          <p:cNvPr id="8" name="Rounded Rectangular Callout 17"/>
          <p:cNvSpPr/>
          <p:nvPr/>
        </p:nvSpPr>
        <p:spPr>
          <a:xfrm>
            <a:off x="0" y="320040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in which they were sent</a:t>
            </a:r>
            <a:endParaRPr lang="en-US" sz="4000" b="1" i="1" dirty="0"/>
          </a:p>
        </p:txBody>
      </p:sp>
      <p:sp>
        <p:nvSpPr>
          <p:cNvPr id="11" name="Rounded Rectangular Callout 17">
            <a:extLst>
              <a:ext uri="{FF2B5EF4-FFF2-40B4-BE49-F238E27FC236}">
                <a16:creationId xmlns:a16="http://schemas.microsoft.com/office/drawing/2014/main" xmlns="" id="{8FE8CA2D-408D-4599-BC8E-C51FDB421EEA}"/>
              </a:ext>
            </a:extLst>
          </p:cNvPr>
          <p:cNvSpPr/>
          <p:nvPr/>
        </p:nvSpPr>
        <p:spPr>
          <a:xfrm>
            <a:off x="11723" y="3900849"/>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saves</a:t>
            </a:r>
            <a:endParaRPr lang="en-US" sz="4000" b="1" i="1" dirty="0"/>
          </a:p>
        </p:txBody>
      </p:sp>
      <p:sp>
        <p:nvSpPr>
          <p:cNvPr id="13" name="TextBox 12">
            <a:extLst>
              <a:ext uri="{FF2B5EF4-FFF2-40B4-BE49-F238E27FC236}">
                <a16:creationId xmlns:a16="http://schemas.microsoft.com/office/drawing/2014/main" xmlns="" id="{58AA026B-209C-4451-83F0-DDA3EF67A583}"/>
              </a:ext>
            </a:extLst>
          </p:cNvPr>
          <p:cNvSpPr txBox="1"/>
          <p:nvPr/>
        </p:nvSpPr>
        <p:spPr>
          <a:xfrm>
            <a:off x="11723" y="4800600"/>
            <a:ext cx="9144000" cy="160782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4:12 </a:t>
            </a:r>
            <a:r>
              <a:rPr lang="en-US" sz="3200" dirty="0"/>
              <a:t>And there is salvation in no one else; for there is no other name under heaven that has been given among men by which we must be saved.”</a:t>
            </a:r>
          </a:p>
          <a:p>
            <a:r>
              <a:rPr lang="en-US" sz="3200" dirty="0"/>
              <a:t> </a:t>
            </a:r>
          </a:p>
          <a:p>
            <a:endParaRPr lang="en-US" sz="32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99551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6" name="Rounded Rectangular Callout 17"/>
          <p:cNvSpPr/>
          <p:nvPr/>
        </p:nvSpPr>
        <p:spPr>
          <a:xfrm>
            <a:off x="0" y="251167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has power</a:t>
            </a:r>
            <a:endParaRPr lang="en-US" sz="4000" b="1" i="1" dirty="0"/>
          </a:p>
        </p:txBody>
      </p:sp>
      <p:sp>
        <p:nvSpPr>
          <p:cNvPr id="8" name="Rounded Rectangular Callout 17"/>
          <p:cNvSpPr/>
          <p:nvPr/>
        </p:nvSpPr>
        <p:spPr>
          <a:xfrm>
            <a:off x="0" y="320040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in which they were sent</a:t>
            </a:r>
            <a:endParaRPr lang="en-US" sz="4000" b="1" i="1" dirty="0"/>
          </a:p>
        </p:txBody>
      </p:sp>
      <p:sp>
        <p:nvSpPr>
          <p:cNvPr id="11" name="Rounded Rectangular Callout 17">
            <a:extLst>
              <a:ext uri="{FF2B5EF4-FFF2-40B4-BE49-F238E27FC236}">
                <a16:creationId xmlns:a16="http://schemas.microsoft.com/office/drawing/2014/main" xmlns="" id="{8FE8CA2D-408D-4599-BC8E-C51FDB421EEA}"/>
              </a:ext>
            </a:extLst>
          </p:cNvPr>
          <p:cNvSpPr/>
          <p:nvPr/>
        </p:nvSpPr>
        <p:spPr>
          <a:xfrm>
            <a:off x="11723" y="3900849"/>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saves</a:t>
            </a:r>
            <a:endParaRPr lang="en-US" sz="4000" b="1" i="1" dirty="0"/>
          </a:p>
        </p:txBody>
      </p:sp>
      <p:sp>
        <p:nvSpPr>
          <p:cNvPr id="9" name="Rounded Rectangular Callout 17">
            <a:extLst>
              <a:ext uri="{FF2B5EF4-FFF2-40B4-BE49-F238E27FC236}">
                <a16:creationId xmlns:a16="http://schemas.microsoft.com/office/drawing/2014/main" xmlns="" id="{C810A411-A8FF-4E6C-9299-D416A821BB1E}"/>
              </a:ext>
            </a:extLst>
          </p:cNvPr>
          <p:cNvSpPr/>
          <p:nvPr/>
        </p:nvSpPr>
        <p:spPr>
          <a:xfrm>
            <a:off x="0" y="467575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is above every name</a:t>
            </a:r>
            <a:endParaRPr lang="en-US" sz="4000" b="1" i="1" dirty="0"/>
          </a:p>
        </p:txBody>
      </p:sp>
    </p:spTree>
    <p:extLst>
      <p:ext uri="{BB962C8B-B14F-4D97-AF65-F5344CB8AC3E}">
        <p14:creationId xmlns:p14="http://schemas.microsoft.com/office/powerpoint/2010/main" xmlns="" val="11579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6" name="Rounded Rectangular Callout 17"/>
          <p:cNvSpPr/>
          <p:nvPr/>
        </p:nvSpPr>
        <p:spPr>
          <a:xfrm>
            <a:off x="0" y="251167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has power</a:t>
            </a:r>
            <a:endParaRPr lang="en-US" sz="4000" b="1" i="1" dirty="0"/>
          </a:p>
        </p:txBody>
      </p:sp>
      <p:sp>
        <p:nvSpPr>
          <p:cNvPr id="8" name="Rounded Rectangular Callout 17"/>
          <p:cNvSpPr/>
          <p:nvPr/>
        </p:nvSpPr>
        <p:spPr>
          <a:xfrm>
            <a:off x="0" y="320040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in which they were sent</a:t>
            </a:r>
            <a:endParaRPr lang="en-US" sz="4000" b="1" i="1" dirty="0"/>
          </a:p>
        </p:txBody>
      </p:sp>
      <p:sp>
        <p:nvSpPr>
          <p:cNvPr id="11" name="Rounded Rectangular Callout 17">
            <a:extLst>
              <a:ext uri="{FF2B5EF4-FFF2-40B4-BE49-F238E27FC236}">
                <a16:creationId xmlns:a16="http://schemas.microsoft.com/office/drawing/2014/main" xmlns="" id="{8FE8CA2D-408D-4599-BC8E-C51FDB421EEA}"/>
              </a:ext>
            </a:extLst>
          </p:cNvPr>
          <p:cNvSpPr/>
          <p:nvPr/>
        </p:nvSpPr>
        <p:spPr>
          <a:xfrm>
            <a:off x="11723" y="3900849"/>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saves</a:t>
            </a:r>
            <a:endParaRPr lang="en-US" sz="4000" b="1" i="1" dirty="0"/>
          </a:p>
        </p:txBody>
      </p:sp>
      <p:sp>
        <p:nvSpPr>
          <p:cNvPr id="9" name="Rounded Rectangular Callout 17">
            <a:extLst>
              <a:ext uri="{FF2B5EF4-FFF2-40B4-BE49-F238E27FC236}">
                <a16:creationId xmlns:a16="http://schemas.microsoft.com/office/drawing/2014/main" xmlns="" id="{C810A411-A8FF-4E6C-9299-D416A821BB1E}"/>
              </a:ext>
            </a:extLst>
          </p:cNvPr>
          <p:cNvSpPr/>
          <p:nvPr/>
        </p:nvSpPr>
        <p:spPr>
          <a:xfrm>
            <a:off x="0" y="467575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is above every name</a:t>
            </a:r>
            <a:endParaRPr lang="en-US" sz="4000" b="1" i="1" dirty="0"/>
          </a:p>
        </p:txBody>
      </p:sp>
      <p:sp>
        <p:nvSpPr>
          <p:cNvPr id="10" name="TextBox 9">
            <a:extLst>
              <a:ext uri="{FF2B5EF4-FFF2-40B4-BE49-F238E27FC236}">
                <a16:creationId xmlns:a16="http://schemas.microsoft.com/office/drawing/2014/main" xmlns="" id="{7773D9E3-3BD5-40B3-A2C8-68AAD0D0A856}"/>
              </a:ext>
            </a:extLst>
          </p:cNvPr>
          <p:cNvSpPr txBox="1">
            <a:spLocks noChangeArrowheads="1"/>
          </p:cNvSpPr>
          <p:nvPr/>
        </p:nvSpPr>
        <p:spPr bwMode="auto">
          <a:xfrm>
            <a:off x="106680" y="1687977"/>
            <a:ext cx="8686800" cy="3046988"/>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err="1">
                <a:solidFill>
                  <a:schemeClr val="bg1"/>
                </a:solidFill>
                <a:latin typeface="Calibri" pitchFamily="34" charset="0"/>
              </a:rPr>
              <a:t>Eph</a:t>
            </a:r>
            <a:r>
              <a:rPr lang="en-US" sz="3200" b="1" baseline="30000" dirty="0">
                <a:solidFill>
                  <a:schemeClr val="bg1"/>
                </a:solidFill>
                <a:latin typeface="Calibri" pitchFamily="34" charset="0"/>
              </a:rPr>
              <a:t> 1:</a:t>
            </a:r>
            <a:r>
              <a:rPr lang="en-US" sz="3200" b="1" baseline="30000" dirty="0">
                <a:solidFill>
                  <a:schemeClr val="bg1"/>
                </a:solidFill>
              </a:rPr>
              <a:t>9 </a:t>
            </a:r>
            <a:r>
              <a:rPr lang="en-US" sz="3200" dirty="0">
                <a:solidFill>
                  <a:schemeClr val="bg1"/>
                </a:solidFill>
              </a:rPr>
              <a:t>He raised Him from the dead and seated Him at His right hand in the heavenly places, </a:t>
            </a:r>
            <a:r>
              <a:rPr lang="en-US" sz="3200" b="1" baseline="30000" dirty="0">
                <a:solidFill>
                  <a:schemeClr val="bg1"/>
                </a:solidFill>
              </a:rPr>
              <a:t>21 </a:t>
            </a:r>
            <a:r>
              <a:rPr lang="en-US" sz="3200" dirty="0">
                <a:solidFill>
                  <a:schemeClr val="bg1"/>
                </a:solidFill>
              </a:rPr>
              <a:t>far above all rule and authority and power and dominion, and every name that is named, not only in this age but also in the one to come. </a:t>
            </a:r>
            <a:r>
              <a:rPr lang="en-US" sz="3200" b="1" baseline="30000" dirty="0">
                <a:solidFill>
                  <a:schemeClr val="bg1"/>
                </a:solidFill>
              </a:rPr>
              <a:t>22 </a:t>
            </a:r>
            <a:r>
              <a:rPr lang="en-US" sz="3200" dirty="0">
                <a:solidFill>
                  <a:schemeClr val="bg1"/>
                </a:solidFill>
              </a:rPr>
              <a:t>And He put all things in subjection under His feet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xmlns="" val="34641776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p:cNvSpPr/>
          <p:nvPr/>
        </p:nvSpPr>
        <p:spPr>
          <a:xfrm>
            <a:off x="15240" y="1761988"/>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of their King</a:t>
            </a:r>
            <a:endParaRPr lang="en-US" sz="4000" b="1" i="1" dirty="0"/>
          </a:p>
        </p:txBody>
      </p:sp>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6" name="Rounded Rectangular Callout 17"/>
          <p:cNvSpPr/>
          <p:nvPr/>
        </p:nvSpPr>
        <p:spPr>
          <a:xfrm>
            <a:off x="0" y="251167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has power</a:t>
            </a:r>
            <a:endParaRPr lang="en-US" sz="4000" b="1" i="1" dirty="0"/>
          </a:p>
        </p:txBody>
      </p:sp>
      <p:sp>
        <p:nvSpPr>
          <p:cNvPr id="8" name="Rounded Rectangular Callout 17"/>
          <p:cNvSpPr/>
          <p:nvPr/>
        </p:nvSpPr>
        <p:spPr>
          <a:xfrm>
            <a:off x="0" y="3200400"/>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in which they were sent</a:t>
            </a:r>
            <a:endParaRPr lang="en-US" sz="4000" b="1" i="1" dirty="0"/>
          </a:p>
        </p:txBody>
      </p:sp>
      <p:sp>
        <p:nvSpPr>
          <p:cNvPr id="11" name="Rounded Rectangular Callout 17">
            <a:extLst>
              <a:ext uri="{FF2B5EF4-FFF2-40B4-BE49-F238E27FC236}">
                <a16:creationId xmlns:a16="http://schemas.microsoft.com/office/drawing/2014/main" xmlns="" id="{8FE8CA2D-408D-4599-BC8E-C51FDB421EEA}"/>
              </a:ext>
            </a:extLst>
          </p:cNvPr>
          <p:cNvSpPr/>
          <p:nvPr/>
        </p:nvSpPr>
        <p:spPr>
          <a:xfrm>
            <a:off x="11723" y="3900849"/>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saves</a:t>
            </a:r>
            <a:endParaRPr lang="en-US" sz="4000" b="1" i="1" dirty="0"/>
          </a:p>
        </p:txBody>
      </p:sp>
      <p:sp>
        <p:nvSpPr>
          <p:cNvPr id="9" name="Rounded Rectangular Callout 17">
            <a:extLst>
              <a:ext uri="{FF2B5EF4-FFF2-40B4-BE49-F238E27FC236}">
                <a16:creationId xmlns:a16="http://schemas.microsoft.com/office/drawing/2014/main" xmlns="" id="{C810A411-A8FF-4E6C-9299-D416A821BB1E}"/>
              </a:ext>
            </a:extLst>
          </p:cNvPr>
          <p:cNvSpPr/>
          <p:nvPr/>
        </p:nvSpPr>
        <p:spPr>
          <a:xfrm>
            <a:off x="0" y="4675754"/>
            <a:ext cx="9144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Arial" panose="020B0604020202020204" pitchFamily="34" charset="0"/>
              <a:buChar char="•"/>
            </a:pPr>
            <a:r>
              <a:rPr lang="en-US" sz="4000" b="1" dirty="0"/>
              <a:t>The Name that is above every name</a:t>
            </a:r>
            <a:endParaRPr lang="en-US" sz="4000" b="1" i="1" dirty="0"/>
          </a:p>
        </p:txBody>
      </p:sp>
      <p:sp>
        <p:nvSpPr>
          <p:cNvPr id="10" name="TextBox 9">
            <a:extLst>
              <a:ext uri="{FF2B5EF4-FFF2-40B4-BE49-F238E27FC236}">
                <a16:creationId xmlns:a16="http://schemas.microsoft.com/office/drawing/2014/main" xmlns="" id="{7773D9E3-3BD5-40B3-A2C8-68AAD0D0A856}"/>
              </a:ext>
            </a:extLst>
          </p:cNvPr>
          <p:cNvSpPr txBox="1">
            <a:spLocks noChangeArrowheads="1"/>
          </p:cNvSpPr>
          <p:nvPr/>
        </p:nvSpPr>
        <p:spPr bwMode="auto">
          <a:xfrm>
            <a:off x="106680" y="1687977"/>
            <a:ext cx="8686800" cy="3046988"/>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err="1">
                <a:solidFill>
                  <a:schemeClr val="bg1"/>
                </a:solidFill>
                <a:latin typeface="Calibri" pitchFamily="34" charset="0"/>
              </a:rPr>
              <a:t>Eph</a:t>
            </a:r>
            <a:r>
              <a:rPr lang="en-US" sz="3200" b="1" baseline="30000" dirty="0">
                <a:solidFill>
                  <a:schemeClr val="bg1"/>
                </a:solidFill>
                <a:latin typeface="Calibri" pitchFamily="34" charset="0"/>
              </a:rPr>
              <a:t> 1:</a:t>
            </a:r>
            <a:r>
              <a:rPr lang="en-US" sz="3200" b="1" baseline="30000" dirty="0">
                <a:solidFill>
                  <a:schemeClr val="bg1"/>
                </a:solidFill>
              </a:rPr>
              <a:t>9 </a:t>
            </a:r>
            <a:r>
              <a:rPr lang="en-US" sz="3200" dirty="0">
                <a:solidFill>
                  <a:schemeClr val="bg1"/>
                </a:solidFill>
              </a:rPr>
              <a:t>He raised Him from the dead and seated Him at His right hand in the heavenly places, </a:t>
            </a:r>
            <a:r>
              <a:rPr lang="en-US" sz="3200" b="1" baseline="30000" dirty="0">
                <a:solidFill>
                  <a:schemeClr val="bg1"/>
                </a:solidFill>
              </a:rPr>
              <a:t>21 </a:t>
            </a:r>
            <a:r>
              <a:rPr lang="en-US" sz="3200" dirty="0">
                <a:solidFill>
                  <a:schemeClr val="bg1"/>
                </a:solidFill>
              </a:rPr>
              <a:t>far above all rule and authority and power and dominion, and every name that is named, not only in this age but also in the one to come. </a:t>
            </a:r>
            <a:r>
              <a:rPr lang="en-US" sz="3200" b="1" baseline="30000" dirty="0">
                <a:solidFill>
                  <a:schemeClr val="bg1"/>
                </a:solidFill>
              </a:rPr>
              <a:t>22 </a:t>
            </a:r>
            <a:r>
              <a:rPr lang="en-US" sz="3200" dirty="0">
                <a:solidFill>
                  <a:schemeClr val="bg1"/>
                </a:solidFill>
              </a:rPr>
              <a:t>And He put all things in subjection under His feet …</a:t>
            </a:r>
            <a:endParaRPr lang="en-US" sz="3200" baseline="30000" dirty="0">
              <a:solidFill>
                <a:schemeClr val="bg1"/>
              </a:solidFill>
              <a:latin typeface="Calibri" pitchFamily="34" charset="0"/>
            </a:endParaRPr>
          </a:p>
        </p:txBody>
      </p:sp>
      <p:sp>
        <p:nvSpPr>
          <p:cNvPr id="14" name="Rounded Rectangular Callout 17">
            <a:extLst>
              <a:ext uri="{FF2B5EF4-FFF2-40B4-BE49-F238E27FC236}">
                <a16:creationId xmlns:a16="http://schemas.microsoft.com/office/drawing/2014/main" xmlns="" id="{7D850AD4-817A-46B2-BD8E-8ADB97E19FF9}"/>
              </a:ext>
            </a:extLst>
          </p:cNvPr>
          <p:cNvSpPr/>
          <p:nvPr/>
        </p:nvSpPr>
        <p:spPr>
          <a:xfrm>
            <a:off x="533400" y="5410200"/>
            <a:ext cx="78333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knew Who they were dealing with</a:t>
            </a:r>
            <a:endParaRPr lang="en-US" sz="3600" b="1" i="1" dirty="0"/>
          </a:p>
        </p:txBody>
      </p:sp>
    </p:spTree>
    <p:extLst>
      <p:ext uri="{BB962C8B-B14F-4D97-AF65-F5344CB8AC3E}">
        <p14:creationId xmlns:p14="http://schemas.microsoft.com/office/powerpoint/2010/main" xmlns="" val="346417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137160" y="174102"/>
            <a:ext cx="8839200" cy="142317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Their confidence was in the Name of Jesus Christ</a:t>
            </a:r>
            <a:endParaRPr lang="en-US" sz="4800" b="1" i="1" dirty="0"/>
          </a:p>
        </p:txBody>
      </p:sp>
      <p:sp>
        <p:nvSpPr>
          <p:cNvPr id="9" name="TextBox 8"/>
          <p:cNvSpPr txBox="1"/>
          <p:nvPr/>
        </p:nvSpPr>
        <p:spPr>
          <a:xfrm>
            <a:off x="-15240" y="19050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Acts4:23 </a:t>
            </a:r>
            <a:r>
              <a:rPr lang="en-US" sz="3100" dirty="0"/>
              <a:t>When they had been released, </a:t>
            </a:r>
            <a:r>
              <a:rPr lang="en-US" sz="3100" b="1" u="sng" dirty="0">
                <a:solidFill>
                  <a:srgbClr val="002060"/>
                </a:solidFill>
              </a:rPr>
              <a:t>they went to their own companions</a:t>
            </a:r>
            <a:r>
              <a:rPr lang="en-US" sz="3100" dirty="0"/>
              <a:t> and reported all that the chief priests and the elders had said to them. </a:t>
            </a:r>
            <a:r>
              <a:rPr lang="en-US" sz="3100" b="1" baseline="30000" dirty="0"/>
              <a:t>24 </a:t>
            </a:r>
            <a:r>
              <a:rPr lang="en-US" sz="3100" dirty="0"/>
              <a:t>And when they heard this, they lifted their voices to God with one accord and said, “O Lord, it is You who </a:t>
            </a:r>
            <a:r>
              <a:rPr lang="en-US" sz="3100" cap="small" dirty="0"/>
              <a:t>made the heaven and the earth and the sea, and all that is in them</a:t>
            </a:r>
            <a:endParaRPr lang="en-US" sz="3100" b="1" u="sng" dirty="0">
              <a:solidFill>
                <a:srgbClr val="002060"/>
              </a:solidFill>
            </a:endParaRPr>
          </a:p>
        </p:txBody>
      </p:sp>
      <p:sp>
        <p:nvSpPr>
          <p:cNvPr id="5" name="Rounded Rectangular Callout 17"/>
          <p:cNvSpPr/>
          <p:nvPr/>
        </p:nvSpPr>
        <p:spPr>
          <a:xfrm>
            <a:off x="533400" y="5410200"/>
            <a:ext cx="7833360" cy="713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knew Who they were dealing with</a:t>
            </a:r>
            <a:endParaRPr lang="en-US" sz="3600" b="1" i="1" dirty="0"/>
          </a:p>
        </p:txBody>
      </p:sp>
    </p:spTree>
    <p:extLst>
      <p:ext uri="{BB962C8B-B14F-4D97-AF65-F5344CB8AC3E}">
        <p14:creationId xmlns:p14="http://schemas.microsoft.com/office/powerpoint/2010/main" xmlns="" val="2562325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24972</TotalTime>
  <Words>2214</Words>
  <Application>Microsoft Office PowerPoint</Application>
  <PresentationFormat>On-screen Show (4:3)</PresentationFormat>
  <Paragraphs>974</Paragraphs>
  <Slides>108</Slides>
  <Notes>7</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vector>
  </TitlesOfParts>
  <Company>Xenos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wolfed</cp:lastModifiedBy>
  <cp:revision>3013</cp:revision>
  <dcterms:created xsi:type="dcterms:W3CDTF">2015-11-05T16:00:32Z</dcterms:created>
  <dcterms:modified xsi:type="dcterms:W3CDTF">2018-02-24T17:44:29Z</dcterms:modified>
</cp:coreProperties>
</file>