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84" r:id="rId2"/>
  </p:sldMasterIdLst>
  <p:notesMasterIdLst>
    <p:notesMasterId r:id="rId56"/>
  </p:notesMasterIdLst>
  <p:sldIdLst>
    <p:sldId id="1325" r:id="rId3"/>
    <p:sldId id="1386" r:id="rId4"/>
    <p:sldId id="1395" r:id="rId5"/>
    <p:sldId id="1403" r:id="rId6"/>
    <p:sldId id="1396" r:id="rId7"/>
    <p:sldId id="1397" r:id="rId8"/>
    <p:sldId id="1398" r:id="rId9"/>
    <p:sldId id="1404" r:id="rId10"/>
    <p:sldId id="1399" r:id="rId11"/>
    <p:sldId id="1444" r:id="rId12"/>
    <p:sldId id="1445" r:id="rId13"/>
    <p:sldId id="1446" r:id="rId14"/>
    <p:sldId id="1406" r:id="rId15"/>
    <p:sldId id="1408" r:id="rId16"/>
    <p:sldId id="1409" r:id="rId17"/>
    <p:sldId id="1410" r:id="rId18"/>
    <p:sldId id="1447" r:id="rId19"/>
    <p:sldId id="1496" r:id="rId20"/>
    <p:sldId id="1497" r:id="rId21"/>
    <p:sldId id="1485" r:id="rId22"/>
    <p:sldId id="1487" r:id="rId23"/>
    <p:sldId id="1489" r:id="rId24"/>
    <p:sldId id="1448" r:id="rId25"/>
    <p:sldId id="1490" r:id="rId26"/>
    <p:sldId id="1449" r:id="rId27"/>
    <p:sldId id="1450" r:id="rId28"/>
    <p:sldId id="1451" r:id="rId29"/>
    <p:sldId id="1466" r:id="rId30"/>
    <p:sldId id="1467" r:id="rId31"/>
    <p:sldId id="1455" r:id="rId32"/>
    <p:sldId id="1458" r:id="rId33"/>
    <p:sldId id="1473" r:id="rId34"/>
    <p:sldId id="1474" r:id="rId35"/>
    <p:sldId id="1475" r:id="rId36"/>
    <p:sldId id="1476" r:id="rId37"/>
    <p:sldId id="1460" r:id="rId38"/>
    <p:sldId id="1477" r:id="rId39"/>
    <p:sldId id="1478" r:id="rId40"/>
    <p:sldId id="1479" r:id="rId41"/>
    <p:sldId id="1483" r:id="rId42"/>
    <p:sldId id="1484" r:id="rId43"/>
    <p:sldId id="1480" r:id="rId44"/>
    <p:sldId id="1491" r:id="rId45"/>
    <p:sldId id="1492" r:id="rId46"/>
    <p:sldId id="1493" r:id="rId47"/>
    <p:sldId id="1494" r:id="rId48"/>
    <p:sldId id="1495" r:id="rId49"/>
    <p:sldId id="1481" r:id="rId50"/>
    <p:sldId id="1462" r:id="rId51"/>
    <p:sldId id="1381" r:id="rId52"/>
    <p:sldId id="1392" r:id="rId53"/>
    <p:sldId id="1393" r:id="rId54"/>
    <p:sldId id="139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3805"/>
    <a:srgbClr val="FFFFCC"/>
    <a:srgbClr val="621C3D"/>
    <a:srgbClr val="D17F7D"/>
    <a:srgbClr val="A2965C"/>
    <a:srgbClr val="81A042"/>
    <a:srgbClr val="403C24"/>
    <a:srgbClr val="36321E"/>
    <a:srgbClr val="F8A15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9" autoAdjust="0"/>
    <p:restoredTop sz="75995" autoAdjust="0"/>
  </p:normalViewPr>
  <p:slideViewPr>
    <p:cSldViewPr>
      <p:cViewPr varScale="1">
        <p:scale>
          <a:sx n="88" d="100"/>
          <a:sy n="88" d="100"/>
        </p:scale>
        <p:origin x="1338"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10/12/2020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361234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a:t>
            </a:fld>
            <a:endParaRPr lang="en-US"/>
          </a:p>
        </p:txBody>
      </p:sp>
    </p:spTree>
    <p:extLst>
      <p:ext uri="{BB962C8B-B14F-4D97-AF65-F5344CB8AC3E}">
        <p14:creationId xmlns:p14="http://schemas.microsoft.com/office/powerpoint/2010/main" val="3647644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10</a:t>
            </a:fld>
            <a:endParaRPr lang="en-US"/>
          </a:p>
        </p:txBody>
      </p:sp>
    </p:spTree>
    <p:extLst>
      <p:ext uri="{BB962C8B-B14F-4D97-AF65-F5344CB8AC3E}">
        <p14:creationId xmlns:p14="http://schemas.microsoft.com/office/powerpoint/2010/main" val="4053375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11</a:t>
            </a:fld>
            <a:endParaRPr lang="en-US"/>
          </a:p>
        </p:txBody>
      </p:sp>
    </p:spTree>
    <p:extLst>
      <p:ext uri="{BB962C8B-B14F-4D97-AF65-F5344CB8AC3E}">
        <p14:creationId xmlns:p14="http://schemas.microsoft.com/office/powerpoint/2010/main" val="2126282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12</a:t>
            </a:fld>
            <a:endParaRPr lang="en-US"/>
          </a:p>
        </p:txBody>
      </p:sp>
    </p:spTree>
    <p:extLst>
      <p:ext uri="{BB962C8B-B14F-4D97-AF65-F5344CB8AC3E}">
        <p14:creationId xmlns:p14="http://schemas.microsoft.com/office/powerpoint/2010/main" val="2498046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13</a:t>
            </a:fld>
            <a:endParaRPr lang="en-US"/>
          </a:p>
        </p:txBody>
      </p:sp>
    </p:spTree>
    <p:extLst>
      <p:ext uri="{BB962C8B-B14F-4D97-AF65-F5344CB8AC3E}">
        <p14:creationId xmlns:p14="http://schemas.microsoft.com/office/powerpoint/2010/main" val="527528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14</a:t>
            </a:fld>
            <a:endParaRPr lang="en-US"/>
          </a:p>
        </p:txBody>
      </p:sp>
    </p:spTree>
    <p:extLst>
      <p:ext uri="{BB962C8B-B14F-4D97-AF65-F5344CB8AC3E}">
        <p14:creationId xmlns:p14="http://schemas.microsoft.com/office/powerpoint/2010/main" val="2279122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15</a:t>
            </a:fld>
            <a:endParaRPr lang="en-US"/>
          </a:p>
        </p:txBody>
      </p:sp>
    </p:spTree>
    <p:extLst>
      <p:ext uri="{BB962C8B-B14F-4D97-AF65-F5344CB8AC3E}">
        <p14:creationId xmlns:p14="http://schemas.microsoft.com/office/powerpoint/2010/main" val="626636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16</a:t>
            </a:fld>
            <a:endParaRPr lang="en-US"/>
          </a:p>
        </p:txBody>
      </p:sp>
    </p:spTree>
    <p:extLst>
      <p:ext uri="{BB962C8B-B14F-4D97-AF65-F5344CB8AC3E}">
        <p14:creationId xmlns:p14="http://schemas.microsoft.com/office/powerpoint/2010/main" val="1532751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416913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715917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71227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a:t>
            </a:fld>
            <a:endParaRPr lang="en-US"/>
          </a:p>
        </p:txBody>
      </p:sp>
    </p:spTree>
    <p:extLst>
      <p:ext uri="{BB962C8B-B14F-4D97-AF65-F5344CB8AC3E}">
        <p14:creationId xmlns:p14="http://schemas.microsoft.com/office/powerpoint/2010/main" val="3239532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66887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231433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619891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232900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968040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679434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340742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911465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015748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69114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a:t>
            </a:fld>
            <a:endParaRPr lang="en-US"/>
          </a:p>
        </p:txBody>
      </p:sp>
    </p:spTree>
    <p:extLst>
      <p:ext uri="{BB962C8B-B14F-4D97-AF65-F5344CB8AC3E}">
        <p14:creationId xmlns:p14="http://schemas.microsoft.com/office/powerpoint/2010/main" val="4087467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341609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379566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265903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451434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055039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937494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610843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900956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1731778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38098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a:t>
            </a:fld>
            <a:endParaRPr lang="en-US"/>
          </a:p>
        </p:txBody>
      </p:sp>
    </p:spTree>
    <p:extLst>
      <p:ext uri="{BB962C8B-B14F-4D97-AF65-F5344CB8AC3E}">
        <p14:creationId xmlns:p14="http://schemas.microsoft.com/office/powerpoint/2010/main" val="4070758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127903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749938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7270565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949080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168718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652241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40797063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0987888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6185182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53944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a:t>
            </a:fld>
            <a:endParaRPr lang="en-US"/>
          </a:p>
        </p:txBody>
      </p:sp>
    </p:spTree>
    <p:extLst>
      <p:ext uri="{BB962C8B-B14F-4D97-AF65-F5344CB8AC3E}">
        <p14:creationId xmlns:p14="http://schemas.microsoft.com/office/powerpoint/2010/main" val="39293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997499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6</a:t>
            </a:fld>
            <a:endParaRPr lang="en-US"/>
          </a:p>
        </p:txBody>
      </p:sp>
    </p:spTree>
    <p:extLst>
      <p:ext uri="{BB962C8B-B14F-4D97-AF65-F5344CB8AC3E}">
        <p14:creationId xmlns:p14="http://schemas.microsoft.com/office/powerpoint/2010/main" val="1963896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7</a:t>
            </a:fld>
            <a:endParaRPr lang="en-US"/>
          </a:p>
        </p:txBody>
      </p:sp>
    </p:spTree>
    <p:extLst>
      <p:ext uri="{BB962C8B-B14F-4D97-AF65-F5344CB8AC3E}">
        <p14:creationId xmlns:p14="http://schemas.microsoft.com/office/powerpoint/2010/main" val="456753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8</a:t>
            </a:fld>
            <a:endParaRPr lang="en-US"/>
          </a:p>
        </p:txBody>
      </p:sp>
    </p:spTree>
    <p:extLst>
      <p:ext uri="{BB962C8B-B14F-4D97-AF65-F5344CB8AC3E}">
        <p14:creationId xmlns:p14="http://schemas.microsoft.com/office/powerpoint/2010/main" val="1882344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9</a:t>
            </a:fld>
            <a:endParaRPr lang="en-US"/>
          </a:p>
        </p:txBody>
      </p:sp>
    </p:spTree>
    <p:extLst>
      <p:ext uri="{BB962C8B-B14F-4D97-AF65-F5344CB8AC3E}">
        <p14:creationId xmlns:p14="http://schemas.microsoft.com/office/powerpoint/2010/main" val="4087573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90BCBE-CB36-41ED-919D-FF973432CD85}" type="datetimeFigureOut">
              <a:rPr lang="en-US" smtClean="0"/>
              <a:pPr/>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0BCBE-CB36-41ED-919D-FF973432CD85}" type="datetimeFigureOut">
              <a:rPr lang="en-US" smtClean="0"/>
              <a:pPr/>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0BCBE-CB36-41ED-919D-FF973432CD85}" type="datetimeFigureOut">
              <a:rPr lang="en-US" smtClean="0"/>
              <a:pPr/>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10/12/2020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07886167"/>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10/12/2020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44333979"/>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10/12/2020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8014121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90BCBE-CB36-41ED-919D-FF973432CD85}" type="datetimeFigureOut">
              <a:rPr lang="en-US" smtClean="0">
                <a:solidFill>
                  <a:prstClr val="white">
                    <a:tint val="75000"/>
                  </a:prstClr>
                </a:solidFill>
              </a:rPr>
              <a:pPr/>
              <a:t>10/12/2020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63301546"/>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90BCBE-CB36-41ED-919D-FF973432CD85}" type="datetimeFigureOut">
              <a:rPr lang="en-US" smtClean="0">
                <a:solidFill>
                  <a:prstClr val="white">
                    <a:tint val="75000"/>
                  </a:prstClr>
                </a:solidFill>
              </a:rPr>
              <a:pPr/>
              <a:t>10/12/2020</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8195259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90BCBE-CB36-41ED-919D-FF973432CD85}" type="datetimeFigureOut">
              <a:rPr lang="en-US" smtClean="0">
                <a:solidFill>
                  <a:prstClr val="white">
                    <a:tint val="75000"/>
                  </a:prstClr>
                </a:solidFill>
              </a:rPr>
              <a:pPr/>
              <a:t>10/12/2020</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68937852"/>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solidFill>
                  <a:prstClr val="white">
                    <a:tint val="75000"/>
                  </a:prstClr>
                </a:solidFill>
              </a:rPr>
              <a:pPr/>
              <a:t>10/12/2020</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91852808"/>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solidFill>
                  <a:prstClr val="white">
                    <a:tint val="75000"/>
                  </a:prstClr>
                </a:solidFill>
              </a:rPr>
              <a:pPr/>
              <a:t>10/12/2020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2354019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0BCBE-CB36-41ED-919D-FF973432CD85}" type="datetimeFigureOut">
              <a:rPr lang="en-US" smtClean="0"/>
              <a:pPr/>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solidFill>
                  <a:prstClr val="white">
                    <a:tint val="75000"/>
                  </a:prstClr>
                </a:solidFill>
              </a:rPr>
              <a:pPr/>
              <a:t>10/12/2020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32400451"/>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10/12/2020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72162404"/>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0BCBE-CB36-41ED-919D-FF973432CD85}" type="datetimeFigureOut">
              <a:rPr lang="en-US" smtClean="0">
                <a:solidFill>
                  <a:prstClr val="white">
                    <a:tint val="75000"/>
                  </a:prstClr>
                </a:solidFill>
              </a:rPr>
              <a:pPr/>
              <a:t>10/12/2020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4717533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90BCBE-CB36-41ED-919D-FF973432CD85}" type="datetimeFigureOut">
              <a:rPr lang="en-US" smtClean="0"/>
              <a:pPr/>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90BCBE-CB36-41ED-919D-FF973432CD85}" type="datetimeFigureOut">
              <a:rPr lang="en-US" smtClean="0"/>
              <a:pPr/>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90BCBE-CB36-41ED-919D-FF973432CD85}" type="datetimeFigureOut">
              <a:rPr lang="en-US" smtClean="0"/>
              <a:pPr/>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10/12/2020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solidFill>
                  <a:prstClr val="white">
                    <a:tint val="75000"/>
                  </a:prstClr>
                </a:solidFill>
              </a:rPr>
              <a:pPr/>
              <a:t>10/12/2020</a:t>
            </a:fld>
            <a:endParaRPr lang="en-US">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8210288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6200" y="4762500"/>
            <a:ext cx="7467600" cy="2031325"/>
          </a:xfrm>
          <a:prstGeom prst="rect">
            <a:avLst/>
          </a:prstGeom>
          <a:solidFill>
            <a:srgbClr val="621C3D"/>
          </a:solidFill>
        </p:spPr>
        <p:txBody>
          <a:bodyPr wrap="square" rtlCol="0">
            <a:spAutoFit/>
          </a:bodyPr>
          <a:lstStyle/>
          <a:p>
            <a:pPr algn="ctr"/>
            <a:r>
              <a:rPr lang="en-US" sz="7200" spc="-150" dirty="0" smtClean="0">
                <a:solidFill>
                  <a:schemeClr val="tx2"/>
                </a:solidFill>
                <a:latin typeface="Montserrat" panose="00000500000000000000" pitchFamily="50" charset="0"/>
                <a:ea typeface="Verdana" panose="020B0604030504040204" pitchFamily="34" charset="0"/>
                <a:cs typeface="Tahoma" panose="020B0604030504040204" pitchFamily="34" charset="0"/>
              </a:rPr>
              <a:t>10:32-45</a:t>
            </a:r>
          </a:p>
          <a:p>
            <a:pPr algn="ctr"/>
            <a:r>
              <a:rPr lang="en-US" sz="5400" b="1" spc="-150" dirty="0" smtClean="0">
                <a:latin typeface="Montserrat" panose="00000500000000000000" pitchFamily="50" charset="0"/>
                <a:ea typeface="Verdana" panose="020B0604030504040204" pitchFamily="34" charset="0"/>
                <a:cs typeface="Tahoma" panose="020B0604030504040204" pitchFamily="34" charset="0"/>
              </a:rPr>
              <a:t>Servant Leadership</a:t>
            </a:r>
            <a:endParaRPr lang="en-US" sz="5400" b="1" spc="-150" dirty="0">
              <a:latin typeface="Montserrat" panose="00000500000000000000" pitchFamily="50"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44956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298" y="65183"/>
            <a:ext cx="11115102" cy="2800767"/>
          </a:xfrm>
          <a:prstGeom prst="rect">
            <a:avLst/>
          </a:prstGeom>
          <a:noFill/>
        </p:spPr>
        <p:txBody>
          <a:bodyPr wrap="square" rtlCol="0">
            <a:spAutoFit/>
          </a:bodyPr>
          <a:lstStyle/>
          <a:p>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(Mark 10:42) Jesus called them together and said, “You know that those who are regarded as rulers of the Gentiles </a:t>
            </a:r>
            <a:r>
              <a:rPr lang="en-US" sz="4400" b="1" u="sng"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lord it over them</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 and their high officials </a:t>
            </a:r>
            <a:r>
              <a:rPr lang="en-US" sz="4400" b="1" u="sng"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exercise authority over them</a:t>
            </a:r>
            <a:r>
              <a:rPr lang="en-US" sz="4400" b="1" u="sng"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169059"/>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298" y="65183"/>
            <a:ext cx="11115102" cy="2800767"/>
          </a:xfrm>
          <a:prstGeom prst="rect">
            <a:avLst/>
          </a:prstGeom>
          <a:noFill/>
        </p:spPr>
        <p:txBody>
          <a:bodyPr wrap="square" rtlCol="0">
            <a:spAutoFit/>
          </a:bodyPr>
          <a:lstStyle/>
          <a:p>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(Mark </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10:43-44) “</a:t>
            </a:r>
            <a:r>
              <a:rPr lang="en-US" sz="4400" b="1" u="sng"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Not </a:t>
            </a:r>
            <a:r>
              <a:rPr lang="en-US" sz="4400" b="1" u="sng"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so with </a:t>
            </a:r>
            <a:r>
              <a:rPr lang="en-US" sz="4400" b="1" u="sng"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you</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Instead</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 whoever wants to become great among you must be your servant, </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whoever wants to be first must be slave of all</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650126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298" y="65183"/>
            <a:ext cx="9514902" cy="2800767"/>
          </a:xfrm>
          <a:prstGeom prst="rect">
            <a:avLst/>
          </a:prstGeom>
          <a:noFill/>
        </p:spPr>
        <p:txBody>
          <a:bodyPr wrap="square" rtlCol="0">
            <a:spAutoFit/>
          </a:bodyPr>
          <a:lstStyle/>
          <a:p>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(Mark 10:45) </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“For </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even the Son of Man did not come to be </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served,</a:t>
            </a:r>
          </a:p>
          <a:p>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but </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serve,</a:t>
            </a:r>
          </a:p>
          <a:p>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to give his life as a ransom for many</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821756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7315" y="2124670"/>
            <a:ext cx="11942285" cy="830997"/>
          </a:xfrm>
          <a:prstGeom prst="rect">
            <a:avLst/>
          </a:prstGeom>
          <a:noFill/>
        </p:spPr>
        <p:txBody>
          <a:bodyPr wrap="square" rtlCol="0">
            <a:spAutoFit/>
          </a:bodyPr>
          <a:lstStyle/>
          <a:p>
            <a:pPr marL="571500" indent="-571500">
              <a:buFont typeface="Wingdings" panose="05000000000000000000" pitchFamily="2" charset="2"/>
              <a:buChar char="ü"/>
            </a:pPr>
            <a:r>
              <a:rPr lang="en-US" sz="4800" b="1" spc="-150" dirty="0" smtClean="0">
                <a:effectLst>
                  <a:outerShdw blurRad="38100" dist="38100" dir="2700000" algn="tl">
                    <a:srgbClr val="000000">
                      <a:alpha val="43137"/>
                    </a:srgbClr>
                  </a:outerShdw>
                </a:effectLst>
                <a:latin typeface="Times New Roman" pitchFamily="18" charset="0"/>
                <a:cs typeface="Times New Roman" pitchFamily="18" charset="0"/>
              </a:rPr>
              <a:t>Growing distrust of leadership &amp; authority</a:t>
            </a:r>
          </a:p>
        </p:txBody>
      </p:sp>
    </p:spTree>
    <p:extLst>
      <p:ext uri="{BB962C8B-B14F-4D97-AF65-F5344CB8AC3E}">
        <p14:creationId xmlns:p14="http://schemas.microsoft.com/office/powerpoint/2010/main" val="515052199"/>
      </p:ext>
    </p:extLst>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rot="1934710">
            <a:off x="10015877" y="2837050"/>
            <a:ext cx="1990045" cy="72670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3667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rot="1934710">
            <a:off x="7754879" y="3571338"/>
            <a:ext cx="4110226" cy="129980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8885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632" y="609600"/>
            <a:ext cx="4518368" cy="5657373"/>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438400" y="3124200"/>
            <a:ext cx="2470532" cy="609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934200" y="3810000"/>
            <a:ext cx="2895600" cy="457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31212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7315" y="2124670"/>
            <a:ext cx="11942285" cy="3046988"/>
          </a:xfrm>
          <a:prstGeom prst="rect">
            <a:avLst/>
          </a:prstGeom>
          <a:noFill/>
        </p:spPr>
        <p:txBody>
          <a:bodyPr wrap="square" rtlCol="0">
            <a:spAutoFit/>
          </a:bodyPr>
          <a:lstStyle/>
          <a:p>
            <a:pPr marL="571500" indent="-571500">
              <a:buFont typeface="Wingdings" panose="05000000000000000000" pitchFamily="2" charset="2"/>
              <a:buChar char="ü"/>
            </a:pPr>
            <a:r>
              <a:rPr lang="en-US" sz="48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Growing distrust of leadership &amp; authority</a:t>
            </a:r>
          </a:p>
          <a:p>
            <a:pPr marL="571500" indent="-571500">
              <a:buFont typeface="Wingdings" panose="05000000000000000000" pitchFamily="2" charset="2"/>
              <a:buChar char="ü"/>
            </a:pPr>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Scandals expose and humiliate leaders</a:t>
            </a:r>
          </a:p>
          <a:p>
            <a:pPr marL="571500" indent="-571500">
              <a:buFont typeface="Wingdings" panose="05000000000000000000" pitchFamily="2" charset="2"/>
              <a:buChar char="ü"/>
            </a:pPr>
            <a:r>
              <a:rPr lang="en-US" sz="48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Human nature desires power and position</a:t>
            </a:r>
          </a:p>
          <a:p>
            <a:pPr marL="571500" indent="-571500">
              <a:buFont typeface="Wingdings" panose="05000000000000000000" pitchFamily="2" charset="2"/>
              <a:buChar char="ü"/>
            </a:pPr>
            <a:r>
              <a:rPr lang="en-US" sz="48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Experience of inept or absentee leaders</a:t>
            </a:r>
          </a:p>
        </p:txBody>
      </p:sp>
      <p:sp>
        <p:nvSpPr>
          <p:cNvPr id="5" name="Rounded Rectangle 4"/>
          <p:cNvSpPr/>
          <p:nvPr/>
        </p:nvSpPr>
        <p:spPr>
          <a:xfrm>
            <a:off x="3222434" y="1905000"/>
            <a:ext cx="8817166" cy="4724400"/>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spc="-15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“I had a bad experience…”</a:t>
            </a:r>
          </a:p>
          <a:p>
            <a:pPr marL="461963"/>
            <a:r>
              <a:rPr lang="en-US" sz="4000" b="1" spc="-150" dirty="0" smtClean="0">
                <a:solidFill>
                  <a:srgbClr val="4F81B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So, what’s your plan?</a:t>
            </a:r>
          </a:p>
          <a:p>
            <a:pPr marL="461963"/>
            <a:r>
              <a:rPr lang="en-US" sz="4000" b="1" spc="-150" dirty="0" smtClean="0">
                <a:solidFill>
                  <a:srgbClr val="4F81B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Punish people in the </a:t>
            </a:r>
            <a:r>
              <a:rPr lang="en-US" sz="4000" b="1" i="1" spc="-150" dirty="0" smtClean="0">
                <a:solidFill>
                  <a:srgbClr val="4F81B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present</a:t>
            </a:r>
            <a:r>
              <a:rPr lang="en-US" sz="4000" b="1" spc="-150" dirty="0" smtClean="0">
                <a:solidFill>
                  <a:srgbClr val="4F81B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a:t>
            </a:r>
          </a:p>
          <a:p>
            <a:pPr marL="461963"/>
            <a:r>
              <a:rPr lang="en-US" sz="4000" b="1" spc="-150" dirty="0" smtClean="0">
                <a:solidFill>
                  <a:srgbClr val="4F81B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because someone hurt you in the </a:t>
            </a:r>
            <a:r>
              <a:rPr lang="en-US" sz="4000" b="1" i="1" spc="-150" dirty="0" smtClean="0">
                <a:solidFill>
                  <a:srgbClr val="4F81B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past?</a:t>
            </a:r>
            <a:endParaRPr lang="en-US" sz="4000" b="1" spc="-150" dirty="0" smtClean="0">
              <a:solidFill>
                <a:srgbClr val="4F81BD">
                  <a:lumMod val="5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marL="461963"/>
            <a:r>
              <a:rPr lang="en-US" sz="4000" b="1" spc="-150" dirty="0" smtClean="0">
                <a:solidFill>
                  <a:srgbClr val="4F81B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If you refuse to confront and forgive,</a:t>
            </a:r>
          </a:p>
          <a:p>
            <a:pPr marL="461963"/>
            <a:r>
              <a:rPr lang="en-US" sz="4000" b="1" spc="-150" dirty="0" smtClean="0">
                <a:solidFill>
                  <a:srgbClr val="4F81B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then that person is still controlling you.</a:t>
            </a:r>
          </a:p>
          <a:p>
            <a:pPr marL="461963"/>
            <a:r>
              <a:rPr lang="en-US" sz="4000" b="1" spc="-150" dirty="0" smtClean="0">
                <a:solidFill>
                  <a:srgbClr val="4F81B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Jesus </a:t>
            </a:r>
            <a:r>
              <a:rPr lang="en-US" sz="4000" b="1" i="1" spc="-150" dirty="0" smtClean="0">
                <a:solidFill>
                  <a:srgbClr val="4F81B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redefined</a:t>
            </a:r>
            <a:r>
              <a:rPr lang="en-US" sz="4000" b="1" spc="-150" dirty="0" smtClean="0">
                <a:solidFill>
                  <a:srgbClr val="4F81BD">
                    <a:lumMod val="50000"/>
                  </a:srgbClr>
                </a:solidFill>
                <a:effectLst>
                  <a:outerShdw blurRad="38100" dist="38100" dir="2700000" algn="tl">
                    <a:srgbClr val="000000">
                      <a:alpha val="43137"/>
                    </a:srgbClr>
                  </a:outerShdw>
                </a:effectLst>
                <a:latin typeface="Times New Roman" pitchFamily="18" charset="0"/>
                <a:cs typeface="Times New Roman" pitchFamily="18" charset="0"/>
              </a:rPr>
              <a:t> leadership!</a:t>
            </a:r>
          </a:p>
        </p:txBody>
      </p:sp>
    </p:spTree>
    <p:extLst>
      <p:ext uri="{BB962C8B-B14F-4D97-AF65-F5344CB8AC3E}">
        <p14:creationId xmlns:p14="http://schemas.microsoft.com/office/powerpoint/2010/main" val="189643124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8" fill="hold"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left)">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left)">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wipe(left)">
                                      <p:cBhvr>
                                        <p:cTn id="35" dur="5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wipe(left)">
                                      <p:cBhvr>
                                        <p:cTn id="40" dur="500"/>
                                        <p:tgtEl>
                                          <p:spTgt spid="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wipe(left)">
                                      <p:cBhvr>
                                        <p:cTn id="45" dur="500"/>
                                        <p:tgtEl>
                                          <p:spTgt spid="5">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wipe(left)">
                                      <p:cBhvr>
                                        <p:cTn id="50" dur="500"/>
                                        <p:tgtEl>
                                          <p:spTgt spid="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Effect transition="in" filter="wipe(left)">
                                      <p:cBhvr>
                                        <p:cTn id="5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6379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36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298" y="65183"/>
            <a:ext cx="11115102" cy="1446550"/>
          </a:xfrm>
          <a:prstGeom prst="rect">
            <a:avLst/>
          </a:prstGeom>
          <a:noFill/>
        </p:spPr>
        <p:txBody>
          <a:bodyPr wrap="square" rtlCol="0">
            <a:spAutoFit/>
          </a:bodyPr>
          <a:lstStyle/>
          <a:p>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(Mark </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10:32</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Jesus </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took the Twelve aside and told them what was going to happen to him.</a:t>
            </a:r>
          </a:p>
        </p:txBody>
      </p:sp>
    </p:spTree>
    <p:extLst>
      <p:ext uri="{BB962C8B-B14F-4D97-AF65-F5344CB8AC3E}">
        <p14:creationId xmlns:p14="http://schemas.microsoft.com/office/powerpoint/2010/main" val="4616454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7315" y="1642408"/>
            <a:ext cx="5922485" cy="2554545"/>
          </a:xfrm>
          <a:prstGeom prst="rect">
            <a:avLst/>
          </a:prstGeom>
          <a:noFill/>
        </p:spPr>
        <p:txBody>
          <a:bodyPr wrap="square" rtlCol="0">
            <a:spAutoFit/>
          </a:bodyPr>
          <a:lstStyle/>
          <a:p>
            <a:pPr marL="571500" indent="-571500">
              <a:buFont typeface="Wingdings" panose="05000000000000000000" pitchFamily="2" charset="2"/>
              <a:buChar char="ü"/>
            </a:pP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Desires to lead because it “makes me somebody</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p>
          <a:p>
            <a:pPr marL="571500" indent="-571500">
              <a:buFont typeface="Wingdings" panose="05000000000000000000" pitchFamily="2" charset="2"/>
              <a:buChar char="ü"/>
            </a:pP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Takes their value from influencing </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others</a:t>
            </a:r>
            <a:endPar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6193315" y="1642408"/>
            <a:ext cx="5922485" cy="3170099"/>
          </a:xfrm>
          <a:prstGeom prst="rect">
            <a:avLst/>
          </a:prstGeom>
          <a:noFill/>
        </p:spPr>
        <p:txBody>
          <a:bodyPr wrap="square" rtlCol="0">
            <a:spAutoFit/>
          </a:bodyPr>
          <a:lstStyle/>
          <a:p>
            <a:pPr marL="571500" indent="-571500">
              <a:buFont typeface="Wingdings" panose="05000000000000000000" pitchFamily="2" charset="2"/>
              <a:buChar char="ü"/>
            </a:pPr>
            <a:r>
              <a:rPr lang="en-US" sz="4000" b="1" spc="-150" dirty="0" smtClean="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rPr>
              <a:t>Leads </a:t>
            </a:r>
            <a:r>
              <a:rPr lang="en-US" sz="4000" b="1" spc="-150" dirty="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rPr>
              <a:t>because they </a:t>
            </a:r>
            <a:r>
              <a:rPr lang="en-US" sz="4000" b="1" i="1" spc="-150" dirty="0" smtClean="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rPr>
              <a:t>are</a:t>
            </a:r>
            <a:r>
              <a:rPr lang="en-US" sz="4000" b="1" spc="-150" dirty="0" smtClean="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rPr>
              <a:t> somebody “in Christ”</a:t>
            </a:r>
          </a:p>
          <a:p>
            <a:pPr marL="571500" indent="-571500">
              <a:buFont typeface="Wingdings" panose="05000000000000000000" pitchFamily="2" charset="2"/>
              <a:buChar char="ü"/>
            </a:pPr>
            <a:r>
              <a:rPr lang="en-US" sz="4000" b="1" spc="-150" dirty="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rPr>
              <a:t>Knows influencing others is valuable—but not </a:t>
            </a:r>
            <a:r>
              <a:rPr lang="en-US" sz="4000" b="1" spc="-150" dirty="0" smtClean="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rPr>
              <a:t>a stable identity</a:t>
            </a:r>
            <a:endParaRPr lang="en-US" sz="4000" b="1" spc="-150" dirty="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9019159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7315" y="1642408"/>
            <a:ext cx="5922485" cy="4401205"/>
          </a:xfrm>
          <a:prstGeom prst="rect">
            <a:avLst/>
          </a:prstGeom>
          <a:noFill/>
        </p:spPr>
        <p:txBody>
          <a:bodyPr wrap="square" rtlCol="0">
            <a:spAutoFit/>
          </a:bodyPr>
          <a:lstStyle/>
          <a:p>
            <a:pPr marL="571500" indent="-571500">
              <a:buFont typeface="Wingdings" panose="05000000000000000000" pitchFamily="2" charset="2"/>
              <a:buChar char="ü"/>
            </a:pP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Competitive</a:t>
            </a:r>
          </a:p>
          <a:p>
            <a:pPr marL="571500" indent="-571500">
              <a:buFont typeface="Wingdings" panose="05000000000000000000" pitchFamily="2" charset="2"/>
              <a:buChar char="ü"/>
            </a:pP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When </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others succeed, </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they grow jealous and even depressed!</a:t>
            </a:r>
          </a:p>
          <a:p>
            <a:pPr marL="571500" indent="-571500">
              <a:buFont typeface="Wingdings" panose="05000000000000000000" pitchFamily="2" charset="2"/>
              <a:buChar char="ü"/>
            </a:pP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View talented people as a </a:t>
            </a:r>
            <a:r>
              <a:rPr lang="en-US" sz="40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threat</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and work harder to </a:t>
            </a:r>
            <a:r>
              <a:rPr lang="en-US" sz="40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outperform </a:t>
            </a:r>
            <a:r>
              <a:rPr lang="en-US" sz="4000" b="1" i="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them</a:t>
            </a:r>
            <a:endParaRPr lang="en-US" sz="40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6193315" y="1642408"/>
            <a:ext cx="5922485" cy="4401205"/>
          </a:xfrm>
          <a:prstGeom prst="rect">
            <a:avLst/>
          </a:prstGeom>
          <a:noFill/>
        </p:spPr>
        <p:txBody>
          <a:bodyPr wrap="square" rtlCol="0">
            <a:spAutoFit/>
          </a:bodyPr>
          <a:lstStyle/>
          <a:p>
            <a:pPr marL="571500" indent="-571500">
              <a:buFont typeface="Wingdings" panose="05000000000000000000" pitchFamily="2" charset="2"/>
              <a:buChar char="ü"/>
            </a:pPr>
            <a:r>
              <a:rPr lang="en-US" sz="4000" b="1" spc="-150" dirty="0" smtClean="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rPr>
              <a:t>Collaborative</a:t>
            </a:r>
          </a:p>
          <a:p>
            <a:pPr marL="571500" indent="-571500">
              <a:buFont typeface="Wingdings" panose="05000000000000000000" pitchFamily="2" charset="2"/>
              <a:buChar char="ü"/>
            </a:pPr>
            <a:r>
              <a:rPr lang="en-US" sz="4000" b="1" spc="-150" dirty="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rPr>
              <a:t>When others </a:t>
            </a:r>
            <a:r>
              <a:rPr lang="en-US" sz="4000" b="1" spc="-150" dirty="0" smtClean="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rPr>
              <a:t>succeed, they are happy, because that’s their main goal.</a:t>
            </a:r>
            <a:endParaRPr lang="en-US" sz="4000" b="1" spc="-150" dirty="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marL="571500" indent="-571500">
              <a:buFont typeface="Wingdings" panose="05000000000000000000" pitchFamily="2" charset="2"/>
              <a:buChar char="ü"/>
            </a:pPr>
            <a:r>
              <a:rPr lang="en-US" sz="4000" b="1" spc="-150" dirty="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rPr>
              <a:t>View talented people as a </a:t>
            </a:r>
            <a:r>
              <a:rPr lang="en-US" sz="4000" b="1" i="1" spc="-150" dirty="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rPr>
              <a:t>God-given asset</a:t>
            </a:r>
            <a:r>
              <a:rPr lang="en-US" sz="4000" b="1" spc="-150" dirty="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rPr>
              <a:t>, working harder to </a:t>
            </a:r>
            <a:r>
              <a:rPr lang="en-US" sz="4000" b="1" i="1" spc="-150" dirty="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rPr>
              <a:t>equip </a:t>
            </a:r>
            <a:r>
              <a:rPr lang="en-US" sz="4000" b="1" i="1" spc="-150" dirty="0" smtClean="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rPr>
              <a:t>them</a:t>
            </a:r>
            <a:endParaRPr lang="en-US" sz="4000" b="1" i="1" spc="-150" dirty="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763055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7315" y="1642408"/>
            <a:ext cx="5922485" cy="5016758"/>
          </a:xfrm>
          <a:prstGeom prst="rect">
            <a:avLst/>
          </a:prstGeom>
          <a:noFill/>
        </p:spPr>
        <p:txBody>
          <a:bodyPr wrap="square" rtlCol="0">
            <a:spAutoFit/>
          </a:bodyPr>
          <a:lstStyle/>
          <a:p>
            <a:pPr marL="571500" indent="-571500">
              <a:buFont typeface="Wingdings" panose="05000000000000000000" pitchFamily="2" charset="2"/>
              <a:buChar char="ü"/>
            </a:pP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Can never find time for prayer for some reason…</a:t>
            </a:r>
          </a:p>
          <a:p>
            <a:pPr marL="571500" indent="-571500">
              <a:buFont typeface="Wingdings" panose="05000000000000000000" pitchFamily="2" charset="2"/>
              <a:buChar char="ü"/>
            </a:pP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Defensive when receiving feedback</a:t>
            </a:r>
          </a:p>
          <a:p>
            <a:pPr marL="571500" indent="-571500">
              <a:buFont typeface="Wingdings" panose="05000000000000000000" pitchFamily="2" charset="2"/>
              <a:buChar char="ü"/>
            </a:pP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Desperate for recognition from peers</a:t>
            </a:r>
          </a:p>
          <a:p>
            <a:pPr marL="571500" indent="-571500">
              <a:buFont typeface="Wingdings" panose="05000000000000000000" pitchFamily="2" charset="2"/>
              <a:buChar char="ü"/>
            </a:pP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Desires the </a:t>
            </a:r>
            <a:r>
              <a:rPr lang="en-US" sz="40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title</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leadership</a:t>
            </a:r>
          </a:p>
          <a:p>
            <a:pPr marL="571500" indent="-571500">
              <a:buFont typeface="Wingdings" panose="05000000000000000000" pitchFamily="2" charset="2"/>
              <a:buChar char="ü"/>
            </a:pPr>
            <a:endPar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6193315" y="1642408"/>
            <a:ext cx="5922485" cy="4401205"/>
          </a:xfrm>
          <a:prstGeom prst="rect">
            <a:avLst/>
          </a:prstGeom>
          <a:noFill/>
        </p:spPr>
        <p:txBody>
          <a:bodyPr wrap="square" rtlCol="0">
            <a:spAutoFit/>
          </a:bodyPr>
          <a:lstStyle/>
          <a:p>
            <a:pPr marL="571500" indent="-571500">
              <a:buFont typeface="Wingdings" panose="05000000000000000000" pitchFamily="2" charset="2"/>
              <a:buChar char="ü"/>
            </a:pPr>
            <a:r>
              <a:rPr lang="en-US" sz="4000" b="1" spc="-150" dirty="0" smtClean="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rPr>
              <a:t>Follow Jesus’ example of dependent prayer</a:t>
            </a:r>
          </a:p>
          <a:p>
            <a:pPr marL="571500" indent="-571500">
              <a:buFont typeface="Wingdings" panose="05000000000000000000" pitchFamily="2" charset="2"/>
              <a:buChar char="ü"/>
            </a:pPr>
            <a:r>
              <a:rPr lang="en-US" sz="4000" b="1" spc="-150" dirty="0" smtClean="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rPr>
              <a:t>Looks for the “diamond amidst the dirt.”</a:t>
            </a:r>
          </a:p>
          <a:p>
            <a:pPr marL="571500" indent="-571500">
              <a:buFont typeface="Wingdings" panose="05000000000000000000" pitchFamily="2" charset="2"/>
              <a:buChar char="ü"/>
            </a:pPr>
            <a:r>
              <a:rPr lang="en-US" sz="4000" b="1" spc="-150" dirty="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rPr>
              <a:t>Enjoys regular recognition from God</a:t>
            </a:r>
          </a:p>
          <a:p>
            <a:pPr marL="571500" indent="-571500">
              <a:buFont typeface="Wingdings" panose="05000000000000000000" pitchFamily="2" charset="2"/>
              <a:buChar char="ü"/>
            </a:pPr>
            <a:r>
              <a:rPr lang="en-US" sz="4000" b="1" spc="-150" dirty="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rPr>
              <a:t>Enjoys the </a:t>
            </a:r>
            <a:r>
              <a:rPr lang="en-US" sz="4000" b="1" i="1" spc="-150" dirty="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rPr>
              <a:t>role</a:t>
            </a:r>
            <a:r>
              <a:rPr lang="en-US" sz="4000" b="1" spc="-150" dirty="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rPr>
              <a:t> of </a:t>
            </a:r>
            <a:r>
              <a:rPr lang="en-US" sz="4000" b="1" spc="-150" dirty="0" smtClean="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rPr>
              <a:t>leading</a:t>
            </a:r>
            <a:endParaRPr lang="en-US" sz="4000" b="1" spc="-150" dirty="0">
              <a:solidFill>
                <a:srgbClr val="C0504D">
                  <a:lumMod val="75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549267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left)">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wipe(left)">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44960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2498" y="2156553"/>
            <a:ext cx="10124502" cy="4524315"/>
          </a:xfrm>
          <a:prstGeom prst="rect">
            <a:avLst/>
          </a:prstGeom>
          <a:noFill/>
        </p:spPr>
        <p:txBody>
          <a:bodyPr wrap="square" rtlCol="0">
            <a:spAutoFit/>
          </a:bodyPr>
          <a:lstStyle/>
          <a:p>
            <a:r>
              <a:rPr lang="en-US" sz="6000" b="1" spc="-150" dirty="0" smtClean="0">
                <a:solidFill>
                  <a:srgbClr val="753805"/>
                </a:solidFill>
                <a:effectLst>
                  <a:outerShdw blurRad="38100" dist="38100" dir="2700000" algn="tl">
                    <a:srgbClr val="000000">
                      <a:alpha val="43137"/>
                    </a:srgbClr>
                  </a:outerShdw>
                </a:effectLst>
                <a:latin typeface="Times New Roman" pitchFamily="18" charset="0"/>
                <a:cs typeface="Times New Roman" pitchFamily="18" charset="0"/>
              </a:rPr>
              <a:t>Yes, but Christian leaders are…</a:t>
            </a:r>
          </a:p>
          <a:p>
            <a:pPr marL="461963"/>
            <a:r>
              <a:rPr lang="en-US" sz="48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(1) Subservient to Scripture</a:t>
            </a:r>
          </a:p>
          <a:p>
            <a:pPr marL="914400"/>
            <a:r>
              <a:rPr lang="en-US" sz="2800" b="1" dirty="0" smtClean="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(Gal. 2:11ff; Mk. </a:t>
            </a:r>
            <a:r>
              <a:rPr lang="en-US" sz="2800" b="1" dirty="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7:9-13; Acts 17:11)</a:t>
            </a:r>
            <a:endParaRPr lang="en-US" sz="48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marL="461963"/>
            <a:r>
              <a:rPr lang="en-US" sz="48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(2) On a team of peers—not solo</a:t>
            </a:r>
          </a:p>
          <a:p>
            <a:pPr marL="914400"/>
            <a:r>
              <a:rPr lang="en-US" sz="2800" b="1" dirty="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(1 Pet. 5:2; Acts 14:23; Titus 1:5</a:t>
            </a:r>
            <a:r>
              <a:rPr lang="en-US" sz="2800" b="1" dirty="0" smtClean="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5400" b="1" spc="-150" dirty="0" smtClean="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marL="461963"/>
            <a:r>
              <a:rPr lang="en-US" sz="48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(3) Publicly accountable</a:t>
            </a:r>
            <a:endPar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marL="914400"/>
            <a:r>
              <a:rPr lang="en-US" sz="2800" b="1" dirty="0" smtClean="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(1 Tim. 5:20</a:t>
            </a:r>
            <a:r>
              <a:rPr lang="en-US" sz="2800" b="1" dirty="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2 Cor. </a:t>
            </a:r>
            <a:r>
              <a:rPr lang="en-US" sz="2800" b="1" dirty="0" smtClean="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8:19-21</a:t>
            </a:r>
            <a:r>
              <a:rPr lang="en-US" sz="2800" b="1" dirty="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1 Cor. 14:29; 1 Thess. </a:t>
            </a:r>
            <a:r>
              <a:rPr lang="en-US" sz="2800" b="1" dirty="0" smtClean="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5:21)</a:t>
            </a:r>
          </a:p>
        </p:txBody>
      </p:sp>
      <p:sp>
        <p:nvSpPr>
          <p:cNvPr id="4" name="Rounded Rectangle 3"/>
          <p:cNvSpPr/>
          <p:nvPr/>
        </p:nvSpPr>
        <p:spPr>
          <a:xfrm>
            <a:off x="2971800" y="152400"/>
            <a:ext cx="8991600" cy="3035595"/>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60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scope</a:t>
            </a:r>
            <a:r>
              <a:rPr lang="en-US" sz="6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of the authority is limited to the </a:t>
            </a:r>
            <a:r>
              <a:rPr lang="en-US" sz="6000" b="1" i="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space</a:t>
            </a:r>
            <a:r>
              <a:rPr lang="en-US" sz="6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of the </a:t>
            </a:r>
            <a:r>
              <a:rPr lang="en-US" sz="6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authority given by God.</a:t>
            </a:r>
            <a:endPar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5518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left)">
                                      <p:cBhvr>
                                        <p:cTn id="21" dur="500"/>
                                        <p:tgtEl>
                                          <p:spTgt spid="2">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wipe(left)">
                                      <p:cBhvr>
                                        <p:cTn id="30" dur="500"/>
                                        <p:tgtEl>
                                          <p:spTgt spid="2">
                                            <p:txEl>
                                              <p:pRg st="5" end="5"/>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wipe(left)">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2498" y="2210812"/>
            <a:ext cx="9591102" cy="3046988"/>
          </a:xfrm>
          <a:prstGeom prst="rect">
            <a:avLst/>
          </a:prstGeom>
          <a:noFill/>
        </p:spPr>
        <p:txBody>
          <a:bodyPr wrap="square" rtlCol="0">
            <a:spAutoFit/>
          </a:bodyPr>
          <a:lstStyle/>
          <a:p>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(1 Thess. 5:12) [You should] appreciate those who diligently labor among you, and </a:t>
            </a:r>
            <a:r>
              <a:rPr lang="en-US" sz="48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have charge over you</a:t>
            </a:r>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in the Lord and give you instruction.</a:t>
            </a:r>
          </a:p>
        </p:txBody>
      </p:sp>
      <p:sp>
        <p:nvSpPr>
          <p:cNvPr id="3" name="Rounded Rectangle 2"/>
          <p:cNvSpPr/>
          <p:nvPr/>
        </p:nvSpPr>
        <p:spPr>
          <a:xfrm>
            <a:off x="1447800" y="317205"/>
            <a:ext cx="10515600" cy="3264195"/>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spc="-150" dirty="0" err="1">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Prohistemi</a:t>
            </a:r>
            <a:endParaRPr lang="en-US" sz="4800" b="1" spc="-150" dirty="0" smtClean="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marL="461963"/>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functions of leadership in an army, a state, or a party.” (</a:t>
            </a:r>
            <a:r>
              <a:rPr lang="en-US" sz="4000" b="1" i="1" spc="-15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NIDNTT</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1:193; 1 Macc. 5:19)</a:t>
            </a:r>
          </a:p>
          <a:p>
            <a:pPr marL="461963"/>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“To put oneself at the head,” “to go first,” “to preside” (</a:t>
            </a:r>
            <a:r>
              <a:rPr lang="en-US" sz="4000" b="1" i="1" spc="-15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TDNT</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6:700).</a:t>
            </a:r>
          </a:p>
        </p:txBody>
      </p:sp>
      <p:sp>
        <p:nvSpPr>
          <p:cNvPr id="4" name="Rounded Rectangle 3"/>
          <p:cNvSpPr/>
          <p:nvPr/>
        </p:nvSpPr>
        <p:spPr>
          <a:xfrm>
            <a:off x="6487098" y="3734306"/>
            <a:ext cx="2971800" cy="761494"/>
          </a:xfrm>
          <a:prstGeom prst="roundRect">
            <a:avLst/>
          </a:prstGeom>
          <a:noFill/>
          <a:ln w="1143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597113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2498" y="2210812"/>
            <a:ext cx="9591102" cy="4524315"/>
          </a:xfrm>
          <a:prstGeom prst="rect">
            <a:avLst/>
          </a:prstGeom>
          <a:noFill/>
        </p:spPr>
        <p:txBody>
          <a:bodyPr wrap="square" rtlCol="0">
            <a:spAutoFit/>
          </a:bodyPr>
          <a:lstStyle/>
          <a:p>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(Heb. 13:17) </a:t>
            </a:r>
            <a:r>
              <a:rPr lang="en-US" sz="48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Obey your leaders</a:t>
            </a:r>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and submit to them, for they keep watch over your souls as those who will give an account. Let them do this with joy and not with grief, for this would be unprofitable for you.</a:t>
            </a:r>
          </a:p>
        </p:txBody>
      </p:sp>
      <p:sp>
        <p:nvSpPr>
          <p:cNvPr id="3" name="Rounded Rectangle 2"/>
          <p:cNvSpPr/>
          <p:nvPr/>
        </p:nvSpPr>
        <p:spPr>
          <a:xfrm>
            <a:off x="4800600" y="3048000"/>
            <a:ext cx="7086600" cy="3124200"/>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spc="-150" dirty="0" err="1">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Peithesthe</a:t>
            </a:r>
            <a:r>
              <a:rPr lang="en-US" sz="4800" b="1" spc="-150" dirty="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spc="-150" dirty="0" err="1">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Peitho</a:t>
            </a:r>
            <a:r>
              <a:rPr lang="en-US" sz="4800" b="1" spc="-150" dirty="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800" b="1" spc="-150" dirty="0" smtClean="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marL="461963"/>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“Convince… persuade, appeal to… win over” (</a:t>
            </a:r>
            <a:r>
              <a:rPr lang="en-US" sz="4000" b="1" spc="-15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BDAG</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p>
          <a:p>
            <a:pPr marL="461963"/>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Middle: “To be persuaded.”</a:t>
            </a:r>
            <a:endPar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marL="914400"/>
            <a:r>
              <a:rPr lang="en-US" b="1"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William Lane</a:t>
            </a:r>
            <a:r>
              <a:rPr lang="en-US" b="1"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i="1"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Hebrews</a:t>
            </a:r>
            <a:r>
              <a:rPr lang="en-US" b="1"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(Dallas, Word, Inc. 1991), p.554.</a:t>
            </a:r>
            <a:endParaRPr lang="en-US" b="1"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610670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2498" y="2210812"/>
            <a:ext cx="9591102" cy="4524315"/>
          </a:xfrm>
          <a:prstGeom prst="rect">
            <a:avLst/>
          </a:prstGeom>
          <a:noFill/>
        </p:spPr>
        <p:txBody>
          <a:bodyPr wrap="square" rtlCol="0">
            <a:spAutoFit/>
          </a:bodyPr>
          <a:lstStyle/>
          <a:p>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(Heb. 13:17) Obey your leaders and </a:t>
            </a:r>
            <a:r>
              <a:rPr lang="en-US" sz="48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submit to them</a:t>
            </a:r>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for they keep watch over your souls as those who will give an account. Let them do this with joy and not with grief, for this would be unprofitable for you.</a:t>
            </a:r>
          </a:p>
        </p:txBody>
      </p:sp>
      <p:sp>
        <p:nvSpPr>
          <p:cNvPr id="3" name="Rounded Rectangle 2"/>
          <p:cNvSpPr/>
          <p:nvPr/>
        </p:nvSpPr>
        <p:spPr>
          <a:xfrm>
            <a:off x="4114800" y="2895600"/>
            <a:ext cx="7620000" cy="2743200"/>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spc="-150" dirty="0" err="1">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Hypeikete</a:t>
            </a:r>
            <a:r>
              <a:rPr lang="en-US" sz="4800" b="1" spc="-150" dirty="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spc="-150" dirty="0" err="1">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eiko</a:t>
            </a:r>
            <a:r>
              <a:rPr lang="en-US" sz="4800" b="1" spc="-150" dirty="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800" b="1" spc="-150" dirty="0" smtClean="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marL="461963"/>
            <a:r>
              <a:rPr lang="en-US" sz="4000" b="1" i="1" spc="-150" dirty="0" err="1"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Eiko</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means “to </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yield… weak.”</a:t>
            </a:r>
          </a:p>
          <a:p>
            <a:pPr marL="461963"/>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“To yield to someone’s authority, yield, give way, submit” (</a:t>
            </a:r>
            <a:r>
              <a:rPr lang="en-US" sz="4000" b="1" spc="-15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BDAG</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0886868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2498" y="2210812"/>
            <a:ext cx="9591102" cy="4524315"/>
          </a:xfrm>
          <a:prstGeom prst="rect">
            <a:avLst/>
          </a:prstGeom>
          <a:noFill/>
        </p:spPr>
        <p:txBody>
          <a:bodyPr wrap="square" rtlCol="0">
            <a:spAutoFit/>
          </a:bodyPr>
          <a:lstStyle/>
          <a:p>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(Heb. 13:17) Obey your leaders and submit to them, </a:t>
            </a:r>
            <a:r>
              <a:rPr lang="en-US" sz="48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for they keep watch over your souls as those who will give an account.</a:t>
            </a:r>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Let them do this with joy and not with grief, for this would be unprofitable for you.</a:t>
            </a:r>
          </a:p>
        </p:txBody>
      </p:sp>
    </p:spTree>
    <p:extLst>
      <p:ext uri="{BB962C8B-B14F-4D97-AF65-F5344CB8AC3E}">
        <p14:creationId xmlns:p14="http://schemas.microsoft.com/office/powerpoint/2010/main" val="52949874"/>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2498" y="2210812"/>
            <a:ext cx="9591102" cy="4524315"/>
          </a:xfrm>
          <a:prstGeom prst="rect">
            <a:avLst/>
          </a:prstGeom>
          <a:noFill/>
        </p:spPr>
        <p:txBody>
          <a:bodyPr wrap="square" rtlCol="0">
            <a:spAutoFit/>
          </a:bodyPr>
          <a:lstStyle/>
          <a:p>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(Heb. 13:17) Obey your leaders and submit to them, for they keep watch over your souls as those who will give an account. </a:t>
            </a:r>
            <a:r>
              <a:rPr lang="en-US" sz="48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Let them do this with joy and not with grief, for this would be unprofitable for you.</a:t>
            </a:r>
          </a:p>
        </p:txBody>
      </p:sp>
      <p:sp>
        <p:nvSpPr>
          <p:cNvPr id="3" name="Rounded Rectangle 2"/>
          <p:cNvSpPr/>
          <p:nvPr/>
        </p:nvSpPr>
        <p:spPr>
          <a:xfrm>
            <a:off x="1219200" y="381000"/>
            <a:ext cx="10866306" cy="3657600"/>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spc="-150" dirty="0" smtClean="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Demonstrate that you are able to…</a:t>
            </a:r>
          </a:p>
          <a:p>
            <a:pPr marL="461963"/>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Civilly discuss disagreements</a:t>
            </a:r>
            <a:endPar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marL="461963"/>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Defer to others’ ideas</a:t>
            </a:r>
            <a:endPar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marL="461963"/>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Support subjective </a:t>
            </a: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judgment </a:t>
            </a:r>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calls</a:t>
            </a:r>
          </a:p>
          <a:p>
            <a:pPr marL="461963"/>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“Everyone </a:t>
            </a: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gets their </a:t>
            </a:r>
            <a:r>
              <a:rPr lang="en-US" sz="4400" b="1" i="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say</a:t>
            </a:r>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but </a:t>
            </a: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not their </a:t>
            </a:r>
            <a:r>
              <a:rPr lang="en-US" sz="44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way</a:t>
            </a:r>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246666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298" y="65183"/>
            <a:ext cx="11648502" cy="3477875"/>
          </a:xfrm>
          <a:prstGeom prst="rect">
            <a:avLst/>
          </a:prstGeom>
          <a:noFill/>
        </p:spPr>
        <p:txBody>
          <a:bodyPr wrap="square" rtlCol="0">
            <a:spAutoFit/>
          </a:bodyPr>
          <a:lstStyle/>
          <a:p>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(Mark 10:33</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“We </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are going up to Jerusalem,” he said, “and the Son of Man will be betrayed to the chief priests and teachers of the law. They will condemn him to death and will hand him over to the </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Gentiles.”</a:t>
            </a:r>
            <a:endPar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15537841"/>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42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2210812"/>
            <a:ext cx="11877102" cy="830997"/>
          </a:xfrm>
          <a:prstGeom prst="rect">
            <a:avLst/>
          </a:prstGeom>
          <a:noFill/>
        </p:spPr>
        <p:txBody>
          <a:bodyPr wrap="square" rtlCol="0">
            <a:spAutoFit/>
          </a:bodyPr>
          <a:lstStyle/>
          <a:p>
            <a:pPr marL="914400" indent="-573088">
              <a:buFont typeface="+mj-lt"/>
              <a:buAutoNum type="arabicPeriod"/>
            </a:pPr>
            <a:r>
              <a:rPr lang="en-US" sz="48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Leadership is </a:t>
            </a:r>
            <a:r>
              <a:rPr lang="en-US" sz="4800" b="1" i="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biblical</a:t>
            </a:r>
          </a:p>
        </p:txBody>
      </p:sp>
    </p:spTree>
    <p:extLst>
      <p:ext uri="{BB962C8B-B14F-4D97-AF65-F5344CB8AC3E}">
        <p14:creationId xmlns:p14="http://schemas.microsoft.com/office/powerpoint/2010/main" val="142013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2210812"/>
            <a:ext cx="11877102" cy="1569660"/>
          </a:xfrm>
          <a:prstGeom prst="rect">
            <a:avLst/>
          </a:prstGeom>
          <a:noFill/>
        </p:spPr>
        <p:txBody>
          <a:bodyPr wrap="square" rtlCol="0">
            <a:spAutoFit/>
          </a:bodyPr>
          <a:lstStyle/>
          <a:p>
            <a:pPr marL="914400" indent="-573088">
              <a:buFont typeface="+mj-lt"/>
              <a:buAutoNum type="arabicPeriod"/>
            </a:pPr>
            <a:r>
              <a:rPr lang="en-US" sz="4800" b="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Leadership is </a:t>
            </a:r>
            <a:r>
              <a:rPr lang="en-US" sz="4800" b="1" i="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biblical</a:t>
            </a:r>
          </a:p>
          <a:p>
            <a:pPr marL="914400" indent="-573088">
              <a:buFont typeface="+mj-lt"/>
              <a:buAutoNum type="arabicPeriod"/>
            </a:pPr>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Leadership is </a:t>
            </a:r>
            <a:r>
              <a:rPr lang="en-US" sz="4800" b="1" i="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unavoidable</a:t>
            </a:r>
          </a:p>
        </p:txBody>
      </p:sp>
      <p:sp>
        <p:nvSpPr>
          <p:cNvPr id="3" name="Rounded Rectangle 2"/>
          <p:cNvSpPr/>
          <p:nvPr/>
        </p:nvSpPr>
        <p:spPr>
          <a:xfrm>
            <a:off x="4419600" y="3780472"/>
            <a:ext cx="6771702" cy="1075480"/>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Leadership = influence</a:t>
            </a:r>
            <a:endPar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393243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2210812"/>
            <a:ext cx="11877102" cy="2308324"/>
          </a:xfrm>
          <a:prstGeom prst="rect">
            <a:avLst/>
          </a:prstGeom>
          <a:noFill/>
        </p:spPr>
        <p:txBody>
          <a:bodyPr wrap="square" rtlCol="0">
            <a:spAutoFit/>
          </a:bodyPr>
          <a:lstStyle/>
          <a:p>
            <a:pPr marL="914400" indent="-573088">
              <a:buFont typeface="+mj-lt"/>
              <a:buAutoNum type="arabicPeriod"/>
            </a:pPr>
            <a:r>
              <a:rPr lang="en-US" sz="4800" b="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Leadership is </a:t>
            </a:r>
            <a:r>
              <a:rPr lang="en-US" sz="4800" b="1" i="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biblical</a:t>
            </a:r>
          </a:p>
          <a:p>
            <a:pPr marL="914400" indent="-573088">
              <a:buFont typeface="+mj-lt"/>
              <a:buAutoNum type="arabicPeriod"/>
            </a:pPr>
            <a:r>
              <a:rPr lang="en-US" sz="4800" b="1" spc="-150"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Leadership is </a:t>
            </a:r>
            <a:r>
              <a:rPr lang="en-US" sz="4800" b="1" i="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unavoidable</a:t>
            </a:r>
          </a:p>
          <a:p>
            <a:pPr marL="914400" indent="-573088">
              <a:buFont typeface="+mj-lt"/>
              <a:buAutoNum type="arabicPeriod"/>
            </a:pPr>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Leadership is </a:t>
            </a:r>
            <a:r>
              <a:rPr lang="en-US" sz="4800" b="1" i="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meaningful</a:t>
            </a:r>
          </a:p>
        </p:txBody>
      </p:sp>
      <p:sp>
        <p:nvSpPr>
          <p:cNvPr id="3" name="Rounded Rectangle 2"/>
          <p:cNvSpPr/>
          <p:nvPr/>
        </p:nvSpPr>
        <p:spPr>
          <a:xfrm>
            <a:off x="3581400" y="939285"/>
            <a:ext cx="7620000" cy="2370880"/>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Boss: “Move these boxes to the garage… Then tomorrow, move them back.”</a:t>
            </a:r>
            <a:endPar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0" name="Straight Connector 19"/>
          <p:cNvCxnSpPr/>
          <p:nvPr/>
        </p:nvCxnSpPr>
        <p:spPr>
          <a:xfrm>
            <a:off x="3708400" y="1103979"/>
            <a:ext cx="7340600" cy="2057400"/>
          </a:xfrm>
          <a:prstGeom prst="line">
            <a:avLst/>
          </a:prstGeom>
          <a:ln w="190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556000" y="1091674"/>
            <a:ext cx="7493000" cy="2069706"/>
          </a:xfrm>
          <a:prstGeom prst="line">
            <a:avLst/>
          </a:prstGeom>
          <a:ln w="190500">
            <a:solidFill>
              <a:srgbClr val="FFFF00"/>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043" y="1447800"/>
            <a:ext cx="4578758" cy="4578758"/>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7022" y="1822043"/>
            <a:ext cx="4578758" cy="4578757"/>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3783" y="2209800"/>
            <a:ext cx="4866118" cy="48902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98922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2210812"/>
            <a:ext cx="12192000" cy="3046988"/>
          </a:xfrm>
          <a:prstGeom prst="rect">
            <a:avLst/>
          </a:prstGeom>
          <a:noFill/>
        </p:spPr>
        <p:txBody>
          <a:bodyPr wrap="square" rtlCol="0">
            <a:spAutoFit/>
          </a:bodyPr>
          <a:lstStyle/>
          <a:p>
            <a:pPr marL="914400" indent="-573088">
              <a:buFont typeface="+mj-lt"/>
              <a:buAutoNum type="arabicPeriod"/>
            </a:pPr>
            <a:r>
              <a:rPr lang="en-US" sz="4800" b="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Leadership is </a:t>
            </a:r>
            <a:r>
              <a:rPr lang="en-US" sz="4800" b="1" i="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biblical</a:t>
            </a:r>
          </a:p>
          <a:p>
            <a:pPr marL="914400" indent="-573088">
              <a:buFont typeface="+mj-lt"/>
              <a:buAutoNum type="arabicPeriod"/>
            </a:pPr>
            <a:r>
              <a:rPr lang="en-US" sz="4800" b="1" spc="-150"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Leadership is </a:t>
            </a:r>
            <a:r>
              <a:rPr lang="en-US" sz="4800" b="1" i="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unavoidable</a:t>
            </a:r>
          </a:p>
          <a:p>
            <a:pPr marL="914400" indent="-573088">
              <a:buFont typeface="+mj-lt"/>
              <a:buAutoNum type="arabicPeriod"/>
            </a:pPr>
            <a:r>
              <a:rPr lang="en-US" sz="4800" b="1" spc="-150"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Leadership is </a:t>
            </a:r>
            <a:r>
              <a:rPr lang="en-US" sz="4800" b="1" i="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meaningful</a:t>
            </a:r>
          </a:p>
          <a:p>
            <a:pPr marL="914400" indent="-573088">
              <a:buFont typeface="+mj-lt"/>
              <a:buAutoNum type="arabicPeriod"/>
            </a:pPr>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Leadership </a:t>
            </a:r>
            <a:r>
              <a:rPr lang="en-US" sz="48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is </a:t>
            </a:r>
            <a:r>
              <a:rPr lang="en-US" sz="4800" b="1" i="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rewarding</a:t>
            </a:r>
            <a:r>
              <a:rPr lang="en-US" sz="48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800" b="1" i="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brings happiness</a:t>
            </a:r>
          </a:p>
        </p:txBody>
      </p:sp>
    </p:spTree>
    <p:extLst>
      <p:ext uri="{BB962C8B-B14F-4D97-AF65-F5344CB8AC3E}">
        <p14:creationId xmlns:p14="http://schemas.microsoft.com/office/powerpoint/2010/main" val="16907098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2210812"/>
            <a:ext cx="12192000" cy="3785652"/>
          </a:xfrm>
          <a:prstGeom prst="rect">
            <a:avLst/>
          </a:prstGeom>
          <a:noFill/>
        </p:spPr>
        <p:txBody>
          <a:bodyPr wrap="square" rtlCol="0">
            <a:spAutoFit/>
          </a:bodyPr>
          <a:lstStyle/>
          <a:p>
            <a:pPr marL="914400" indent="-573088">
              <a:buFont typeface="+mj-lt"/>
              <a:buAutoNum type="arabicPeriod"/>
            </a:pPr>
            <a:r>
              <a:rPr lang="en-US" sz="4800" b="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Leadership is </a:t>
            </a:r>
            <a:r>
              <a:rPr lang="en-US" sz="4800" b="1" i="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biblical</a:t>
            </a:r>
          </a:p>
          <a:p>
            <a:pPr marL="914400" indent="-573088">
              <a:buFont typeface="+mj-lt"/>
              <a:buAutoNum type="arabicPeriod"/>
            </a:pPr>
            <a:r>
              <a:rPr lang="en-US" sz="4800" b="1" spc="-150"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Leadership is </a:t>
            </a:r>
            <a:r>
              <a:rPr lang="en-US" sz="4800" b="1" i="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unavoidable</a:t>
            </a:r>
          </a:p>
          <a:p>
            <a:pPr marL="914400" indent="-573088">
              <a:buFont typeface="+mj-lt"/>
              <a:buAutoNum type="arabicPeriod"/>
            </a:pPr>
            <a:r>
              <a:rPr lang="en-US" sz="4800" b="1" spc="-150"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Leadership is </a:t>
            </a:r>
            <a:r>
              <a:rPr lang="en-US" sz="4800" b="1" i="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meaningful</a:t>
            </a:r>
          </a:p>
          <a:p>
            <a:pPr marL="914400" indent="-573088">
              <a:buFont typeface="+mj-lt"/>
              <a:buAutoNum type="arabicPeriod"/>
            </a:pPr>
            <a:r>
              <a:rPr lang="en-US" sz="4800" b="1" spc="-150"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Leadership is </a:t>
            </a:r>
            <a:r>
              <a:rPr lang="en-US" sz="4800" b="1" i="1" spc="-150"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rewarding</a:t>
            </a:r>
            <a:r>
              <a:rPr lang="en-US" sz="4800" b="1" spc="-150"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800" b="1" i="1" spc="-150"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brings </a:t>
            </a:r>
            <a:r>
              <a:rPr lang="en-US" sz="4800" b="1" i="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happiness</a:t>
            </a:r>
          </a:p>
          <a:p>
            <a:pPr marL="914400" indent="-573088">
              <a:buFont typeface="+mj-lt"/>
              <a:buAutoNum type="arabicPeriod"/>
            </a:pPr>
            <a:r>
              <a:rPr lang="en-US" sz="48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Leadership </a:t>
            </a:r>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is </a:t>
            </a:r>
            <a:r>
              <a:rPr lang="en-US" sz="4800" b="1" i="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necessary</a:t>
            </a:r>
            <a:r>
              <a:rPr lang="en-US" sz="48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for healthy groups</a:t>
            </a:r>
          </a:p>
        </p:txBody>
      </p:sp>
    </p:spTree>
    <p:extLst>
      <p:ext uri="{BB962C8B-B14F-4D97-AF65-F5344CB8AC3E}">
        <p14:creationId xmlns:p14="http://schemas.microsoft.com/office/powerpoint/2010/main" val="20577170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left)">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22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7" y="1966870"/>
            <a:ext cx="11648502" cy="769441"/>
          </a:xfrm>
          <a:prstGeom prst="rect">
            <a:avLst/>
          </a:prstGeom>
          <a:noFill/>
        </p:spPr>
        <p:txBody>
          <a:bodyPr wrap="square" rtlCol="0">
            <a:spAutoFit/>
          </a:bodyPr>
          <a:lstStyle/>
          <a:p>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Look for needs</a:t>
            </a:r>
          </a:p>
        </p:txBody>
      </p:sp>
    </p:spTree>
    <p:extLst>
      <p:ext uri="{BB962C8B-B14F-4D97-AF65-F5344CB8AC3E}">
        <p14:creationId xmlns:p14="http://schemas.microsoft.com/office/powerpoint/2010/main" val="60134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7" y="1966870"/>
            <a:ext cx="11648502" cy="1754326"/>
          </a:xfrm>
          <a:prstGeom prst="rect">
            <a:avLst/>
          </a:prstGeom>
          <a:noFill/>
        </p:spPr>
        <p:txBody>
          <a:bodyPr wrap="square" rtlCol="0">
            <a:spAutoFit/>
          </a:bodyPr>
          <a:lstStyle/>
          <a:p>
            <a:r>
              <a:rPr lang="en-US" sz="4400" b="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Look for needs</a:t>
            </a:r>
          </a:p>
          <a:p>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One-on-one </a:t>
            </a: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influence</a:t>
            </a:r>
          </a:p>
          <a:p>
            <a:pPr marL="461963"/>
            <a:r>
              <a:rPr lang="it-IT" sz="2000" b="1" dirty="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(Mt. 28:18-20; 2 Tim. 2:2; Col. 1:28-29; Rom. 15:14</a:t>
            </a:r>
            <a:r>
              <a:rPr lang="it-IT" sz="2000" b="1" dirty="0" smtClean="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a:t>
            </a:r>
            <a:endParaRPr lang="it-IT" sz="2000" b="1" dirty="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73809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left)">
                                      <p:cBhvr>
                                        <p:cTn id="1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7" y="1966870"/>
            <a:ext cx="11648502" cy="2739211"/>
          </a:xfrm>
          <a:prstGeom prst="rect">
            <a:avLst/>
          </a:prstGeom>
          <a:noFill/>
        </p:spPr>
        <p:txBody>
          <a:bodyPr wrap="square" rtlCol="0">
            <a:spAutoFit/>
          </a:bodyPr>
          <a:lstStyle/>
          <a:p>
            <a:r>
              <a:rPr lang="en-US" sz="4400" b="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Look for needs</a:t>
            </a:r>
          </a:p>
          <a:p>
            <a:r>
              <a:rPr lang="en-US" sz="4400" b="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One-on-one </a:t>
            </a:r>
            <a:r>
              <a:rPr lang="en-US" sz="4400" b="1" spc="-150"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influence</a:t>
            </a:r>
          </a:p>
          <a:p>
            <a:pPr marL="461963"/>
            <a:r>
              <a:rPr lang="it-IT" sz="2000" b="1"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(Mt. 28:18-20; 2 Tim. 2:2; Col. 1:28-29; Rom. 15:14)</a:t>
            </a:r>
          </a:p>
          <a:p>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Personal study and prayer</a:t>
            </a:r>
          </a:p>
          <a:p>
            <a:pPr marL="461963"/>
            <a:r>
              <a:rPr lang="nl-NL" sz="2000" b="1" dirty="0" smtClean="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a:t>
            </a:r>
            <a:r>
              <a:rPr lang="nl-NL" sz="2000" b="1" dirty="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Jn. 15:5; 17:17; 2 Tim. 3:16-17; Acts 6:2-4</a:t>
            </a:r>
            <a:r>
              <a:rPr lang="nl-NL" sz="2000" b="1" dirty="0" smtClean="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a:t>
            </a:r>
            <a:endParaRPr lang="it-IT" sz="2000" b="1" dirty="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4648200" y="1600200"/>
            <a:ext cx="7165059" cy="4114800"/>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(Jn. 15:4</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Remain </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in me, and I will remain in </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you.</a:t>
            </a:r>
          </a:p>
          <a:p>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For </a:t>
            </a:r>
            <a:r>
              <a:rPr lang="en-US" sz="40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 branch cannot produce fruit</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if it is </a:t>
            </a:r>
            <a:r>
              <a:rPr lang="en-US" sz="40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severed from the </a:t>
            </a:r>
            <a:r>
              <a:rPr lang="en-US" sz="4000" b="1" u="sng"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vine</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you cannot be fruitful unless you remain in me. </a:t>
            </a:r>
          </a:p>
        </p:txBody>
      </p:sp>
    </p:spTree>
    <p:extLst>
      <p:ext uri="{BB962C8B-B14F-4D97-AF65-F5344CB8AC3E}">
        <p14:creationId xmlns:p14="http://schemas.microsoft.com/office/powerpoint/2010/main" val="4833881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wipe(left)">
                                      <p:cBhvr>
                                        <p:cTn id="11" dur="500"/>
                                        <p:tgtEl>
                                          <p:spTgt spid="2">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298" y="65183"/>
            <a:ext cx="11648502" cy="1446550"/>
          </a:xfrm>
          <a:prstGeom prst="rect">
            <a:avLst/>
          </a:prstGeom>
          <a:noFill/>
        </p:spPr>
        <p:txBody>
          <a:bodyPr wrap="square" rtlCol="0">
            <a:spAutoFit/>
          </a:bodyPr>
          <a:lstStyle/>
          <a:p>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(Mark 10:34) “They will </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mock him and spit on him, flog him and kill him. Three days later he will rise</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3276601" y="1517241"/>
            <a:ext cx="8492168" cy="2292759"/>
          </a:xfrm>
          <a:prstGeom prst="roundRect">
            <a:avLst/>
          </a:prstGeom>
          <a:gradFill flip="none" rotWithShape="1">
            <a:gsLst>
              <a:gs pos="0">
                <a:srgbClr val="621C3D">
                  <a:shade val="30000"/>
                  <a:satMod val="115000"/>
                </a:srgbClr>
              </a:gs>
              <a:gs pos="50000">
                <a:srgbClr val="621C3D">
                  <a:shade val="67500"/>
                  <a:satMod val="115000"/>
                </a:srgbClr>
              </a:gs>
              <a:gs pos="100000">
                <a:srgbClr val="621C3D">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spc="-15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is the third time Jesus predicted his selfless death (cf</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Mk. 8:31; 9:31</a:t>
            </a:r>
            <a:r>
              <a:rPr lang="en-US" sz="4000" b="1" spc="-15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defRPr/>
            </a:pPr>
            <a:r>
              <a:rPr lang="en-US" sz="4800" b="1" spc="-15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will the disciples respond?</a:t>
            </a:r>
          </a:p>
        </p:txBody>
      </p:sp>
    </p:spTree>
    <p:extLst>
      <p:ext uri="{BB962C8B-B14F-4D97-AF65-F5344CB8AC3E}">
        <p14:creationId xmlns:p14="http://schemas.microsoft.com/office/powerpoint/2010/main" val="16124247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7" y="1966870"/>
            <a:ext cx="11648502" cy="2739211"/>
          </a:xfrm>
          <a:prstGeom prst="rect">
            <a:avLst/>
          </a:prstGeom>
          <a:noFill/>
        </p:spPr>
        <p:txBody>
          <a:bodyPr wrap="square" rtlCol="0">
            <a:spAutoFit/>
          </a:bodyPr>
          <a:lstStyle/>
          <a:p>
            <a:r>
              <a:rPr lang="en-US" sz="4400" b="1" spc="-150" dirty="0" smtClean="0">
                <a:solidFill>
                  <a:srgbClr val="F79646">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Look for needs</a:t>
            </a:r>
          </a:p>
          <a:p>
            <a:r>
              <a:rPr lang="en-US" sz="4400" b="1" spc="-150" dirty="0" smtClean="0">
                <a:solidFill>
                  <a:srgbClr val="F79646">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One-on-one </a:t>
            </a:r>
            <a:r>
              <a:rPr lang="en-US" sz="4400" b="1" spc="-150" dirty="0">
                <a:solidFill>
                  <a:srgbClr val="F79646">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influence</a:t>
            </a:r>
          </a:p>
          <a:p>
            <a:pPr marL="461963"/>
            <a:r>
              <a:rPr lang="it-IT" sz="2000" b="1" dirty="0">
                <a:solidFill>
                  <a:srgbClr val="F79646">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(Mt. 28:18-20; 2 Tim. 2:2; Col. 1:28-29; Rom. 15:14)</a:t>
            </a:r>
          </a:p>
          <a:p>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Personal study and prayer</a:t>
            </a:r>
          </a:p>
          <a:p>
            <a:pPr marL="461963"/>
            <a:r>
              <a:rPr lang="nl-NL" sz="2000" b="1" dirty="0" smtClean="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a:t>
            </a:r>
            <a:r>
              <a:rPr lang="nl-NL" sz="2000" b="1" dirty="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Jn. 15:5; 17:17; 2 Tim. 3:16-17; Acts 6:2-4</a:t>
            </a:r>
            <a:r>
              <a:rPr lang="nl-NL" sz="2000" b="1" dirty="0" smtClean="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a:t>
            </a:r>
            <a:endParaRPr lang="it-IT" sz="2000" b="1" dirty="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4648200" y="1600200"/>
            <a:ext cx="7165059" cy="4114800"/>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(Jn. 15:4</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Remain </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in me, and I will remain in </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you.</a:t>
            </a:r>
          </a:p>
          <a:p>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For </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 branch cannot produce fruit if it is severed from the </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vine,</a:t>
            </a:r>
          </a:p>
          <a:p>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40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you cannot be fruitful unless you remain in me. </a:t>
            </a:r>
          </a:p>
        </p:txBody>
      </p:sp>
    </p:spTree>
    <p:extLst>
      <p:ext uri="{BB962C8B-B14F-4D97-AF65-F5344CB8AC3E}">
        <p14:creationId xmlns:p14="http://schemas.microsoft.com/office/powerpoint/2010/main" val="898374711"/>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7" y="1966870"/>
            <a:ext cx="11648502" cy="2739211"/>
          </a:xfrm>
          <a:prstGeom prst="rect">
            <a:avLst/>
          </a:prstGeom>
          <a:noFill/>
        </p:spPr>
        <p:txBody>
          <a:bodyPr wrap="square" rtlCol="0">
            <a:spAutoFit/>
          </a:bodyPr>
          <a:lstStyle/>
          <a:p>
            <a:r>
              <a:rPr lang="en-US" sz="4400" b="1" spc="-150" dirty="0" smtClean="0">
                <a:solidFill>
                  <a:srgbClr val="F79646">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Look for needs</a:t>
            </a:r>
          </a:p>
          <a:p>
            <a:r>
              <a:rPr lang="en-US" sz="4400" b="1" spc="-150" dirty="0" smtClean="0">
                <a:solidFill>
                  <a:srgbClr val="F79646">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One-on-one </a:t>
            </a:r>
            <a:r>
              <a:rPr lang="en-US" sz="4400" b="1" spc="-150" dirty="0">
                <a:solidFill>
                  <a:srgbClr val="F79646">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influence</a:t>
            </a:r>
          </a:p>
          <a:p>
            <a:pPr marL="461963"/>
            <a:r>
              <a:rPr lang="it-IT" sz="2000" b="1" dirty="0">
                <a:solidFill>
                  <a:srgbClr val="F79646">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(Mt. 28:18-20; 2 Tim. 2:2; Col. 1:28-29; Rom. 15:14)</a:t>
            </a:r>
          </a:p>
          <a:p>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Personal study and prayer</a:t>
            </a:r>
          </a:p>
          <a:p>
            <a:pPr marL="461963"/>
            <a:r>
              <a:rPr lang="nl-NL" sz="2000" b="1" dirty="0" smtClean="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a:t>
            </a:r>
            <a:r>
              <a:rPr lang="nl-NL" sz="2000" b="1" dirty="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Jn. 15:5; 17:17; 2 Tim. 3:16-17; Acts 6:2-4</a:t>
            </a:r>
            <a:r>
              <a:rPr lang="nl-NL" sz="2000" b="1" dirty="0" smtClean="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a:t>
            </a:r>
            <a:endParaRPr lang="it-IT" sz="2000" b="1" dirty="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4648200" y="1600200"/>
            <a:ext cx="7165059" cy="4114800"/>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(Jn. </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15:5) </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Yes, I am the vine; you are the </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branches.</a:t>
            </a:r>
          </a:p>
          <a:p>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Those </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who remain in me, and I in them, will produce much </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fruit.</a:t>
            </a:r>
          </a:p>
          <a:p>
            <a:r>
              <a:rPr lang="en-US" sz="4000" b="1" u="sng"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For </a:t>
            </a:r>
            <a:r>
              <a:rPr lang="en-US" sz="40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apart from me you can do nothing</a:t>
            </a:r>
            <a:r>
              <a:rPr lang="en-US" sz="4000" b="1" u="sng"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0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222254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7" y="1966870"/>
            <a:ext cx="11648502" cy="3724096"/>
          </a:xfrm>
          <a:prstGeom prst="rect">
            <a:avLst/>
          </a:prstGeom>
          <a:noFill/>
        </p:spPr>
        <p:txBody>
          <a:bodyPr wrap="square" rtlCol="0">
            <a:spAutoFit/>
          </a:bodyPr>
          <a:lstStyle/>
          <a:p>
            <a:r>
              <a:rPr lang="en-US" sz="4400" b="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Look for needs</a:t>
            </a:r>
          </a:p>
          <a:p>
            <a:r>
              <a:rPr lang="en-US" sz="4400" b="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One-on-one </a:t>
            </a:r>
            <a:r>
              <a:rPr lang="en-US" sz="4400" b="1" spc="-150"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influence</a:t>
            </a:r>
          </a:p>
          <a:p>
            <a:pPr marL="461963"/>
            <a:r>
              <a:rPr lang="it-IT" sz="2000" b="1"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(Mt. 28:18-20; 2 Tim. 2:2; Col. 1:28-29; Rom. 15:14)</a:t>
            </a:r>
          </a:p>
          <a:p>
            <a:r>
              <a:rPr lang="en-US" sz="4400" b="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Personal study and prayer</a:t>
            </a:r>
          </a:p>
          <a:p>
            <a:pPr marL="461963"/>
            <a:r>
              <a:rPr lang="nl-NL" sz="2000" b="1"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nl-NL" sz="2000" b="1"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Jn. 15:5; 17:17; 2 Tim. 3:16-17; Acts 6:2-4)</a:t>
            </a:r>
            <a:endParaRPr lang="it-IT" sz="2000" b="1"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Contemplate how </a:t>
            </a: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motivate and inspire others</a:t>
            </a:r>
            <a:endPar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marL="461963"/>
            <a:r>
              <a:rPr lang="en-US" sz="2000" b="1" dirty="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(Heb. 10:24; 1 Thess. </a:t>
            </a:r>
            <a:r>
              <a:rPr lang="en-US" sz="2000" b="1" dirty="0" smtClean="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5:11, 14)</a:t>
            </a:r>
            <a:endParaRPr lang="it-IT" sz="2000" b="1" dirty="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3581400" y="838200"/>
            <a:ext cx="7622259" cy="3810000"/>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(1 Thess. 5:11) </a:t>
            </a:r>
            <a:r>
              <a:rPr lang="en-US" sz="4000" b="1" u="sng"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Encourage</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each other and </a:t>
            </a:r>
            <a:r>
              <a:rPr lang="en-US" sz="40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build each</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other </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up.</a:t>
            </a:r>
          </a:p>
          <a:p>
            <a:r>
              <a:rPr lang="en-US" sz="4000" b="1" spc="-150" baseline="30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14</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u="sng"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Warn</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those who are </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lazy.</a:t>
            </a:r>
          </a:p>
          <a:p>
            <a:r>
              <a:rPr lang="en-US" sz="4000" b="1" u="sng"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Encourage</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those who are </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timid.</a:t>
            </a:r>
          </a:p>
          <a:p>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Take </a:t>
            </a:r>
            <a:r>
              <a:rPr lang="en-US" sz="40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tender care</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of those who are weak. Be </a:t>
            </a:r>
            <a:r>
              <a:rPr lang="en-US" sz="40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patient</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with everyone</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6705600" y="924104"/>
            <a:ext cx="2438400" cy="67609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806966" y="1600200"/>
            <a:ext cx="2270234" cy="6096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18774" y="2819400"/>
            <a:ext cx="2453426" cy="6096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5953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left)">
                                      <p:cBhvr>
                                        <p:cTn id="7" dur="500"/>
                                        <p:tgtEl>
                                          <p:spTgt spid="2">
                                            <p:txEl>
                                              <p:pRg st="5" end="5"/>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animEffect transition="in" filter="wipe(left)">
                                      <p:cBhvr>
                                        <p:cTn id="11" dur="500"/>
                                        <p:tgtEl>
                                          <p:spTgt spid="2">
                                            <p:txEl>
                                              <p:pRg st="6" end="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lef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5211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209800" y="228600"/>
            <a:ext cx="7772400" cy="5447645"/>
          </a:xfrm>
          <a:prstGeom prst="rect">
            <a:avLst/>
          </a:prstGeom>
          <a:noFill/>
        </p:spPr>
        <p:txBody>
          <a:bodyPr wrap="square" rtlCol="0">
            <a:spAutoFit/>
          </a:bodyPr>
          <a:lstStyle/>
          <a:p>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“When </a:t>
            </a: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 left the dining room after sitting next to Mr. </a:t>
            </a:r>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Gladstone,</a:t>
            </a:r>
          </a:p>
          <a:p>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thought he was the cleverest man in </a:t>
            </a:r>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England.</a:t>
            </a:r>
          </a:p>
          <a:p>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But </a:t>
            </a: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after sitting next to Mr. Disraeli, I thought I was the cleverest woman in England</a:t>
            </a:r>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marL="461963"/>
            <a:r>
              <a:rPr lang="en-US" sz="2000" b="1" dirty="0">
                <a:solidFill>
                  <a:prstClr val="white">
                    <a:lumMod val="75000"/>
                  </a:prstClr>
                </a:solidFill>
                <a:effectLst>
                  <a:outerShdw blurRad="38100" dist="38100" dir="2700000" algn="tl">
                    <a:srgbClr val="000000">
                      <a:alpha val="43137"/>
                    </a:srgbClr>
                  </a:outerShdw>
                </a:effectLst>
                <a:latin typeface="Times New Roman" pitchFamily="18" charset="0"/>
                <a:cs typeface="Times New Roman" pitchFamily="18" charset="0"/>
              </a:rPr>
              <a:t>John C. Maxwell, </a:t>
            </a:r>
            <a:r>
              <a:rPr lang="en-US" sz="2000" b="1" i="1" dirty="0">
                <a:solidFill>
                  <a:prstClr val="white">
                    <a:lumMod val="75000"/>
                  </a:prstClr>
                </a:solidFill>
                <a:effectLst>
                  <a:outerShdw blurRad="38100" dist="38100" dir="2700000" algn="tl">
                    <a:srgbClr val="000000">
                      <a:alpha val="43137"/>
                    </a:srgbClr>
                  </a:outerShdw>
                </a:effectLst>
                <a:latin typeface="Times New Roman" pitchFamily="18" charset="0"/>
                <a:cs typeface="Times New Roman" pitchFamily="18" charset="0"/>
              </a:rPr>
              <a:t>The 21 Indispensable Qualities of a Leader</a:t>
            </a:r>
            <a:r>
              <a:rPr lang="en-US" sz="2000" b="1" dirty="0">
                <a:solidFill>
                  <a:prstClr val="white">
                    <a:lumMod val="75000"/>
                  </a:prstClr>
                </a:solidFill>
                <a:effectLst>
                  <a:outerShdw blurRad="38100" dist="38100" dir="2700000" algn="tl">
                    <a:srgbClr val="000000">
                      <a:alpha val="43137"/>
                    </a:srgbClr>
                  </a:outerShdw>
                </a:effectLst>
                <a:latin typeface="Times New Roman" pitchFamily="18" charset="0"/>
                <a:cs typeface="Times New Roman" pitchFamily="18" charset="0"/>
              </a:rPr>
              <a:t> (Nashville, TN: Thomas Nelson Publishers, 1999), </a:t>
            </a:r>
            <a:r>
              <a:rPr lang="en-US" sz="2000" b="1" dirty="0" smtClean="0">
                <a:solidFill>
                  <a:prstClr val="white">
                    <a:lumMod val="75000"/>
                  </a:prstClr>
                </a:solidFill>
                <a:effectLst>
                  <a:outerShdw blurRad="38100" dist="38100" dir="2700000" algn="tl">
                    <a:srgbClr val="000000">
                      <a:alpha val="43137"/>
                    </a:srgbClr>
                  </a:outerShdw>
                </a:effectLst>
                <a:latin typeface="Times New Roman" pitchFamily="18" charset="0"/>
                <a:cs typeface="Times New Roman" pitchFamily="18" charset="0"/>
              </a:rPr>
              <a:t>p.10</a:t>
            </a:r>
            <a:r>
              <a:rPr lang="en-US" sz="2000" b="1" dirty="0">
                <a:solidFill>
                  <a:prstClr val="white">
                    <a:lumMod val="75000"/>
                  </a:prst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61381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left)">
                                      <p:cBhvr>
                                        <p:cTn id="2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914400" y="178475"/>
            <a:ext cx="6019800" cy="2031325"/>
          </a:xfrm>
          <a:prstGeom prst="rect">
            <a:avLst/>
          </a:prstGeom>
          <a:noFill/>
        </p:spPr>
        <p:txBody>
          <a:bodyPr wrap="square" rtlCol="0">
            <a:spAutoFit/>
          </a:bodyPr>
          <a:lstStyle/>
          <a:p>
            <a:pPr algn="ctr"/>
            <a:r>
              <a:rPr lang="en-US" sz="6000" dirty="0" smtClean="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Tom </a:t>
            </a:r>
            <a:r>
              <a:rPr lang="en-US" sz="6000" dirty="0" err="1" smtClean="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Rath</a:t>
            </a:r>
            <a:endParaRPr lang="en-US" sz="6000"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dirty="0" smtClean="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Tom </a:t>
            </a:r>
            <a:r>
              <a:rPr lang="en-US" sz="2400" dirty="0" err="1" smtClean="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Rath</a:t>
            </a:r>
            <a:r>
              <a:rPr lang="en-US" sz="2400"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smtClean="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Strengths </a:t>
            </a:r>
            <a:r>
              <a:rPr lang="en-US" sz="2400" i="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Finder </a:t>
            </a:r>
            <a:r>
              <a:rPr lang="en-US" sz="2400" i="1" dirty="0" smtClean="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2.0</a:t>
            </a:r>
            <a:r>
              <a:rPr lang="en-US" sz="2400" dirty="0" smtClean="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(New </a:t>
            </a:r>
            <a:r>
              <a:rPr lang="en-US" sz="2400"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York: Gallup, </a:t>
            </a:r>
            <a:r>
              <a:rPr lang="en-US" sz="2400" dirty="0" smtClean="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2007), p.4</a:t>
            </a:r>
            <a:r>
              <a:rPr lang="en-US" sz="2400"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7" name="TextBox 6"/>
          <p:cNvSpPr txBox="1"/>
          <p:nvPr/>
        </p:nvSpPr>
        <p:spPr>
          <a:xfrm>
            <a:off x="76200" y="2362200"/>
            <a:ext cx="7772398" cy="4154984"/>
          </a:xfrm>
          <a:prstGeom prst="rect">
            <a:avLst/>
          </a:prstGeom>
          <a:noFill/>
        </p:spPr>
        <p:txBody>
          <a:bodyPr wrap="square" rtlCol="0">
            <a:spAutoFit/>
          </a:bodyPr>
          <a:lstStyle/>
          <a:p>
            <a:pPr algn="ct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If your Boss IGNORES you…</a:t>
            </a:r>
          </a:p>
          <a:p>
            <a:pPr algn="ct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you have a 40% chance of being disengaged</a:t>
            </a:r>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p>
          <a:p>
            <a:pPr algn="ct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If your Boss </a:t>
            </a:r>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CRITICIZES you…</a:t>
            </a:r>
            <a:endPar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you have a 22% chance of being disengaged</a:t>
            </a:r>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Picture 2" descr="http://www.zanda.com/resources/item/51080940000047/1024x768/StrengthsFinder_2_0_Tom_Rat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4797" y="0"/>
            <a:ext cx="4267203" cy="6858000"/>
          </a:xfrm>
          <a:prstGeom prst="rect">
            <a:avLst/>
          </a:prstGeom>
          <a:noFill/>
        </p:spPr>
      </p:pic>
    </p:spTree>
    <p:extLst>
      <p:ext uri="{BB962C8B-B14F-4D97-AF65-F5344CB8AC3E}">
        <p14:creationId xmlns:p14="http://schemas.microsoft.com/office/powerpoint/2010/main" val="1406226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914400" y="178475"/>
            <a:ext cx="6019800" cy="2031325"/>
          </a:xfrm>
          <a:prstGeom prst="rect">
            <a:avLst/>
          </a:prstGeom>
          <a:noFill/>
        </p:spPr>
        <p:txBody>
          <a:bodyPr wrap="square" rtlCol="0">
            <a:spAutoFit/>
          </a:bodyPr>
          <a:lstStyle/>
          <a:p>
            <a:pPr algn="ctr"/>
            <a:r>
              <a:rPr lang="en-US" sz="6000" dirty="0" smtClean="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Tom </a:t>
            </a:r>
            <a:r>
              <a:rPr lang="en-US" sz="6000" dirty="0" err="1" smtClean="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Rath</a:t>
            </a:r>
            <a:endParaRPr lang="en-US" sz="6000"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dirty="0" smtClean="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Tom </a:t>
            </a:r>
            <a:r>
              <a:rPr lang="en-US" sz="2400" dirty="0" err="1" smtClean="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Rath</a:t>
            </a:r>
            <a:r>
              <a:rPr lang="en-US" sz="2400"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smtClean="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Strengths </a:t>
            </a:r>
            <a:r>
              <a:rPr lang="en-US" sz="2400" i="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Finder </a:t>
            </a:r>
            <a:r>
              <a:rPr lang="en-US" sz="2400" i="1" dirty="0" smtClean="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2.0</a:t>
            </a:r>
            <a:r>
              <a:rPr lang="en-US" sz="2400" dirty="0" smtClean="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 (New </a:t>
            </a:r>
            <a:r>
              <a:rPr lang="en-US" sz="2400"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York: Gallup, </a:t>
            </a:r>
            <a:r>
              <a:rPr lang="en-US" sz="2400" dirty="0" smtClean="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2007), p.4</a:t>
            </a:r>
            <a:r>
              <a:rPr lang="en-US" sz="2400"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7" name="TextBox 6"/>
          <p:cNvSpPr txBox="1"/>
          <p:nvPr/>
        </p:nvSpPr>
        <p:spPr>
          <a:xfrm>
            <a:off x="76200" y="2362200"/>
            <a:ext cx="7772398" cy="3785652"/>
          </a:xfrm>
          <a:prstGeom prst="rect">
            <a:avLst/>
          </a:prstGeom>
          <a:noFill/>
        </p:spPr>
        <p:txBody>
          <a:bodyPr wrap="square" rtlCol="0">
            <a:spAutoFit/>
          </a:bodyPr>
          <a:lstStyle/>
          <a:p>
            <a:pPr algn="ctr"/>
            <a:r>
              <a:rPr lang="en-US" sz="6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If your Boss focuses on your STRENGTHS…</a:t>
            </a:r>
          </a:p>
          <a:p>
            <a:pPr algn="ctr"/>
            <a:r>
              <a:rPr lang="en-US" sz="6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you have a 1% chance of being disengaged.</a:t>
            </a:r>
          </a:p>
        </p:txBody>
      </p:sp>
      <p:pic>
        <p:nvPicPr>
          <p:cNvPr id="9" name="Picture 2" descr="http://www.zanda.com/resources/item/51080940000047/1024x768/StrengthsFinder_2_0_Tom_Rat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4797" y="0"/>
            <a:ext cx="4267203" cy="6858000"/>
          </a:xfrm>
          <a:prstGeom prst="rect">
            <a:avLst/>
          </a:prstGeom>
          <a:noFill/>
        </p:spPr>
      </p:pic>
    </p:spTree>
    <p:extLst>
      <p:ext uri="{BB962C8B-B14F-4D97-AF65-F5344CB8AC3E}">
        <p14:creationId xmlns:p14="http://schemas.microsoft.com/office/powerpoint/2010/main" val="39637380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7" y="1966870"/>
            <a:ext cx="11648502" cy="3724096"/>
          </a:xfrm>
          <a:prstGeom prst="rect">
            <a:avLst/>
          </a:prstGeom>
          <a:noFill/>
        </p:spPr>
        <p:txBody>
          <a:bodyPr wrap="square" rtlCol="0">
            <a:spAutoFit/>
          </a:bodyPr>
          <a:lstStyle/>
          <a:p>
            <a:r>
              <a:rPr lang="en-US" sz="4400" b="1" spc="-150" dirty="0" smtClean="0">
                <a:solidFill>
                  <a:srgbClr val="F79646">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Look for needs</a:t>
            </a:r>
          </a:p>
          <a:p>
            <a:r>
              <a:rPr lang="en-US" sz="4400" b="1" spc="-150" dirty="0" smtClean="0">
                <a:solidFill>
                  <a:srgbClr val="F79646">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One-on-one </a:t>
            </a:r>
            <a:r>
              <a:rPr lang="en-US" sz="4400" b="1" spc="-150" dirty="0">
                <a:solidFill>
                  <a:srgbClr val="F79646">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influence</a:t>
            </a:r>
          </a:p>
          <a:p>
            <a:pPr marL="461963"/>
            <a:r>
              <a:rPr lang="it-IT" sz="2000" b="1" dirty="0">
                <a:solidFill>
                  <a:srgbClr val="F79646">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(Mt. 28:18-20; 2 Tim. 2:2; Col. 1:28-29; Rom. 15:14)</a:t>
            </a:r>
          </a:p>
          <a:p>
            <a:r>
              <a:rPr lang="en-US" sz="4400" b="1" spc="-150" dirty="0" smtClean="0">
                <a:solidFill>
                  <a:srgbClr val="F79646">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Personal study and prayer</a:t>
            </a:r>
          </a:p>
          <a:p>
            <a:pPr marL="461963"/>
            <a:r>
              <a:rPr lang="nl-NL" sz="2000" b="1" dirty="0" smtClean="0">
                <a:solidFill>
                  <a:srgbClr val="F79646">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a:t>
            </a:r>
            <a:r>
              <a:rPr lang="nl-NL" sz="2000" b="1" dirty="0">
                <a:solidFill>
                  <a:srgbClr val="F79646">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rPr>
              <a:t>Jn. 15:5; 17:17; 2 Tim. 3:16-17; Acts 6:2-4)</a:t>
            </a:r>
            <a:endParaRPr lang="it-IT" sz="2000" b="1" dirty="0">
              <a:solidFill>
                <a:srgbClr val="F79646">
                  <a:lumMod val="60000"/>
                  <a:lumOff val="40000"/>
                </a:srgb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Contemplate how </a:t>
            </a: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motivate and inspire others</a:t>
            </a:r>
            <a:endPar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marL="461963"/>
            <a:r>
              <a:rPr lang="en-US" sz="2000" b="1" dirty="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(Heb. 10:24; 1 Thess. </a:t>
            </a:r>
            <a:r>
              <a:rPr lang="en-US" sz="2000" b="1" dirty="0" smtClean="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5:11, 14)</a:t>
            </a:r>
            <a:endParaRPr lang="it-IT" sz="2000" b="1" dirty="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3581400" y="838200"/>
            <a:ext cx="7622259" cy="3810000"/>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(1 Thess. 5:11) </a:t>
            </a:r>
            <a:r>
              <a:rPr lang="en-US" sz="4000" b="1" u="sng"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Encourage</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each other and </a:t>
            </a:r>
            <a:r>
              <a:rPr lang="en-US" sz="40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build each</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other </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up.</a:t>
            </a:r>
          </a:p>
          <a:p>
            <a:r>
              <a:rPr lang="en-US" sz="4000" b="1" spc="-150" baseline="30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14</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u="sng"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Warn</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those who are </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lazy.</a:t>
            </a:r>
          </a:p>
          <a:p>
            <a:r>
              <a:rPr lang="en-US" sz="4000" b="1" u="sng"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Encourage</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those who are </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timid.</a:t>
            </a:r>
          </a:p>
          <a:p>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Take </a:t>
            </a:r>
            <a:r>
              <a:rPr lang="en-US" sz="40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tender care</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of those who are weak. Be </a:t>
            </a:r>
            <a:r>
              <a:rPr lang="en-US" sz="40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patient</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with everyone</a:t>
            </a:r>
            <a:r>
              <a:rPr lang="en-US" sz="40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6705600" y="924104"/>
            <a:ext cx="2438400" cy="67609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806966" y="1600200"/>
            <a:ext cx="2270234" cy="6096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18774" y="2819400"/>
            <a:ext cx="2453426" cy="6096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426749"/>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7" y="1966870"/>
            <a:ext cx="11648502" cy="4770537"/>
          </a:xfrm>
          <a:prstGeom prst="rect">
            <a:avLst/>
          </a:prstGeom>
          <a:noFill/>
        </p:spPr>
        <p:txBody>
          <a:bodyPr wrap="square" rtlCol="0">
            <a:spAutoFit/>
          </a:bodyPr>
          <a:lstStyle/>
          <a:p>
            <a:r>
              <a:rPr lang="en-US" sz="4400" b="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Look for needs</a:t>
            </a:r>
          </a:p>
          <a:p>
            <a:r>
              <a:rPr lang="en-US" sz="4400" b="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One-on-one </a:t>
            </a:r>
            <a:r>
              <a:rPr lang="en-US" sz="4400" b="1" spc="-150"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influence</a:t>
            </a:r>
          </a:p>
          <a:p>
            <a:pPr marL="461963"/>
            <a:r>
              <a:rPr lang="it-IT" sz="2000" b="1"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(Mt. 28:18-20; 2 Tim. 2:2; Col. 1:28-29; Rom. 15:14)</a:t>
            </a:r>
          </a:p>
          <a:p>
            <a:r>
              <a:rPr lang="en-US" sz="4400" b="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Personal study and prayer</a:t>
            </a:r>
          </a:p>
          <a:p>
            <a:pPr marL="461963"/>
            <a:r>
              <a:rPr lang="nl-NL" sz="2000" b="1"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nl-NL" sz="2000" b="1"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Jn. 15:5; 17:17; 2 Tim. 3:16-17; Acts 6:2-4)</a:t>
            </a:r>
            <a:endParaRPr lang="it-IT" sz="2000" b="1"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4400" b="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Contemplate how </a:t>
            </a:r>
            <a:r>
              <a:rPr lang="en-US" sz="4400" b="1" spc="-150"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4400" b="1" spc="-150" dirty="0" smtClean="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motivate and inspire others</a:t>
            </a:r>
            <a:endParaRPr lang="en-US" sz="4400" b="1" spc="-150"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461963"/>
            <a:r>
              <a:rPr lang="en-US" sz="2000" b="1"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(Heb. 10:24; 1 Thess. 5:11)</a:t>
            </a:r>
            <a:endParaRPr lang="it-IT" sz="2000" b="1" dirty="0">
              <a:solidFill>
                <a:schemeClr val="accent6">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Grow into an example of Christ-like love</a:t>
            </a:r>
            <a:endPar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marL="461963"/>
            <a:r>
              <a:rPr lang="en-US" sz="2000" b="1" dirty="0" smtClean="0">
                <a:solidFill>
                  <a:srgbClr val="F79646">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(1 Thess. 2:8; 1 Tim. 4:12)</a:t>
            </a:r>
          </a:p>
        </p:txBody>
      </p:sp>
      <p:sp>
        <p:nvSpPr>
          <p:cNvPr id="3" name="Rounded Rectangle 2"/>
          <p:cNvSpPr/>
          <p:nvPr/>
        </p:nvSpPr>
        <p:spPr>
          <a:xfrm>
            <a:off x="304800" y="2590800"/>
            <a:ext cx="11648501" cy="3048000"/>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(1 Thess. 2:8) Having </a:t>
            </a:r>
            <a:r>
              <a:rPr lang="en-US" sz="44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so fond an affection for </a:t>
            </a:r>
            <a:r>
              <a:rPr lang="en-US" sz="4400" b="1" u="sng"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you</a:t>
            </a:r>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we </a:t>
            </a: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were well-pleased to impart to you not only the gospel of God but also our own </a:t>
            </a:r>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lives,</a:t>
            </a:r>
          </a:p>
          <a:p>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because </a:t>
            </a:r>
            <a:r>
              <a:rPr lang="en-US" sz="44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you had become very dear to us</a:t>
            </a:r>
            <a:r>
              <a:rPr lang="en-US" sz="4400" b="1" spc="-15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164092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wipe(left)">
                                      <p:cBhvr>
                                        <p:cTn id="7" dur="500"/>
                                        <p:tgtEl>
                                          <p:spTgt spid="2">
                                            <p:txEl>
                                              <p:pRg st="7" end="7"/>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animEffect transition="in" filter="wipe(left)">
                                      <p:cBhvr>
                                        <p:cTn id="11" dur="500"/>
                                        <p:tgtEl>
                                          <p:spTgt spid="2">
                                            <p:txEl>
                                              <p:pRg st="8" end="8"/>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42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298" y="65183"/>
            <a:ext cx="11877102" cy="4832092"/>
          </a:xfrm>
          <a:prstGeom prst="rect">
            <a:avLst/>
          </a:prstGeom>
          <a:noFill/>
        </p:spPr>
        <p:txBody>
          <a:bodyPr wrap="square" rtlCol="0">
            <a:spAutoFit/>
          </a:bodyPr>
          <a:lstStyle/>
          <a:p>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(Mark </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10:35</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 Then James and John, the sons of Zebedee, came to him</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Teacher,” they said, “we want you to do for us whatever we ask</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400" b="1" spc="-150" baseline="3000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36 </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“What do you want me to do for you?” he asked</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4400" b="1" spc="-150" baseline="3000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37 </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They replied, “Let one of us sit at your right and the other at your left in your glory.”</a:t>
            </a:r>
          </a:p>
        </p:txBody>
      </p:sp>
      <p:sp>
        <p:nvSpPr>
          <p:cNvPr id="3" name="Rounded Rectangle 2"/>
          <p:cNvSpPr/>
          <p:nvPr/>
        </p:nvSpPr>
        <p:spPr>
          <a:xfrm>
            <a:off x="5256881" y="816166"/>
            <a:ext cx="6603694" cy="616359"/>
          </a:xfrm>
          <a:prstGeom prst="roundRect">
            <a:avLst/>
          </a:prstGeom>
          <a:gradFill flip="none" rotWithShape="1">
            <a:gsLst>
              <a:gs pos="0">
                <a:srgbClr val="621C3D">
                  <a:shade val="30000"/>
                  <a:satMod val="115000"/>
                </a:srgbClr>
              </a:gs>
              <a:gs pos="50000">
                <a:srgbClr val="621C3D">
                  <a:shade val="67500"/>
                  <a:satMod val="115000"/>
                </a:srgbClr>
              </a:gs>
              <a:gs pos="100000">
                <a:srgbClr val="621C3D">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spc="-15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 their mom</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spc="-15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Mt. 20:20-21</a:t>
            </a:r>
            <a:r>
              <a:rPr lang="en-US" sz="4000" b="1" spc="-15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4800" b="1" spc="-15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ounded Rectangle 5"/>
          <p:cNvSpPr/>
          <p:nvPr/>
        </p:nvSpPr>
        <p:spPr>
          <a:xfrm>
            <a:off x="3352800" y="4897275"/>
            <a:ext cx="7848600" cy="1409942"/>
          </a:xfrm>
          <a:prstGeom prst="roundRect">
            <a:avLst/>
          </a:prstGeom>
          <a:gradFill flip="none" rotWithShape="1">
            <a:gsLst>
              <a:gs pos="0">
                <a:srgbClr val="621C3D">
                  <a:shade val="30000"/>
                  <a:satMod val="115000"/>
                </a:srgbClr>
              </a:gs>
              <a:gs pos="50000">
                <a:srgbClr val="621C3D">
                  <a:shade val="67500"/>
                  <a:satMod val="115000"/>
                </a:srgbClr>
              </a:gs>
              <a:gs pos="100000">
                <a:srgbClr val="621C3D">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400" b="1" spc="-15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Positions of power </a:t>
            </a: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en-US" sz="4400" b="1" spc="-15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honor</a:t>
            </a:r>
          </a:p>
          <a:p>
            <a:pPr marL="461963">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Kings 2:19; Ps. 110:1; Josephus,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Antiquities</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VI. xi. 9</a:t>
            </a:r>
            <a:endParaRPr lang="en-US" sz="2400" b="1" dirty="0" smtClean="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8161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1518" y="1447800"/>
            <a:ext cx="11745682" cy="4247317"/>
          </a:xfrm>
          <a:prstGeom prst="rect">
            <a:avLst/>
          </a:prstGeom>
        </p:spPr>
        <p:txBody>
          <a:bodyPr wrap="square">
            <a:spAutoFit/>
          </a:bodyPr>
          <a:lstStyle/>
          <a:p>
            <a:pPr>
              <a:defRPr/>
            </a:pPr>
            <a:r>
              <a:rPr lang="en-US"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(Mt. 9:37-38</a:t>
            </a:r>
            <a:r>
              <a:rPr lang="en-US" sz="5400" b="1" kern="0" spc="-150" dirty="0" smtClean="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Jesus said </a:t>
            </a:r>
            <a:r>
              <a:rPr lang="en-US"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his disciples</a:t>
            </a:r>
            <a:r>
              <a:rPr lang="en-US" sz="5400" b="1" kern="0" spc="-150" dirty="0" smtClean="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defRPr/>
            </a:pPr>
            <a:r>
              <a:rPr lang="en-US" sz="5400" b="1" kern="0" spc="-150" dirty="0" smtClean="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harvest is great, but the workers are few. </a:t>
            </a:r>
            <a:r>
              <a:rPr lang="en-US" sz="5400" b="1" kern="0" spc="-150" dirty="0" smtClean="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a:t>
            </a:r>
            <a:r>
              <a:rPr lang="en-US"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pray to the Lord who is in charge of the harvest; ask him to send more workers into his fields</a:t>
            </a:r>
            <a:r>
              <a:rPr lang="en-US" sz="5400" b="1" kern="0" spc="-150" dirty="0" smtClean="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5400" b="1" kern="0" spc="-15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6416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449911"/>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p:transition spd="slow">
        <p:fade thruBlk="1"/>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515158"/>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p:transition spd="slow">
        <p:fade thruBlk="1"/>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474730"/>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p:transition spd="slow">
        <p:fade thruBlk="1"/>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298" y="65183"/>
            <a:ext cx="11115102" cy="2800767"/>
          </a:xfrm>
          <a:prstGeom prst="rect">
            <a:avLst/>
          </a:prstGeom>
          <a:noFill/>
        </p:spPr>
        <p:txBody>
          <a:bodyPr wrap="square" rtlCol="0">
            <a:spAutoFit/>
          </a:bodyPr>
          <a:lstStyle/>
          <a:p>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(Mark 10:38) “You don’t know what you are asking,” Jesus said</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Can you </a:t>
            </a:r>
            <a:r>
              <a:rPr lang="en-US" sz="4400" b="1" u="sng"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drink the cup</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 I drink or </a:t>
            </a:r>
            <a:r>
              <a:rPr lang="en-US" sz="4400" b="1" u="sng"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be baptized</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 with the baptism I am baptized with</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ounded Rectangle 2"/>
          <p:cNvSpPr/>
          <p:nvPr/>
        </p:nvSpPr>
        <p:spPr>
          <a:xfrm>
            <a:off x="3810000" y="2865950"/>
            <a:ext cx="7696200" cy="3048000"/>
          </a:xfrm>
          <a:prstGeom prst="roundRect">
            <a:avLst/>
          </a:prstGeom>
          <a:gradFill flip="none" rotWithShape="1">
            <a:gsLst>
              <a:gs pos="0">
                <a:srgbClr val="621C3D">
                  <a:shade val="30000"/>
                  <a:satMod val="115000"/>
                </a:srgbClr>
              </a:gs>
              <a:gs pos="50000">
                <a:srgbClr val="621C3D">
                  <a:shade val="67500"/>
                  <a:satMod val="115000"/>
                </a:srgbClr>
              </a:gs>
              <a:gs pos="100000">
                <a:srgbClr val="621C3D">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cup </a:t>
            </a:r>
            <a:r>
              <a:rPr lang="en-US" sz="4400" b="1" spc="-15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God’s </a:t>
            </a: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wrath</a:t>
            </a:r>
            <a:endParaRPr lang="en-US" sz="4400" b="1" spc="-15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61963">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 75:8; Isa. 51:17-23; Jer. 25:15-28; 49:12; 51:7; Lam. 4:21 f.; Ezek. 23:31-34; Hab. 2:16; Zech. </a:t>
            </a:r>
            <a:r>
              <a:rPr lang="en-US" sz="2400" b="1" dirty="0" smtClean="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12:2</a:t>
            </a:r>
          </a:p>
          <a:p>
            <a:pPr>
              <a:defRPr/>
            </a:pPr>
            <a:r>
              <a:rPr lang="en-US" sz="4400" b="1" spc="-15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“Baptism</a:t>
            </a: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i="1" spc="-15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baptizō</a:t>
            </a:r>
            <a:r>
              <a:rPr lang="en-US" sz="4400" b="1" spc="-15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suffering</a:t>
            </a:r>
          </a:p>
          <a:p>
            <a:pPr marL="461963" lvl="0">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have a baptism to undergo, and how distressed I am until it is accomplished!” (Lk. 12:50</a:t>
            </a:r>
            <a:r>
              <a:rPr lang="en-US" sz="2400" b="1" dirty="0" smtClean="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92294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298" y="65183"/>
            <a:ext cx="9743502" cy="2800767"/>
          </a:xfrm>
          <a:prstGeom prst="rect">
            <a:avLst/>
          </a:prstGeom>
          <a:noFill/>
        </p:spPr>
        <p:txBody>
          <a:bodyPr wrap="square" rtlCol="0">
            <a:spAutoFit/>
          </a:bodyPr>
          <a:lstStyle/>
          <a:p>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(Mark </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10:39</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 “We can,” they </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answered.</a:t>
            </a:r>
          </a:p>
          <a:p>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Jesus </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said to them, “</a:t>
            </a:r>
            <a:r>
              <a:rPr lang="en-US" sz="4400" b="1" u="sng"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You will</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 drink the cup I drink and be baptized with the baptism I am baptized </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with.”</a:t>
            </a:r>
          </a:p>
        </p:txBody>
      </p:sp>
      <p:sp>
        <p:nvSpPr>
          <p:cNvPr id="3" name="Rounded Rectangle 2"/>
          <p:cNvSpPr/>
          <p:nvPr/>
        </p:nvSpPr>
        <p:spPr>
          <a:xfrm>
            <a:off x="3200400" y="2865950"/>
            <a:ext cx="8153400" cy="3382450"/>
          </a:xfrm>
          <a:prstGeom prst="roundRect">
            <a:avLst/>
          </a:prstGeom>
          <a:gradFill flip="none" rotWithShape="1">
            <a:gsLst>
              <a:gs pos="0">
                <a:srgbClr val="621C3D">
                  <a:shade val="30000"/>
                  <a:satMod val="115000"/>
                </a:srgbClr>
              </a:gs>
              <a:gs pos="50000">
                <a:srgbClr val="621C3D">
                  <a:shade val="67500"/>
                  <a:satMod val="115000"/>
                </a:srgbClr>
              </a:gs>
              <a:gs pos="100000">
                <a:srgbClr val="621C3D">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400" b="1" spc="-15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James died by public execution</a:t>
            </a:r>
          </a:p>
          <a:p>
            <a:pPr marL="461963">
              <a:defRPr/>
            </a:pPr>
            <a:r>
              <a:rPr lang="en-US" sz="2400" b="1" dirty="0" smtClean="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 44 (Acts 12:2)</a:t>
            </a:r>
          </a:p>
          <a:p>
            <a:pPr>
              <a:defRPr/>
            </a:pPr>
            <a:r>
              <a:rPr lang="en-US" sz="4400" b="1" spc="-15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died as an exile in Patmos</a:t>
            </a:r>
          </a:p>
          <a:p>
            <a:pPr marL="461963" lvl="0">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Tertullian (AD 200): </a:t>
            </a:r>
            <a:r>
              <a:rPr lang="en-US" sz="2400" b="1" dirty="0" smtClean="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Apostle John was first plunged, unhurt, into boiling oil, and thence remitted to his island-exile</a:t>
            </a:r>
            <a:r>
              <a:rPr lang="en-US" sz="2400" b="1" dirty="0" smtClean="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i="1" dirty="0" smtClean="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the Prescription of Heretics</a:t>
            </a:r>
            <a:r>
              <a:rPr lang="en-US" sz="2400" b="1" dirty="0" smtClean="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nb-NO" sz="2400" b="1" dirty="0" smtClean="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nb-NO"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a:t>
            </a:r>
            <a:r>
              <a:rPr lang="en-US" sz="2400" b="1" dirty="0" smtClean="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61963" lvl="0">
              <a:defRPr/>
            </a:pPr>
            <a:r>
              <a:rPr lang="en-US" sz="2400" b="1" dirty="0" smtClean="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 1:9; Jn. 21:21-23)</a:t>
            </a:r>
            <a:endPar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2428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500"/>
                                        <p:tgtEl>
                                          <p:spTgt spid="3">
                                            <p:txEl>
                                              <p:pRg st="0" end="0"/>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left)">
                                      <p:cBhvr>
                                        <p:cTn id="33" dur="500"/>
                                        <p:tgtEl>
                                          <p:spTgt spid="3">
                                            <p:txEl>
                                              <p:pRg st="3" end="3"/>
                                            </p:txEl>
                                          </p:spTgt>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298" y="65183"/>
            <a:ext cx="11953302" cy="2123658"/>
          </a:xfrm>
          <a:prstGeom prst="rect">
            <a:avLst/>
          </a:prstGeom>
          <a:noFill/>
        </p:spPr>
        <p:txBody>
          <a:bodyPr wrap="square" rtlCol="0">
            <a:spAutoFit/>
          </a:bodyPr>
          <a:lstStyle/>
          <a:p>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(Mark </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10:40) “To </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sit at my right or left is not for me to grant. These places belong to those for whom they have been prepared.”</a:t>
            </a:r>
          </a:p>
        </p:txBody>
      </p:sp>
    </p:spTree>
    <p:extLst>
      <p:ext uri="{BB962C8B-B14F-4D97-AF65-F5344CB8AC3E}">
        <p14:creationId xmlns:p14="http://schemas.microsoft.com/office/powerpoint/2010/main" val="1049765244"/>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298" y="65183"/>
            <a:ext cx="11115102" cy="1446550"/>
          </a:xfrm>
          <a:prstGeom prst="rect">
            <a:avLst/>
          </a:prstGeom>
          <a:noFill/>
        </p:spPr>
        <p:txBody>
          <a:bodyPr wrap="square" rtlCol="0">
            <a:spAutoFit/>
          </a:bodyPr>
          <a:lstStyle/>
          <a:p>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(Mark 10:41) When the ten heard about </a:t>
            </a:r>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this,</a:t>
            </a:r>
          </a:p>
          <a:p>
            <a:r>
              <a:rPr lang="en-US" sz="4400" b="1" spc="-150" dirty="0" smtClean="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they </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became </a:t>
            </a:r>
            <a:r>
              <a:rPr lang="en-US" sz="4400" b="1" u="sng"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indignant</a:t>
            </a:r>
            <a:r>
              <a:rPr lang="en-US" sz="4400" b="1" spc="-150" dirty="0">
                <a:solidFill>
                  <a:srgbClr val="621C3D"/>
                </a:solidFill>
                <a:effectLst>
                  <a:outerShdw blurRad="38100" dist="38100" dir="2700000" algn="tl">
                    <a:srgbClr val="000000">
                      <a:alpha val="43137"/>
                    </a:srgbClr>
                  </a:outerShdw>
                </a:effectLst>
                <a:latin typeface="Times New Roman" pitchFamily="18" charset="0"/>
                <a:cs typeface="Times New Roman" pitchFamily="18" charset="0"/>
              </a:rPr>
              <a:t> with James and John.</a:t>
            </a:r>
          </a:p>
        </p:txBody>
      </p:sp>
      <p:sp>
        <p:nvSpPr>
          <p:cNvPr id="3" name="Rounded Rectangle 2"/>
          <p:cNvSpPr/>
          <p:nvPr/>
        </p:nvSpPr>
        <p:spPr>
          <a:xfrm>
            <a:off x="5105400" y="1676400"/>
            <a:ext cx="6096000" cy="1981200"/>
          </a:xfrm>
          <a:prstGeom prst="roundRect">
            <a:avLst/>
          </a:prstGeom>
          <a:gradFill flip="none" rotWithShape="1">
            <a:gsLst>
              <a:gs pos="0">
                <a:srgbClr val="621C3D">
                  <a:shade val="30000"/>
                  <a:satMod val="115000"/>
                </a:srgbClr>
              </a:gs>
              <a:gs pos="50000">
                <a:srgbClr val="621C3D">
                  <a:shade val="67500"/>
                  <a:satMod val="115000"/>
                </a:srgbClr>
              </a:gs>
              <a:gs pos="100000">
                <a:srgbClr val="621C3D">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spc="-15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uses this as a teaching moment…</a:t>
            </a:r>
            <a:endParaRPr lang="en-US" sz="32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80114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0</TotalTime>
  <Words>2188</Words>
  <Application>Microsoft Office PowerPoint</Application>
  <PresentationFormat>Widescreen</PresentationFormat>
  <Paragraphs>242</Paragraphs>
  <Slides>53</Slides>
  <Notes>50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53</vt:i4>
      </vt:variant>
    </vt:vector>
  </HeadingPairs>
  <TitlesOfParts>
    <vt:vector size="62" baseType="lpstr">
      <vt:lpstr>Arial</vt:lpstr>
      <vt:lpstr>Calibri</vt:lpstr>
      <vt:lpstr>Montserrat</vt:lpstr>
      <vt:lpstr>Tahoma</vt:lpstr>
      <vt:lpstr>Times New Roman</vt:lpstr>
      <vt:lpstr>Verdana</vt:lpstr>
      <vt:lpstr>Wingdings</vt:lpstr>
      <vt:lpstr>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2020-10-12T15:06:35Z</dcterms:created>
  <dcterms:modified xsi:type="dcterms:W3CDTF">2020-10-12T15:06:48Z</dcterms:modified>
</cp:coreProperties>
</file>