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1"/>
    <p:sldMasterId id="2147483691" r:id="rId2"/>
  </p:sldMasterIdLst>
  <p:sldIdLst>
    <p:sldId id="256" r:id="rId3"/>
    <p:sldId id="350" r:id="rId4"/>
    <p:sldId id="324" r:id="rId5"/>
    <p:sldId id="257" r:id="rId6"/>
    <p:sldId id="325" r:id="rId7"/>
    <p:sldId id="258" r:id="rId8"/>
    <p:sldId id="286" r:id="rId9"/>
    <p:sldId id="304" r:id="rId10"/>
    <p:sldId id="288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7" r:id="rId20"/>
    <p:sldId id="366" r:id="rId21"/>
    <p:sldId id="368" r:id="rId22"/>
    <p:sldId id="272" r:id="rId23"/>
    <p:sldId id="370" r:id="rId24"/>
    <p:sldId id="369" r:id="rId25"/>
    <p:sldId id="371" r:id="rId26"/>
    <p:sldId id="283" r:id="rId27"/>
    <p:sldId id="305" r:id="rId28"/>
    <p:sldId id="373" r:id="rId29"/>
    <p:sldId id="299" r:id="rId30"/>
    <p:sldId id="295" r:id="rId31"/>
    <p:sldId id="374" r:id="rId32"/>
    <p:sldId id="306" r:id="rId33"/>
    <p:sldId id="308" r:id="rId34"/>
    <p:sldId id="309" r:id="rId35"/>
    <p:sldId id="354" r:id="rId36"/>
    <p:sldId id="316" r:id="rId37"/>
    <p:sldId id="319" r:id="rId38"/>
    <p:sldId id="321" r:id="rId39"/>
    <p:sldId id="375" r:id="rId40"/>
    <p:sldId id="381" r:id="rId41"/>
    <p:sldId id="380" r:id="rId42"/>
    <p:sldId id="328" r:id="rId43"/>
    <p:sldId id="378" r:id="rId44"/>
    <p:sldId id="379" r:id="rId45"/>
    <p:sldId id="342" r:id="rId46"/>
    <p:sldId id="345" r:id="rId47"/>
    <p:sldId id="349" r:id="rId48"/>
    <p:sldId id="346" r:id="rId49"/>
    <p:sldId id="347" r:id="rId50"/>
    <p:sldId id="348" r:id="rId51"/>
  </p:sldIdLst>
  <p:sldSz cx="121920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8D2A19-BDD3-40E8-9023-BE86F216AA1E}" v="164" dt="2021-03-09T23:05:43.686"/>
    <p1510:client id="{CC04483E-283C-4BC0-BF35-AD20EA1DFFDE}" v="50" dt="2021-03-09T00:12:10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70" d="100"/>
          <a:sy n="70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microsoft.com/office/2015/10/relationships/revisionInfo" Target="revisionInfo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5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33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27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33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27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0085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9049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7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75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345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3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28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9791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FEF0AC-57F3-46C3-A067-AF9767D0141E}"/>
              </a:ext>
            </a:extLst>
          </p:cNvPr>
          <p:cNvSpPr/>
          <p:nvPr/>
        </p:nvSpPr>
        <p:spPr>
          <a:xfrm>
            <a:off x="982437" y="2008415"/>
            <a:ext cx="7581900" cy="2906486"/>
          </a:xfrm>
          <a:prstGeom prst="rect">
            <a:avLst/>
          </a:prstGeom>
          <a:solidFill>
            <a:srgbClr val="000000">
              <a:alpha val="21176"/>
            </a:srgbClr>
          </a:solidFill>
          <a:ln>
            <a:solidFill>
              <a:srgbClr val="034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C4E82F-64D4-4769-BE3C-6E5329F7A7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057" y="1231220"/>
            <a:ext cx="8599715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3C1D05-4FCF-4AE8-B4DD-1BA6EC2A19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6057" y="3710895"/>
            <a:ext cx="859971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7350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82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02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FEF0AC-57F3-46C3-A067-AF9767D0141E}"/>
              </a:ext>
            </a:extLst>
          </p:cNvPr>
          <p:cNvSpPr/>
          <p:nvPr/>
        </p:nvSpPr>
        <p:spPr>
          <a:xfrm>
            <a:off x="982436" y="2008415"/>
            <a:ext cx="7581900" cy="2906486"/>
          </a:xfrm>
          <a:prstGeom prst="rect">
            <a:avLst/>
          </a:prstGeom>
          <a:solidFill>
            <a:srgbClr val="000000">
              <a:alpha val="21176"/>
            </a:srgbClr>
          </a:solidFill>
          <a:ln>
            <a:solidFill>
              <a:srgbClr val="034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C4E82F-64D4-4769-BE3C-6E5329F7A7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057" y="1231220"/>
            <a:ext cx="8599714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3C1D05-4FCF-4AE8-B4DD-1BA6EC2A19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6057" y="3710895"/>
            <a:ext cx="8599714" cy="1655762"/>
          </a:xfrm>
        </p:spPr>
        <p:txBody>
          <a:bodyPr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92244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5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46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4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38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9659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4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44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6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44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6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2615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5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</p:spPr>
        <p:txBody>
          <a:bodyPr/>
          <a:lstStyle>
            <a:lvl1pPr>
              <a:lnSpc>
                <a:spcPct val="100000"/>
              </a:lnSpc>
              <a:defRPr sz="46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4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38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8A2AE349-DB73-4021-B649-1E149B138D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43600" y="2895600"/>
            <a:ext cx="5715000" cy="2590800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5238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3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</p:sldLayoutIdLst>
  <p:transition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3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</p:sldLayoutIdLst>
  <p:transition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tdnt?ref=GreekStrongs.813&amp;off=2625&amp;ctx=en+applied+to+work,+~does+not+in+the+firs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Who am I to “correct someone else”?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This is for Christians dealing with other Christians</a:t>
            </a:r>
          </a:p>
          <a:p>
            <a:pPr marL="0" indent="0">
              <a:buNone/>
            </a:pPr>
            <a:endParaRPr lang="en-US" altLang="en-US"/>
          </a:p>
          <a:p>
            <a:pPr lvl="1"/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A8BF99-E79A-4D83-BF37-612DF6B9E58F}"/>
              </a:ext>
            </a:extLst>
          </p:cNvPr>
          <p:cNvSpPr txBox="1"/>
          <p:nvPr/>
        </p:nvSpPr>
        <p:spPr>
          <a:xfrm>
            <a:off x="108857" y="3505200"/>
            <a:ext cx="11811000" cy="21236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1 Corinthians 5:12 (NASB95) — </a:t>
            </a:r>
            <a:r>
              <a:rPr lang="en-US" b="1" u="none" strike="noStrike" dirty="0">
                <a:effectLst/>
              </a:rPr>
              <a:t>12</a:t>
            </a:r>
            <a:r>
              <a:rPr lang="en-US" u="none" strike="noStrike" dirty="0">
                <a:effectLst/>
              </a:rPr>
              <a:t> </a:t>
            </a:r>
            <a:r>
              <a:rPr lang="en-US" dirty="0"/>
              <a:t>For what have I to do with judging outsiders? Do you not judge those who are within the church? </a:t>
            </a:r>
          </a:p>
        </p:txBody>
      </p:sp>
    </p:spTree>
    <p:extLst>
      <p:ext uri="{BB962C8B-B14F-4D97-AF65-F5344CB8AC3E}">
        <p14:creationId xmlns:p14="http://schemas.microsoft.com/office/powerpoint/2010/main" val="40452668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Who am I to “correct someone else”?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This is done out of love, not frustration or contempt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5C2F48-776F-4685-97D5-8E1CE269A5E4}"/>
              </a:ext>
            </a:extLst>
          </p:cNvPr>
          <p:cNvSpPr txBox="1"/>
          <p:nvPr/>
        </p:nvSpPr>
        <p:spPr>
          <a:xfrm>
            <a:off x="152400" y="3200400"/>
            <a:ext cx="12039600" cy="28007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Acts 20:31 (NASB95) — </a:t>
            </a:r>
            <a:r>
              <a:rPr lang="en-US" b="1" u="none" strike="noStrike" dirty="0">
                <a:effectLst/>
              </a:rPr>
              <a:t>31</a:t>
            </a:r>
            <a:r>
              <a:rPr lang="en-US" u="none" strike="noStrike" dirty="0">
                <a:effectLst/>
              </a:rPr>
              <a:t> </a:t>
            </a:r>
            <a:r>
              <a:rPr lang="en-US" dirty="0"/>
              <a:t>“Therefore be on the alert, remembering that night and day for a period of three years I did not cease to admonish each one with tears. </a:t>
            </a:r>
          </a:p>
        </p:txBody>
      </p:sp>
    </p:spTree>
    <p:extLst>
      <p:ext uri="{BB962C8B-B14F-4D97-AF65-F5344CB8AC3E}">
        <p14:creationId xmlns:p14="http://schemas.microsoft.com/office/powerpoint/2010/main" val="402950319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Everyone has their own “truth”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&quot;Not Allowed&quot; Symbol 1">
            <a:extLst>
              <a:ext uri="{FF2B5EF4-FFF2-40B4-BE49-F238E27FC236}">
                <a16:creationId xmlns:a16="http://schemas.microsoft.com/office/drawing/2014/main" xmlns="" id="{97CFD2AC-C40A-4BFE-9EC3-8D39CDC502CF}"/>
              </a:ext>
            </a:extLst>
          </p:cNvPr>
          <p:cNvSpPr/>
          <p:nvPr/>
        </p:nvSpPr>
        <p:spPr bwMode="auto">
          <a:xfrm>
            <a:off x="2895600" y="1840554"/>
            <a:ext cx="5562600" cy="4800600"/>
          </a:xfrm>
          <a:prstGeom prst="noSmoking">
            <a:avLst>
              <a:gd name="adj" fmla="val 7734"/>
            </a:avLst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0488" tIns="44450" rIns="90488" bIns="44450" rtlCol="0" anchor="ctr"/>
          <a:lstStyle/>
          <a:p>
            <a:pPr algn="l" eaLnBrk="0" hangingPunct="0">
              <a:lnSpc>
                <a:spcPct val="70000"/>
              </a:lnSpc>
              <a:spcBef>
                <a:spcPct val="5000"/>
              </a:spcBef>
            </a:pP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826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Everyone has their own “truth”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People have…</a:t>
            </a:r>
          </a:p>
          <a:p>
            <a:r>
              <a:rPr lang="en-US" altLang="en-US" dirty="0"/>
              <a:t>Opinions</a:t>
            </a:r>
          </a:p>
          <a:p>
            <a:r>
              <a:rPr lang="en-US" altLang="en-US" dirty="0"/>
              <a:t>Experiences</a:t>
            </a:r>
          </a:p>
          <a:p>
            <a:r>
              <a:rPr lang="en-US" altLang="en-US" dirty="0"/>
              <a:t>Perspectives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433519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Everyone has their own “truth”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People have…</a:t>
            </a:r>
          </a:p>
          <a:p>
            <a:r>
              <a:rPr lang="en-US" altLang="en-US" dirty="0"/>
              <a:t>An INCREDIBLE capacity to lie to themselves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2337865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Everyone has their own “truth”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Christians have…</a:t>
            </a:r>
          </a:p>
          <a:p>
            <a:r>
              <a:rPr lang="en-US" altLang="en-US" dirty="0"/>
              <a:t>A common external standard for truth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3EB3657-8F16-4799-8E10-2EE7C363C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53" b="99742" l="3728" r="94165">
                        <a14:foregroundMark x1="29173" y1="21392" x2="29173" y2="21392"/>
                        <a14:foregroundMark x1="36953" y1="7990" x2="36953" y2="7990"/>
                        <a14:foregroundMark x1="72609" y1="4253" x2="72609" y2="4253"/>
                        <a14:foregroundMark x1="7131" y1="11985" x2="7131" y2="11985"/>
                        <a14:foregroundMark x1="76175" y1="73067" x2="76175" y2="73067"/>
                        <a14:foregroundMark x1="70989" y1="88531" x2="70989" y2="88015"/>
                        <a14:foregroundMark x1="47164" y1="94588" x2="47164" y2="94588"/>
                        <a14:foregroundMark x1="47164" y1="94588" x2="47164" y2="94588"/>
                        <a14:foregroundMark x1="35818" y1="81830" x2="35332" y2="80412"/>
                        <a14:foregroundMark x1="28687" y1="76675" x2="28687" y2="75515"/>
                        <a14:foregroundMark x1="26904" y1="69072" x2="26904" y2="67784"/>
                        <a14:foregroundMark x1="25122" y1="66366" x2="23339" y2="65851"/>
                        <a14:foregroundMark x1="10859" y1="63402" x2="15397" y2="78995"/>
                        <a14:foregroundMark x1="15397" y1="78995" x2="14911" y2="95103"/>
                        <a14:foregroundMark x1="14911" y1="95103" x2="22366" y2="99485"/>
                        <a14:foregroundMark x1="22366" y1="99485" x2="60940" y2="93943"/>
                        <a14:foregroundMark x1="60940" y1="93943" x2="70502" y2="89304"/>
                        <a14:foregroundMark x1="70502" y1="89304" x2="83144" y2="76804"/>
                        <a14:foregroundMark x1="83144" y1="76804" x2="85413" y2="68814"/>
                        <a14:foregroundMark x1="85413" y1="68814" x2="83955" y2="53866"/>
                        <a14:foregroundMark x1="83955" y1="53866" x2="73906" y2="53093"/>
                        <a14:foregroundMark x1="73906" y1="53093" x2="63695" y2="55928"/>
                        <a14:foregroundMark x1="63695" y1="55928" x2="10049" y2="61469"/>
                        <a14:foregroundMark x1="10049" y1="61469" x2="15235" y2="67784"/>
                        <a14:foregroundMark x1="15235" y1="67784" x2="14911" y2="67010"/>
                        <a14:foregroundMark x1="5024" y1="10309" x2="5024" y2="10309"/>
                        <a14:foregroundMark x1="4538" y1="19201" x2="4538" y2="19201"/>
                        <a14:foregroundMark x1="3728" y1="9149" x2="3728" y2="9149"/>
                        <a14:foregroundMark x1="89767" y1="68846" x2="93031" y2="88660"/>
                        <a14:foregroundMark x1="88785" y1="62887" x2="88879" y2="63455"/>
                        <a14:foregroundMark x1="88169" y1="59149" x2="88785" y2="62887"/>
                        <a14:foregroundMark x1="93031" y1="88660" x2="88817" y2="95490"/>
                        <a14:foregroundMark x1="88817" y1="95490" x2="81037" y2="99356"/>
                        <a14:foregroundMark x1="81037" y1="99356" x2="22528" y2="98969"/>
                        <a14:foregroundMark x1="22528" y1="98969" x2="36467" y2="99871"/>
                        <a14:foregroundMark x1="36467" y1="99871" x2="49595" y2="99742"/>
                        <a14:foregroundMark x1="49595" y1="99742" x2="60454" y2="99871"/>
                        <a14:foregroundMark x1="60454" y1="99871" x2="76175" y2="99871"/>
                        <a14:foregroundMark x1="76175" y1="99871" x2="84117" y2="96392"/>
                        <a14:foregroundMark x1="90042" y1="63411" x2="90113" y2="63015"/>
                        <a14:foregroundMark x1="84117" y1="96392" x2="89061" y2="68873"/>
                        <a14:foregroundMark x1="89598" y1="62713" x2="80875" y2="57603"/>
                        <a14:foregroundMark x1="90113" y1="63015" x2="90116" y2="63017"/>
                        <a14:foregroundMark x1="80875" y1="57603" x2="44571" y2="68428"/>
                        <a14:foregroundMark x1="44571" y1="68428" x2="17342" y2="83634"/>
                        <a14:foregroundMark x1="17342" y1="83634" x2="19935" y2="98454"/>
                        <a14:foregroundMark x1="19935" y1="98454" x2="17990" y2="99871"/>
                        <a14:foregroundMark x1="94165" y1="90206" x2="94165" y2="90206"/>
                        <a14:backgroundMark x1="11021" y1="1675" x2="11021" y2="1675"/>
                        <a14:backgroundMark x1="8428" y1="2062" x2="8428" y2="2062"/>
                        <a14:backgroundMark x1="5511" y1="4510" x2="20421" y2="3737"/>
                        <a14:backgroundMark x1="3241" y1="46263" x2="3241" y2="77835"/>
                        <a14:backgroundMark x1="3079" y1="78608" x2="3079" y2="78608"/>
                        <a14:backgroundMark x1="3079" y1="78608" x2="3079" y2="78608"/>
                        <a14:backgroundMark x1="89951" y1="62887" x2="89951" y2="62887"/>
                        <a14:backgroundMark x1="91248" y1="70747" x2="90276" y2="63402"/>
                        <a14:backgroundMark x1="90276" y1="63402" x2="90600" y2="688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71799" y="3352800"/>
            <a:ext cx="248406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7159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Everyone has their own “truth”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Christians have…</a:t>
            </a:r>
          </a:p>
          <a:p>
            <a:r>
              <a:rPr lang="en-US" altLang="en-US" dirty="0"/>
              <a:t>A common external standard for truth</a:t>
            </a:r>
          </a:p>
          <a:p>
            <a:r>
              <a:rPr lang="en-US" altLang="en-US" dirty="0"/>
              <a:t>A responsibility to lovingly help other Christians who are self-deceived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2285906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Everyone has their own “truth”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Christians have…</a:t>
            </a:r>
          </a:p>
          <a:p>
            <a:r>
              <a:rPr lang="en-US" altLang="en-US" dirty="0"/>
              <a:t>A common external standard for truth</a:t>
            </a:r>
          </a:p>
          <a:p>
            <a:r>
              <a:rPr lang="en-US" altLang="en-US" dirty="0"/>
              <a:t>A responsibility to lovingly help other Christians who are self-deceived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138D2CF0-6C68-4AEC-8DAC-69B442B48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57" y="4925652"/>
            <a:ext cx="10515600" cy="16166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1Cor 4:14 I do not write these things to shame you, but to admonish you as my beloved children</a:t>
            </a:r>
          </a:p>
        </p:txBody>
      </p:sp>
    </p:spTree>
    <p:extLst>
      <p:ext uri="{BB962C8B-B14F-4D97-AF65-F5344CB8AC3E}">
        <p14:creationId xmlns:p14="http://schemas.microsoft.com/office/powerpoint/2010/main" val="1121806391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Everyone has their own “truth”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Becoming a Christian means surrendering your “truth” </a:t>
            </a:r>
          </a:p>
          <a:p>
            <a:r>
              <a:rPr lang="en-US" altLang="en-US" dirty="0"/>
              <a:t>Accepting God’s Truth 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3B1CC9E-2518-499B-9A7F-E025871EE90D}"/>
              </a:ext>
            </a:extLst>
          </p:cNvPr>
          <p:cNvSpPr txBox="1"/>
          <p:nvPr/>
        </p:nvSpPr>
        <p:spPr>
          <a:xfrm>
            <a:off x="152400" y="4199147"/>
            <a:ext cx="11506200" cy="21236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John 14:6 (NASB95) — </a:t>
            </a:r>
            <a:r>
              <a:rPr lang="en-US" b="1" u="none" strike="noStrike" dirty="0">
                <a:effectLst/>
              </a:rPr>
              <a:t>6</a:t>
            </a:r>
            <a:r>
              <a:rPr lang="en-US" u="none" strike="noStrike" dirty="0">
                <a:effectLst/>
              </a:rPr>
              <a:t> </a:t>
            </a:r>
            <a:r>
              <a:rPr lang="en-US" dirty="0"/>
              <a:t>Jesus said to him, “I am </a:t>
            </a:r>
            <a:r>
              <a:rPr lang="en-US" u="sng" dirty="0"/>
              <a:t>the way</a:t>
            </a:r>
            <a:r>
              <a:rPr lang="en-US" dirty="0"/>
              <a:t>, and </a:t>
            </a:r>
            <a:r>
              <a:rPr lang="en-US" u="sng" dirty="0"/>
              <a:t>the truth</a:t>
            </a:r>
            <a:r>
              <a:rPr lang="en-US" dirty="0"/>
              <a:t>, and </a:t>
            </a:r>
            <a:r>
              <a:rPr lang="en-US" u="sng" dirty="0"/>
              <a:t>the life</a:t>
            </a:r>
            <a:r>
              <a:rPr lang="en-US" dirty="0"/>
              <a:t>; no one comes to the Father but through Me. </a:t>
            </a:r>
          </a:p>
        </p:txBody>
      </p:sp>
    </p:spTree>
    <p:extLst>
      <p:ext uri="{BB962C8B-B14F-4D97-AF65-F5344CB8AC3E}">
        <p14:creationId xmlns:p14="http://schemas.microsoft.com/office/powerpoint/2010/main" val="42929108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But we are told not to judge!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don’t condemn</a:t>
            </a:r>
          </a:p>
          <a:p>
            <a:r>
              <a:rPr lang="en-US" altLang="en-US" dirty="0"/>
              <a:t>We don’t decide who goes to heaven or hell</a:t>
            </a:r>
          </a:p>
          <a:p>
            <a:r>
              <a:rPr lang="en-US" altLang="en-US" dirty="0"/>
              <a:t>We are called to hold fellow believers accountable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26985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xmlns="" id="{CFDD1CE5-9C8C-4903-912F-58D7C3A771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8200" dirty="0"/>
              <a:t>1 Thess. 5 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xmlns="" id="{87C64F7C-1B91-4D08-858F-905C47580F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Speaking </a:t>
            </a:r>
            <a:r>
              <a:rPr lang="en-US" altLang="en-US" sz="3600"/>
              <a:t>into </a:t>
            </a:r>
            <a:r>
              <a:rPr lang="en-US" altLang="en-US" sz="3600" smtClean="0"/>
              <a:t>Each Others’ Lives</a:t>
            </a:r>
            <a:endParaRPr lang="en-US" altLang="en-US" sz="3600" dirty="0"/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But we are told not to judge!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don’t condemn</a:t>
            </a:r>
          </a:p>
          <a:p>
            <a:r>
              <a:rPr lang="en-US" altLang="en-US" dirty="0"/>
              <a:t>We don’t decide who goes to heaven or hell</a:t>
            </a:r>
          </a:p>
          <a:p>
            <a:r>
              <a:rPr lang="en-US" altLang="en-US" dirty="0"/>
              <a:t>We are called to hold fellow believers accountable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AB624D-074B-4434-ACAF-51A30FBF89DE}"/>
              </a:ext>
            </a:extLst>
          </p:cNvPr>
          <p:cNvSpPr txBox="1"/>
          <p:nvPr/>
        </p:nvSpPr>
        <p:spPr>
          <a:xfrm>
            <a:off x="685800" y="2667000"/>
            <a:ext cx="8453120" cy="21236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Proverbs 27:17 (NASB95) — </a:t>
            </a:r>
            <a:r>
              <a:rPr lang="en-US" b="1" u="none" strike="noStrike" dirty="0">
                <a:effectLst/>
              </a:rPr>
              <a:t>17</a:t>
            </a:r>
            <a:r>
              <a:rPr lang="en-US" u="none" strike="noStrike" dirty="0">
                <a:effectLst/>
              </a:rPr>
              <a:t> </a:t>
            </a:r>
            <a:r>
              <a:rPr lang="en-US" dirty="0"/>
              <a:t>Iron sharpens iron, So one man sharpens another. </a:t>
            </a:r>
          </a:p>
        </p:txBody>
      </p:sp>
    </p:spTree>
    <p:extLst>
      <p:ext uri="{BB962C8B-B14F-4D97-AF65-F5344CB8AC3E}">
        <p14:creationId xmlns:p14="http://schemas.microsoft.com/office/powerpoint/2010/main" val="4097268931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A62A7A62-9F5D-4458-9E48-BF9285AC8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Admonishment in the Bible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DD6A6518-CC1D-4473-9D5E-B816656B19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Another important qualification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b="0" u="none" strike="noStrike" dirty="0">
                <a:effectLst/>
              </a:rPr>
              <a:t>14 </a:t>
            </a:r>
            <a:r>
              <a:rPr lang="en-US" b="0" dirty="0"/>
              <a:t>We urge you, brethren, admonish </a:t>
            </a:r>
            <a:r>
              <a:rPr lang="en-US" u="sng" dirty="0"/>
              <a:t>the unruly</a:t>
            </a:r>
            <a:r>
              <a:rPr lang="en-US" dirty="0"/>
              <a:t>, </a:t>
            </a:r>
            <a:r>
              <a:rPr lang="en-US" b="0" dirty="0"/>
              <a:t>encourage the fainthearted, help the weak, be patient with everyone. </a:t>
            </a:r>
          </a:p>
          <a:p>
            <a:pPr marL="0" indent="0"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A62A7A62-9F5D-4458-9E48-BF9285AC8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Admonish the Unruly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DD6A6518-CC1D-4473-9D5E-B816656B19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400" b="1" dirty="0">
                <a:latin typeface="SBL Greek"/>
              </a:rPr>
              <a:t>ἄτακτος</a:t>
            </a:r>
            <a:r>
              <a:rPr lang="en-US" sz="4400" b="1" dirty="0">
                <a:latin typeface="SBL Greek"/>
              </a:rPr>
              <a:t> </a:t>
            </a:r>
            <a:r>
              <a:rPr lang="en-US" sz="4400" b="1" dirty="0" err="1">
                <a:latin typeface="SBL Greek"/>
              </a:rPr>
              <a:t>ataktos</a:t>
            </a:r>
            <a:endParaRPr lang="en-US" sz="4400" b="1" dirty="0">
              <a:latin typeface="SBL Greek"/>
            </a:endParaRPr>
          </a:p>
          <a:p>
            <a:r>
              <a:rPr lang="en-US" altLang="en-US" sz="4000" dirty="0">
                <a:latin typeface="+mj-lt"/>
              </a:rPr>
              <a:t>To act without discipline</a:t>
            </a:r>
          </a:p>
          <a:p>
            <a:r>
              <a:rPr lang="en-US" altLang="en-US" sz="4000" dirty="0">
                <a:latin typeface="+mj-lt"/>
              </a:rPr>
              <a:t>To be irresponsible</a:t>
            </a:r>
          </a:p>
          <a:p>
            <a:r>
              <a:rPr lang="en-US" altLang="en-US" sz="4000" dirty="0">
                <a:latin typeface="+mj-lt"/>
              </a:rPr>
              <a:t>To do nothing</a:t>
            </a:r>
          </a:p>
          <a:p>
            <a:r>
              <a:rPr lang="en-US" altLang="en-US" sz="4000" dirty="0">
                <a:latin typeface="+mj-lt"/>
              </a:rPr>
              <a:t>To evade one’s obligations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33891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A62A7A62-9F5D-4458-9E48-BF9285AC8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Admonish the Unruly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DD6A6518-CC1D-4473-9D5E-B816656B19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400" b="1" dirty="0">
                <a:latin typeface="SBL Greek"/>
              </a:rPr>
              <a:t>ἄτακτος</a:t>
            </a:r>
            <a:r>
              <a:rPr lang="en-US" sz="4400" b="1" dirty="0">
                <a:latin typeface="SBL Greek"/>
              </a:rPr>
              <a:t> </a:t>
            </a:r>
            <a:r>
              <a:rPr lang="en-US" sz="4400" b="1" dirty="0" err="1">
                <a:latin typeface="SBL Greek"/>
              </a:rPr>
              <a:t>ataktos</a:t>
            </a:r>
            <a:endParaRPr lang="en-US" sz="4400" b="1" dirty="0">
              <a:latin typeface="SBL Greek"/>
            </a:endParaRPr>
          </a:p>
          <a:p>
            <a:r>
              <a:rPr lang="en-US" altLang="en-US" sz="4000" dirty="0">
                <a:latin typeface="+mj-lt"/>
              </a:rPr>
              <a:t>To act without discipline</a:t>
            </a:r>
          </a:p>
          <a:p>
            <a:r>
              <a:rPr lang="en-US" altLang="en-US" sz="4000" dirty="0">
                <a:latin typeface="+mj-lt"/>
              </a:rPr>
              <a:t>To be irresponsible</a:t>
            </a:r>
          </a:p>
          <a:p>
            <a:r>
              <a:rPr lang="en-US" altLang="en-US" sz="4000" dirty="0">
                <a:latin typeface="+mj-lt"/>
              </a:rPr>
              <a:t>To do nothing</a:t>
            </a:r>
          </a:p>
          <a:p>
            <a:r>
              <a:rPr lang="en-US" altLang="en-US" sz="4000" dirty="0">
                <a:latin typeface="+mj-lt"/>
              </a:rPr>
              <a:t>To evade one’s obligations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56F3AD-AE5C-4162-81F4-6F8D277DC131}"/>
              </a:ext>
            </a:extLst>
          </p:cNvPr>
          <p:cNvSpPr txBox="1"/>
          <p:nvPr/>
        </p:nvSpPr>
        <p:spPr>
          <a:xfrm>
            <a:off x="280610" y="1571624"/>
            <a:ext cx="10515600" cy="42780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en-US" sz="4800" dirty="0">
                <a:latin typeface="+mj-lt"/>
              </a:rPr>
              <a:t>“does not in the first instance lay emphasis on sloth but rather on an irresponsible attitude to the obligation to work.</a:t>
            </a:r>
          </a:p>
          <a:p>
            <a:pPr algn="l"/>
            <a:endParaRPr lang="en-US" sz="4800" dirty="0">
              <a:latin typeface="+mj-lt"/>
            </a:endParaRPr>
          </a:p>
          <a:p>
            <a:pPr algn="l"/>
            <a:r>
              <a:rPr lang="en-US" sz="1600" dirty="0" err="1">
                <a:latin typeface="+mj-lt"/>
              </a:rPr>
              <a:t>Delling</a:t>
            </a:r>
            <a:r>
              <a:rPr lang="en-US" sz="1600" dirty="0">
                <a:latin typeface="+mj-lt"/>
              </a:rPr>
              <a:t>, G. (1964). . G. Kittel, G. W. Bromiley, &amp; G. Friedrich (Eds.), Theological dictionary of the New Testament (electronic ed., Vol. 8, p. 48). Grand Rapids, MI: Eerdmans.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Delling</a:t>
            </a:r>
            <a:r>
              <a:rPr lang="en-US" sz="1600" b="0" i="0" u="none" strike="noStrike" baseline="0" dirty="0">
                <a:latin typeface="+mj-lt"/>
              </a:rPr>
              <a:t>, G. (1964–). </a:t>
            </a:r>
            <a:endParaRPr lang="en-US" sz="1600" b="0" i="0" u="none" strike="noStrike" baseline="0" dirty="0">
              <a:solidFill>
                <a:srgbClr val="0000FF"/>
              </a:solidFill>
              <a:latin typeface="+mj-lt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582047724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A62A7A62-9F5D-4458-9E48-BF9285AC8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Admonish the Unruly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DD6A6518-CC1D-4473-9D5E-B816656B19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4400" dirty="0">
                <a:latin typeface="SBL Greek"/>
              </a:rPr>
              <a:t>Those who know the truth</a:t>
            </a:r>
          </a:p>
          <a:p>
            <a:r>
              <a:rPr lang="en-US" altLang="en-US" sz="4400" dirty="0">
                <a:latin typeface="SBL Greek"/>
              </a:rPr>
              <a:t>Agree with the authority of scripture</a:t>
            </a:r>
          </a:p>
          <a:p>
            <a:r>
              <a:rPr lang="en-US" altLang="en-US" sz="4400" dirty="0">
                <a:latin typeface="SBL Greek"/>
              </a:rPr>
              <a:t>Are self-deceived </a:t>
            </a:r>
          </a:p>
          <a:p>
            <a:r>
              <a:rPr lang="en-US" altLang="en-US" sz="4400" dirty="0">
                <a:latin typeface="SBL Greek"/>
              </a:rPr>
              <a:t>Are hard hearted</a:t>
            </a:r>
          </a:p>
          <a:p>
            <a:r>
              <a:rPr lang="en-US" altLang="en-US" sz="4400" dirty="0">
                <a:latin typeface="SBL Greek"/>
              </a:rPr>
              <a:t>Who are damaging themselves, others, and the reputation of God by their behavior</a:t>
            </a:r>
            <a:endParaRPr lang="en-US" altLang="en-US" sz="4000" dirty="0">
              <a:latin typeface="+mj-lt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933250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61713ED0-EEE9-4800-9174-0ACB46AE6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 Thess. 5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EAE0BF00-8D31-4B26-913B-9162848A8B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u="none" strike="noStrike" dirty="0">
                <a:effectLst/>
              </a:rPr>
              <a:t>14 </a:t>
            </a:r>
            <a:r>
              <a:rPr lang="en-US" b="0" dirty="0"/>
              <a:t>We urge you, brethren, admonish the unruly</a:t>
            </a:r>
            <a:r>
              <a:rPr lang="en-US" dirty="0"/>
              <a:t>, </a:t>
            </a:r>
            <a:r>
              <a:rPr lang="en-US" b="0" u="sng" dirty="0"/>
              <a:t>encourage the fainthearted</a:t>
            </a:r>
            <a:r>
              <a:rPr lang="en-US" b="0" dirty="0"/>
              <a:t>, help the weak, be patient with everyone. 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xmlns="" id="{7F18DCD2-9D9E-4395-B1F3-529F9BDE4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Faint Hearted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xmlns="" id="{1E30CB71-EAE3-439E-BD5A-82C4246877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l-GR" sz="4000" b="1" dirty="0">
                <a:latin typeface="SBL Greek"/>
              </a:rPr>
              <a:t>ὀλιγόψυχος</a:t>
            </a:r>
            <a:r>
              <a:rPr lang="en-US" sz="4000" b="1" dirty="0">
                <a:latin typeface="SBL Greek"/>
              </a:rPr>
              <a:t> </a:t>
            </a:r>
            <a:r>
              <a:rPr lang="en-US" sz="4000" b="1" dirty="0" err="1">
                <a:latin typeface="SBL Greek"/>
              </a:rPr>
              <a:t>oligopsuchos</a:t>
            </a:r>
            <a:endParaRPr lang="en-US" sz="4000" b="1" dirty="0">
              <a:latin typeface="SBL Greek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i="1" dirty="0">
                <a:latin typeface="SBL Greek"/>
              </a:rPr>
              <a:t>Lit. short of breath</a:t>
            </a:r>
          </a:p>
          <a:p>
            <a:r>
              <a:rPr lang="en-US" altLang="en-US" sz="3600" dirty="0">
                <a:latin typeface="+mj-lt"/>
              </a:rPr>
              <a:t>Burned out</a:t>
            </a:r>
          </a:p>
          <a:p>
            <a:r>
              <a:rPr lang="en-US" altLang="en-US" sz="3600" dirty="0">
                <a:latin typeface="+mj-lt"/>
              </a:rPr>
              <a:t>Anxious</a:t>
            </a:r>
          </a:p>
          <a:p>
            <a:r>
              <a:rPr lang="en-US" altLang="en-US" sz="3600" dirty="0">
                <a:latin typeface="+mj-lt"/>
              </a:rPr>
              <a:t>Low on resources</a:t>
            </a:r>
          </a:p>
          <a:p>
            <a:r>
              <a:rPr lang="en-US" altLang="en-US" sz="3600" dirty="0">
                <a:latin typeface="+mj-lt"/>
              </a:rPr>
              <a:t>Of little spirit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879D05F-DF47-4FD9-858D-CF9D61F364B9}"/>
              </a:ext>
            </a:extLst>
          </p:cNvPr>
          <p:cNvSpPr txBox="1"/>
          <p:nvPr/>
        </p:nvSpPr>
        <p:spPr>
          <a:xfrm>
            <a:off x="4953000" y="3048000"/>
            <a:ext cx="533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Encourage them!</a:t>
            </a:r>
          </a:p>
          <a:p>
            <a:r>
              <a:rPr lang="en-US" b="1" dirty="0">
                <a:solidFill>
                  <a:schemeClr val="bg1"/>
                </a:solidFill>
                <a:latin typeface="+mj-lt"/>
              </a:rPr>
              <a:t>-Don’t Admonish</a:t>
            </a:r>
          </a:p>
          <a:p>
            <a:r>
              <a:rPr lang="en-US" b="1" dirty="0">
                <a:solidFill>
                  <a:schemeClr val="bg1"/>
                </a:solidFill>
                <a:latin typeface="+mj-lt"/>
              </a:rPr>
              <a:t>-Come along side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xmlns="" id="{7F18DCD2-9D9E-4395-B1F3-529F9BDE4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Faint Hearted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xmlns="" id="{1E30CB71-EAE3-439E-BD5A-82C4246877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l-GR" sz="3200" b="1" dirty="0">
                <a:latin typeface="SBL Greek"/>
              </a:rPr>
              <a:t>ὀλιγόψυχος</a:t>
            </a:r>
            <a:r>
              <a:rPr lang="en-US" sz="3200" b="1" dirty="0">
                <a:latin typeface="SBL Greek"/>
              </a:rPr>
              <a:t> </a:t>
            </a:r>
            <a:r>
              <a:rPr lang="en-US" sz="3200" b="1" dirty="0" err="1">
                <a:latin typeface="SBL Greek"/>
              </a:rPr>
              <a:t>oligopsuchos</a:t>
            </a:r>
            <a:endParaRPr lang="en-US" sz="3200" b="1" dirty="0">
              <a:latin typeface="SBL Greek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i="1" dirty="0">
                <a:latin typeface="SBL Greek"/>
              </a:rPr>
              <a:t>Lit. short of breath</a:t>
            </a:r>
          </a:p>
          <a:p>
            <a:r>
              <a:rPr lang="en-US" altLang="en-US" sz="3600" dirty="0">
                <a:latin typeface="+mj-lt"/>
              </a:rPr>
              <a:t>Burned out</a:t>
            </a:r>
          </a:p>
          <a:p>
            <a:r>
              <a:rPr lang="en-US" altLang="en-US" sz="3600" dirty="0">
                <a:latin typeface="+mj-lt"/>
              </a:rPr>
              <a:t>Anxious</a:t>
            </a:r>
          </a:p>
          <a:p>
            <a:r>
              <a:rPr lang="en-US" altLang="en-US" sz="3600" dirty="0">
                <a:latin typeface="+mj-lt"/>
              </a:rPr>
              <a:t>Low on resources</a:t>
            </a:r>
          </a:p>
          <a:p>
            <a:r>
              <a:rPr lang="en-US" altLang="en-US" sz="3600" dirty="0">
                <a:latin typeface="+mj-lt"/>
              </a:rPr>
              <a:t>Of little spirit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879D05F-DF47-4FD9-858D-CF9D61F364B9}"/>
              </a:ext>
            </a:extLst>
          </p:cNvPr>
          <p:cNvSpPr txBox="1"/>
          <p:nvPr/>
        </p:nvSpPr>
        <p:spPr>
          <a:xfrm>
            <a:off x="4953000" y="3044279"/>
            <a:ext cx="533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Encourage them!</a:t>
            </a:r>
          </a:p>
          <a:p>
            <a:r>
              <a:rPr lang="en-US" b="1" dirty="0">
                <a:solidFill>
                  <a:schemeClr val="bg1"/>
                </a:solidFill>
                <a:latin typeface="+mj-lt"/>
              </a:rPr>
              <a:t>-Don’t Admonish</a:t>
            </a:r>
          </a:p>
          <a:p>
            <a:r>
              <a:rPr lang="en-US" b="1" dirty="0">
                <a:solidFill>
                  <a:schemeClr val="bg1"/>
                </a:solidFill>
                <a:latin typeface="+mj-lt"/>
              </a:rPr>
              <a:t>-Come along side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28A99DB-936F-4BA4-8B07-29C3B5EE3422}"/>
              </a:ext>
            </a:extLst>
          </p:cNvPr>
          <p:cNvSpPr txBox="1"/>
          <p:nvPr/>
        </p:nvSpPr>
        <p:spPr>
          <a:xfrm>
            <a:off x="228600" y="1752600"/>
            <a:ext cx="10319657" cy="355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lnSpc>
                <a:spcPct val="75000"/>
              </a:lnSpc>
            </a:pPr>
            <a:r>
              <a:rPr lang="en-US" altLang="en-US" sz="6000" dirty="0">
                <a:effectLst/>
              </a:rPr>
              <a:t>Isa. 35:3  Encourage the exhausted, and strengthen the feeble. 4  Say to those with anxious heart, “Take courage, fear not.”</a:t>
            </a:r>
          </a:p>
        </p:txBody>
      </p:sp>
    </p:spTree>
    <p:extLst>
      <p:ext uri="{BB962C8B-B14F-4D97-AF65-F5344CB8AC3E}">
        <p14:creationId xmlns:p14="http://schemas.microsoft.com/office/powerpoint/2010/main" val="2442308846"/>
      </p:ext>
    </p:ext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FA01EBE0-2579-43FA-868D-F5A4E37A9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 Thess. 5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638846A0-3057-4FAF-87E8-A5AC49AEF6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14 Brothers and sisters, we urge you to admonish those who are lazy. Encourage those who are fainthearted. </a:t>
            </a:r>
            <a:r>
              <a:rPr lang="en-US" altLang="en-US" u="sng"/>
              <a:t>Take tender care of those who are weak</a:t>
            </a:r>
            <a:r>
              <a:rPr lang="en-US" altLang="en-US"/>
              <a:t>. Be patient with everyone.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xmlns="" id="{6E463EEE-A1BA-4021-92EA-8AF21F17F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7315200" cy="1743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Taking care of those who cannot take care of themselves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xmlns="" id="{0E836390-B21C-4A3E-9EE1-92AB6A503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 Thess. 5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xmlns="" id="{722793EA-079D-4FBA-BA12-13B831C884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600" b="1" dirty="0">
                <a:latin typeface="SBL Greek"/>
              </a:rPr>
              <a:t>ἀσθενής</a:t>
            </a:r>
            <a:r>
              <a:rPr lang="en-US" sz="3600" b="1" dirty="0">
                <a:latin typeface="SBL Greek"/>
              </a:rPr>
              <a:t> </a:t>
            </a:r>
            <a:r>
              <a:rPr lang="en-US" sz="3600" b="1" dirty="0" err="1">
                <a:latin typeface="SBL Greek"/>
              </a:rPr>
              <a:t>asthenēs</a:t>
            </a:r>
            <a:endParaRPr lang="en-US" sz="3600" b="1" dirty="0">
              <a:latin typeface="SBL Greek"/>
            </a:endParaRPr>
          </a:p>
          <a:p>
            <a:pPr lvl="1"/>
            <a:r>
              <a:rPr lang="en-US" sz="3400" b="0" dirty="0">
                <a:latin typeface="+mj-lt"/>
              </a:rPr>
              <a:t>Without strength</a:t>
            </a:r>
          </a:p>
          <a:p>
            <a:pPr lvl="1"/>
            <a:r>
              <a:rPr lang="en-US" sz="3400" b="0" dirty="0">
                <a:latin typeface="+mj-lt"/>
              </a:rPr>
              <a:t>Sickly</a:t>
            </a:r>
          </a:p>
          <a:p>
            <a:pPr lvl="1"/>
            <a:r>
              <a:rPr lang="en-US" sz="3400" b="0" dirty="0">
                <a:latin typeface="+mj-lt"/>
              </a:rPr>
              <a:t>Unimpressive</a:t>
            </a:r>
            <a:endParaRPr lang="en-US" sz="7000" b="0" dirty="0">
              <a:latin typeface="+mj-lt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xmlns="" id="{C4CEAD42-6DBF-4A4A-AD80-63625F6DA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2143" y="-71438"/>
            <a:ext cx="10206945" cy="1555751"/>
          </a:xfrm>
        </p:spPr>
        <p:txBody>
          <a:bodyPr>
            <a:normAutofit/>
          </a:bodyPr>
          <a:lstStyle/>
          <a:p>
            <a:r>
              <a:rPr lang="en-US" altLang="en-US" dirty="0"/>
              <a:t>Context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xmlns="" id="{77AE0FC2-BDBC-493B-8042-9504CDC74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11 So encourage each other and build each other up, just as you are already doing.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xmlns="" id="{0E836390-B21C-4A3E-9EE1-92AB6A503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 Thess. 5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xmlns="" id="{722793EA-079D-4FBA-BA12-13B831C884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u="none" strike="noStrike" dirty="0">
                <a:effectLst/>
              </a:rPr>
              <a:t>14 </a:t>
            </a:r>
            <a:r>
              <a:rPr lang="en-US" b="0" dirty="0"/>
              <a:t>We urge you, brethren, admonish the unruly</a:t>
            </a:r>
            <a:r>
              <a:rPr lang="en-US" dirty="0"/>
              <a:t>, </a:t>
            </a:r>
            <a:r>
              <a:rPr lang="en-US" b="0" dirty="0"/>
              <a:t>encourage the fainthearted, </a:t>
            </a:r>
            <a:r>
              <a:rPr lang="en-US" b="0" u="sng" dirty="0"/>
              <a:t>help the weak</a:t>
            </a:r>
            <a:r>
              <a:rPr lang="en-US" b="0" dirty="0"/>
              <a:t>, be patient with everyone.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74BE636-5F3A-4CAC-8AC4-8CB82AE6ED53}"/>
              </a:ext>
            </a:extLst>
          </p:cNvPr>
          <p:cNvSpPr txBox="1"/>
          <p:nvPr/>
        </p:nvSpPr>
        <p:spPr>
          <a:xfrm>
            <a:off x="228600" y="1597024"/>
            <a:ext cx="8377488" cy="3477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Romans 15:1 (NASB95) — </a:t>
            </a:r>
            <a:r>
              <a:rPr lang="en-US" b="1" u="none" strike="noStrike" dirty="0">
                <a:effectLst/>
              </a:rPr>
              <a:t>1</a:t>
            </a:r>
            <a:r>
              <a:rPr lang="en-US" u="none" strike="noStrike" dirty="0">
                <a:effectLst/>
              </a:rPr>
              <a:t> </a:t>
            </a:r>
            <a:r>
              <a:rPr lang="en-US" dirty="0"/>
              <a:t>Now we who are strong ought to bear the weaknesses of those without strength and not just please ourselves. </a:t>
            </a:r>
          </a:p>
        </p:txBody>
      </p:sp>
    </p:spTree>
    <p:extLst>
      <p:ext uri="{BB962C8B-B14F-4D97-AF65-F5344CB8AC3E}">
        <p14:creationId xmlns:p14="http://schemas.microsoft.com/office/powerpoint/2010/main" val="1902663111"/>
      </p:ext>
    </p:extLst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xmlns="" id="{E0281092-CD70-4A9B-A9F1-2F5C22FD3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Help the weak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xmlns="" id="{5B1E8CC5-F592-4B02-8152-FF244E96F0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Compassion must be an integral part of EVERY Christian community.</a:t>
            </a: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xmlns="" id="{0BDAD4A6-AA62-40F8-98F2-67FE5D667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Help the weak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xmlns="" id="{A416A755-1756-4AE2-81D1-269305AAEA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0" dirty="0"/>
              <a:t>But having these kinds of problems is not a valid excuse for being selfish!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xmlns="" id="{498480CE-7699-45E3-BF24-DC1CF3B8B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2143" y="173039"/>
            <a:ext cx="11462657" cy="1311275"/>
          </a:xfrm>
        </p:spPr>
        <p:txBody>
          <a:bodyPr/>
          <a:lstStyle/>
          <a:p>
            <a:r>
              <a:rPr lang="en-US" altLang="en-US" sz="4000" dirty="0"/>
              <a:t>Helping the weak vs. enabling the selfish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xmlns="" id="{384A5027-3220-4048-BDD5-2AD48FD142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We all have problems</a:t>
            </a:r>
          </a:p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lvl="2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lvl="3">
              <a:lnSpc>
                <a:spcPct val="75000"/>
              </a:lnSpc>
            </a:pPr>
            <a:endParaRPr lang="en-US" altLang="en-US" sz="3600" dirty="0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>
            <a:extLst>
              <a:ext uri="{FF2B5EF4-FFF2-40B4-BE49-F238E27FC236}">
                <a16:creationId xmlns:a16="http://schemas.microsoft.com/office/drawing/2014/main" xmlns="" id="{4884BCB7-E441-42E1-862B-772E27364F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We all have problems</a:t>
            </a:r>
          </a:p>
          <a:p>
            <a:r>
              <a:rPr lang="en-US" altLang="en-US" sz="3600" dirty="0"/>
              <a:t>Some will have extra challenges that will make it more difficult to find ways to serve</a:t>
            </a:r>
          </a:p>
          <a:p>
            <a:pPr lvl="1"/>
            <a:r>
              <a:rPr lang="en-US" altLang="en-US" sz="3400" dirty="0"/>
              <a:t>This can also be used powerfully by God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lvl="3"/>
            <a:endParaRPr lang="en-US" altLang="en-US" sz="3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13009B15-F30E-4C3B-B1C1-8B7DC2F86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2143" y="173039"/>
            <a:ext cx="11462657" cy="1311275"/>
          </a:xfrm>
        </p:spPr>
        <p:txBody>
          <a:bodyPr/>
          <a:lstStyle/>
          <a:p>
            <a:r>
              <a:rPr lang="en-US" altLang="en-US" sz="4000" dirty="0"/>
              <a:t>Helping the weak vs. enabling the selfish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7BDE5DAA-BEC4-4484-B72A-81C4DC078D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0" dirty="0"/>
              <a:t>A question of willingness not ability</a:t>
            </a:r>
          </a:p>
          <a:p>
            <a:r>
              <a:rPr lang="en-US" altLang="en-US" b="0" dirty="0"/>
              <a:t>Are you willing to take direction?</a:t>
            </a:r>
          </a:p>
          <a:p>
            <a:r>
              <a:rPr lang="en-US" altLang="en-US" b="0" dirty="0"/>
              <a:t>Are you willing to go to counseling?</a:t>
            </a:r>
          </a:p>
          <a:p>
            <a:r>
              <a:rPr lang="en-US" altLang="en-US" b="0" dirty="0"/>
              <a:t>Are you willing to take meds if prescribed by a Dr?</a:t>
            </a:r>
          </a:p>
          <a:p>
            <a:pPr marL="0" indent="0">
              <a:buNone/>
            </a:pPr>
            <a:endParaRPr lang="en-US" altLang="en-US" sz="40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E3EB1FEF-23DA-4219-AE23-F5C4FE3D0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2143" y="173039"/>
            <a:ext cx="11462657" cy="1311275"/>
          </a:xfrm>
        </p:spPr>
        <p:txBody>
          <a:bodyPr/>
          <a:lstStyle/>
          <a:p>
            <a:r>
              <a:rPr lang="en-US" altLang="en-US" sz="4000" dirty="0"/>
              <a:t>Helping the weak vs. enabling the selfish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xmlns="" id="{0F806284-32BB-4F26-983B-F51C84C516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unruly member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xmlns="" id="{E674D61C-BAC2-4985-A378-E9F1234593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Refuses to take available steps to deal with a problem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xmlns="" id="{4BC2A400-5074-465A-A5EE-01801D715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unruly member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xmlns="" id="{12244FC3-114A-498A-84CE-6A566F46E1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0" dirty="0"/>
              <a:t>Refuses to take available steps to deal with a problem</a:t>
            </a:r>
          </a:p>
          <a:p>
            <a:r>
              <a:rPr lang="en-US" altLang="en-US" b="0" u="sng" dirty="0"/>
              <a:t>Can become a disruptive</a:t>
            </a: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xmlns="" id="{4BC2A400-5074-465A-A5EE-01801D715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unruly member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xmlns="" id="{12244FC3-114A-498A-84CE-6A566F46E1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0" dirty="0"/>
              <a:t>Refuses to take available steps to deal with a problem</a:t>
            </a:r>
          </a:p>
          <a:p>
            <a:r>
              <a:rPr lang="en-US" altLang="en-US" b="0" dirty="0"/>
              <a:t>Can become a disruptive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25320AFB-10AE-4D94-8624-A112FDFFB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57" y="4267200"/>
            <a:ext cx="5181600" cy="1446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How do I tell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166695804"/>
      </p:ext>
    </p:extLst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61713ED0-EEE9-4800-9174-0ACB46AE6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 Thess. 5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EAE0BF00-8D31-4B26-913B-9162848A8B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u="none" strike="noStrike" dirty="0">
                <a:effectLst/>
              </a:rPr>
              <a:t>14 </a:t>
            </a:r>
            <a:r>
              <a:rPr lang="en-US" b="0" dirty="0"/>
              <a:t>We urge you, brethren, admonish the unruly</a:t>
            </a:r>
            <a:r>
              <a:rPr lang="en-US" dirty="0"/>
              <a:t>, </a:t>
            </a:r>
            <a:r>
              <a:rPr lang="en-US" b="0" dirty="0"/>
              <a:t>encourage the fainthearted, help the weak, </a:t>
            </a:r>
            <a:r>
              <a:rPr lang="en-US" b="0" u="sng" dirty="0"/>
              <a:t>be patient with everyone</a:t>
            </a:r>
            <a:r>
              <a:rPr lang="en-US" b="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001502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FB33006C-3F39-407C-8563-EE2A4A3E7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2143" y="-71438"/>
            <a:ext cx="10206945" cy="1555751"/>
          </a:xfrm>
        </p:spPr>
        <p:txBody>
          <a:bodyPr>
            <a:normAutofit/>
          </a:bodyPr>
          <a:lstStyle/>
          <a:p>
            <a:r>
              <a:rPr lang="en-US" altLang="en-US" dirty="0"/>
              <a:t>Context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440A9AE7-69EE-46FC-8BF2-DD232A91C9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11 So encourage each other and build each other up, just as you are already doing.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r>
              <a:rPr lang="en-US" altLang="en-US" sz="4000" dirty="0"/>
              <a:t>Being a leader, and supporting your leaders</a:t>
            </a:r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xmlns="" id="{0BFAB7AF-7061-48B9-989F-B11CA7677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7333" y="519643"/>
            <a:ext cx="11516784" cy="1105431"/>
          </a:xfrm>
          <a:noFill/>
          <a:ln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6600">
                <a:latin typeface="+mj-lt"/>
              </a:rPr>
              <a:t>1 Thessalonians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xmlns="" id="{EFA57CF3-D3CD-4EDE-A07E-9B98A93D1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0"/>
            <a:ext cx="47244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 eaLnBrk="0" hangingPunct="0">
              <a:spcBef>
                <a:spcPct val="10000"/>
              </a:spcBef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Softness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xmlns="" id="{8BBDE825-60D2-4719-82EF-DFD8A5E2A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44958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 eaLnBrk="0" hangingPunct="0">
              <a:spcBef>
                <a:spcPct val="10000"/>
              </a:spcBef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Patience</a:t>
            </a:r>
          </a:p>
          <a:p>
            <a:pPr algn="l" eaLnBrk="0" hangingPunct="0">
              <a:spcBef>
                <a:spcPct val="10000"/>
              </a:spcBef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xmlns="" id="{E7CD85A1-ED85-40CA-A40C-D3DD247D9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5292458"/>
      </p:ext>
    </p:extLst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xmlns="" id="{0BFAB7AF-7061-48B9-989F-B11CA7677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7333" y="519643"/>
            <a:ext cx="11516784" cy="1105431"/>
          </a:xfrm>
          <a:noFill/>
          <a:ln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6600">
                <a:latin typeface="+mj-lt"/>
              </a:rPr>
              <a:t>1 Thessalonians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xmlns="" id="{EFA57CF3-D3CD-4EDE-A07E-9B98A93D1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0"/>
            <a:ext cx="47244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 eaLnBrk="0" hangingPunct="0">
              <a:spcBef>
                <a:spcPct val="10000"/>
              </a:spcBef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Softness</a:t>
            </a: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Accepts lack of any change</a:t>
            </a:r>
          </a:p>
          <a:p>
            <a:pPr algn="l" eaLnBrk="0" hangingPunct="0">
              <a:spcBef>
                <a:spcPct val="10000"/>
              </a:spcBef>
            </a:pPr>
            <a:endParaRPr lang="en-US" alt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May appear friendly but has no vision or willingness to invest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xmlns="" id="{8BBDE825-60D2-4719-82EF-DFD8A5E2A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44958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 eaLnBrk="0" hangingPunct="0">
              <a:spcBef>
                <a:spcPct val="10000"/>
              </a:spcBef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Patience</a:t>
            </a: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Accepts the fact that people change slowly</a:t>
            </a:r>
          </a:p>
          <a:p>
            <a:pPr algn="l" eaLnBrk="0" hangingPunct="0">
              <a:spcBef>
                <a:spcPct val="10000"/>
              </a:spcBef>
            </a:pPr>
            <a:endParaRPr lang="en-US" alt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Continues to Warn, encourage and admonish</a:t>
            </a:r>
          </a:p>
          <a:p>
            <a:pPr algn="l" eaLnBrk="0" hangingPunct="0">
              <a:spcBef>
                <a:spcPct val="10000"/>
              </a:spcBef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xmlns="" id="{E7CD85A1-ED85-40CA-A40C-D3DD247D9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00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xmlns="" id="{0BFAB7AF-7061-48B9-989F-B11CA7677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7333" y="519643"/>
            <a:ext cx="11516784" cy="1105431"/>
          </a:xfrm>
          <a:noFill/>
          <a:ln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6600">
                <a:latin typeface="+mj-lt"/>
              </a:rPr>
              <a:t>1 Thessalonians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xmlns="" id="{EFA57CF3-D3CD-4EDE-A07E-9B98A93D1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0"/>
            <a:ext cx="47244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 eaLnBrk="0" hangingPunct="0">
              <a:spcBef>
                <a:spcPct val="10000"/>
              </a:spcBef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Softness</a:t>
            </a: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Ignores glaring issues that cause harm</a:t>
            </a:r>
          </a:p>
          <a:p>
            <a:pPr algn="l" eaLnBrk="0" hangingPunct="0">
              <a:spcBef>
                <a:spcPct val="10000"/>
              </a:spcBef>
            </a:pPr>
            <a:endParaRPr lang="en-US" alt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endParaRPr lang="en-US" alt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Creates a hospital of dependence where no one ever gets better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xmlns="" id="{8BBDE825-60D2-4719-82EF-DFD8A5E2A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44958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 eaLnBrk="0" hangingPunct="0">
              <a:spcBef>
                <a:spcPct val="10000"/>
              </a:spcBef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Patience</a:t>
            </a: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Does the hard work of continuing to invest</a:t>
            </a: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endParaRPr lang="en-US" alt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Makes people feel secure, but challenged and motivated</a:t>
            </a:r>
          </a:p>
          <a:p>
            <a:pPr algn="l" eaLnBrk="0" hangingPunct="0">
              <a:spcBef>
                <a:spcPct val="10000"/>
              </a:spcBef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xmlns="" id="{E7CD85A1-ED85-40CA-A40C-D3DD247D9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61556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xmlns="" id="{0BFAB7AF-7061-48B9-989F-B11CA7677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7333" y="519643"/>
            <a:ext cx="11516784" cy="1105431"/>
          </a:xfrm>
          <a:noFill/>
          <a:ln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6600">
                <a:latin typeface="+mj-lt"/>
              </a:rPr>
              <a:t>1 Thessalonians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xmlns="" id="{EFA57CF3-D3CD-4EDE-A07E-9B98A93D1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0"/>
            <a:ext cx="47244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 eaLnBrk="0" hangingPunct="0">
              <a:spcBef>
                <a:spcPct val="10000"/>
              </a:spcBef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Softness</a:t>
            </a: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Creates a group of consumers who only stick around if there is something to take</a:t>
            </a: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endParaRPr lang="en-US" alt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People fake it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xmlns="" id="{8BBDE825-60D2-4719-82EF-DFD8A5E2A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44958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 eaLnBrk="0" hangingPunct="0">
              <a:spcBef>
                <a:spcPct val="10000"/>
              </a:spcBef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Patience</a:t>
            </a: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Creates a team of people able to suffer</a:t>
            </a: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endParaRPr lang="en-US" alt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571500" indent="-571500" algn="l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Gradual real change occurs in peoples lives</a:t>
            </a:r>
          </a:p>
          <a:p>
            <a:pPr algn="l" eaLnBrk="0" hangingPunct="0">
              <a:spcBef>
                <a:spcPct val="10000"/>
              </a:spcBef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xmlns="" id="{E7CD85A1-ED85-40CA-A40C-D3DD247D9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08708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xmlns="" id="{1B58D12B-CEB7-41FA-A5B9-5348D7807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xmlns="" id="{88F7A71D-AF7F-4208-B8CD-EC0813E89B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3900"/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xmlns="" id="{F678C946-F57E-4B4C-B22A-165D1AD64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xmlns="" id="{CCD54672-BC60-4D25-9B2E-28DF42FA43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3900"/>
              <a:t>Effective Christian communities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3900"/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xmlns="" id="{C575C838-723C-4D80-B561-5F006BE50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xmlns="" id="{236532F2-7CFD-4DB5-912A-9398D332D9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900" dirty="0"/>
              <a:t>Effective Christian communities</a:t>
            </a:r>
          </a:p>
          <a:p>
            <a:pPr lvl="1"/>
            <a:r>
              <a:rPr lang="en-US" altLang="en-US" sz="3900" dirty="0"/>
              <a:t>Have MEMBERS who aren’t afraid to speak the truth in love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3900" dirty="0"/>
          </a:p>
        </p:txBody>
      </p:sp>
    </p:spTree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xmlns="" id="{B1E9D08F-76E8-4518-A9EE-EA2553EC1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xmlns="" id="{4CFEEB5C-7997-4B3A-9EF1-D99FE2BD25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900" dirty="0"/>
              <a:t>Effective Christian communities</a:t>
            </a:r>
          </a:p>
          <a:p>
            <a:pPr lvl="1"/>
            <a:r>
              <a:rPr lang="en-US" altLang="en-US" sz="3900" dirty="0"/>
              <a:t>Have MEMBERS who aren’t afraid to speak the truth in love</a:t>
            </a:r>
          </a:p>
          <a:p>
            <a:pPr lvl="1"/>
            <a:r>
              <a:rPr lang="en-US" altLang="en-US" sz="3900" dirty="0"/>
              <a:t>Stand against the selfish tide of laziness, selfishness, and lame excuses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3900" dirty="0"/>
          </a:p>
        </p:txBody>
      </p:sp>
    </p:spTree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xmlns="" id="{22EDC3D6-83F6-471F-B4B4-19A77BABB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xmlns="" id="{C4B1D63D-4138-4445-BD58-B4857ECB01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900" dirty="0"/>
              <a:t>Effective Christian communities</a:t>
            </a:r>
          </a:p>
          <a:p>
            <a:pPr lvl="1"/>
            <a:r>
              <a:rPr lang="en-US" altLang="en-US" sz="3900" dirty="0"/>
              <a:t>Have MEMBERS who aren’t afraid to speak the truth in love</a:t>
            </a:r>
          </a:p>
          <a:p>
            <a:pPr lvl="1"/>
            <a:r>
              <a:rPr lang="en-US" altLang="en-US" sz="3900" dirty="0"/>
              <a:t>Stand against the selfish tide of laziness, selfishness, and lame excuses</a:t>
            </a:r>
          </a:p>
          <a:p>
            <a:pPr lvl="1"/>
            <a:r>
              <a:rPr lang="en-US" altLang="en-US" sz="3900" dirty="0"/>
              <a:t>Encourage the discouraged, and understand the importance of lending others strength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3900" dirty="0"/>
          </a:p>
        </p:txBody>
      </p:sp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xmlns="" id="{D01357D5-2AAD-4AD1-9197-639094769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xmlns="" id="{15F3443E-7DF9-4C8A-9CC4-99B3DE53C0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900" dirty="0"/>
              <a:t>Effective Christian communities</a:t>
            </a:r>
          </a:p>
          <a:p>
            <a:pPr lvl="1"/>
            <a:r>
              <a:rPr lang="en-US" altLang="en-US" sz="3900" dirty="0"/>
              <a:t>Have MEMBERS who aren’t afraid to speak the truth in love</a:t>
            </a:r>
          </a:p>
          <a:p>
            <a:pPr lvl="1"/>
            <a:r>
              <a:rPr lang="en-US" altLang="en-US" sz="3900" dirty="0"/>
              <a:t>Stand against the selfish tide of laziness, selfishness, and lame excuses</a:t>
            </a:r>
          </a:p>
          <a:p>
            <a:pPr lvl="1"/>
            <a:r>
              <a:rPr lang="en-US" altLang="en-US" sz="3900" dirty="0"/>
              <a:t>Encourage the discouraged, and understand the importance of lending others strength</a:t>
            </a:r>
          </a:p>
          <a:p>
            <a:pPr lvl="1"/>
            <a:r>
              <a:rPr lang="en-US" altLang="en-US" sz="3900" dirty="0"/>
              <a:t>Compassionate, Patient, but never Soft</a:t>
            </a:r>
          </a:p>
          <a:p>
            <a:pPr lvl="1">
              <a:lnSpc>
                <a:spcPct val="75000"/>
              </a:lnSpc>
            </a:pPr>
            <a:endParaRPr lang="en-US" altLang="en-US" sz="39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xmlns="" id="{F5E5B4E9-DAC2-4AA1-A074-5CCA0F534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2143" y="-71438"/>
            <a:ext cx="10206945" cy="1555751"/>
          </a:xfrm>
        </p:spPr>
        <p:txBody>
          <a:bodyPr>
            <a:normAutofit/>
          </a:bodyPr>
          <a:lstStyle/>
          <a:p>
            <a:r>
              <a:rPr lang="en-US" altLang="en-US" dirty="0"/>
              <a:t>Context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xmlns="" id="{B3B7CA93-0F0E-4683-AF66-0C3C581617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11 So encourage each other and build each other up, just as you are already doing.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r>
              <a:rPr lang="en-US" altLang="en-US" sz="4000" dirty="0"/>
              <a:t>Taking a personal interest in each others lives.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26CDC475-E43F-4351-88D5-FCA2CCA60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1 Thessalonians 5:14 (NASB95)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CBD530C0-BD85-4AA5-B512-3A4DF70C03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none" strike="noStrike" dirty="0">
                <a:effectLst/>
              </a:rPr>
              <a:t>14</a:t>
            </a:r>
            <a:r>
              <a:rPr lang="en-US" u="none" strike="noStrike" dirty="0">
                <a:effectLst/>
              </a:rPr>
              <a:t> </a:t>
            </a:r>
            <a:r>
              <a:rPr lang="en-US" dirty="0"/>
              <a:t>We urge you, brethren, admonish the unruly, encourage the fainthearted, help the weak, be patient with everyone. 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14B7C86B-50A2-427C-97DA-CA997416E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Different approaches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A7AB39A9-5E87-4798-BC25-9C91391164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Admonish the unruly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Encourage the fainthearted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Help the weak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xmlns="" id="{D3824570-D288-4B48-ADF3-0C3897C08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Admonish the “unruly”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xmlns="" id="{87EE695D-2A0B-4283-9B37-5C58BE7012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Admonishment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 err="1"/>
              <a:t>νουθετέω</a:t>
            </a:r>
            <a:r>
              <a:rPr lang="en-US" altLang="en-US" dirty="0"/>
              <a:t>- To instruct, lit. to “put in mind”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F054928-7C43-4FA2-AE51-6B61440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Admonish the “unruly”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49D067EA-12D1-40D4-999B-13AEB3B8D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Correcting those who are wrong</a:t>
            </a:r>
          </a:p>
          <a:p>
            <a:pPr lvl="1"/>
            <a:r>
              <a:rPr lang="en-US" altLang="en-US" dirty="0"/>
              <a:t>Who am I to “correct someone else”?</a:t>
            </a:r>
          </a:p>
          <a:p>
            <a:pPr lvl="1"/>
            <a:r>
              <a:rPr lang="en-US" altLang="en-US" dirty="0"/>
              <a:t>Everyone has their own “truth”</a:t>
            </a:r>
          </a:p>
          <a:p>
            <a:pPr lvl="1"/>
            <a:r>
              <a:rPr lang="en-US" altLang="en-US" dirty="0"/>
              <a:t>But we are told not to judge!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wellDar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well">
      <a:majorFont>
        <a:latin typeface="Lao UI"/>
        <a:ea typeface=""/>
        <a:cs typeface=""/>
      </a:majorFont>
      <a:minorFont>
        <a:latin typeface="Lao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ln>
          <a:headEnd/>
          <a:tailEnd/>
        </a:ln>
      </a:spPr>
      <a:bodyPr lIns="90488" tIns="44450" rIns="90488" bIns="44450"/>
      <a:lstStyle>
        <a:defPPr algn="l" eaLnBrk="0" hangingPunct="0">
          <a:lnSpc>
            <a:spcPct val="70000"/>
          </a:lnSpc>
          <a:spcBef>
            <a:spcPct val="5000"/>
          </a:spcBef>
          <a:defRPr b="1" dirty="0">
            <a:effectLst>
              <a:outerShdw blurRad="38100" dist="38100" dir="2700000" algn="tl">
                <a:srgbClr val="000000"/>
              </a:outerShdw>
            </a:effectLst>
            <a:latin typeface="Lao UI" panose="020B0502040204020203" pitchFamily="34" charset="0"/>
            <a:cs typeface="Lao UI" panose="020B0502040204020203" pitchFamily="34" charset="0"/>
          </a:defRPr>
        </a:defPPr>
      </a:lstStyle>
      <a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well Best" id="{2ACBA752-5D08-41B8-AF15-90381D729DF9}" vid="{89E53E98-C335-468D-8B65-79CDDEF5FA7D}"/>
    </a:ext>
  </a:extLst>
</a:theme>
</file>

<file path=ppt/theme/theme2.xml><?xml version="1.0" encoding="utf-8"?>
<a:theme xmlns:a="http://schemas.openxmlformats.org/drawingml/2006/main" name="1_DwellDar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well">
      <a:majorFont>
        <a:latin typeface="Lao UI"/>
        <a:ea typeface=""/>
        <a:cs typeface=""/>
      </a:majorFont>
      <a:minorFont>
        <a:latin typeface="Lao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ln>
          <a:headEnd/>
          <a:tailEnd/>
        </a:ln>
      </a:spPr>
      <a:bodyPr lIns="90488" tIns="44450" rIns="90488" bIns="44450"/>
      <a:lstStyle>
        <a:defPPr algn="l" eaLnBrk="0" hangingPunct="0">
          <a:lnSpc>
            <a:spcPct val="70000"/>
          </a:lnSpc>
          <a:spcBef>
            <a:spcPct val="5000"/>
          </a:spcBef>
          <a:defRPr b="1" dirty="0">
            <a:effectLst>
              <a:outerShdw blurRad="38100" dist="38100" dir="2700000" algn="tl">
                <a:srgbClr val="000000"/>
              </a:outerShdw>
            </a:effectLst>
            <a:latin typeface="Lao UI" panose="020B0502040204020203" pitchFamily="34" charset="0"/>
            <a:cs typeface="Lao UI" panose="020B0502040204020203" pitchFamily="34" charset="0"/>
          </a:defRPr>
        </a:defPPr>
      </a:lstStyle>
      <a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well Best" id="{2ACBA752-5D08-41B8-AF15-90381D729DF9}" vid="{89E53E98-C335-468D-8B65-79CDDEF5FA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1thess4-2- Death and afterlife</Template>
  <TotalTime>0</TotalTime>
  <Words>1393</Words>
  <Application>Microsoft Office PowerPoint</Application>
  <PresentationFormat>Widescreen</PresentationFormat>
  <Paragraphs>210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Lao UI</vt:lpstr>
      <vt:lpstr>SBL Greek</vt:lpstr>
      <vt:lpstr>Wingdings</vt:lpstr>
      <vt:lpstr>DwellDark</vt:lpstr>
      <vt:lpstr>1_DwellDark</vt:lpstr>
      <vt:lpstr>PowerPoint Presentation</vt:lpstr>
      <vt:lpstr>1 Thess. 5 </vt:lpstr>
      <vt:lpstr>Context</vt:lpstr>
      <vt:lpstr>Context</vt:lpstr>
      <vt:lpstr>Context</vt:lpstr>
      <vt:lpstr>1 Thessalonians 5:14 (NASB95)</vt:lpstr>
      <vt:lpstr>Different approaches</vt:lpstr>
      <vt:lpstr>Admonish the “unruly”</vt:lpstr>
      <vt:lpstr>Admonish the “unruly”</vt:lpstr>
      <vt:lpstr>Who am I to “correct someone else”?</vt:lpstr>
      <vt:lpstr>Who am I to “correct someone else”?</vt:lpstr>
      <vt:lpstr>Everyone has their own “truth”</vt:lpstr>
      <vt:lpstr>Everyone has their own “truth”</vt:lpstr>
      <vt:lpstr>Everyone has their own “truth”</vt:lpstr>
      <vt:lpstr>Everyone has their own “truth”</vt:lpstr>
      <vt:lpstr>Everyone has their own “truth”</vt:lpstr>
      <vt:lpstr>Everyone has their own “truth”</vt:lpstr>
      <vt:lpstr>Everyone has their own “truth”</vt:lpstr>
      <vt:lpstr>But we are told not to judge!</vt:lpstr>
      <vt:lpstr>But we are told not to judge!</vt:lpstr>
      <vt:lpstr>Admonishment in the Bible</vt:lpstr>
      <vt:lpstr>Admonish the Unruly</vt:lpstr>
      <vt:lpstr>Admonish the Unruly</vt:lpstr>
      <vt:lpstr>Admonish the Unruly</vt:lpstr>
      <vt:lpstr>1 Thess. 5</vt:lpstr>
      <vt:lpstr>The Faint Hearted</vt:lpstr>
      <vt:lpstr>The Faint Hearted</vt:lpstr>
      <vt:lpstr>1 Thess. 5</vt:lpstr>
      <vt:lpstr>1 Thess. 5</vt:lpstr>
      <vt:lpstr>1 Thess. 5</vt:lpstr>
      <vt:lpstr>Help the weak</vt:lpstr>
      <vt:lpstr>Help the weak</vt:lpstr>
      <vt:lpstr>Helping the weak vs. enabling the selfish</vt:lpstr>
      <vt:lpstr>Helping the weak vs. enabling the selfish</vt:lpstr>
      <vt:lpstr>Helping the weak vs. enabling the selfish</vt:lpstr>
      <vt:lpstr>The unruly member</vt:lpstr>
      <vt:lpstr>The unruly member</vt:lpstr>
      <vt:lpstr>The unruly member</vt:lpstr>
      <vt:lpstr>1 Thess. 5</vt:lpstr>
      <vt:lpstr>1 Thessalonians</vt:lpstr>
      <vt:lpstr>1 Thessalonians</vt:lpstr>
      <vt:lpstr>1 Thessalonians</vt:lpstr>
      <vt:lpstr>1 Thessalonians</vt:lpstr>
      <vt:lpstr>Conclusion</vt:lpstr>
      <vt:lpstr>Conclusion</vt:lpstr>
      <vt:lpstr>Conclusion</vt:lpstr>
      <vt:lpstr>Conclusion</vt:lpstr>
      <vt:lpstr>Conclusion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2021-03-11T14:31:04Z</dcterms:created>
  <dcterms:modified xsi:type="dcterms:W3CDTF">2021-03-11T14:31:13Z</dcterms:modified>
</cp:coreProperties>
</file>