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Default Extension="avi" ContentType="video/x-msvideo"/>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9"/>
  </p:notesMasterIdLst>
  <p:sldIdLst>
    <p:sldId id="1359" r:id="rId2"/>
    <p:sldId id="1454" r:id="rId3"/>
    <p:sldId id="1455" r:id="rId4"/>
    <p:sldId id="1368" r:id="rId5"/>
    <p:sldId id="1372" r:id="rId6"/>
    <p:sldId id="1373" r:id="rId7"/>
    <p:sldId id="1374" r:id="rId8"/>
    <p:sldId id="1375" r:id="rId9"/>
    <p:sldId id="1377" r:id="rId10"/>
    <p:sldId id="1435" r:id="rId11"/>
    <p:sldId id="1376" r:id="rId12"/>
    <p:sldId id="1364" r:id="rId13"/>
    <p:sldId id="1390" r:id="rId14"/>
    <p:sldId id="1391" r:id="rId15"/>
    <p:sldId id="1392" r:id="rId16"/>
    <p:sldId id="1393" r:id="rId17"/>
    <p:sldId id="1394" r:id="rId18"/>
    <p:sldId id="1395" r:id="rId19"/>
    <p:sldId id="1396" r:id="rId20"/>
    <p:sldId id="1397" r:id="rId21"/>
    <p:sldId id="1398" r:id="rId22"/>
    <p:sldId id="1420" r:id="rId23"/>
    <p:sldId id="1402" r:id="rId24"/>
    <p:sldId id="1404" r:id="rId25"/>
    <p:sldId id="1405" r:id="rId26"/>
    <p:sldId id="1406" r:id="rId27"/>
    <p:sldId id="1407" r:id="rId28"/>
    <p:sldId id="1408" r:id="rId29"/>
    <p:sldId id="1411" r:id="rId30"/>
    <p:sldId id="1412" r:id="rId31"/>
    <p:sldId id="1413" r:id="rId32"/>
    <p:sldId id="1414" r:id="rId33"/>
    <p:sldId id="1416" r:id="rId34"/>
    <p:sldId id="1417" r:id="rId35"/>
    <p:sldId id="1432" r:id="rId36"/>
    <p:sldId id="1399" r:id="rId37"/>
    <p:sldId id="1421" r:id="rId38"/>
    <p:sldId id="1422" r:id="rId39"/>
    <p:sldId id="1423" r:id="rId40"/>
    <p:sldId id="1424" r:id="rId41"/>
    <p:sldId id="1400" r:id="rId42"/>
    <p:sldId id="1425" r:id="rId43"/>
    <p:sldId id="1426" r:id="rId44"/>
    <p:sldId id="1427" r:id="rId45"/>
    <p:sldId id="1428" r:id="rId46"/>
    <p:sldId id="1429" r:id="rId47"/>
    <p:sldId id="1430" r:id="rId48"/>
    <p:sldId id="1431" r:id="rId49"/>
    <p:sldId id="1366" r:id="rId50"/>
    <p:sldId id="1437" r:id="rId51"/>
    <p:sldId id="1438" r:id="rId52"/>
    <p:sldId id="1439" r:id="rId53"/>
    <p:sldId id="1440" r:id="rId54"/>
    <p:sldId id="1452" r:id="rId55"/>
    <p:sldId id="1453" r:id="rId56"/>
    <p:sldId id="1441" r:id="rId57"/>
    <p:sldId id="1442" r:id="rId58"/>
    <p:sldId id="1443" r:id="rId59"/>
    <p:sldId id="1444" r:id="rId60"/>
    <p:sldId id="1445" r:id="rId61"/>
    <p:sldId id="1449" r:id="rId62"/>
    <p:sldId id="1450" r:id="rId63"/>
    <p:sldId id="1451" r:id="rId64"/>
    <p:sldId id="1462" r:id="rId65"/>
    <p:sldId id="1446" r:id="rId66"/>
    <p:sldId id="1457" r:id="rId67"/>
    <p:sldId id="145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625B38"/>
    <a:srgbClr val="4081D0"/>
    <a:srgbClr val="5CB4CC"/>
    <a:srgbClr val="FFFFFF"/>
    <a:srgbClr val="EEB500"/>
    <a:srgbClr val="689CDA"/>
    <a:srgbClr val="83AEE1"/>
    <a:srgbClr val="72A2D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19" autoAdjust="0"/>
    <p:restoredTop sz="89987" autoAdjust="0"/>
  </p:normalViewPr>
  <p:slideViewPr>
    <p:cSldViewPr>
      <p:cViewPr varScale="1">
        <p:scale>
          <a:sx n="50" d="100"/>
          <a:sy n="50" d="100"/>
        </p:scale>
        <p:origin x="-95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07/12/17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 xmlns:p14="http://schemas.microsoft.com/office/powerpoint/2010/main" val="194252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a:t>
            </a:fld>
            <a:endParaRPr lang="en-US"/>
          </a:p>
        </p:txBody>
      </p:sp>
    </p:spTree>
    <p:extLst>
      <p:ext uri="{BB962C8B-B14F-4D97-AF65-F5344CB8AC3E}">
        <p14:creationId xmlns="" xmlns:p14="http://schemas.microsoft.com/office/powerpoint/2010/main" val="318545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10</a:t>
            </a:fld>
            <a:endParaRPr lang="en-US">
              <a:solidFill>
                <a:prstClr val="black"/>
              </a:solidFill>
            </a:endParaRPr>
          </a:p>
        </p:txBody>
      </p:sp>
    </p:spTree>
    <p:extLst>
      <p:ext uri="{BB962C8B-B14F-4D97-AF65-F5344CB8AC3E}">
        <p14:creationId xmlns="" xmlns:p14="http://schemas.microsoft.com/office/powerpoint/2010/main" val="228007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11</a:t>
            </a:fld>
            <a:endParaRPr lang="en-US">
              <a:solidFill>
                <a:prstClr val="black"/>
              </a:solidFill>
            </a:endParaRPr>
          </a:p>
        </p:txBody>
      </p:sp>
    </p:spTree>
    <p:extLst>
      <p:ext uri="{BB962C8B-B14F-4D97-AF65-F5344CB8AC3E}">
        <p14:creationId xmlns="" xmlns:p14="http://schemas.microsoft.com/office/powerpoint/2010/main" val="1867900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12</a:t>
            </a:fld>
            <a:endParaRPr lang="en-US"/>
          </a:p>
        </p:txBody>
      </p:sp>
    </p:spTree>
    <p:extLst>
      <p:ext uri="{BB962C8B-B14F-4D97-AF65-F5344CB8AC3E}">
        <p14:creationId xmlns="" xmlns:p14="http://schemas.microsoft.com/office/powerpoint/2010/main" val="2120923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13</a:t>
            </a:fld>
            <a:endParaRPr lang="en-US">
              <a:solidFill>
                <a:prstClr val="black"/>
              </a:solidFill>
            </a:endParaRPr>
          </a:p>
        </p:txBody>
      </p:sp>
    </p:spTree>
    <p:extLst>
      <p:ext uri="{BB962C8B-B14F-4D97-AF65-F5344CB8AC3E}">
        <p14:creationId xmlns="" xmlns:p14="http://schemas.microsoft.com/office/powerpoint/2010/main" val="2384264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14</a:t>
            </a:fld>
            <a:endParaRPr lang="en-US">
              <a:solidFill>
                <a:prstClr val="black"/>
              </a:solidFill>
            </a:endParaRPr>
          </a:p>
        </p:txBody>
      </p:sp>
    </p:spTree>
    <p:extLst>
      <p:ext uri="{BB962C8B-B14F-4D97-AF65-F5344CB8AC3E}">
        <p14:creationId xmlns="" xmlns:p14="http://schemas.microsoft.com/office/powerpoint/2010/main" val="1117608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15</a:t>
            </a:fld>
            <a:endParaRPr lang="en-US">
              <a:solidFill>
                <a:prstClr val="black"/>
              </a:solidFill>
            </a:endParaRPr>
          </a:p>
        </p:txBody>
      </p:sp>
    </p:spTree>
    <p:extLst>
      <p:ext uri="{BB962C8B-B14F-4D97-AF65-F5344CB8AC3E}">
        <p14:creationId xmlns="" xmlns:p14="http://schemas.microsoft.com/office/powerpoint/2010/main" val="698748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16</a:t>
            </a:fld>
            <a:endParaRPr lang="en-US">
              <a:solidFill>
                <a:prstClr val="black"/>
              </a:solidFill>
            </a:endParaRPr>
          </a:p>
        </p:txBody>
      </p:sp>
    </p:spTree>
    <p:extLst>
      <p:ext uri="{BB962C8B-B14F-4D97-AF65-F5344CB8AC3E}">
        <p14:creationId xmlns="" xmlns:p14="http://schemas.microsoft.com/office/powerpoint/2010/main" val="1141028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17</a:t>
            </a:fld>
            <a:endParaRPr lang="en-US">
              <a:solidFill>
                <a:prstClr val="black"/>
              </a:solidFill>
            </a:endParaRPr>
          </a:p>
        </p:txBody>
      </p:sp>
    </p:spTree>
    <p:extLst>
      <p:ext uri="{BB962C8B-B14F-4D97-AF65-F5344CB8AC3E}">
        <p14:creationId xmlns="" xmlns:p14="http://schemas.microsoft.com/office/powerpoint/2010/main" val="862761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18</a:t>
            </a:fld>
            <a:endParaRPr lang="en-US">
              <a:solidFill>
                <a:prstClr val="black"/>
              </a:solidFill>
            </a:endParaRPr>
          </a:p>
        </p:txBody>
      </p:sp>
    </p:spTree>
    <p:extLst>
      <p:ext uri="{BB962C8B-B14F-4D97-AF65-F5344CB8AC3E}">
        <p14:creationId xmlns="" xmlns:p14="http://schemas.microsoft.com/office/powerpoint/2010/main" val="2780157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19</a:t>
            </a:fld>
            <a:endParaRPr lang="en-US">
              <a:solidFill>
                <a:prstClr val="black"/>
              </a:solidFill>
            </a:endParaRPr>
          </a:p>
        </p:txBody>
      </p:sp>
    </p:spTree>
    <p:extLst>
      <p:ext uri="{BB962C8B-B14F-4D97-AF65-F5344CB8AC3E}">
        <p14:creationId xmlns="" xmlns:p14="http://schemas.microsoft.com/office/powerpoint/2010/main" val="358436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2</a:t>
            </a:fld>
            <a:endParaRPr lang="en-US">
              <a:solidFill>
                <a:prstClr val="black"/>
              </a:solidFill>
            </a:endParaRPr>
          </a:p>
        </p:txBody>
      </p:sp>
    </p:spTree>
    <p:extLst>
      <p:ext uri="{BB962C8B-B14F-4D97-AF65-F5344CB8AC3E}">
        <p14:creationId xmlns="" xmlns:p14="http://schemas.microsoft.com/office/powerpoint/2010/main" val="1718905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20</a:t>
            </a:fld>
            <a:endParaRPr lang="en-US">
              <a:solidFill>
                <a:prstClr val="black"/>
              </a:solidFill>
            </a:endParaRPr>
          </a:p>
        </p:txBody>
      </p:sp>
    </p:spTree>
    <p:extLst>
      <p:ext uri="{BB962C8B-B14F-4D97-AF65-F5344CB8AC3E}">
        <p14:creationId xmlns="" xmlns:p14="http://schemas.microsoft.com/office/powerpoint/2010/main" val="2105309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21</a:t>
            </a:fld>
            <a:endParaRPr lang="en-US">
              <a:solidFill>
                <a:prstClr val="black"/>
              </a:solidFill>
            </a:endParaRPr>
          </a:p>
        </p:txBody>
      </p:sp>
    </p:spTree>
    <p:extLst>
      <p:ext uri="{BB962C8B-B14F-4D97-AF65-F5344CB8AC3E}">
        <p14:creationId xmlns="" xmlns:p14="http://schemas.microsoft.com/office/powerpoint/2010/main" val="1051304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22</a:t>
            </a:fld>
            <a:endParaRPr lang="en-US">
              <a:solidFill>
                <a:prstClr val="black"/>
              </a:solidFill>
            </a:endParaRPr>
          </a:p>
        </p:txBody>
      </p:sp>
    </p:spTree>
    <p:extLst>
      <p:ext uri="{BB962C8B-B14F-4D97-AF65-F5344CB8AC3E}">
        <p14:creationId xmlns="" xmlns:p14="http://schemas.microsoft.com/office/powerpoint/2010/main" val="3414538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23</a:t>
            </a:fld>
            <a:endParaRPr lang="en-US"/>
          </a:p>
        </p:txBody>
      </p:sp>
    </p:spTree>
    <p:extLst>
      <p:ext uri="{BB962C8B-B14F-4D97-AF65-F5344CB8AC3E}">
        <p14:creationId xmlns="" xmlns:p14="http://schemas.microsoft.com/office/powerpoint/2010/main" val="3455469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24</a:t>
            </a:fld>
            <a:endParaRPr lang="en-US"/>
          </a:p>
        </p:txBody>
      </p:sp>
    </p:spTree>
    <p:extLst>
      <p:ext uri="{BB962C8B-B14F-4D97-AF65-F5344CB8AC3E}">
        <p14:creationId xmlns="" xmlns:p14="http://schemas.microsoft.com/office/powerpoint/2010/main" val="71936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25</a:t>
            </a:fld>
            <a:endParaRPr lang="en-US"/>
          </a:p>
        </p:txBody>
      </p:sp>
    </p:spTree>
    <p:extLst>
      <p:ext uri="{BB962C8B-B14F-4D97-AF65-F5344CB8AC3E}">
        <p14:creationId xmlns="" xmlns:p14="http://schemas.microsoft.com/office/powerpoint/2010/main" val="357270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26</a:t>
            </a:fld>
            <a:endParaRPr lang="en-US"/>
          </a:p>
        </p:txBody>
      </p:sp>
    </p:spTree>
    <p:extLst>
      <p:ext uri="{BB962C8B-B14F-4D97-AF65-F5344CB8AC3E}">
        <p14:creationId xmlns="" xmlns:p14="http://schemas.microsoft.com/office/powerpoint/2010/main" val="1262877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27</a:t>
            </a:fld>
            <a:endParaRPr lang="en-US"/>
          </a:p>
        </p:txBody>
      </p:sp>
    </p:spTree>
    <p:extLst>
      <p:ext uri="{BB962C8B-B14F-4D97-AF65-F5344CB8AC3E}">
        <p14:creationId xmlns="" xmlns:p14="http://schemas.microsoft.com/office/powerpoint/2010/main" val="2310746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28</a:t>
            </a:fld>
            <a:endParaRPr lang="en-US"/>
          </a:p>
        </p:txBody>
      </p:sp>
    </p:spTree>
    <p:extLst>
      <p:ext uri="{BB962C8B-B14F-4D97-AF65-F5344CB8AC3E}">
        <p14:creationId xmlns="" xmlns:p14="http://schemas.microsoft.com/office/powerpoint/2010/main" val="3294924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29</a:t>
            </a:fld>
            <a:endParaRPr lang="en-US"/>
          </a:p>
        </p:txBody>
      </p:sp>
    </p:spTree>
    <p:extLst>
      <p:ext uri="{BB962C8B-B14F-4D97-AF65-F5344CB8AC3E}">
        <p14:creationId xmlns="" xmlns:p14="http://schemas.microsoft.com/office/powerpoint/2010/main" val="1487241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3</a:t>
            </a:fld>
            <a:endParaRPr lang="en-US">
              <a:solidFill>
                <a:prstClr val="black"/>
              </a:solidFill>
            </a:endParaRPr>
          </a:p>
        </p:txBody>
      </p:sp>
    </p:spTree>
    <p:extLst>
      <p:ext uri="{BB962C8B-B14F-4D97-AF65-F5344CB8AC3E}">
        <p14:creationId xmlns="" xmlns:p14="http://schemas.microsoft.com/office/powerpoint/2010/main" val="1307096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30</a:t>
            </a:fld>
            <a:endParaRPr lang="en-US"/>
          </a:p>
        </p:txBody>
      </p:sp>
    </p:spTree>
    <p:extLst>
      <p:ext uri="{BB962C8B-B14F-4D97-AF65-F5344CB8AC3E}">
        <p14:creationId xmlns="" xmlns:p14="http://schemas.microsoft.com/office/powerpoint/2010/main" val="11924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31</a:t>
            </a:fld>
            <a:endParaRPr lang="en-US"/>
          </a:p>
        </p:txBody>
      </p:sp>
    </p:spTree>
    <p:extLst>
      <p:ext uri="{BB962C8B-B14F-4D97-AF65-F5344CB8AC3E}">
        <p14:creationId xmlns="" xmlns:p14="http://schemas.microsoft.com/office/powerpoint/2010/main" val="1566682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32</a:t>
            </a:fld>
            <a:endParaRPr lang="en-US"/>
          </a:p>
        </p:txBody>
      </p:sp>
    </p:spTree>
    <p:extLst>
      <p:ext uri="{BB962C8B-B14F-4D97-AF65-F5344CB8AC3E}">
        <p14:creationId xmlns="" xmlns:p14="http://schemas.microsoft.com/office/powerpoint/2010/main" val="664661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33</a:t>
            </a:fld>
            <a:endParaRPr lang="en-US"/>
          </a:p>
        </p:txBody>
      </p:sp>
    </p:spTree>
    <p:extLst>
      <p:ext uri="{BB962C8B-B14F-4D97-AF65-F5344CB8AC3E}">
        <p14:creationId xmlns="" xmlns:p14="http://schemas.microsoft.com/office/powerpoint/2010/main" val="685097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34</a:t>
            </a:fld>
            <a:endParaRPr lang="en-US"/>
          </a:p>
        </p:txBody>
      </p:sp>
    </p:spTree>
    <p:extLst>
      <p:ext uri="{BB962C8B-B14F-4D97-AF65-F5344CB8AC3E}">
        <p14:creationId xmlns="" xmlns:p14="http://schemas.microsoft.com/office/powerpoint/2010/main" val="3938040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35</a:t>
            </a:fld>
            <a:endParaRPr lang="en-US"/>
          </a:p>
        </p:txBody>
      </p:sp>
    </p:spTree>
    <p:extLst>
      <p:ext uri="{BB962C8B-B14F-4D97-AF65-F5344CB8AC3E}">
        <p14:creationId xmlns="" xmlns:p14="http://schemas.microsoft.com/office/powerpoint/2010/main" val="3025709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36</a:t>
            </a:fld>
            <a:endParaRPr lang="en-US">
              <a:solidFill>
                <a:prstClr val="black"/>
              </a:solidFill>
            </a:endParaRPr>
          </a:p>
        </p:txBody>
      </p:sp>
    </p:spTree>
    <p:extLst>
      <p:ext uri="{BB962C8B-B14F-4D97-AF65-F5344CB8AC3E}">
        <p14:creationId xmlns="" xmlns:p14="http://schemas.microsoft.com/office/powerpoint/2010/main" val="2090895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37</a:t>
            </a:fld>
            <a:endParaRPr lang="en-US"/>
          </a:p>
        </p:txBody>
      </p:sp>
    </p:spTree>
    <p:extLst>
      <p:ext uri="{BB962C8B-B14F-4D97-AF65-F5344CB8AC3E}">
        <p14:creationId xmlns="" xmlns:p14="http://schemas.microsoft.com/office/powerpoint/2010/main" val="2504310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38</a:t>
            </a:fld>
            <a:endParaRPr lang="en-US"/>
          </a:p>
        </p:txBody>
      </p:sp>
    </p:spTree>
    <p:extLst>
      <p:ext uri="{BB962C8B-B14F-4D97-AF65-F5344CB8AC3E}">
        <p14:creationId xmlns="" xmlns:p14="http://schemas.microsoft.com/office/powerpoint/2010/main" val="1995923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39</a:t>
            </a:fld>
            <a:endParaRPr lang="en-US"/>
          </a:p>
        </p:txBody>
      </p:sp>
    </p:spTree>
    <p:extLst>
      <p:ext uri="{BB962C8B-B14F-4D97-AF65-F5344CB8AC3E}">
        <p14:creationId xmlns="" xmlns:p14="http://schemas.microsoft.com/office/powerpoint/2010/main" val="210648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a:t>
            </a:fld>
            <a:endParaRPr lang="en-US"/>
          </a:p>
        </p:txBody>
      </p:sp>
    </p:spTree>
    <p:extLst>
      <p:ext uri="{BB962C8B-B14F-4D97-AF65-F5344CB8AC3E}">
        <p14:creationId xmlns="" xmlns:p14="http://schemas.microsoft.com/office/powerpoint/2010/main" val="2154245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40</a:t>
            </a:fld>
            <a:endParaRPr lang="en-US"/>
          </a:p>
        </p:txBody>
      </p:sp>
    </p:spTree>
    <p:extLst>
      <p:ext uri="{BB962C8B-B14F-4D97-AF65-F5344CB8AC3E}">
        <p14:creationId xmlns="" xmlns:p14="http://schemas.microsoft.com/office/powerpoint/2010/main" val="4026561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41</a:t>
            </a:fld>
            <a:endParaRPr lang="en-US">
              <a:solidFill>
                <a:prstClr val="black"/>
              </a:solidFill>
            </a:endParaRPr>
          </a:p>
        </p:txBody>
      </p:sp>
    </p:spTree>
    <p:extLst>
      <p:ext uri="{BB962C8B-B14F-4D97-AF65-F5344CB8AC3E}">
        <p14:creationId xmlns="" xmlns:p14="http://schemas.microsoft.com/office/powerpoint/2010/main" val="3142776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42</a:t>
            </a:fld>
            <a:endParaRPr lang="en-US"/>
          </a:p>
        </p:txBody>
      </p:sp>
    </p:spTree>
    <p:extLst>
      <p:ext uri="{BB962C8B-B14F-4D97-AF65-F5344CB8AC3E}">
        <p14:creationId xmlns="" xmlns:p14="http://schemas.microsoft.com/office/powerpoint/2010/main" val="3995356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43</a:t>
            </a:fld>
            <a:endParaRPr lang="en-US"/>
          </a:p>
        </p:txBody>
      </p:sp>
    </p:spTree>
    <p:extLst>
      <p:ext uri="{BB962C8B-B14F-4D97-AF65-F5344CB8AC3E}">
        <p14:creationId xmlns="" xmlns:p14="http://schemas.microsoft.com/office/powerpoint/2010/main" val="1046744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44</a:t>
            </a:fld>
            <a:endParaRPr lang="en-US"/>
          </a:p>
        </p:txBody>
      </p:sp>
    </p:spTree>
    <p:extLst>
      <p:ext uri="{BB962C8B-B14F-4D97-AF65-F5344CB8AC3E}">
        <p14:creationId xmlns="" xmlns:p14="http://schemas.microsoft.com/office/powerpoint/2010/main" val="1436347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45</a:t>
            </a:fld>
            <a:endParaRPr lang="en-US"/>
          </a:p>
        </p:txBody>
      </p:sp>
    </p:spTree>
    <p:extLst>
      <p:ext uri="{BB962C8B-B14F-4D97-AF65-F5344CB8AC3E}">
        <p14:creationId xmlns="" xmlns:p14="http://schemas.microsoft.com/office/powerpoint/2010/main" val="63709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46</a:t>
            </a:fld>
            <a:endParaRPr lang="en-US"/>
          </a:p>
        </p:txBody>
      </p:sp>
    </p:spTree>
    <p:extLst>
      <p:ext uri="{BB962C8B-B14F-4D97-AF65-F5344CB8AC3E}">
        <p14:creationId xmlns="" xmlns:p14="http://schemas.microsoft.com/office/powerpoint/2010/main" val="4052212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47</a:t>
            </a:fld>
            <a:endParaRPr lang="en-US"/>
          </a:p>
        </p:txBody>
      </p:sp>
    </p:spTree>
    <p:extLst>
      <p:ext uri="{BB962C8B-B14F-4D97-AF65-F5344CB8AC3E}">
        <p14:creationId xmlns="" xmlns:p14="http://schemas.microsoft.com/office/powerpoint/2010/main" val="3962928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48</a:t>
            </a:fld>
            <a:endParaRPr lang="en-US"/>
          </a:p>
        </p:txBody>
      </p:sp>
    </p:spTree>
    <p:extLst>
      <p:ext uri="{BB962C8B-B14F-4D97-AF65-F5344CB8AC3E}">
        <p14:creationId xmlns="" xmlns:p14="http://schemas.microsoft.com/office/powerpoint/2010/main" val="2881378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4B3B516-1BB5-4C80-B268-F5F2C570A7D0}" type="slidenum">
              <a:rPr lang="en-US" smtClean="0"/>
              <a:pPr/>
              <a:t>49</a:t>
            </a:fld>
            <a:endParaRPr lang="en-US"/>
          </a:p>
        </p:txBody>
      </p:sp>
    </p:spTree>
    <p:extLst>
      <p:ext uri="{BB962C8B-B14F-4D97-AF65-F5344CB8AC3E}">
        <p14:creationId xmlns="" xmlns:p14="http://schemas.microsoft.com/office/powerpoint/2010/main" val="22120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5</a:t>
            </a:fld>
            <a:endParaRPr lang="en-US">
              <a:solidFill>
                <a:prstClr val="black"/>
              </a:solidFill>
            </a:endParaRPr>
          </a:p>
        </p:txBody>
      </p:sp>
    </p:spTree>
    <p:extLst>
      <p:ext uri="{BB962C8B-B14F-4D97-AF65-F5344CB8AC3E}">
        <p14:creationId xmlns="" xmlns:p14="http://schemas.microsoft.com/office/powerpoint/2010/main" val="1571521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50</a:t>
            </a:fld>
            <a:endParaRPr lang="en-US"/>
          </a:p>
        </p:txBody>
      </p:sp>
    </p:spTree>
    <p:extLst>
      <p:ext uri="{BB962C8B-B14F-4D97-AF65-F5344CB8AC3E}">
        <p14:creationId xmlns="" xmlns:p14="http://schemas.microsoft.com/office/powerpoint/2010/main" val="2787841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51</a:t>
            </a:fld>
            <a:endParaRPr lang="en-US"/>
          </a:p>
        </p:txBody>
      </p:sp>
    </p:spTree>
    <p:extLst>
      <p:ext uri="{BB962C8B-B14F-4D97-AF65-F5344CB8AC3E}">
        <p14:creationId xmlns="" xmlns:p14="http://schemas.microsoft.com/office/powerpoint/2010/main" val="1470648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52</a:t>
            </a:fld>
            <a:endParaRPr lang="en-US"/>
          </a:p>
        </p:txBody>
      </p:sp>
    </p:spTree>
    <p:extLst>
      <p:ext uri="{BB962C8B-B14F-4D97-AF65-F5344CB8AC3E}">
        <p14:creationId xmlns="" xmlns:p14="http://schemas.microsoft.com/office/powerpoint/2010/main" val="2609691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53</a:t>
            </a:fld>
            <a:endParaRPr lang="en-US"/>
          </a:p>
        </p:txBody>
      </p:sp>
    </p:spTree>
    <p:extLst>
      <p:ext uri="{BB962C8B-B14F-4D97-AF65-F5344CB8AC3E}">
        <p14:creationId xmlns="" xmlns:p14="http://schemas.microsoft.com/office/powerpoint/2010/main" val="4092092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54</a:t>
            </a:fld>
            <a:endParaRPr lang="en-US"/>
          </a:p>
        </p:txBody>
      </p:sp>
    </p:spTree>
    <p:extLst>
      <p:ext uri="{BB962C8B-B14F-4D97-AF65-F5344CB8AC3E}">
        <p14:creationId xmlns="" xmlns:p14="http://schemas.microsoft.com/office/powerpoint/2010/main" val="4154699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55</a:t>
            </a:fld>
            <a:endParaRPr lang="en-US"/>
          </a:p>
        </p:txBody>
      </p:sp>
    </p:spTree>
    <p:extLst>
      <p:ext uri="{BB962C8B-B14F-4D97-AF65-F5344CB8AC3E}">
        <p14:creationId xmlns="" xmlns:p14="http://schemas.microsoft.com/office/powerpoint/2010/main" val="667422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56</a:t>
            </a:fld>
            <a:endParaRPr lang="en-US"/>
          </a:p>
        </p:txBody>
      </p:sp>
    </p:spTree>
    <p:extLst>
      <p:ext uri="{BB962C8B-B14F-4D97-AF65-F5344CB8AC3E}">
        <p14:creationId xmlns="" xmlns:p14="http://schemas.microsoft.com/office/powerpoint/2010/main" val="1724859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57</a:t>
            </a:fld>
            <a:endParaRPr lang="en-US"/>
          </a:p>
        </p:txBody>
      </p:sp>
    </p:spTree>
    <p:extLst>
      <p:ext uri="{BB962C8B-B14F-4D97-AF65-F5344CB8AC3E}">
        <p14:creationId xmlns="" xmlns:p14="http://schemas.microsoft.com/office/powerpoint/2010/main" val="18892848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58</a:t>
            </a:fld>
            <a:endParaRPr lang="en-US"/>
          </a:p>
        </p:txBody>
      </p:sp>
    </p:spTree>
    <p:extLst>
      <p:ext uri="{BB962C8B-B14F-4D97-AF65-F5344CB8AC3E}">
        <p14:creationId xmlns="" xmlns:p14="http://schemas.microsoft.com/office/powerpoint/2010/main" val="16424724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59</a:t>
            </a:fld>
            <a:endParaRPr lang="en-US"/>
          </a:p>
        </p:txBody>
      </p:sp>
    </p:spTree>
    <p:extLst>
      <p:ext uri="{BB962C8B-B14F-4D97-AF65-F5344CB8AC3E}">
        <p14:creationId xmlns="" xmlns:p14="http://schemas.microsoft.com/office/powerpoint/2010/main" val="903617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6</a:t>
            </a:fld>
            <a:endParaRPr lang="en-US">
              <a:solidFill>
                <a:prstClr val="black"/>
              </a:solidFill>
            </a:endParaRPr>
          </a:p>
        </p:txBody>
      </p:sp>
    </p:spTree>
    <p:extLst>
      <p:ext uri="{BB962C8B-B14F-4D97-AF65-F5344CB8AC3E}">
        <p14:creationId xmlns="" xmlns:p14="http://schemas.microsoft.com/office/powerpoint/2010/main" val="2926593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60</a:t>
            </a:fld>
            <a:endParaRPr lang="en-US"/>
          </a:p>
        </p:txBody>
      </p:sp>
    </p:spTree>
    <p:extLst>
      <p:ext uri="{BB962C8B-B14F-4D97-AF65-F5344CB8AC3E}">
        <p14:creationId xmlns="" xmlns:p14="http://schemas.microsoft.com/office/powerpoint/2010/main" val="1234107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61</a:t>
            </a:fld>
            <a:endParaRPr lang="en-US"/>
          </a:p>
        </p:txBody>
      </p:sp>
    </p:spTree>
    <p:extLst>
      <p:ext uri="{BB962C8B-B14F-4D97-AF65-F5344CB8AC3E}">
        <p14:creationId xmlns="" xmlns:p14="http://schemas.microsoft.com/office/powerpoint/2010/main" val="3631015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62</a:t>
            </a:fld>
            <a:endParaRPr lang="en-US"/>
          </a:p>
        </p:txBody>
      </p:sp>
    </p:spTree>
    <p:extLst>
      <p:ext uri="{BB962C8B-B14F-4D97-AF65-F5344CB8AC3E}">
        <p14:creationId xmlns="" xmlns:p14="http://schemas.microsoft.com/office/powerpoint/2010/main" val="37948301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4B3B516-1BB5-4C80-B268-F5F2C570A7D0}" type="slidenum">
              <a:rPr lang="en-US" smtClean="0"/>
              <a:pPr/>
              <a:t>63</a:t>
            </a:fld>
            <a:endParaRPr lang="en-US"/>
          </a:p>
        </p:txBody>
      </p:sp>
    </p:spTree>
    <p:extLst>
      <p:ext uri="{BB962C8B-B14F-4D97-AF65-F5344CB8AC3E}">
        <p14:creationId xmlns="" xmlns:p14="http://schemas.microsoft.com/office/powerpoint/2010/main" val="2012260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4B3B516-1BB5-4C80-B268-F5F2C570A7D0}" type="slidenum">
              <a:rPr lang="en-US" smtClean="0"/>
              <a:pPr/>
              <a:t>64</a:t>
            </a:fld>
            <a:endParaRPr lang="en-US"/>
          </a:p>
        </p:txBody>
      </p:sp>
    </p:spTree>
    <p:extLst>
      <p:ext uri="{BB962C8B-B14F-4D97-AF65-F5344CB8AC3E}">
        <p14:creationId xmlns="" xmlns:p14="http://schemas.microsoft.com/office/powerpoint/2010/main" val="35729631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65</a:t>
            </a:fld>
            <a:endParaRPr lang="en-US">
              <a:solidFill>
                <a:prstClr val="black"/>
              </a:solidFill>
            </a:endParaRPr>
          </a:p>
        </p:txBody>
      </p:sp>
    </p:spTree>
    <p:extLst>
      <p:ext uri="{BB962C8B-B14F-4D97-AF65-F5344CB8AC3E}">
        <p14:creationId xmlns="" xmlns:p14="http://schemas.microsoft.com/office/powerpoint/2010/main" val="11565048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66</a:t>
            </a:fld>
            <a:endParaRPr lang="en-US"/>
          </a:p>
        </p:txBody>
      </p:sp>
    </p:spTree>
    <p:extLst>
      <p:ext uri="{BB962C8B-B14F-4D97-AF65-F5344CB8AC3E}">
        <p14:creationId xmlns="" xmlns:p14="http://schemas.microsoft.com/office/powerpoint/2010/main" val="782274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67</a:t>
            </a:fld>
            <a:endParaRPr lang="en-US">
              <a:solidFill>
                <a:prstClr val="black"/>
              </a:solidFill>
            </a:endParaRPr>
          </a:p>
        </p:txBody>
      </p:sp>
    </p:spTree>
    <p:extLst>
      <p:ext uri="{BB962C8B-B14F-4D97-AF65-F5344CB8AC3E}">
        <p14:creationId xmlns="" xmlns:p14="http://schemas.microsoft.com/office/powerpoint/2010/main" val="288884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7</a:t>
            </a:fld>
            <a:endParaRPr lang="en-US">
              <a:solidFill>
                <a:prstClr val="black"/>
              </a:solidFill>
            </a:endParaRPr>
          </a:p>
        </p:txBody>
      </p:sp>
    </p:spTree>
    <p:extLst>
      <p:ext uri="{BB962C8B-B14F-4D97-AF65-F5344CB8AC3E}">
        <p14:creationId xmlns="" xmlns:p14="http://schemas.microsoft.com/office/powerpoint/2010/main" val="192335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8</a:t>
            </a:fld>
            <a:endParaRPr lang="en-US">
              <a:solidFill>
                <a:prstClr val="black"/>
              </a:solidFill>
            </a:endParaRPr>
          </a:p>
        </p:txBody>
      </p:sp>
    </p:spTree>
    <p:extLst>
      <p:ext uri="{BB962C8B-B14F-4D97-AF65-F5344CB8AC3E}">
        <p14:creationId xmlns="" xmlns:p14="http://schemas.microsoft.com/office/powerpoint/2010/main" val="197711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9</a:t>
            </a:fld>
            <a:endParaRPr lang="en-US">
              <a:solidFill>
                <a:prstClr val="black"/>
              </a:solidFill>
            </a:endParaRPr>
          </a:p>
        </p:txBody>
      </p:sp>
    </p:spTree>
    <p:extLst>
      <p:ext uri="{BB962C8B-B14F-4D97-AF65-F5344CB8AC3E}">
        <p14:creationId xmlns="" xmlns:p14="http://schemas.microsoft.com/office/powerpoint/2010/main" val="113295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07/12/17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07/12/17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07/12/17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07/12/17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07/12/17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0BCBE-CB36-41ED-919D-FF973432CD85}" type="datetimeFigureOut">
              <a:rPr lang="en-US" smtClean="0"/>
              <a:pPr/>
              <a:t>07/12/17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0BCBE-CB36-41ED-919D-FF973432CD85}" type="datetimeFigureOut">
              <a:rPr lang="en-US" smtClean="0"/>
              <a:pPr/>
              <a:t>07/12/17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0BCBE-CB36-41ED-919D-FF973432CD85}" type="datetimeFigureOut">
              <a:rPr lang="en-US" smtClean="0"/>
              <a:pPr/>
              <a:t>07/12/17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07/12/17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07/12/17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07/12/17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07/12/17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media/media2.mp4"/><Relationship Id="rId6" Type="http://schemas.openxmlformats.org/officeDocument/2006/relationships/image" Target="../media/image5.png"/><Relationship Id="rId5" Type="http://schemas.microsoft.com/office/2007/relationships/media" Target="../media/media2.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media/media1.avi"/><Relationship Id="rId6" Type="http://schemas.openxmlformats.org/officeDocument/2006/relationships/image" Target="../media/image3.png"/><Relationship Id="rId5" Type="http://schemas.microsoft.com/office/2007/relationships/media" Target="../media/media1.avi"/><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2318687"/>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4524315"/>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p:txBody>
      </p:sp>
      <p:sp>
        <p:nvSpPr>
          <p:cNvPr id="3" name="Rounded Rectangle 2"/>
          <p:cNvSpPr/>
          <p:nvPr/>
        </p:nvSpPr>
        <p:spPr>
          <a:xfrm>
            <a:off x="152400" y="228600"/>
            <a:ext cx="8305800" cy="3886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Pharisee [said], ‘God, I thank You that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not like other people</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swindlers, unjust, adulterers, or even like this tax collector.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fast twice a week</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pay tithes of all that I get</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(Lk. 18:11-12).</a:t>
            </a:r>
          </a:p>
        </p:txBody>
      </p:sp>
      <p:sp>
        <p:nvSpPr>
          <p:cNvPr id="4" name="Oval 3"/>
          <p:cNvSpPr/>
          <p:nvPr/>
        </p:nvSpPr>
        <p:spPr>
          <a:xfrm>
            <a:off x="6324600" y="304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209800" y="9144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6084570" y="21717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3276600" y="27432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Bart Simpson Prayer">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2362200" y="1790700"/>
            <a:ext cx="6654800" cy="4991100"/>
          </a:xfrm>
          <a:prstGeom prst="rect">
            <a:avLst/>
          </a:prstGeom>
        </p:spPr>
      </p:pic>
      <p:sp>
        <p:nvSpPr>
          <p:cNvPr id="10" name="Oval 9"/>
          <p:cNvSpPr/>
          <p:nvPr/>
        </p:nvSpPr>
        <p:spPr>
          <a:xfrm>
            <a:off x="266700" y="3352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26759402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5262979"/>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Biblical gratitude</a:t>
            </a:r>
          </a:p>
        </p:txBody>
      </p:sp>
      <p:sp>
        <p:nvSpPr>
          <p:cNvPr id="3" name="Rounded Rectangle 2"/>
          <p:cNvSpPr/>
          <p:nvPr/>
        </p:nvSpPr>
        <p:spPr>
          <a:xfrm>
            <a:off x="152400" y="228600"/>
            <a:ext cx="8763000" cy="5410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Grounded </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God’s love for us who are unrighteous, rather than in self-righteousness</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(Latin </a:t>
            </a:r>
            <a:r>
              <a:rPr lang="en-US" sz="4000" b="1" i="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gratia</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means “grace, graciousness, or gratefulness</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“Thanksgiving” (Greek </a:t>
            </a:r>
            <a:r>
              <a:rPr lang="en-US" sz="4000" b="1" i="1" dirty="0" err="1"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eucharistos</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1066800" y="838200"/>
            <a:ext cx="8001000" cy="32766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smtClean="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does God command us to give thanks?</a:t>
            </a:r>
          </a:p>
          <a:p>
            <a:pPr marL="571500" indent="-571500">
              <a:buFont typeface="Wingdings" panose="05000000000000000000" pitchFamily="2" charset="2"/>
              <a:buChar char="ü"/>
            </a:pPr>
            <a:r>
              <a:rPr lang="en-US" sz="4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 for His benefit.</a:t>
            </a:r>
          </a:p>
          <a:p>
            <a:pPr marL="571500" indent="-571500">
              <a:buFont typeface="Wingdings" panose="05000000000000000000" pitchFamily="2" charset="2"/>
              <a:buChar char="ü"/>
            </a:pPr>
            <a:r>
              <a:rPr lang="en-US" sz="4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for </a:t>
            </a:r>
            <a:r>
              <a:rPr lang="en-US" sz="4800" b="1"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ours!</a:t>
            </a:r>
            <a:endPar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494770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left)">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effectLst>
                  <a:outerShdw blurRad="38100" dist="38100" dir="2700000" algn="tl">
                    <a:srgbClr val="000000">
                      <a:alpha val="43137"/>
                    </a:srgbClr>
                  </a:outerShdw>
                </a:effectLst>
                <a:latin typeface="Times New Roman" pitchFamily="18" charset="0"/>
                <a:cs typeface="Times New Roman" pitchFamily="18" charset="0"/>
              </a:rPr>
              <a:t>Why do I feel dull and lifeless when it comes to spiritual things?</a:t>
            </a:r>
          </a:p>
        </p:txBody>
      </p:sp>
      <p:sp>
        <p:nvSpPr>
          <p:cNvPr id="3" name="Rounded Rectangle 2"/>
          <p:cNvSpPr/>
          <p:nvPr/>
        </p:nvSpPr>
        <p:spPr>
          <a:xfrm>
            <a:off x="114300" y="152400"/>
            <a:ext cx="8953500" cy="38862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 though they knew God, </a:t>
            </a:r>
            <a:r>
              <a:rPr lang="en-US"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did not honor Him as God or give thanks,</a:t>
            </a:r>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but they became </a:t>
            </a:r>
            <a:r>
              <a:rPr lang="en-US"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futile</a:t>
            </a:r>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their speculations, and their foolish heart was </a:t>
            </a:r>
            <a:r>
              <a:rPr lang="en-US"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darkened</a:t>
            </a:r>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(Rom. 1:21). </a:t>
            </a:r>
            <a:endParaRPr lang="en-US" sz="40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67858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17:12) As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[Jesus] entered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village, ten leprous men who stood at a distance met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Him;</a:t>
            </a:r>
          </a:p>
          <a:p>
            <a:r>
              <a:rPr lang="en-US" sz="4400" b="1" baseline="30000"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raised their voices, saying, “Jesus, Master, have mercy on us</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892177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17:14) When He saw them, He said to them</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 and show yourselves to the priests</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they were going, they were cleansed</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5839169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17:15) Now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one of them</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when he saw that he had been healed, turned back, glorifying God with a loud voice, </a:t>
            </a:r>
          </a:p>
          <a:p>
            <a:r>
              <a:rPr lang="en-US" sz="4400" b="1" baseline="30000"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fell on his face at His feet,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giving thanks to Him</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he was a Samaritan.</a:t>
            </a:r>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813984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17:17) Then Jesus answered and said</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Were there not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ten</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cleansed?</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nine—where are they</a:t>
            </a:r>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609600" y="3200400"/>
            <a:ext cx="8115300" cy="22098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an honest picture of human nature!</a:t>
            </a:r>
            <a:endParaRPr lang="en-US" sz="6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76678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feel like my efforts to serve God lack His power?</a:t>
            </a:r>
          </a:p>
        </p:txBody>
      </p:sp>
      <p:sp>
        <p:nvSpPr>
          <p:cNvPr id="3" name="Rounded Rectangle 2"/>
          <p:cNvSpPr/>
          <p:nvPr/>
        </p:nvSpPr>
        <p:spPr>
          <a:xfrm>
            <a:off x="114300" y="1066800"/>
            <a:ext cx="8953500" cy="29718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filled with the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Spirit…</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always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giving thanks</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all things in the name of our Lord Jesus Christ to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(Eph. 5:18-20).</a:t>
            </a:r>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9538281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have I never really been able to develop a healthy prayer life?</a:t>
            </a:r>
          </a:p>
        </p:txBody>
      </p:sp>
      <p:sp>
        <p:nvSpPr>
          <p:cNvPr id="3" name="Rounded Rectangle 2"/>
          <p:cNvSpPr/>
          <p:nvPr/>
        </p:nvSpPr>
        <p:spPr>
          <a:xfrm>
            <a:off x="114300" y="838200"/>
            <a:ext cx="8953500" cy="42672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“Devote yourselves to prayer, keeping alert in it with </a:t>
            </a:r>
            <a:r>
              <a:rPr lang="en-US" sz="32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 attitude of thanksgiving</a:t>
            </a:r>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(Col. 4:2).</a:t>
            </a:r>
          </a:p>
          <a:p>
            <a:pPr marL="457200" indent="-457200"/>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“First of all, then, I urge that entreaties and prayers, </a:t>
            </a:r>
            <a:r>
              <a:rPr lang="en-US" sz="32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petitions and thanksgivings</a:t>
            </a:r>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be made on behalf of all men” (1 Tim. 2:1).</a:t>
            </a:r>
          </a:p>
          <a:p>
            <a:pPr marL="457200" indent="-457200"/>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“Rejoice always; pray without ceasing; </a:t>
            </a:r>
            <a:r>
              <a:rPr lang="en-US" sz="32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everything give thanks</a:t>
            </a:r>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this is God’s will for you in Christ Jesus” (1 Thess. 5:16-18).</a:t>
            </a:r>
          </a:p>
        </p:txBody>
      </p:sp>
    </p:spTree>
    <p:extLst>
      <p:ext uri="{BB962C8B-B14F-4D97-AF65-F5344CB8AC3E}">
        <p14:creationId xmlns="" xmlns:p14="http://schemas.microsoft.com/office/powerpoint/2010/main" val="41372947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am I gripped with anxiety when I’m not in any real danger?</a:t>
            </a:r>
          </a:p>
        </p:txBody>
      </p:sp>
      <p:sp>
        <p:nvSpPr>
          <p:cNvPr id="4" name="Rounded Rectangle 3"/>
          <p:cNvSpPr/>
          <p:nvPr/>
        </p:nvSpPr>
        <p:spPr>
          <a:xfrm>
            <a:off x="114300" y="228600"/>
            <a:ext cx="8953500" cy="48768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4:6-7</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anxious for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nothing,</a:t>
            </a:r>
          </a:p>
          <a:p>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everything by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prayer and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supplication</a:t>
            </a:r>
          </a:p>
          <a:p>
            <a:r>
              <a:rPr lang="en-US" sz="36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thanksgiving</a:t>
            </a:r>
          </a:p>
          <a:p>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requests be made known to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a:t>
            </a:r>
          </a:p>
          <a:p>
            <a:r>
              <a:rPr lang="en-US" sz="36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36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peace of God, which surpasses all comprehension, will guard your hearts and your minds in Christ </a:t>
            </a:r>
            <a:r>
              <a:rPr lang="en-US" sz="36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Jesus.”</a:t>
            </a:r>
            <a:endParaRPr lang="en-US" sz="36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770948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Louis CK Everything Is Amazing And Nobody Is Happy">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52401" y="1295400"/>
            <a:ext cx="7848600" cy="4724400"/>
          </a:xfrm>
          <a:prstGeom prst="rect">
            <a:avLst/>
          </a:prstGeom>
        </p:spPr>
      </p:pic>
    </p:spTree>
    <p:extLst>
      <p:ext uri="{BB962C8B-B14F-4D97-AF65-F5344CB8AC3E}">
        <p14:creationId xmlns="" xmlns:p14="http://schemas.microsoft.com/office/powerpoint/2010/main" val="28823711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have I become less passionate for Christ over time?</a:t>
            </a:r>
          </a:p>
        </p:txBody>
      </p:sp>
      <p:sp>
        <p:nvSpPr>
          <p:cNvPr id="4" name="Rounded Rectangle 3"/>
          <p:cNvSpPr/>
          <p:nvPr/>
        </p:nvSpPr>
        <p:spPr>
          <a:xfrm>
            <a:off x="1295400" y="152400"/>
            <a:ext cx="7658100" cy="48768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you have received Christ Jesus the Lord, so walk in Him, having been firmly rooted and now being built up in Him and established in your faith… and overflowing with gratitude” (Col. 2:6-7).</a:t>
            </a:r>
          </a:p>
        </p:txBody>
      </p:sp>
    </p:spTree>
    <p:extLst>
      <p:ext uri="{BB962C8B-B14F-4D97-AF65-F5344CB8AC3E}">
        <p14:creationId xmlns="" xmlns:p14="http://schemas.microsoft.com/office/powerpoint/2010/main" val="25636795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am I habitually in conflict with other believers around me?</a:t>
            </a:r>
          </a:p>
        </p:txBody>
      </p:sp>
      <p:sp>
        <p:nvSpPr>
          <p:cNvPr id="4" name="Rounded Rectangle 3"/>
          <p:cNvSpPr/>
          <p:nvPr/>
        </p:nvSpPr>
        <p:spPr>
          <a:xfrm>
            <a:off x="476250" y="1752600"/>
            <a:ext cx="8191500" cy="31242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the peace of Christ rule in your hearts, to which indeed you were called in one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body;</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thankful</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(Col. 3:15).</a:t>
            </a:r>
          </a:p>
        </p:txBody>
      </p:sp>
    </p:spTree>
    <p:extLst>
      <p:ext uri="{BB962C8B-B14F-4D97-AF65-F5344CB8AC3E}">
        <p14:creationId xmlns="" xmlns:p14="http://schemas.microsoft.com/office/powerpoint/2010/main" val="31404613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152400"/>
            <a:ext cx="4648200" cy="2492990"/>
          </a:xfrm>
          <a:prstGeom prst="rect">
            <a:avLst/>
          </a:prstGeom>
          <a:noFill/>
          <a:effectLst>
            <a:softEdge rad="127000"/>
          </a:effectLst>
        </p:spPr>
        <p:txBody>
          <a:bodyPr wrap="square" rtlCol="0">
            <a:spAutoFit/>
          </a:bodyPr>
          <a:lstStyle/>
          <a:p>
            <a:r>
              <a:rPr lang="en-US" sz="6000" b="1" dirty="0" smtClean="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rPr>
              <a:t>Effects on:</a:t>
            </a:r>
          </a:p>
          <a:p>
            <a:r>
              <a:rPr lang="en-US" sz="4800" b="1" dirty="0" smtClean="0">
                <a:solidFill>
                  <a:srgbClr val="4F81B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1. Emotional health</a:t>
            </a:r>
          </a:p>
        </p:txBody>
      </p:sp>
    </p:spTree>
    <p:extLst>
      <p:ext uri="{BB962C8B-B14F-4D97-AF65-F5344CB8AC3E}">
        <p14:creationId xmlns="" xmlns:p14="http://schemas.microsoft.com/office/powerpoint/2010/main" val="1323931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rPr>
              <a:t>Gratitude encourages happiness by amplifying the good in one’s life.</a:t>
            </a:r>
          </a:p>
        </p:txBody>
      </p:sp>
      <p:sp>
        <p:nvSpPr>
          <p:cNvPr id="10" name="TextBox 9"/>
          <p:cNvSpPr txBox="1"/>
          <p:nvPr/>
        </p:nvSpPr>
        <p:spPr>
          <a:xfrm>
            <a:off x="228601" y="152400"/>
            <a:ext cx="5791200" cy="2893100"/>
          </a:xfrm>
          <a:prstGeom prst="rect">
            <a:avLst/>
          </a:prstGeom>
          <a:noFill/>
        </p:spPr>
        <p:txBody>
          <a:bodyPr wrap="square" rtlCol="0">
            <a:spAutoFit/>
          </a:bodyPr>
          <a:lstStyle/>
          <a:p>
            <a:pPr algn="ctr"/>
            <a:r>
              <a:rPr lang="en-US" sz="66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Philip </a:t>
            </a:r>
            <a:r>
              <a:rPr lang="en-US" sz="66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Watkins</a:t>
            </a:r>
          </a:p>
          <a:p>
            <a:pPr algn="ctr"/>
            <a:endParaRPr lang="en-US" sz="10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8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Eastern Washington University)</a:t>
            </a:r>
            <a:endParaRPr lang="en-US" sz="28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Philip Watkins, </a:t>
            </a:r>
            <a:r>
              <a:rPr lang="en-US" sz="2000" i="1"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Positive Psychology 101 </a:t>
            </a:r>
            <a:r>
              <a:rPr lang="en-US" sz="20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Springer Publishing Co., 2016), 74.</a:t>
            </a:r>
          </a:p>
        </p:txBody>
      </p:sp>
      <p:pic>
        <p:nvPicPr>
          <p:cNvPr id="1026" name="Picture 2" descr="Image result for Positive Psychology 101"/>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248402" y="0"/>
            <a:ext cx="2919411" cy="358140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Image result for microphon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78252" y="457200"/>
            <a:ext cx="47625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122176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“gratitude visit</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immediately increased happiness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by 10</a:t>
            </a:r>
            <a:r>
              <a:rPr lang="en-US" sz="4400" b="1"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But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these results cut in </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half in a </a:t>
            </a:r>
            <a:r>
              <a:rPr lang="en-US" sz="4400"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week</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were totally </a:t>
            </a:r>
            <a:r>
              <a:rPr lang="en-US" sz="4400"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gone in six months</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152400" y="152400"/>
            <a:ext cx="5867401" cy="2677656"/>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Pennsylvania Psychologist and President of the APA in 1998)</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“Positive </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Psychology Progress</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American Psychologist</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60 (5),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2005, 410-421</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7" name="Picture 2" descr="Image result for American Psychologist"/>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174" r="5405"/>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32948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[The “three good things” exercise produced only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increase</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in happiness in a week, a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5%</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increase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after a month, but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at six months</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77656"/>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Pennsylvania Psychologist and President of the APA in 1998)</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“Positive </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Psychology Progress</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American Psychologist</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60 (5),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2005, 410-421</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6" name="Picture 2" descr="Image result for American Psychologist"/>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174" r="5405"/>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happierhuman.wpengine.netdna-cdn.com/wp-content/uploads/2012/06/Three-Good-Things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9800" y="152400"/>
            <a:ext cx="6553200" cy="58745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518778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Depressive </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symptoms declined by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28%</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after one week</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and continued to lower as it continued</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77656"/>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Pennsylvania Psychologist and President of the APA in 1998)</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“Positive </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Psychology Progress</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American Psychologist</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60 (5),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2005, 410-421</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7" name="Picture 2" descr="Image result for American Psychologist"/>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174" r="5405"/>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94290346"/>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[Study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On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 weekly regimen, three different groups recorded either (1) “blessings,” (2) “hassles,” or (3) “events</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543397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blessings group] were a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full </a:t>
            </a:r>
            <a:r>
              <a:rPr lang="en-US" sz="4400" b="1"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25 percent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happier</a:t>
            </a:r>
            <a:r>
              <a:rPr lang="en-US" sz="44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than the other participants.</a:t>
            </a: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30.</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39774557"/>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[In another study] “Significant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others rated participants in the gratitude group as actually more helpful compared to those in the other </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groups.”</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31-32.</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35254717"/>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00" y="2908280"/>
            <a:ext cx="7543800" cy="3416320"/>
          </a:xfrm>
          <a:prstGeom prst="rect">
            <a:avLst/>
          </a:prstGeom>
          <a:noFill/>
        </p:spPr>
        <p:txBody>
          <a:bodyPr wrap="square" rtlCol="0">
            <a:spAutoFit/>
          </a:bodyPr>
          <a:lstStyle/>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Philosophical Case</a:t>
            </a:r>
          </a:p>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Biblical Case</a:t>
            </a:r>
          </a:p>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Scientific Case</a:t>
            </a:r>
          </a:p>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Cultivating Gratitude</a:t>
            </a:r>
            <a:endParaRPr lang="en-US" sz="5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4658620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(These friends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were not aware of which experimental condition the participants were in</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31-32.</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81876717"/>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[Dr. Alex Wood was originally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 skeptic of gratitude research, thinking it was simply New Age pseudoscience</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707366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 studies have supported the link between gratitude and subjective well-being</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6.</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13267239"/>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Thankfulness predicted signiﬁcantly lower risk of major depression, generalized anxiety disorder, phobia, nicotine dependence, alcohol dependence, and drug ‘abuse’ or dependence. </a:t>
            </a: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4-5.</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48853873"/>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Additionally, thankfulness was related to a much lower risk of bulimia </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nervosa…</a:t>
            </a:r>
          </a:p>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Increase[d]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gratitude may have beneﬁts for people with PTSD</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4-5.</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502322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[He </a:t>
            </a:r>
            <a:r>
              <a:rPr lang="en-US" sz="4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gave the patients nine different positive psychological </a:t>
            </a:r>
            <a:r>
              <a:rPr lang="en-US" sz="4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exercises.</a:t>
            </a:r>
          </a:p>
          <a:p>
            <a:pPr algn="ctr"/>
            <a:r>
              <a:rPr lang="en-US" sz="4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4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two best exercises were writing a </a:t>
            </a:r>
            <a:r>
              <a:rPr lang="en-US" sz="4400" b="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“gratitude letter”</a:t>
            </a:r>
            <a:r>
              <a:rPr lang="en-US" sz="4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400" b="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“counting [their] blessings.”</a:t>
            </a: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Jeff Huffman</a:t>
            </a:r>
          </a:p>
          <a:p>
            <a:pPr algn="ctr"/>
            <a:endParaRPr lang="en-US" sz="10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(Associate Professor of Psychiatry at Harvard Medical School)</a:t>
            </a:r>
            <a:endParaRPr lang="en-US" sz="24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Jeff C. Huffman (et al.), “Feasibility and utility of positive psychology exercises for suicidal inpatients,” </a:t>
            </a:r>
            <a:r>
              <a:rPr lang="en-US" sz="2000" i="1"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General Hospital Psychiatry</a:t>
            </a:r>
            <a:r>
              <a:rPr lang="en-US" sz="2000"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36 (2014) 88–94.</a:t>
            </a:r>
          </a:p>
        </p:txBody>
      </p:sp>
      <p:pic>
        <p:nvPicPr>
          <p:cNvPr id="27650" name="Picture 2" descr="Image result for General Hospital Psychiatr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511333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152400"/>
            <a:ext cx="4648200" cy="3970318"/>
          </a:xfrm>
          <a:prstGeom prst="rect">
            <a:avLst/>
          </a:prstGeom>
          <a:noFill/>
          <a:effectLst>
            <a:softEdge rad="127000"/>
          </a:effectLst>
        </p:spPr>
        <p:txBody>
          <a:bodyPr wrap="square" rtlCol="0">
            <a:spAutoFit/>
          </a:bodyPr>
          <a:lstStyle/>
          <a:p>
            <a:r>
              <a:rPr lang="en-US" sz="6000" b="1" dirty="0" smtClean="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rPr>
              <a:t>Effects on:</a:t>
            </a:r>
          </a:p>
          <a:p>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1. Emotional health</a:t>
            </a:r>
          </a:p>
          <a:p>
            <a:r>
              <a:rPr lang="en-US" sz="4800" b="1" dirty="0" smtClean="0">
                <a:solidFill>
                  <a:srgbClr val="4F81B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2. Physical health</a:t>
            </a:r>
          </a:p>
        </p:txBody>
      </p:sp>
    </p:spTree>
    <p:extLst>
      <p:ext uri="{BB962C8B-B14F-4D97-AF65-F5344CB8AC3E}">
        <p14:creationId xmlns="" xmlns:p14="http://schemas.microsoft.com/office/powerpoint/2010/main" val="39692794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 biological level, we find that people who are higher in gratitude have lower resting blood pressure.</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Wendy </a:t>
            </a:r>
            <a:r>
              <a:rPr lang="en-US" sz="6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Mendes</a:t>
            </a: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California, social and biological psychologist)</a:t>
            </a:r>
            <a:endParaRPr lang="en-US" sz="24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Lecture given for the John Templeton Foundation’s “Greater Good Science Center” (2014), Wendy Mendes, “Effects of Measured and Manipulated Gratitude on Biomarkers of Health and Aging</a:t>
            </a:r>
            <a:r>
              <a:rPr lang="en-US" sz="2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314" name="Picture 2" descr="Image result for wendy berry mendes"/>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314282" y="0"/>
            <a:ext cx="2829718"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333740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When we expose them to a stressor, they also respond with lower blood pressure responses… </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Wendy </a:t>
            </a:r>
            <a:r>
              <a:rPr lang="en-US" sz="6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Mendes</a:t>
            </a: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California, social and biological psychologist)</a:t>
            </a:r>
            <a:endParaRPr lang="en-US" sz="24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Lecture given for the John Templeton Foundation’s “Greater Good Science Center” (2014), Wendy Mendes, “Effects of Measured and Manipulated Gratitude on Biomarkers of Health and Aging</a:t>
            </a:r>
            <a:r>
              <a:rPr lang="en-US" sz="2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314" name="Picture 2" descr="Image result for wendy berry mendes"/>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314282" y="0"/>
            <a:ext cx="2829718"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12263083"/>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Higher levels of gratitude are related to higher good cholesterol and lower bad cholesterol.</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Wendy </a:t>
            </a:r>
            <a:r>
              <a:rPr lang="en-US" sz="6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Mendes</a:t>
            </a: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California, social and biological psychologist)</a:t>
            </a:r>
            <a:endParaRPr lang="en-US" sz="24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Lecture given for the John Templeton Foundation’s “Greater Good Science Center” (2014), Wendy Mendes, “Effects of Measured and Manipulated Gratitude on Biomarkers of Health and Aging</a:t>
            </a:r>
            <a:r>
              <a:rPr lang="en-US" sz="2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314" name="Picture 2" descr="Image result for wendy berry mendes"/>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314282" y="0"/>
            <a:ext cx="2829718" cy="35052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ounded Rectangle 6"/>
          <p:cNvSpPr/>
          <p:nvPr/>
        </p:nvSpPr>
        <p:spPr>
          <a:xfrm>
            <a:off x="381000" y="461010"/>
            <a:ext cx="8382000" cy="334899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Again, NOT New Age mind power, but likely related to the physiological effects of stress.</a:t>
            </a:r>
          </a:p>
          <a:p>
            <a:pPr marL="457200"/>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Alex M. Wood (et al.), “Gratitude and well-being: A review and theoretical integration” Clinical Psychology Review (2010), 7.</a:t>
            </a:r>
            <a:endParaRPr lang="en-US" sz="2400" b="1" dirty="0" smtClean="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940167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830997"/>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p:txBody>
      </p:sp>
      <p:sp>
        <p:nvSpPr>
          <p:cNvPr id="3" name="Rounded Rectangle 2"/>
          <p:cNvSpPr/>
          <p:nvPr/>
        </p:nvSpPr>
        <p:spPr>
          <a:xfrm>
            <a:off x="152400" y="1981200"/>
            <a:ext cx="8839200" cy="4267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4000" b="1" i="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megalopsycholos</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“great-souled” man) is “the sort of person who does good, </a:t>
            </a:r>
            <a:r>
              <a:rPr lang="en-US" sz="4000" b="1" u="sng"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is ashamed when he receives it</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doing good is proper to the superior person, </a:t>
            </a:r>
            <a:r>
              <a:rPr lang="en-US" sz="4000" b="1" u="sng"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receiving it to the inferior</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914400"/>
            <a:r>
              <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Aristotle</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Nicomachean Ethics </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(1124b1110–1114).</a:t>
            </a:r>
            <a:endPar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6912309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People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who scored high on optimism had a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50 percent lower risk of premature death</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than those who scored as being more pessimistic.</a:t>
            </a: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67.</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324390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152400"/>
            <a:ext cx="4648200" cy="5447645"/>
          </a:xfrm>
          <a:prstGeom prst="rect">
            <a:avLst/>
          </a:prstGeom>
          <a:noFill/>
          <a:effectLst>
            <a:softEdge rad="127000"/>
          </a:effectLst>
        </p:spPr>
        <p:txBody>
          <a:bodyPr wrap="square" rtlCol="0">
            <a:spAutoFit/>
          </a:bodyPr>
          <a:lstStyle/>
          <a:p>
            <a:r>
              <a:rPr lang="en-US" sz="6000" b="1" dirty="0" smtClean="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rPr>
              <a:t>Effects on:</a:t>
            </a:r>
          </a:p>
          <a:p>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1. Emotional health</a:t>
            </a:r>
          </a:p>
          <a:p>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2. Physical health</a:t>
            </a:r>
          </a:p>
          <a:p>
            <a:r>
              <a:rPr lang="en-US" sz="4800" b="1" dirty="0" smtClean="0">
                <a:solidFill>
                  <a:srgbClr val="4F81B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3. Relational health</a:t>
            </a:r>
          </a:p>
        </p:txBody>
      </p:sp>
    </p:spTree>
    <p:extLst>
      <p:ext uri="{BB962C8B-B14F-4D97-AF65-F5344CB8AC3E}">
        <p14:creationId xmlns="" xmlns:p14="http://schemas.microsoft.com/office/powerpoint/2010/main" val="10232357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[Both </a:t>
            </a: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partners answered yes or no to these two statements: (1) “I did something thoughtful for my partner” and (2) “My partner did something thoughtful for me</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a:t>
            </a:r>
            <a:r>
              <a:rPr lang="en-US" sz="6000" dirty="0" err="1"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endPar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the University of North Carolina, Chapel Hill)</a:t>
            </a:r>
            <a:endParaRPr lang="en-US" sz="2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B. </a:t>
            </a:r>
            <a:r>
              <a:rPr lang="en-US" sz="20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(et al.), “It’s the little things: Everyday gratitude as a booster shot for romantic relationships,” </a:t>
            </a:r>
            <a:r>
              <a:rPr lang="en-US" sz="20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Personal Relationships</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17 (2010), 228.</a:t>
            </a:r>
          </a:p>
        </p:txBody>
      </p:sp>
      <p:pic>
        <p:nvPicPr>
          <p:cNvPr id="20482" name="Picture 2" descr="Image result for personal relationships journal"/>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591195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[Then they rated their emotions on a scale of 0-6. Then finally, participants answered the question: “Today our relationship was _______.” (1-9 scale</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a:t>
            </a:r>
            <a:r>
              <a:rPr lang="en-US" sz="6000" dirty="0" err="1"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endPar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the University of North Carolina, Chapel Hill)</a:t>
            </a:r>
            <a:endParaRPr lang="en-US" sz="2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B. </a:t>
            </a:r>
            <a:r>
              <a:rPr lang="en-US" sz="20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(et al.), “It’s the little things: Everyday gratitude as a booster shot for romantic relationships,” </a:t>
            </a:r>
            <a:r>
              <a:rPr lang="en-US" sz="20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Personal Relationships</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17 (2010), 228.</a:t>
            </a:r>
          </a:p>
        </p:txBody>
      </p:sp>
      <p:pic>
        <p:nvPicPr>
          <p:cNvPr id="20482" name="Picture 2" descr="Image result for personal relationships journal"/>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62734064"/>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[When </a:t>
            </a: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one person reported feeling more gratitude from their </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partner,</a:t>
            </a:r>
          </a:p>
          <a:p>
            <a:pPr algn="ctr"/>
            <a:r>
              <a:rPr lang="en-US" sz="4400" u="sng"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their </a:t>
            </a:r>
            <a:r>
              <a:rPr lang="en-US" sz="4400" u="sng"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partner independently felt better about the relationship</a:t>
            </a: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than they did the day before</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a:t>
            </a:r>
            <a:r>
              <a:rPr lang="en-US" sz="6000" dirty="0" err="1"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endPar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the University of North Carolina, Chapel Hill)</a:t>
            </a:r>
            <a:endParaRPr lang="en-US" sz="2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B. </a:t>
            </a:r>
            <a:r>
              <a:rPr lang="en-US" sz="20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(et al.), “It’s the little things: Everyday gratitude as a booster shot for romantic relationships,” </a:t>
            </a:r>
            <a:r>
              <a:rPr lang="en-US" sz="20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Personal Relationships</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17 (2010), 228.</a:t>
            </a:r>
          </a:p>
        </p:txBody>
      </p:sp>
      <p:pic>
        <p:nvPicPr>
          <p:cNvPr id="20482" name="Picture 2" descr="Image result for personal relationships journal"/>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762074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performed a study of 73 married couples where he quantified positive versus negative interactions between couples</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758444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[For instance, a </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contemptuous facial expression (-0.4)</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measured differently than an </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expression of disgust (-3.0)</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or </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whining (-1.0</a:t>
            </a:r>
            <a:r>
              <a:rPr lang="en-US"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47219153"/>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[After filming the couples having conflict, he was able to predict with 94% accuracy whether they would stay married or get divorced</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49081344"/>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[His famous ratio is that couples need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five positive</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interactions for</a:t>
            </a:r>
          </a:p>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every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one negative</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interaction (5:1).]</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7994069"/>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769441"/>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Our role—not God’s role.</a:t>
            </a:r>
          </a:p>
        </p:txBody>
      </p:sp>
    </p:spTree>
    <p:extLst>
      <p:ext uri="{BB962C8B-B14F-4D97-AF65-F5344CB8AC3E}">
        <p14:creationId xmlns="" xmlns:p14="http://schemas.microsoft.com/office/powerpoint/2010/main" val="1737839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1569660"/>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Joseph Stalin</a:t>
            </a:r>
          </a:p>
        </p:txBody>
      </p:sp>
      <p:sp>
        <p:nvSpPr>
          <p:cNvPr id="3" name="Rounded Rectangle 2"/>
          <p:cNvSpPr/>
          <p:nvPr/>
        </p:nvSpPr>
        <p:spPr>
          <a:xfrm>
            <a:off x="609600" y="2746950"/>
            <a:ext cx="7086600" cy="30480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 is a sickness suffered by dogs.”</a:t>
            </a:r>
            <a:endParaRPr lang="en-US" sz="48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14400"/>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Nikolai Tolstoy,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Stalin’s Secret War </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(1981). Cited in Susan </a:t>
            </a:r>
            <a:r>
              <a:rPr lang="en-US" sz="24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Ratcliffe</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Oxford Treasury of Sayings and Quotations</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(Oxford: Oxford University Press, 2011), 196.</a:t>
            </a:r>
            <a:endPar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8840176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1446550"/>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p:txBody>
      </p:sp>
      <p:sp>
        <p:nvSpPr>
          <p:cNvPr id="3" name="Rounded Rectangle 2"/>
          <p:cNvSpPr/>
          <p:nvPr/>
        </p:nvSpPr>
        <p:spPr>
          <a:xfrm>
            <a:off x="1628274" y="3391655"/>
            <a:ext cx="7315200" cy="334899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all that I am praise the Lord; may I never forget the good things he does for me” (Ps. </a:t>
            </a:r>
            <a:r>
              <a:rPr lang="en-US" sz="4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103:2).</a:t>
            </a:r>
            <a:endParaRPr lang="en-US" sz="2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3581400" y="291318"/>
            <a:ext cx="5067300" cy="1725977"/>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“recognize” is to </a:t>
            </a:r>
            <a:r>
              <a:rPr lang="en-US" sz="4800" b="1" i="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re-cognize</a:t>
            </a:r>
            <a:r>
              <a:rPr lang="en-US" sz="4800" b="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249968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2123658"/>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Avoid platitudes and clichés.</a:t>
            </a:r>
          </a:p>
        </p:txBody>
      </p:sp>
      <p:sp>
        <p:nvSpPr>
          <p:cNvPr id="3" name="Rounded Rectangle 2"/>
          <p:cNvSpPr/>
          <p:nvPr/>
        </p:nvSpPr>
        <p:spPr>
          <a:xfrm>
            <a:off x="1524000" y="4191000"/>
            <a:ext cx="7315200" cy="1561345"/>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Ask the question, “</a:t>
            </a:r>
            <a:r>
              <a:rPr lang="en-US" sz="4800" b="1" i="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a:t>
            </a:r>
            <a:r>
              <a:rPr lang="en-US" sz="4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am I thankful for that?”</a:t>
            </a:r>
            <a:endParaRPr lang="en-US" sz="2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357477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3477875"/>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Avoid platitudes and clichés.</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Imagine if various gifts were taken away.</a:t>
            </a:r>
          </a:p>
        </p:txBody>
      </p:sp>
      <p:sp>
        <p:nvSpPr>
          <p:cNvPr id="3" name="Rounded Rectangle 2"/>
          <p:cNvSpPr/>
          <p:nvPr/>
        </p:nvSpPr>
        <p:spPr>
          <a:xfrm>
            <a:off x="1828799" y="152400"/>
            <a:ext cx="7010401" cy="60960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smtClean="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Imagine if…</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thought you might go to hell if you died tomorrow.</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could never read the Bible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rest of your life.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had never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 any of your close Christian friends</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(or your loved ones) weren’t going to live to see the end of the month</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619534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832092"/>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Avoid platitudes and clichés.</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Imagine if various gifts were taken away.</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Focus on </a:t>
            </a:r>
            <a:r>
              <a:rPr lang="en-US" sz="4400" b="1" i="1" dirty="0" smtClean="0">
                <a:effectLst>
                  <a:outerShdw blurRad="38100" dist="38100" dir="2700000" algn="tl">
                    <a:srgbClr val="000000">
                      <a:alpha val="43137"/>
                    </a:srgbClr>
                  </a:outerShdw>
                </a:effectLst>
                <a:latin typeface="Times New Roman" pitchFamily="18" charset="0"/>
                <a:cs typeface="Times New Roman" pitchFamily="18" charset="0"/>
              </a:rPr>
              <a:t>expressing</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 gratitude, rather than just </a:t>
            </a:r>
            <a:r>
              <a:rPr lang="en-US" sz="4400" b="1" i="1" dirty="0" smtClean="0">
                <a:effectLst>
                  <a:outerShdw blurRad="38100" dist="38100" dir="2700000" algn="tl">
                    <a:srgbClr val="000000">
                      <a:alpha val="43137"/>
                    </a:srgbClr>
                  </a:outerShdw>
                </a:effectLst>
                <a:latin typeface="Times New Roman" pitchFamily="18" charset="0"/>
                <a:cs typeface="Times New Roman" pitchFamily="18" charset="0"/>
              </a:rPr>
              <a:t>feeling</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 it.</a:t>
            </a:r>
            <a:endParaRPr lang="en-US" sz="3600" b="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0617299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left)">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I think we delight to praise what we enjoy because the praise not merely </a:t>
            </a:r>
            <a:r>
              <a:rPr lang="en-US" sz="4400" i="1"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expresses</a:t>
            </a: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 but </a:t>
            </a:r>
            <a:r>
              <a:rPr lang="en-US" sz="4400" i="1"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completes</a:t>
            </a: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 the </a:t>
            </a:r>
            <a:r>
              <a:rPr lang="en-US" sz="4400" dirty="0" smtClean="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enjoyment…</a:t>
            </a:r>
            <a:endPar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400657"/>
          </a:xfrm>
          <a:prstGeom prst="rect">
            <a:avLst/>
          </a:prstGeom>
          <a:noFill/>
        </p:spPr>
        <p:txBody>
          <a:bodyPr wrap="square" rtlCol="0">
            <a:spAutoFit/>
          </a:bodyPr>
          <a:lstStyle/>
          <a:p>
            <a:pPr algn="ctr"/>
            <a:r>
              <a:rPr lang="en-US" sz="66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(Christian academic, author, apologist)</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 </a:t>
            </a:r>
            <a:r>
              <a:rPr lang="en-US" sz="2000" i="1"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Reflections on the Psalms</a:t>
            </a: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(New York: Harvest Book; Houghton Mifflin, 1958), 95.</a:t>
            </a:r>
          </a:p>
        </p:txBody>
      </p:sp>
      <p:pic>
        <p:nvPicPr>
          <p:cNvPr id="1026" name="Picture 2" descr="Image result for Reflections on the Psalms"/>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324599" y="0"/>
            <a:ext cx="2838451"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833797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It is not out of compliment that lovers keep on telling one another how beautiful they are; the delight is incomplete till it is expressed.</a:t>
            </a:r>
          </a:p>
        </p:txBody>
      </p:sp>
      <p:sp>
        <p:nvSpPr>
          <p:cNvPr id="5" name="TextBox 4"/>
          <p:cNvSpPr txBox="1"/>
          <p:nvPr/>
        </p:nvSpPr>
        <p:spPr>
          <a:xfrm>
            <a:off x="152400" y="152400"/>
            <a:ext cx="5867401" cy="2400657"/>
          </a:xfrm>
          <a:prstGeom prst="rect">
            <a:avLst/>
          </a:prstGeom>
          <a:noFill/>
        </p:spPr>
        <p:txBody>
          <a:bodyPr wrap="square" rtlCol="0">
            <a:spAutoFit/>
          </a:bodyPr>
          <a:lstStyle/>
          <a:p>
            <a:pPr algn="ctr"/>
            <a:r>
              <a:rPr lang="en-US" sz="66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(Christian academic, author, apologist)</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 </a:t>
            </a:r>
            <a:r>
              <a:rPr lang="en-US" sz="2000" i="1"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Reflections on the Psalms</a:t>
            </a: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(New York: Harvest Book; Houghton Mifflin, 1958), 95.</a:t>
            </a:r>
          </a:p>
        </p:txBody>
      </p:sp>
      <p:pic>
        <p:nvPicPr>
          <p:cNvPr id="1026" name="Picture 2" descr="Image result for Reflections on the Psalms"/>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324599" y="0"/>
            <a:ext cx="2838451" cy="3505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76032470"/>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1538883"/>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how God made me.</a:t>
            </a:r>
          </a:p>
        </p:txBody>
      </p:sp>
      <p:sp>
        <p:nvSpPr>
          <p:cNvPr id="3" name="Rounded Rectangle 2"/>
          <p:cNvSpPr/>
          <p:nvPr/>
        </p:nvSpPr>
        <p:spPr>
          <a:xfrm>
            <a:off x="5029200" y="3524094"/>
            <a:ext cx="3505200" cy="18288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Psalms 139:14</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Corinthians 12:9-10</a:t>
            </a:r>
            <a:endParaRPr lang="en-US" sz="2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2411276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2154436"/>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p:txBody>
      </p:sp>
      <p:sp>
        <p:nvSpPr>
          <p:cNvPr id="3" name="Rounded Rectangle 2"/>
          <p:cNvSpPr/>
          <p:nvPr/>
        </p:nvSpPr>
        <p:spPr>
          <a:xfrm>
            <a:off x="3962400" y="1371600"/>
            <a:ext cx="4724400" cy="1981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Thessalonians 4:3</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Philippians 1:6</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Romans 7:24-25</a:t>
            </a:r>
          </a:p>
        </p:txBody>
      </p:sp>
    </p:spTree>
    <p:extLst>
      <p:ext uri="{BB962C8B-B14F-4D97-AF65-F5344CB8AC3E}">
        <p14:creationId xmlns="" xmlns:p14="http://schemas.microsoft.com/office/powerpoint/2010/main" val="19719823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2769989"/>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p:txBody>
      </p:sp>
      <p:sp>
        <p:nvSpPr>
          <p:cNvPr id="3" name="Rounded Rectangle 2"/>
          <p:cNvSpPr/>
          <p:nvPr/>
        </p:nvSpPr>
        <p:spPr>
          <a:xfrm>
            <a:off x="4114800" y="1676400"/>
            <a:ext cx="4572000" cy="24384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Corinthians 2:14</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Hebrews 12:28</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Galatians 6:9</a:t>
            </a:r>
            <a:endPar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Matthew 16:18</a:t>
            </a:r>
            <a:endPar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3318300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3385542"/>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p:txBody>
      </p:sp>
      <p:sp>
        <p:nvSpPr>
          <p:cNvPr id="3" name="Rounded Rectangle 2"/>
          <p:cNvSpPr/>
          <p:nvPr/>
        </p:nvSpPr>
        <p:spPr>
          <a:xfrm>
            <a:off x="2667000" y="152400"/>
            <a:ext cx="6400800" cy="6553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2">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Paul gave thanks for the churches in:</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Rome (Rom.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Asia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Minor (Eph.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1:16).</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Philippi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Colossae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Corinth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Cor.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Thessalonica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Thess.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p>
          <a:p>
            <a:pPr marL="571500" indent="-571500">
              <a:buFont typeface="Wingdings" panose="05000000000000000000" pitchFamily="2" charset="2"/>
              <a:buChar char="ü"/>
            </a:pPr>
            <a:r>
              <a:rPr lang="en-US" sz="3600" b="1" i="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Gentile churches (Rom. 16:4). </a:t>
            </a:r>
          </a:p>
        </p:txBody>
      </p:sp>
    </p:spTree>
    <p:extLst>
      <p:ext uri="{BB962C8B-B14F-4D97-AF65-F5344CB8AC3E}">
        <p14:creationId xmlns="" xmlns:p14="http://schemas.microsoft.com/office/powerpoint/2010/main" val="1908165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left)">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500"/>
                                        <p:tgtEl>
                                          <p:spTgt spid="3">
                                            <p:txEl>
                                              <p:pRg st="5" end="5"/>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left)">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2308324"/>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G.K. Chesterton</a:t>
            </a:r>
          </a:p>
        </p:txBody>
      </p:sp>
      <p:sp>
        <p:nvSpPr>
          <p:cNvPr id="3" name="Rounded Rectangle 2"/>
          <p:cNvSpPr/>
          <p:nvPr/>
        </p:nvSpPr>
        <p:spPr>
          <a:xfrm>
            <a:off x="2438400" y="3352800"/>
            <a:ext cx="5638800" cy="342525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worst moment for an atheist is when he is really thankful and has no one to thank.”</a:t>
            </a:r>
            <a:endPar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14400"/>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G.K. Chesterton,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 Francis of Assisi</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74-77. </a:t>
            </a:r>
            <a:endPar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16554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001095"/>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p:txBody>
      </p:sp>
      <p:sp>
        <p:nvSpPr>
          <p:cNvPr id="3" name="Rounded Rectangle 2"/>
          <p:cNvSpPr/>
          <p:nvPr/>
        </p:nvSpPr>
        <p:spPr>
          <a:xfrm>
            <a:off x="4191000" y="3961694"/>
            <a:ext cx="4572000" cy="12954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Timothy 1:12-13</a:t>
            </a:r>
            <a:b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Corinthians 4:1</a:t>
            </a:r>
            <a:endPar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655605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wipe(left)">
                                      <p:cBhvr>
                                        <p:cTn id="7" dur="500"/>
                                        <p:tgtEl>
                                          <p:spTgt spid="5">
                                            <p:txEl>
                                              <p:pRg st="5" end="5"/>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685800" y="5867400"/>
            <a:ext cx="2362200"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133600" y="1752600"/>
            <a:ext cx="2514600" cy="39624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Himself is kind to ungrateful and evil men” (Lk. 6:35</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 knows how I feel</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is the last time I told her how much I appreciate her love, sacrifice, and hard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a:t>
            </a:r>
            <a:endPar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914400" y="1524000"/>
            <a:ext cx="4800600" cy="304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14400" y="1524000"/>
            <a:ext cx="4800600" cy="304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113067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wipe(left)">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par>
                                <p:cTn id="39" presetID="53" presetClass="entr" presetSubtype="16"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wipe(left)">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2971800" y="5867400"/>
            <a:ext cx="1295400"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3581400" y="1752600"/>
            <a:ext cx="1066800" cy="41148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More than mere etiquette.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“Three things” every night.</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we sit around the dinner table, do we spend most of our time complaining about serving God</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might this communicate?</a:t>
            </a:r>
            <a:endPar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692325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4179970" y="5867400"/>
            <a:ext cx="1458829"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648200" y="1752600"/>
            <a:ext cx="76200" cy="39624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job was the lowest on the list.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 was the least likely place for people to express gratitude.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However, people desired to be thanked more often at work!</a:t>
            </a:r>
          </a:p>
          <a:p>
            <a:pPr algn="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 Study for the John Templeton Foundation: </a:t>
            </a:r>
            <a:r>
              <a:rPr lang="en-US" sz="1600" b="1" dirty="0" err="1"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Emiliana</a:t>
            </a: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 Simon-Thomas &amp; Jeremy Adam Smith, “How Grateful are Americans?” </a:t>
            </a:r>
            <a:r>
              <a:rPr lang="en-US" sz="1600" b="1" i="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Greater Good Magazine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(January 10, 2013), </a:t>
            </a:r>
          </a:p>
        </p:txBody>
      </p:sp>
      <p:sp>
        <p:nvSpPr>
          <p:cNvPr id="9" name="Rounded Rectangle 8"/>
          <p:cNvSpPr/>
          <p:nvPr/>
        </p:nvSpPr>
        <p:spPr>
          <a:xfrm>
            <a:off x="990600" y="533400"/>
            <a:ext cx="7848600" cy="47244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2:14-16) Do all things without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grumbling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disputing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you will prove yourselves to be blameless and innocent, children of God above reproach in the midst of a crooked and perverse generation, among whom you appear as lights in the world,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holding </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the word of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life</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41060562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4179970" y="5867400"/>
            <a:ext cx="1458829"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648200" y="1752600"/>
            <a:ext cx="76200" cy="39624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job was the lowest on the list.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 was the least likely place for people to express gratitude.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However, people desired to be thanked more often at work!</a:t>
            </a:r>
          </a:p>
          <a:p>
            <a:pPr algn="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 Study for the John Templeton Foundation: </a:t>
            </a:r>
            <a:r>
              <a:rPr lang="en-US" sz="1600" b="1" dirty="0" err="1"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Emiliana</a:t>
            </a: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 Simon-Thomas &amp; Jeremy Adam Smith, “How Grateful are Americans?” </a:t>
            </a:r>
            <a:r>
              <a:rPr lang="en-US" sz="1600" b="1" i="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Greater Good Magazine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(January 10, 2013), </a:t>
            </a:r>
          </a:p>
        </p:txBody>
      </p:sp>
      <p:sp>
        <p:nvSpPr>
          <p:cNvPr id="9" name="Rounded Rectangle 8"/>
          <p:cNvSpPr/>
          <p:nvPr/>
        </p:nvSpPr>
        <p:spPr>
          <a:xfrm>
            <a:off x="990600" y="533400"/>
            <a:ext cx="7848600" cy="47244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2:14-16) Do all things without grumbling or disputing;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you will prove yourselves to be blameless and innocent, children of God above reproach in the midst of a crooked and perverse generation,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among whom you appear as lights in the world, </a:t>
            </a:r>
            <a:r>
              <a:rPr lang="en-US" sz="3600" b="1" u="sng"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holding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the word of </a:t>
            </a:r>
            <a:r>
              <a:rPr lang="en-US" sz="3600" b="1" u="sng"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life</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2157084710"/>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703016"/>
            <a:ext cx="9144000" cy="4154984"/>
          </a:xfrm>
          <a:prstGeom prst="rect">
            <a:avLst/>
          </a:prstGeom>
          <a:solidFill>
            <a:schemeClr val="bg2">
              <a:lumMod val="50000"/>
              <a:alpha val="50000"/>
            </a:schemeClr>
          </a:solidFill>
          <a:effectLst>
            <a:softEdge rad="127000"/>
          </a:effectLst>
        </p:spPr>
        <p:txBody>
          <a:bodyPr wrap="square" rtlCol="0">
            <a:spAutoFit/>
          </a:bodyPr>
          <a:lstStyle/>
          <a:p>
            <a:pPr marL="685800" indent="-685800">
              <a:buFont typeface="Wingdings" panose="05000000000000000000" pitchFamily="2" charset="2"/>
              <a:buChar char="Ø"/>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Our </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major problem isn’t that God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has held back on blessing us…</a:t>
            </a:r>
          </a:p>
          <a:p>
            <a:pPr marL="685800" indent="-685800">
              <a:buFont typeface="Wingdings" panose="05000000000000000000" pitchFamily="2" charset="2"/>
              <a:buChar char="Ø"/>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But </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that we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refuse to recognize it!</a:t>
            </a:r>
          </a:p>
          <a:p>
            <a:pPr marL="685800" indent="-685800">
              <a:buFont typeface="Wingdings" panose="05000000000000000000" pitchFamily="2" charset="2"/>
              <a:buChar char="Ø"/>
            </a:pPr>
            <a:r>
              <a:rPr lang="en-US" sz="4400" b="1" dirty="0">
                <a:effectLst>
                  <a:outerShdw blurRad="38100" dist="38100" dir="2700000" algn="tl">
                    <a:srgbClr val="000000">
                      <a:alpha val="43137"/>
                    </a:srgbClr>
                  </a:outerShdw>
                </a:effectLst>
                <a:latin typeface="Times New Roman" pitchFamily="18" charset="0"/>
                <a:cs typeface="Times New Roman" pitchFamily="18" charset="0"/>
              </a:rPr>
              <a:t>Will another blessing from God really change an ungrateful attitude in our hearts</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ounded Rectangle 3"/>
          <p:cNvSpPr/>
          <p:nvPr/>
        </p:nvSpPr>
        <p:spPr>
          <a:xfrm>
            <a:off x="152400" y="228600"/>
            <a:ext cx="7848600" cy="2590800"/>
          </a:xfrm>
          <a:prstGeom prst="roundRect">
            <a:avLst/>
          </a:prstGeom>
          <a:solidFill>
            <a:schemeClr val="bg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challenge for each of you…</a:t>
            </a:r>
            <a:endParaRPr lang="en-US" sz="8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5197271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solidFill>
                <a:schemeClr val="accent1">
                  <a:lumMod val="60000"/>
                  <a:lumOff val="40000"/>
                </a:schemeClr>
              </a:solidFill>
              <a:effectLst>
                <a:outerShdw blurRad="38100" dist="38100" dir="2700000" algn="tl">
                  <a:srgbClr val="000000">
                    <a:alpha val="43137"/>
                  </a:srgbClr>
                </a:outerShdw>
              </a:effectLst>
            </a:endParaRPr>
          </a:p>
        </p:txBody>
      </p:sp>
      <p:pic>
        <p:nvPicPr>
          <p:cNvPr id="12" name="Picture 2" descr="http://helios.augustana.edu/isaapt/f00/img/solar-eclipse-Turkey10.jp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 xmlns:a14="http://schemas.microsoft.com/office/drawing/2010/main" val="0"/>
              </a:ext>
            </a:extLst>
          </a:blip>
          <a:srcRect/>
          <a:stretch>
            <a:fillRect/>
          </a:stretch>
        </p:blipFill>
        <p:spPr bwMode="auto">
          <a:xfrm>
            <a:off x="4114801" y="-1"/>
            <a:ext cx="5029200" cy="6867407"/>
          </a:xfrm>
          <a:prstGeom prst="rect">
            <a:avLst/>
          </a:prstGeom>
          <a:noFill/>
        </p:spPr>
      </p:pic>
      <p:sp>
        <p:nvSpPr>
          <p:cNvPr id="6" name="TextBox 5"/>
          <p:cNvSpPr txBox="1"/>
          <p:nvPr/>
        </p:nvSpPr>
        <p:spPr>
          <a:xfrm>
            <a:off x="76200" y="5638800"/>
            <a:ext cx="7239000" cy="1200329"/>
          </a:xfrm>
          <a:prstGeom prst="rect">
            <a:avLst/>
          </a:prstGeom>
          <a:noFill/>
        </p:spPr>
        <p:txBody>
          <a:bodyPr wrap="square" rtlCol="0">
            <a:spAutoFit/>
          </a:bodyPr>
          <a:lstStyle/>
          <a:p>
            <a:r>
              <a:rPr lang="en-US" sz="3600" b="1"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jamesmichaelrochford@gmail.com</a:t>
            </a:r>
          </a:p>
          <a:p>
            <a:r>
              <a:rPr lang="en-US" sz="3600" b="1" u="sng" dirty="0" smtClean="0">
                <a:effectLst>
                  <a:outerShdw blurRad="38100" dist="38100" dir="2700000" algn="tl">
                    <a:srgbClr val="000000">
                      <a:alpha val="43137"/>
                    </a:srgbClr>
                  </a:outerShdw>
                </a:effectLst>
                <a:latin typeface="Times New Roman" pitchFamily="18" charset="0"/>
                <a:cs typeface="Times New Roman" pitchFamily="18" charset="0"/>
              </a:rPr>
              <a:t>www.evidenceunseen.com</a:t>
            </a:r>
          </a:p>
        </p:txBody>
      </p:sp>
      <p:sp>
        <p:nvSpPr>
          <p:cNvPr id="7" name="TextBox 6"/>
          <p:cNvSpPr txBox="1"/>
          <p:nvPr/>
        </p:nvSpPr>
        <p:spPr>
          <a:xfrm>
            <a:off x="5105400" y="2209800"/>
            <a:ext cx="3962400" cy="2123658"/>
          </a:xfrm>
          <a:prstGeom prst="rect">
            <a:avLst/>
          </a:prstGeom>
          <a:noFill/>
        </p:spPr>
        <p:txBody>
          <a:bodyPr wrap="square" rtlCol="0">
            <a:spAutoFit/>
          </a:bodyPr>
          <a:lstStyle/>
          <a:p>
            <a:pPr algn="r"/>
            <a:r>
              <a:rPr lang="en-US" sz="4400" b="1" i="1"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Comments?</a:t>
            </a:r>
          </a:p>
          <a:p>
            <a:pPr algn="r"/>
            <a:r>
              <a:rPr lang="en-US" sz="4400" b="1" i="1"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Questions?</a:t>
            </a:r>
          </a:p>
          <a:p>
            <a:pPr algn="r"/>
            <a:r>
              <a:rPr lang="en-US" sz="4400" b="1" i="1"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Experiences?</a:t>
            </a:r>
          </a:p>
        </p:txBody>
      </p:sp>
      <p:sp>
        <p:nvSpPr>
          <p:cNvPr id="10" name="TextBox 9"/>
          <p:cNvSpPr txBox="1"/>
          <p:nvPr/>
        </p:nvSpPr>
        <p:spPr>
          <a:xfrm>
            <a:off x="152400" y="2240101"/>
            <a:ext cx="4876800" cy="3170099"/>
          </a:xfrm>
          <a:prstGeom prst="rect">
            <a:avLst/>
          </a:prstGeom>
          <a:noFill/>
        </p:spPr>
        <p:txBody>
          <a:bodyPr wrap="square" rtlCol="0">
            <a:spAutoFit/>
          </a:bodyPr>
          <a:lstStyle/>
          <a:p>
            <a:pPr marL="342900" indent="-342900">
              <a:buFont typeface="Wingdings" panose="05000000000000000000" pitchFamily="2" charset="2"/>
              <a:buChar char="ü"/>
            </a:pPr>
            <a:r>
              <a:rPr lang="en-US" sz="4000" b="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Philosophical Case</a:t>
            </a:r>
          </a:p>
          <a:p>
            <a:pPr marL="342900" indent="-342900">
              <a:buFont typeface="Wingdings" panose="05000000000000000000" pitchFamily="2" charset="2"/>
              <a:buChar char="ü"/>
            </a:pPr>
            <a:r>
              <a:rPr lang="en-US" sz="4000" b="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Biblical Case</a:t>
            </a:r>
          </a:p>
          <a:p>
            <a:pPr marL="342900" indent="-342900">
              <a:buFont typeface="Wingdings" panose="05000000000000000000" pitchFamily="2" charset="2"/>
              <a:buChar char="ü"/>
            </a:pPr>
            <a:r>
              <a:rPr lang="en-US" sz="4000" b="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Scientific Case</a:t>
            </a:r>
          </a:p>
          <a:p>
            <a:pPr marL="342900" indent="-342900">
              <a:buFont typeface="Wingdings" panose="05000000000000000000" pitchFamily="2" charset="2"/>
              <a:buChar char="ü"/>
            </a:pPr>
            <a:r>
              <a:rPr lang="en-US" sz="4000" b="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Cultivating Gratitude</a:t>
            </a:r>
          </a:p>
        </p:txBody>
      </p:sp>
      <p:sp>
        <p:nvSpPr>
          <p:cNvPr id="15" name="TextBox 14"/>
          <p:cNvSpPr txBox="1"/>
          <p:nvPr/>
        </p:nvSpPr>
        <p:spPr>
          <a:xfrm>
            <a:off x="152400" y="-66258"/>
            <a:ext cx="8839200" cy="2123658"/>
          </a:xfrm>
          <a:prstGeom prst="rect">
            <a:avLst/>
          </a:prstGeom>
          <a:noFill/>
        </p:spPr>
        <p:txBody>
          <a:bodyPr wrap="square" rtlCol="0">
            <a:spAutoFit/>
          </a:bodyPr>
          <a:lstStyle/>
          <a:p>
            <a:pPr algn="ctr"/>
            <a:r>
              <a:rPr lang="en-US" sz="6600" b="1" dirty="0" smtClean="0">
                <a:solidFill>
                  <a:schemeClr val="bg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The Lost Virtue of Gratitude</a:t>
            </a:r>
          </a:p>
        </p:txBody>
      </p:sp>
    </p:spTree>
    <p:extLst>
      <p:ext uri="{BB962C8B-B14F-4D97-AF65-F5344CB8AC3E}">
        <p14:creationId xmlns="" xmlns:p14="http://schemas.microsoft.com/office/powerpoint/2010/main" val="21720313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gtEl>
                                        <p:attrNameLst>
                                          <p:attrName>ppt_y</p:attrName>
                                        </p:attrNameLst>
                                      </p:cBhvr>
                                      <p:tavLst>
                                        <p:tav tm="0">
                                          <p:val>
                                            <p:strVal val="#ppt_y"/>
                                          </p:val>
                                        </p:tav>
                                        <p:tav tm="100000">
                                          <p:val>
                                            <p:strVal val="#ppt_y"/>
                                          </p:val>
                                        </p:tav>
                                      </p:tavLst>
                                    </p:anim>
                                    <p:anim calcmode="lin" valueType="num">
                                      <p:cBhvr>
                                        <p:cTn id="1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a:off x="0" y="762000"/>
            <a:ext cx="9144000" cy="6096000"/>
          </a:xfrm>
          <a:prstGeom prst="rect">
            <a:avLst/>
          </a:prstGeom>
        </p:spPr>
      </p:pic>
      <p:sp>
        <p:nvSpPr>
          <p:cNvPr id="3" name="Rectangle 2"/>
          <p:cNvSpPr/>
          <p:nvPr/>
        </p:nvSpPr>
        <p:spPr>
          <a:xfrm>
            <a:off x="0" y="0"/>
            <a:ext cx="9144000" cy="990600"/>
          </a:xfrm>
          <a:prstGeom prst="rect">
            <a:avLst/>
          </a:prstGeom>
          <a:ln w="76200">
            <a:solidFill>
              <a:schemeClr val="bg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www.</a:t>
            </a:r>
            <a:r>
              <a:rPr lang="en-US" sz="6000" b="1" dirty="0" smtClean="0">
                <a:solidFill>
                  <a:schemeClr val="bg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evidenceunseen</a:t>
            </a:r>
            <a:r>
              <a:rPr lang="en-US" sz="6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a:t>
            </a:r>
            <a:endParaRPr lang="en-US" sz="6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72999587"/>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3046988"/>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p:txBody>
      </p:sp>
      <p:sp>
        <p:nvSpPr>
          <p:cNvPr id="3" name="Rounded Rectangle 2"/>
          <p:cNvSpPr/>
          <p:nvPr/>
        </p:nvSpPr>
        <p:spPr>
          <a:xfrm>
            <a:off x="2667000" y="304800"/>
            <a:ext cx="6324600" cy="49530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Biblical gratitude is not equivalent to “New Age mind power.”</a:t>
            </a:r>
          </a:p>
          <a:p>
            <a:pPr marL="571500" indent="-571500">
              <a:buFont typeface="Wingdings" panose="05000000000000000000" pitchFamily="2" charset="2"/>
              <a:buChar char="ü"/>
            </a:pP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beliefs have a massive effect </a:t>
            </a:r>
            <a:r>
              <a:rPr lang="en-US" sz="4000" b="1" i="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sz="40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do not affect the external world </a:t>
            </a:r>
            <a:r>
              <a:rPr lang="en-US" sz="4000" b="1" i="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around </a:t>
            </a:r>
            <a:r>
              <a:rPr lang="en-US" sz="40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372221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4524315"/>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p:txBody>
      </p:sp>
      <p:sp>
        <p:nvSpPr>
          <p:cNvPr id="3" name="Rounded Rectangle 2"/>
          <p:cNvSpPr/>
          <p:nvPr/>
        </p:nvSpPr>
        <p:spPr>
          <a:xfrm>
            <a:off x="152400" y="228600"/>
            <a:ext cx="8305800" cy="3886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Pharisee </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[said], ‘God</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 thank </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a:t>
            </a:r>
          </a:p>
          <a:p>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5278728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left)">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4524315"/>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p:txBody>
      </p:sp>
      <p:sp>
        <p:nvSpPr>
          <p:cNvPr id="3" name="Rounded Rectangle 2"/>
          <p:cNvSpPr/>
          <p:nvPr/>
        </p:nvSpPr>
        <p:spPr>
          <a:xfrm>
            <a:off x="152400" y="228600"/>
            <a:ext cx="8305800" cy="3886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Pharisee </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[said], ‘God</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 thank You that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not like other </a:t>
            </a:r>
            <a:r>
              <a:rPr lang="en-US" sz="4000" b="1" u="sng"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people</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swindlers</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unjust, adulterers, or even like this tax collector. </a:t>
            </a:r>
            <a:r>
              <a:rPr lang="en-US" sz="4000" b="1" u="sng"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twice a week</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pay tithes of all that I </a:t>
            </a:r>
            <a:r>
              <a:rPr lang="en-US" sz="4000" b="1" u="sng"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get</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(Lk. 18:11-12).</a:t>
            </a:r>
            <a:endPar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Oval 3"/>
          <p:cNvSpPr/>
          <p:nvPr/>
        </p:nvSpPr>
        <p:spPr>
          <a:xfrm>
            <a:off x="6324600" y="304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209800" y="9144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6084570" y="21717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3276600" y="27432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66700" y="3352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25696327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9258</TotalTime>
  <Words>3740</Words>
  <Application>Microsoft Office PowerPoint</Application>
  <PresentationFormat>On-screen Show (4:3)</PresentationFormat>
  <Paragraphs>452</Paragraphs>
  <Slides>67</Slides>
  <Notes>67</Notes>
  <HiddenSlides>0</HiddenSlides>
  <MMClips>2</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Franklin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Rochford</dc:creator>
  <cp:lastModifiedBy>mcguired</cp:lastModifiedBy>
  <cp:revision>1247</cp:revision>
  <dcterms:created xsi:type="dcterms:W3CDTF">2011-02-16T23:43:02Z</dcterms:created>
  <dcterms:modified xsi:type="dcterms:W3CDTF">2017-07-12T15:07:20Z</dcterms:modified>
</cp:coreProperties>
</file>