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308" r:id="rId3"/>
    <p:sldId id="796" r:id="rId4"/>
    <p:sldId id="326" r:id="rId5"/>
    <p:sldId id="797" r:id="rId6"/>
    <p:sldId id="799" r:id="rId7"/>
    <p:sldId id="342" r:id="rId8"/>
    <p:sldId id="800" r:id="rId9"/>
    <p:sldId id="801" r:id="rId10"/>
    <p:sldId id="802" r:id="rId11"/>
    <p:sldId id="803" r:id="rId12"/>
    <p:sldId id="804" r:id="rId13"/>
    <p:sldId id="805" r:id="rId14"/>
    <p:sldId id="329" r:id="rId15"/>
    <p:sldId id="338" r:id="rId16"/>
    <p:sldId id="335" r:id="rId17"/>
    <p:sldId id="339" r:id="rId18"/>
    <p:sldId id="336" r:id="rId19"/>
    <p:sldId id="806" r:id="rId20"/>
    <p:sldId id="340" r:id="rId21"/>
    <p:sldId id="337" r:id="rId22"/>
    <p:sldId id="807" r:id="rId23"/>
    <p:sldId id="808" r:id="rId24"/>
    <p:sldId id="809" r:id="rId25"/>
    <p:sldId id="341" r:id="rId26"/>
    <p:sldId id="810" r:id="rId27"/>
    <p:sldId id="328" r:id="rId28"/>
    <p:sldId id="811" r:id="rId29"/>
    <p:sldId id="812" r:id="rId30"/>
    <p:sldId id="795"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66"/>
    <a:srgbClr val="FFC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5ABEEC5-FB59-430C-8339-B9FB94E09571}" v="60" dt="2021-01-19T16:24:51.170"/>
    <p1510:client id="{BDE7B696-3D5E-47A4-BE86-38CA6660B276}" v="72" dt="2021-01-19T23:15:59.69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0" d="100"/>
          <a:sy n="110" d="100"/>
        </p:scale>
        <p:origin x="594"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6502842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2_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85FEF0AC-57F3-46C3-A067-AF9767D0141E}"/>
              </a:ext>
            </a:extLst>
          </p:cNvPr>
          <p:cNvSpPr/>
          <p:nvPr/>
        </p:nvSpPr>
        <p:spPr>
          <a:xfrm>
            <a:off x="982436" y="2008415"/>
            <a:ext cx="7581900" cy="2906486"/>
          </a:xfrm>
          <a:prstGeom prst="rect">
            <a:avLst/>
          </a:prstGeom>
          <a:solidFill>
            <a:srgbClr val="000000">
              <a:alpha val="21176"/>
            </a:srgbClr>
          </a:solidFill>
          <a:ln>
            <a:solidFill>
              <a:srgbClr val="03402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outerShdw blurRad="38100" dist="38100" dir="2700000" algn="tl">
                  <a:srgbClr val="000000">
                    <a:alpha val="43137"/>
                  </a:srgbClr>
                </a:outerShdw>
              </a:effectLst>
            </a:endParaRPr>
          </a:p>
        </p:txBody>
      </p:sp>
      <p:sp>
        <p:nvSpPr>
          <p:cNvPr id="2" name="Title 1">
            <a:extLst>
              <a:ext uri="{FF2B5EF4-FFF2-40B4-BE49-F238E27FC236}">
                <a16:creationId xmlns:a16="http://schemas.microsoft.com/office/drawing/2014/main" xmlns="" id="{8EC4E82F-64D4-4769-BE3C-6E5329F7A79A}"/>
              </a:ext>
            </a:extLst>
          </p:cNvPr>
          <p:cNvSpPr>
            <a:spLocks noGrp="1"/>
          </p:cNvSpPr>
          <p:nvPr>
            <p:ph type="ctrTitle" hasCustomPrompt="1"/>
          </p:nvPr>
        </p:nvSpPr>
        <p:spPr>
          <a:xfrm>
            <a:off x="566057" y="1231220"/>
            <a:ext cx="8599714" cy="2387600"/>
          </a:xfrm>
        </p:spPr>
        <p:txBody>
          <a:bodyPr anchor="b">
            <a:normAutofit/>
          </a:bodyPr>
          <a:lstStyle>
            <a:lvl1pPr algn="ctr">
              <a:defRPr sz="7200" b="1">
                <a:solidFill>
                  <a:srgbClr val="72DB2B"/>
                </a:solidFill>
                <a:latin typeface="Lao UI" panose="020B0502040204020203" pitchFamily="34" charset="0"/>
                <a:cs typeface="Lao UI" panose="020B0502040204020203" pitchFamily="34" charset="0"/>
              </a:defRPr>
            </a:lvl1pPr>
          </a:lstStyle>
          <a:p>
            <a:r>
              <a:rPr lang="en-US"/>
              <a:t>Title</a:t>
            </a:r>
          </a:p>
        </p:txBody>
      </p:sp>
      <p:sp>
        <p:nvSpPr>
          <p:cNvPr id="3" name="Subtitle 2">
            <a:extLst>
              <a:ext uri="{FF2B5EF4-FFF2-40B4-BE49-F238E27FC236}">
                <a16:creationId xmlns:a16="http://schemas.microsoft.com/office/drawing/2014/main" xmlns="" id="{613C1D05-4FCF-4AE8-B4DD-1BA6EC2A1967}"/>
              </a:ext>
            </a:extLst>
          </p:cNvPr>
          <p:cNvSpPr>
            <a:spLocks noGrp="1"/>
          </p:cNvSpPr>
          <p:nvPr>
            <p:ph type="subTitle" idx="1" hasCustomPrompt="1"/>
          </p:nvPr>
        </p:nvSpPr>
        <p:spPr>
          <a:xfrm>
            <a:off x="566057" y="3710895"/>
            <a:ext cx="8599714" cy="1655762"/>
          </a:xfrm>
        </p:spPr>
        <p:txBody>
          <a:bodyPr>
            <a:normAutofit/>
          </a:bodyPr>
          <a:lstStyle>
            <a:lvl1pPr marL="0" indent="0" algn="ctr">
              <a:buNone/>
              <a:defRPr sz="4800" b="1">
                <a:solidFill>
                  <a:schemeClr val="bg1"/>
                </a:solidFill>
                <a:latin typeface="Lao UI" panose="020B0502040204020203" pitchFamily="34" charset="0"/>
                <a:cs typeface="Lao UI" panose="020B0502040204020203"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Sub Title</a:t>
            </a:r>
          </a:p>
        </p:txBody>
      </p:sp>
    </p:spTree>
    <p:extLst>
      <p:ext uri="{BB962C8B-B14F-4D97-AF65-F5344CB8AC3E}">
        <p14:creationId xmlns:p14="http://schemas.microsoft.com/office/powerpoint/2010/main" val="5935380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72143" y="136525"/>
            <a:ext cx="11506200" cy="1325563"/>
          </a:xfrm>
        </p:spPr>
        <p:txBody>
          <a:bodyPr>
            <a:normAutofit/>
          </a:bodyPr>
          <a:lstStyle>
            <a:lvl1pPr>
              <a:lnSpc>
                <a:spcPct val="100000"/>
              </a:lnSpc>
              <a:defRPr sz="5000" b="1">
                <a:solidFill>
                  <a:srgbClr val="72DB2B"/>
                </a:solidFill>
                <a:latin typeface="Lao UI" panose="020B0502040204020203" pitchFamily="34" charset="0"/>
                <a:cs typeface="Lao UI" panose="020B0502040204020203" pitchFamily="34" charset="0"/>
              </a:defRPr>
            </a:lvl1pPr>
          </a:lstStyle>
          <a:p>
            <a:r>
              <a:rPr lang="en-US"/>
              <a:t>Click to edit Master title style</a:t>
            </a:r>
          </a:p>
        </p:txBody>
      </p:sp>
      <p:sp useBgFill="1">
        <p:nvSpPr>
          <p:cNvPr id="3" name="Content Placeholder 2"/>
          <p:cNvSpPr>
            <a:spLocks noGrp="1"/>
          </p:cNvSpPr>
          <p:nvPr>
            <p:ph idx="1"/>
          </p:nvPr>
        </p:nvSpPr>
        <p:spPr>
          <a:xfrm>
            <a:off x="272143" y="1597024"/>
            <a:ext cx="11506200" cy="4945289"/>
          </a:xfrm>
          <a:ln>
            <a:solidFill>
              <a:schemeClr val="accent6">
                <a:lumMod val="50000"/>
              </a:schemeClr>
            </a:solidFill>
          </a:ln>
        </p:spPr>
        <p:txBody>
          <a:bodyPr/>
          <a:lstStyle>
            <a:lvl1pPr>
              <a:lnSpc>
                <a:spcPct val="100000"/>
              </a:lnSpc>
              <a:defRPr sz="4600" b="1">
                <a:solidFill>
                  <a:schemeClr val="bg1"/>
                </a:solidFill>
                <a:latin typeface="Lao UI" panose="020B0502040204020203" pitchFamily="34" charset="0"/>
                <a:cs typeface="Lao UI" panose="020B0502040204020203" pitchFamily="34" charset="0"/>
              </a:defRPr>
            </a:lvl1pPr>
            <a:lvl2pPr>
              <a:lnSpc>
                <a:spcPct val="100000"/>
              </a:lnSpc>
              <a:defRPr sz="4400">
                <a:solidFill>
                  <a:schemeClr val="bg1"/>
                </a:solidFill>
                <a:latin typeface="Lao UI" panose="020B0502040204020203" pitchFamily="34" charset="0"/>
                <a:cs typeface="Lao UI" panose="020B0502040204020203" pitchFamily="34" charset="0"/>
              </a:defRPr>
            </a:lvl2pPr>
            <a:lvl3pPr>
              <a:lnSpc>
                <a:spcPct val="100000"/>
              </a:lnSpc>
              <a:defRPr sz="4200">
                <a:solidFill>
                  <a:schemeClr val="bg1"/>
                </a:solidFill>
                <a:latin typeface="Lao UI" panose="020B0502040204020203" pitchFamily="34" charset="0"/>
                <a:cs typeface="Lao UI" panose="020B0502040204020203" pitchFamily="34" charset="0"/>
              </a:defRPr>
            </a:lvl3pPr>
            <a:lvl4pPr>
              <a:lnSpc>
                <a:spcPct val="100000"/>
              </a:lnSpc>
              <a:defRPr sz="4000">
                <a:solidFill>
                  <a:schemeClr val="bg1"/>
                </a:solidFill>
                <a:latin typeface="Lao UI" panose="020B0502040204020203" pitchFamily="34" charset="0"/>
                <a:cs typeface="Lao UI" panose="020B0502040204020203" pitchFamily="34" charset="0"/>
              </a:defRPr>
            </a:lvl4pPr>
            <a:lvl5pPr>
              <a:lnSpc>
                <a:spcPct val="100000"/>
              </a:lnSpc>
              <a:defRPr sz="3800">
                <a:solidFill>
                  <a:schemeClr val="bg1"/>
                </a:solidFill>
                <a:latin typeface="Lao UI" panose="020B0502040204020203" pitchFamily="34" charset="0"/>
                <a:cs typeface="Lao UI" panose="020B0502040204020203"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640128899"/>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defRPr sz="5400" b="1">
                <a:solidFill>
                  <a:srgbClr val="72DB2B"/>
                </a:solidFill>
                <a:latin typeface="Lao UI" panose="020B0502040204020203" pitchFamily="34" charset="0"/>
                <a:cs typeface="Lao UI" panose="020B0502040204020203" pitchFamily="34" charset="0"/>
              </a:defRPr>
            </a:lvl1pPr>
          </a:lstStyle>
          <a:p>
            <a:r>
              <a:rPr lang="en-US"/>
              <a:t>Title</a:t>
            </a:r>
          </a:p>
        </p:txBody>
      </p:sp>
      <p:sp>
        <p:nvSpPr>
          <p:cNvPr id="3" name="Content Placeholder 2"/>
          <p:cNvSpPr>
            <a:spLocks noGrp="1"/>
          </p:cNvSpPr>
          <p:nvPr>
            <p:ph sz="half" idx="1"/>
          </p:nvPr>
        </p:nvSpPr>
        <p:spPr>
          <a:xfrm>
            <a:off x="838200" y="1825625"/>
            <a:ext cx="5181600" cy="4351338"/>
          </a:xfrm>
          <a:ln>
            <a:solidFill>
              <a:schemeClr val="accent6">
                <a:lumMod val="50000"/>
              </a:schemeClr>
            </a:solidFill>
          </a:ln>
        </p:spPr>
        <p:txBody>
          <a:bodyPr/>
          <a:lstStyle>
            <a:lvl1pPr>
              <a:lnSpc>
                <a:spcPct val="100000"/>
              </a:lnSpc>
              <a:defRPr sz="4400" b="1">
                <a:solidFill>
                  <a:schemeClr val="bg1"/>
                </a:solidFill>
                <a:latin typeface="Lao UI" panose="020B0502040204020203" pitchFamily="34" charset="0"/>
                <a:cs typeface="Lao UI" panose="020B0502040204020203" pitchFamily="34" charset="0"/>
              </a:defRPr>
            </a:lvl1pPr>
            <a:lvl2pPr>
              <a:lnSpc>
                <a:spcPct val="100000"/>
              </a:lnSpc>
              <a:defRPr sz="4200">
                <a:solidFill>
                  <a:schemeClr val="bg1"/>
                </a:solidFill>
                <a:latin typeface="Lao UI" panose="020B0502040204020203" pitchFamily="34" charset="0"/>
                <a:cs typeface="Lao UI" panose="020B0502040204020203" pitchFamily="34" charset="0"/>
              </a:defRPr>
            </a:lvl2pPr>
            <a:lvl3pPr>
              <a:lnSpc>
                <a:spcPct val="100000"/>
              </a:lnSpc>
              <a:defRPr sz="4000">
                <a:solidFill>
                  <a:schemeClr val="bg1"/>
                </a:solidFill>
                <a:latin typeface="Lao UI" panose="020B0502040204020203" pitchFamily="34" charset="0"/>
                <a:cs typeface="Lao UI" panose="020B0502040204020203" pitchFamily="34" charset="0"/>
              </a:defRPr>
            </a:lvl3pPr>
            <a:lvl4pPr>
              <a:lnSpc>
                <a:spcPct val="100000"/>
              </a:lnSpc>
              <a:defRPr sz="3600">
                <a:solidFill>
                  <a:schemeClr val="bg1"/>
                </a:solidFill>
                <a:latin typeface="Lao UI" panose="020B0502040204020203" pitchFamily="34" charset="0"/>
                <a:cs typeface="Lao UI" panose="020B0502040204020203" pitchFamily="34" charset="0"/>
              </a:defRPr>
            </a:lvl4pPr>
            <a:lvl5pPr>
              <a:defRPr>
                <a:solidFill>
                  <a:schemeClr val="bg1"/>
                </a:solidFill>
                <a:latin typeface="Lao UI" panose="020B0502040204020203" pitchFamily="34" charset="0"/>
                <a:cs typeface="Lao UI" panose="020B0502040204020203"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a:ln>
            <a:solidFill>
              <a:schemeClr val="accent6">
                <a:lumMod val="50000"/>
              </a:schemeClr>
            </a:solidFill>
          </a:ln>
        </p:spPr>
        <p:txBody>
          <a:bodyPr/>
          <a:lstStyle>
            <a:lvl1pPr>
              <a:lnSpc>
                <a:spcPct val="100000"/>
              </a:lnSpc>
              <a:defRPr sz="4400" b="1">
                <a:solidFill>
                  <a:schemeClr val="bg1"/>
                </a:solidFill>
                <a:latin typeface="Lao UI" panose="020B0502040204020203" pitchFamily="34" charset="0"/>
                <a:cs typeface="Lao UI" panose="020B0502040204020203" pitchFamily="34" charset="0"/>
              </a:defRPr>
            </a:lvl1pPr>
            <a:lvl2pPr>
              <a:lnSpc>
                <a:spcPct val="100000"/>
              </a:lnSpc>
              <a:defRPr sz="4200">
                <a:solidFill>
                  <a:schemeClr val="bg1"/>
                </a:solidFill>
                <a:latin typeface="Lao UI" panose="020B0502040204020203" pitchFamily="34" charset="0"/>
                <a:cs typeface="Lao UI" panose="020B0502040204020203" pitchFamily="34" charset="0"/>
              </a:defRPr>
            </a:lvl2pPr>
            <a:lvl3pPr>
              <a:lnSpc>
                <a:spcPct val="100000"/>
              </a:lnSpc>
              <a:defRPr sz="4000">
                <a:solidFill>
                  <a:schemeClr val="bg1"/>
                </a:solidFill>
                <a:latin typeface="Lao UI" panose="020B0502040204020203" pitchFamily="34" charset="0"/>
                <a:cs typeface="Lao UI" panose="020B0502040204020203" pitchFamily="34" charset="0"/>
              </a:defRPr>
            </a:lvl3pPr>
            <a:lvl4pPr>
              <a:lnSpc>
                <a:spcPct val="100000"/>
              </a:lnSpc>
              <a:defRPr sz="3600">
                <a:solidFill>
                  <a:schemeClr val="bg1"/>
                </a:solidFill>
                <a:latin typeface="Lao UI" panose="020B0502040204020203" pitchFamily="34" charset="0"/>
                <a:cs typeface="Lao UI" panose="020B0502040204020203" pitchFamily="34" charset="0"/>
              </a:defRPr>
            </a:lvl4pPr>
            <a:lvl5pPr>
              <a:defRPr>
                <a:solidFill>
                  <a:schemeClr val="bg1"/>
                </a:solidFill>
                <a:latin typeface="Lao UI" panose="020B0502040204020203" pitchFamily="34" charset="0"/>
                <a:cs typeface="Lao UI" panose="020B0502040204020203"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1A24867-2377-4E78-AFEA-1AD8404BB69E}" type="datetimeFigureOut">
              <a:rPr lang="en-US" smtClean="0"/>
              <a:t>1/25/2021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7CC972-CBA4-4C87-A819-A521403A9AD1}" type="slidenum">
              <a:rPr lang="en-US" smtClean="0"/>
              <a:t>‹#›</a:t>
            </a:fld>
            <a:endParaRPr lang="en-US"/>
          </a:p>
        </p:txBody>
      </p:sp>
    </p:spTree>
    <p:extLst>
      <p:ext uri="{BB962C8B-B14F-4D97-AF65-F5344CB8AC3E}">
        <p14:creationId xmlns:p14="http://schemas.microsoft.com/office/powerpoint/2010/main" val="698433238"/>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ext box">
    <p:spTree>
      <p:nvGrpSpPr>
        <p:cNvPr id="1" name=""/>
        <p:cNvGrpSpPr/>
        <p:nvPr/>
      </p:nvGrpSpPr>
      <p:grpSpPr>
        <a:xfrm>
          <a:off x="0" y="0"/>
          <a:ext cx="0" cy="0"/>
          <a:chOff x="0" y="0"/>
          <a:chExt cx="0" cy="0"/>
        </a:xfrm>
      </p:grpSpPr>
      <p:sp>
        <p:nvSpPr>
          <p:cNvPr id="2" name="Title 1"/>
          <p:cNvSpPr>
            <a:spLocks noGrp="1"/>
          </p:cNvSpPr>
          <p:nvPr>
            <p:ph type="title"/>
          </p:nvPr>
        </p:nvSpPr>
        <p:spPr>
          <a:xfrm>
            <a:off x="272143" y="136525"/>
            <a:ext cx="11506200" cy="1325563"/>
          </a:xfrm>
        </p:spPr>
        <p:txBody>
          <a:bodyPr>
            <a:normAutofit/>
          </a:bodyPr>
          <a:lstStyle>
            <a:lvl1pPr>
              <a:lnSpc>
                <a:spcPct val="100000"/>
              </a:lnSpc>
              <a:defRPr sz="5000" b="1">
                <a:solidFill>
                  <a:srgbClr val="72DB2B"/>
                </a:solidFill>
                <a:latin typeface="Lao UI" panose="020B0502040204020203" pitchFamily="34" charset="0"/>
                <a:cs typeface="Lao UI" panose="020B0502040204020203" pitchFamily="34" charset="0"/>
              </a:defRPr>
            </a:lvl1pPr>
          </a:lstStyle>
          <a:p>
            <a:r>
              <a:rPr lang="en-US"/>
              <a:t>Click to edit Master title style</a:t>
            </a:r>
          </a:p>
        </p:txBody>
      </p:sp>
      <p:sp useBgFill="1">
        <p:nvSpPr>
          <p:cNvPr id="3" name="Content Placeholder 2"/>
          <p:cNvSpPr>
            <a:spLocks noGrp="1"/>
          </p:cNvSpPr>
          <p:nvPr>
            <p:ph idx="1"/>
          </p:nvPr>
        </p:nvSpPr>
        <p:spPr>
          <a:xfrm>
            <a:off x="272143" y="1597024"/>
            <a:ext cx="11506200" cy="4945289"/>
          </a:xfrm>
        </p:spPr>
        <p:txBody>
          <a:bodyPr/>
          <a:lstStyle>
            <a:lvl1pPr>
              <a:lnSpc>
                <a:spcPct val="100000"/>
              </a:lnSpc>
              <a:defRPr sz="4600" b="1">
                <a:solidFill>
                  <a:schemeClr val="bg1"/>
                </a:solidFill>
                <a:latin typeface="Lao UI" panose="020B0502040204020203" pitchFamily="34" charset="0"/>
                <a:cs typeface="Lao UI" panose="020B0502040204020203" pitchFamily="34" charset="0"/>
              </a:defRPr>
            </a:lvl1pPr>
            <a:lvl2pPr>
              <a:lnSpc>
                <a:spcPct val="100000"/>
              </a:lnSpc>
              <a:defRPr sz="4400">
                <a:solidFill>
                  <a:schemeClr val="bg1"/>
                </a:solidFill>
                <a:latin typeface="Lao UI" panose="020B0502040204020203" pitchFamily="34" charset="0"/>
                <a:cs typeface="Lao UI" panose="020B0502040204020203" pitchFamily="34" charset="0"/>
              </a:defRPr>
            </a:lvl2pPr>
            <a:lvl3pPr>
              <a:lnSpc>
                <a:spcPct val="100000"/>
              </a:lnSpc>
              <a:defRPr sz="4200">
                <a:solidFill>
                  <a:schemeClr val="bg1"/>
                </a:solidFill>
                <a:latin typeface="Lao UI" panose="020B0502040204020203" pitchFamily="34" charset="0"/>
                <a:cs typeface="Lao UI" panose="020B0502040204020203" pitchFamily="34" charset="0"/>
              </a:defRPr>
            </a:lvl3pPr>
            <a:lvl4pPr>
              <a:lnSpc>
                <a:spcPct val="100000"/>
              </a:lnSpc>
              <a:defRPr sz="4000">
                <a:solidFill>
                  <a:schemeClr val="bg1"/>
                </a:solidFill>
                <a:latin typeface="Lao UI" panose="020B0502040204020203" pitchFamily="34" charset="0"/>
                <a:cs typeface="Lao UI" panose="020B0502040204020203" pitchFamily="34" charset="0"/>
              </a:defRPr>
            </a:lvl4pPr>
            <a:lvl5pPr>
              <a:lnSpc>
                <a:spcPct val="100000"/>
              </a:lnSpc>
              <a:defRPr sz="3800">
                <a:solidFill>
                  <a:schemeClr val="bg1"/>
                </a:solidFill>
                <a:latin typeface="Lao UI" panose="020B0502040204020203" pitchFamily="34" charset="0"/>
                <a:cs typeface="Lao UI" panose="020B0502040204020203"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Text Placeholder 5">
            <a:extLst>
              <a:ext uri="{FF2B5EF4-FFF2-40B4-BE49-F238E27FC236}">
                <a16:creationId xmlns:a16="http://schemas.microsoft.com/office/drawing/2014/main" xmlns="" id="{8A2AE349-DB73-4021-B649-1E149B138D99}"/>
              </a:ext>
            </a:extLst>
          </p:cNvPr>
          <p:cNvSpPr>
            <a:spLocks noGrp="1"/>
          </p:cNvSpPr>
          <p:nvPr>
            <p:ph type="body" sz="quarter" idx="10"/>
          </p:nvPr>
        </p:nvSpPr>
        <p:spPr>
          <a:xfrm>
            <a:off x="5943600" y="2895600"/>
            <a:ext cx="5715000" cy="2590800"/>
          </a:xfrm>
          <a:ln/>
        </p:spPr>
        <p:style>
          <a:lnRef idx="0">
            <a:schemeClr val="dk1"/>
          </a:lnRef>
          <a:fillRef idx="3">
            <a:schemeClr val="dk1"/>
          </a:fillRef>
          <a:effectRef idx="3">
            <a:schemeClr val="dk1"/>
          </a:effectRef>
          <a:fontRef idx="minor">
            <a:schemeClr val="lt1"/>
          </a:fontRef>
        </p:style>
        <p:txBody>
          <a:bodyPr/>
          <a:lstStyle>
            <a:lvl1pPr>
              <a:defRPr sz="36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362080894"/>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E319A92-1E57-42BE-B527-6AAC6F789B2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F4E2013F-5C75-4A80-981E-698BE8B4F92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7A14E8F3-0BEB-4870-B377-A1AA1C56C991}"/>
              </a:ext>
            </a:extLst>
          </p:cNvPr>
          <p:cNvSpPr>
            <a:spLocks noGrp="1"/>
          </p:cNvSpPr>
          <p:nvPr>
            <p:ph type="dt" sz="half" idx="10"/>
          </p:nvPr>
        </p:nvSpPr>
        <p:spPr/>
        <p:txBody>
          <a:bodyPr/>
          <a:lstStyle/>
          <a:p>
            <a:fld id="{21A24867-2377-4E78-AFEA-1AD8404BB69E}" type="datetimeFigureOut">
              <a:rPr lang="en-US" smtClean="0"/>
              <a:t>1/25/2021</a:t>
            </a:fld>
            <a:endParaRPr lang="en-US"/>
          </a:p>
        </p:txBody>
      </p:sp>
      <p:sp>
        <p:nvSpPr>
          <p:cNvPr id="5" name="Footer Placeholder 4">
            <a:extLst>
              <a:ext uri="{FF2B5EF4-FFF2-40B4-BE49-F238E27FC236}">
                <a16:creationId xmlns:a16="http://schemas.microsoft.com/office/drawing/2014/main" xmlns="" id="{E86FE6BE-CA0C-4B2C-B24B-A36B755E375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CBD41400-71BE-4E24-AE89-F49D659AB44E}"/>
              </a:ext>
            </a:extLst>
          </p:cNvPr>
          <p:cNvSpPr>
            <a:spLocks noGrp="1"/>
          </p:cNvSpPr>
          <p:nvPr>
            <p:ph type="sldNum" sz="quarter" idx="12"/>
          </p:nvPr>
        </p:nvSpPr>
        <p:spPr/>
        <p:txBody>
          <a:bodyPr/>
          <a:lstStyle/>
          <a:p>
            <a:fld id="{B77CC972-CBA4-4C87-A819-A521403A9AD1}" type="slidenum">
              <a:rPr lang="en-US" smtClean="0"/>
              <a:t>‹#›</a:t>
            </a:fld>
            <a:endParaRPr lang="en-US"/>
          </a:p>
        </p:txBody>
      </p:sp>
    </p:spTree>
    <p:extLst>
      <p:ext uri="{BB962C8B-B14F-4D97-AF65-F5344CB8AC3E}">
        <p14:creationId xmlns:p14="http://schemas.microsoft.com/office/powerpoint/2010/main" val="12525484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22C7924A-6E31-4536-93F4-2C8EC4CF90A3}"/>
              </a:ext>
            </a:extLst>
          </p:cNvPr>
          <p:cNvSpPr>
            <a:spLocks noGrp="1"/>
          </p:cNvSpPr>
          <p:nvPr>
            <p:ph type="dt" sz="half" idx="10"/>
          </p:nvPr>
        </p:nvSpPr>
        <p:spPr/>
        <p:txBody>
          <a:bodyPr/>
          <a:lstStyle/>
          <a:p>
            <a:fld id="{21A24867-2377-4E78-AFEA-1AD8404BB69E}" type="datetimeFigureOut">
              <a:rPr lang="en-US" smtClean="0"/>
              <a:t>1/25/2021</a:t>
            </a:fld>
            <a:endParaRPr lang="en-US"/>
          </a:p>
        </p:txBody>
      </p:sp>
      <p:sp>
        <p:nvSpPr>
          <p:cNvPr id="3" name="Footer Placeholder 2">
            <a:extLst>
              <a:ext uri="{FF2B5EF4-FFF2-40B4-BE49-F238E27FC236}">
                <a16:creationId xmlns:a16="http://schemas.microsoft.com/office/drawing/2014/main" xmlns="" id="{5C729DD5-695F-4B8D-B69D-6AE71D3DE79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54C838C2-E742-49D8-9ED7-A5D0DBBB5A7C}"/>
              </a:ext>
            </a:extLst>
          </p:cNvPr>
          <p:cNvSpPr>
            <a:spLocks noGrp="1"/>
          </p:cNvSpPr>
          <p:nvPr>
            <p:ph type="sldNum" sz="quarter" idx="12"/>
          </p:nvPr>
        </p:nvSpPr>
        <p:spPr/>
        <p:txBody>
          <a:bodyPr/>
          <a:lstStyle/>
          <a:p>
            <a:fld id="{B77CC972-CBA4-4C87-A819-A521403A9AD1}" type="slidenum">
              <a:rPr lang="en-US" smtClean="0"/>
              <a:t>‹#›</a:t>
            </a:fld>
            <a:endParaRPr lang="en-US"/>
          </a:p>
        </p:txBody>
      </p:sp>
    </p:spTree>
    <p:extLst>
      <p:ext uri="{BB962C8B-B14F-4D97-AF65-F5344CB8AC3E}">
        <p14:creationId xmlns:p14="http://schemas.microsoft.com/office/powerpoint/2010/main" val="823011834"/>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03272D"/>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A24867-2377-4E78-AFEA-1AD8404BB69E}" type="datetimeFigureOut">
              <a:rPr lang="en-US" smtClean="0"/>
              <a:t>1/25/2021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7CC972-CBA4-4C87-A819-A521403A9AD1}" type="slidenum">
              <a:rPr lang="en-US" smtClean="0"/>
              <a:t>‹#›</a:t>
            </a:fld>
            <a:endParaRPr lang="en-US"/>
          </a:p>
        </p:txBody>
      </p:sp>
    </p:spTree>
    <p:extLst>
      <p:ext uri="{BB962C8B-B14F-4D97-AF65-F5344CB8AC3E}">
        <p14:creationId xmlns:p14="http://schemas.microsoft.com/office/powerpoint/2010/main" val="114282203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Lst>
  <p:transition>
    <p:wipe dir="r"/>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2459E29-597B-42C0-987E-D03532990ABF}"/>
              </a:ext>
            </a:extLst>
          </p:cNvPr>
          <p:cNvSpPr>
            <a:spLocks noGrp="1"/>
          </p:cNvSpPr>
          <p:nvPr>
            <p:ph type="ctrTitle"/>
          </p:nvPr>
        </p:nvSpPr>
        <p:spPr/>
        <p:txBody>
          <a:bodyPr/>
          <a:lstStyle/>
          <a:p>
            <a:r>
              <a:rPr lang="en-US"/>
              <a:t>1 Thessalonians</a:t>
            </a:r>
          </a:p>
        </p:txBody>
      </p:sp>
      <p:sp>
        <p:nvSpPr>
          <p:cNvPr id="3" name="Subtitle 2">
            <a:extLst>
              <a:ext uri="{FF2B5EF4-FFF2-40B4-BE49-F238E27FC236}">
                <a16:creationId xmlns:a16="http://schemas.microsoft.com/office/drawing/2014/main" xmlns="" id="{D61E4E1B-BB91-4D87-87F0-08C928F2D61E}"/>
              </a:ext>
            </a:extLst>
          </p:cNvPr>
          <p:cNvSpPr>
            <a:spLocks noGrp="1"/>
          </p:cNvSpPr>
          <p:nvPr>
            <p:ph type="subTitle" idx="1"/>
          </p:nvPr>
        </p:nvSpPr>
        <p:spPr/>
        <p:txBody>
          <a:bodyPr>
            <a:normAutofit/>
          </a:bodyPr>
          <a:lstStyle/>
          <a:p>
            <a:r>
              <a:rPr lang="en-US" sz="4400"/>
              <a:t>Mature Christian Love  </a:t>
            </a:r>
          </a:p>
        </p:txBody>
      </p:sp>
    </p:spTree>
    <p:extLst>
      <p:ext uri="{BB962C8B-B14F-4D97-AF65-F5344CB8AC3E}">
        <p14:creationId xmlns:p14="http://schemas.microsoft.com/office/powerpoint/2010/main" val="40478094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AEAF8231-F66C-4ECE-B72E-5EF897279393}"/>
              </a:ext>
            </a:extLst>
          </p:cNvPr>
          <p:cNvSpPr>
            <a:spLocks noGrp="1"/>
          </p:cNvSpPr>
          <p:nvPr>
            <p:ph type="title"/>
          </p:nvPr>
        </p:nvSpPr>
        <p:spPr/>
        <p:txBody>
          <a:bodyPr/>
          <a:lstStyle/>
          <a:p>
            <a:r>
              <a:rPr lang="en-US" b="1">
                <a:effectLst/>
              </a:rPr>
              <a:t>1 Thessalonians 2:17–20 (NLT)</a:t>
            </a:r>
            <a:endParaRPr lang="en-US"/>
          </a:p>
        </p:txBody>
      </p:sp>
      <p:sp>
        <p:nvSpPr>
          <p:cNvPr id="5" name="Content Placeholder 4">
            <a:extLst>
              <a:ext uri="{FF2B5EF4-FFF2-40B4-BE49-F238E27FC236}">
                <a16:creationId xmlns:a16="http://schemas.microsoft.com/office/drawing/2014/main" xmlns="" id="{2F9F1695-183A-424B-8E95-F8B9D9B361AD}"/>
              </a:ext>
            </a:extLst>
          </p:cNvPr>
          <p:cNvSpPr>
            <a:spLocks noGrp="1"/>
          </p:cNvSpPr>
          <p:nvPr>
            <p:ph idx="1"/>
          </p:nvPr>
        </p:nvSpPr>
        <p:spPr/>
        <p:txBody>
          <a:bodyPr>
            <a:normAutofit/>
          </a:bodyPr>
          <a:lstStyle/>
          <a:p>
            <a:r>
              <a:rPr lang="en-US"/>
              <a:t>People are the treasure we can take with us!</a:t>
            </a:r>
          </a:p>
          <a:p>
            <a:pPr lvl="1"/>
            <a:r>
              <a:rPr lang="en-US"/>
              <a:t>Nothing of the material world will remain</a:t>
            </a:r>
          </a:p>
        </p:txBody>
      </p:sp>
      <p:sp>
        <p:nvSpPr>
          <p:cNvPr id="6" name="TextBox 5">
            <a:extLst>
              <a:ext uri="{FF2B5EF4-FFF2-40B4-BE49-F238E27FC236}">
                <a16:creationId xmlns:a16="http://schemas.microsoft.com/office/drawing/2014/main" xmlns="" id="{E6785632-FB5F-48A9-9DE7-FA4A9835DAB4}"/>
              </a:ext>
            </a:extLst>
          </p:cNvPr>
          <p:cNvSpPr txBox="1"/>
          <p:nvPr/>
        </p:nvSpPr>
        <p:spPr>
          <a:xfrm>
            <a:off x="146538" y="165834"/>
            <a:ext cx="11555605" cy="6555641"/>
          </a:xfrm>
          <a:prstGeom prst="rect">
            <a:avLst/>
          </a:prstGeom>
          <a:solidFill>
            <a:schemeClr val="dk1"/>
          </a:solidFill>
          <a:ln w="12700" cap="flat" cmpd="sng" algn="ctr">
            <a:solidFill>
              <a:schemeClr val="dk1">
                <a:shade val="50000"/>
              </a:schemeClr>
            </a:solidFill>
            <a:prstDash val="solid"/>
            <a:miter lim="800000"/>
          </a:ln>
          <a:effectLst/>
        </p:spPr>
        <p:style>
          <a:lnRef idx="2">
            <a:schemeClr val="dk1">
              <a:shade val="50000"/>
            </a:schemeClr>
          </a:lnRef>
          <a:fillRef idx="1">
            <a:schemeClr val="dk1"/>
          </a:fillRef>
          <a:effectRef idx="0">
            <a:schemeClr val="dk1"/>
          </a:effectRef>
          <a:fontRef idx="minor">
            <a:schemeClr val="lt1"/>
          </a:fontRef>
        </p:style>
        <p:txBody>
          <a:bodyPr wrap="square">
            <a:spAutoFit/>
          </a:bodyPr>
          <a:lstStyle/>
          <a:p>
            <a:r>
              <a:rPr lang="en-US" sz="2800" b="1">
                <a:effectLst/>
              </a:rPr>
              <a:t>Revelation 21:1–7 (NLT) — </a:t>
            </a:r>
            <a:r>
              <a:rPr lang="en-US" sz="2800" b="1" u="none" strike="noStrike">
                <a:effectLst/>
              </a:rPr>
              <a:t>1</a:t>
            </a:r>
            <a:r>
              <a:rPr lang="en-US" sz="2800" u="none" strike="noStrike">
                <a:effectLst/>
              </a:rPr>
              <a:t> </a:t>
            </a:r>
            <a:r>
              <a:rPr lang="en-US" sz="2800"/>
              <a:t>Then I saw a new heaven and a new earth, for the old heaven and the old earth had disappeared. And the sea was also gone. </a:t>
            </a:r>
            <a:r>
              <a:rPr lang="en-US" sz="2800" b="1" u="none" strike="noStrike">
                <a:effectLst/>
              </a:rPr>
              <a:t>2</a:t>
            </a:r>
            <a:r>
              <a:rPr lang="en-US" sz="2800" u="none" strike="noStrike">
                <a:effectLst/>
              </a:rPr>
              <a:t> </a:t>
            </a:r>
            <a:r>
              <a:rPr lang="en-US" sz="2800"/>
              <a:t>And I saw the holy city, the new Jerusalem, coming down from God out of heaven like a bride beautifully dressed for her husband. </a:t>
            </a:r>
            <a:r>
              <a:rPr lang="en-US" sz="2800" b="1" u="none" strike="noStrike">
                <a:effectLst/>
              </a:rPr>
              <a:t>3</a:t>
            </a:r>
            <a:r>
              <a:rPr lang="en-US" sz="2800" u="none" strike="noStrike">
                <a:effectLst/>
              </a:rPr>
              <a:t> </a:t>
            </a:r>
            <a:r>
              <a:rPr lang="en-US" sz="2800"/>
              <a:t>I heard a loud shout from the throne, saying, “Look, God’s home is now among his people! He will live with them, and they will be his people. God himself will be with them. </a:t>
            </a:r>
            <a:r>
              <a:rPr lang="en-US" sz="2800" b="1" u="none" strike="noStrike">
                <a:effectLst/>
              </a:rPr>
              <a:t>4</a:t>
            </a:r>
            <a:r>
              <a:rPr lang="en-US" sz="2800" u="none" strike="noStrike">
                <a:effectLst/>
              </a:rPr>
              <a:t> </a:t>
            </a:r>
            <a:r>
              <a:rPr lang="en-US" sz="2800"/>
              <a:t>He will wipe every tear from their eyes, and there will be no more death or sorrow or crying or pain. All these things are gone forever.” </a:t>
            </a:r>
            <a:r>
              <a:rPr lang="en-US" sz="2800" b="1" u="none" strike="noStrike">
                <a:effectLst/>
              </a:rPr>
              <a:t>5</a:t>
            </a:r>
            <a:r>
              <a:rPr lang="en-US" sz="2800" u="none" strike="noStrike">
                <a:effectLst/>
              </a:rPr>
              <a:t> </a:t>
            </a:r>
            <a:r>
              <a:rPr lang="en-US" sz="2800"/>
              <a:t>And the one sitting on the throne said, “Look, I am making everything new!” And then he said to me, “Write this down, for what I tell you is trustworthy and true.” </a:t>
            </a:r>
            <a:r>
              <a:rPr lang="en-US" sz="2800" b="1" u="none" strike="noStrike">
                <a:effectLst/>
              </a:rPr>
              <a:t>6</a:t>
            </a:r>
            <a:r>
              <a:rPr lang="en-US" sz="2800" u="none" strike="noStrike">
                <a:effectLst/>
              </a:rPr>
              <a:t> </a:t>
            </a:r>
            <a:r>
              <a:rPr lang="en-US" sz="2800"/>
              <a:t>And he also said, “It is finished! I am the Alpha and the Omega—the Beginning and the End. To all who are thirsty I will give freely from the springs of the water of life. </a:t>
            </a:r>
            <a:r>
              <a:rPr lang="en-US" sz="2800" b="1" u="none" strike="noStrike">
                <a:effectLst/>
              </a:rPr>
              <a:t>7</a:t>
            </a:r>
            <a:r>
              <a:rPr lang="en-US" sz="2800" u="none" strike="noStrike">
                <a:effectLst/>
              </a:rPr>
              <a:t> </a:t>
            </a:r>
            <a:r>
              <a:rPr lang="en-US" sz="2800"/>
              <a:t>All who are victorious will inherit all these blessings, and I will be their God, and they will be my children. </a:t>
            </a:r>
          </a:p>
        </p:txBody>
      </p:sp>
    </p:spTree>
    <p:extLst>
      <p:ext uri="{BB962C8B-B14F-4D97-AF65-F5344CB8AC3E}">
        <p14:creationId xmlns:p14="http://schemas.microsoft.com/office/powerpoint/2010/main" val="3702503714"/>
      </p:ext>
    </p:extLst>
  </p:cSld>
  <p:clrMapOvr>
    <a:masterClrMapping/>
  </p:clrMapOvr>
  <p:transition>
    <p:wipe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AEAF8231-F66C-4ECE-B72E-5EF897279393}"/>
              </a:ext>
            </a:extLst>
          </p:cNvPr>
          <p:cNvSpPr>
            <a:spLocks noGrp="1"/>
          </p:cNvSpPr>
          <p:nvPr>
            <p:ph type="title"/>
          </p:nvPr>
        </p:nvSpPr>
        <p:spPr/>
        <p:txBody>
          <a:bodyPr/>
          <a:lstStyle/>
          <a:p>
            <a:r>
              <a:rPr lang="en-US"/>
              <a:t>The lies of the world system</a:t>
            </a:r>
          </a:p>
        </p:txBody>
      </p:sp>
      <p:sp>
        <p:nvSpPr>
          <p:cNvPr id="5" name="Content Placeholder 4">
            <a:extLst>
              <a:ext uri="{FF2B5EF4-FFF2-40B4-BE49-F238E27FC236}">
                <a16:creationId xmlns:a16="http://schemas.microsoft.com/office/drawing/2014/main" xmlns="" id="{2F9F1695-183A-424B-8E95-F8B9D9B361AD}"/>
              </a:ext>
            </a:extLst>
          </p:cNvPr>
          <p:cNvSpPr>
            <a:spLocks noGrp="1"/>
          </p:cNvSpPr>
          <p:nvPr>
            <p:ph idx="1"/>
          </p:nvPr>
        </p:nvSpPr>
        <p:spPr/>
        <p:txBody>
          <a:bodyPr>
            <a:normAutofit/>
          </a:bodyPr>
          <a:lstStyle/>
          <a:p>
            <a:r>
              <a:rPr lang="en-US"/>
              <a:t>Money will make you happy</a:t>
            </a:r>
          </a:p>
          <a:p>
            <a:r>
              <a:rPr lang="en-US"/>
              <a:t>Prestige will make you important</a:t>
            </a:r>
          </a:p>
          <a:p>
            <a:r>
              <a:rPr lang="en-US"/>
              <a:t>Popularity</a:t>
            </a:r>
          </a:p>
          <a:p>
            <a:r>
              <a:rPr lang="en-US"/>
              <a:t>Power</a:t>
            </a:r>
          </a:p>
          <a:p>
            <a:r>
              <a:rPr lang="en-US"/>
              <a:t>Sex</a:t>
            </a:r>
          </a:p>
          <a:p>
            <a:r>
              <a:rPr lang="en-US"/>
              <a:t>Me time</a:t>
            </a:r>
          </a:p>
          <a:p>
            <a:pPr marL="457200" lvl="1" indent="0">
              <a:buNone/>
            </a:pPr>
            <a:endParaRPr lang="en-US"/>
          </a:p>
        </p:txBody>
      </p:sp>
    </p:spTree>
    <p:extLst>
      <p:ext uri="{BB962C8B-B14F-4D97-AF65-F5344CB8AC3E}">
        <p14:creationId xmlns:p14="http://schemas.microsoft.com/office/powerpoint/2010/main" val="1244579899"/>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AEAF8231-F66C-4ECE-B72E-5EF897279393}"/>
              </a:ext>
            </a:extLst>
          </p:cNvPr>
          <p:cNvSpPr>
            <a:spLocks noGrp="1"/>
          </p:cNvSpPr>
          <p:nvPr>
            <p:ph type="title"/>
          </p:nvPr>
        </p:nvSpPr>
        <p:spPr/>
        <p:txBody>
          <a:bodyPr/>
          <a:lstStyle/>
          <a:p>
            <a:r>
              <a:rPr lang="en-US" b="1">
                <a:effectLst/>
              </a:rPr>
              <a:t>1 Thessalonians 2:17–20 (NLT)</a:t>
            </a:r>
            <a:endParaRPr lang="en-US"/>
          </a:p>
        </p:txBody>
      </p:sp>
      <p:sp>
        <p:nvSpPr>
          <p:cNvPr id="5" name="Content Placeholder 4">
            <a:extLst>
              <a:ext uri="{FF2B5EF4-FFF2-40B4-BE49-F238E27FC236}">
                <a16:creationId xmlns:a16="http://schemas.microsoft.com/office/drawing/2014/main" xmlns="" id="{2F9F1695-183A-424B-8E95-F8B9D9B361AD}"/>
              </a:ext>
            </a:extLst>
          </p:cNvPr>
          <p:cNvSpPr>
            <a:spLocks noGrp="1"/>
          </p:cNvSpPr>
          <p:nvPr>
            <p:ph idx="1"/>
          </p:nvPr>
        </p:nvSpPr>
        <p:spPr/>
        <p:txBody>
          <a:bodyPr>
            <a:normAutofit/>
          </a:bodyPr>
          <a:lstStyle/>
          <a:p>
            <a:r>
              <a:rPr lang="en-US"/>
              <a:t>The lies of the world system</a:t>
            </a:r>
          </a:p>
          <a:p>
            <a:pPr lvl="1"/>
            <a:r>
              <a:rPr lang="en-US"/>
              <a:t>Money will make you happy</a:t>
            </a:r>
          </a:p>
          <a:p>
            <a:pPr lvl="1"/>
            <a:r>
              <a:rPr lang="en-US"/>
              <a:t>Prestige will make you important</a:t>
            </a:r>
          </a:p>
          <a:p>
            <a:pPr lvl="1"/>
            <a:r>
              <a:rPr lang="en-US"/>
              <a:t>Popularity</a:t>
            </a:r>
          </a:p>
          <a:p>
            <a:pPr lvl="1"/>
            <a:r>
              <a:rPr lang="en-US"/>
              <a:t>Power</a:t>
            </a:r>
          </a:p>
          <a:p>
            <a:pPr lvl="1"/>
            <a:r>
              <a:rPr lang="en-US"/>
              <a:t>Sex</a:t>
            </a:r>
          </a:p>
          <a:p>
            <a:pPr marL="457200" lvl="1" indent="0">
              <a:buNone/>
            </a:pPr>
            <a:endParaRPr lang="en-US"/>
          </a:p>
        </p:txBody>
      </p:sp>
      <p:sp>
        <p:nvSpPr>
          <p:cNvPr id="6" name="TextBox 5">
            <a:extLst>
              <a:ext uri="{FF2B5EF4-FFF2-40B4-BE49-F238E27FC236}">
                <a16:creationId xmlns:a16="http://schemas.microsoft.com/office/drawing/2014/main" xmlns="" id="{3815D841-464C-45F1-B194-8358F633F814}"/>
              </a:ext>
            </a:extLst>
          </p:cNvPr>
          <p:cNvSpPr txBox="1"/>
          <p:nvPr/>
        </p:nvSpPr>
        <p:spPr>
          <a:xfrm>
            <a:off x="220226" y="315687"/>
            <a:ext cx="11301046" cy="6001643"/>
          </a:xfrm>
          <a:prstGeom prst="rect">
            <a:avLst/>
          </a:prstGeom>
          <a:solidFill>
            <a:schemeClr val="dk1"/>
          </a:solidFill>
          <a:ln w="12700" cap="flat" cmpd="sng" algn="ctr">
            <a:solidFill>
              <a:schemeClr val="dk1">
                <a:shade val="50000"/>
              </a:schemeClr>
            </a:solidFill>
            <a:prstDash val="solid"/>
            <a:miter lim="800000"/>
          </a:ln>
          <a:effectLst/>
        </p:spPr>
        <p:style>
          <a:lnRef idx="2">
            <a:schemeClr val="dk1">
              <a:shade val="50000"/>
            </a:schemeClr>
          </a:lnRef>
          <a:fillRef idx="1">
            <a:schemeClr val="dk1"/>
          </a:fillRef>
          <a:effectRef idx="0">
            <a:schemeClr val="dk1"/>
          </a:effectRef>
          <a:fontRef idx="minor">
            <a:schemeClr val="lt1"/>
          </a:fontRef>
        </p:style>
        <p:txBody>
          <a:bodyPr wrap="square">
            <a:spAutoFit/>
          </a:bodyPr>
          <a:lstStyle/>
          <a:p>
            <a:r>
              <a:rPr lang="en-US" sz="3200" b="1">
                <a:effectLst/>
              </a:rPr>
              <a:t>Ecclesiastes 2:1–11 (NLT) — </a:t>
            </a:r>
            <a:r>
              <a:rPr lang="en-US" sz="3200" b="1" u="none" strike="noStrike">
                <a:effectLst/>
              </a:rPr>
              <a:t>1</a:t>
            </a:r>
            <a:r>
              <a:rPr lang="en-US" sz="3200" u="none" strike="noStrike">
                <a:effectLst/>
              </a:rPr>
              <a:t> </a:t>
            </a:r>
            <a:r>
              <a:rPr lang="en-US" sz="3200"/>
              <a:t>I said to myself, “Come on, let’s try pleasure. Let’s look for the ‘good things’ in life.” But I found that this, too, was meaningless. </a:t>
            </a:r>
            <a:r>
              <a:rPr lang="en-US" sz="3200" b="1" u="none" strike="noStrike">
                <a:effectLst/>
              </a:rPr>
              <a:t>2</a:t>
            </a:r>
            <a:r>
              <a:rPr lang="en-US" sz="3200" u="none" strike="noStrike">
                <a:effectLst/>
              </a:rPr>
              <a:t> </a:t>
            </a:r>
            <a:r>
              <a:rPr lang="en-US" sz="3200"/>
              <a:t>So I said, “Laughter is silly. What good does it do to seek pleasure?” </a:t>
            </a:r>
            <a:r>
              <a:rPr lang="en-US" sz="3200" b="1" u="none" strike="noStrike">
                <a:effectLst/>
              </a:rPr>
              <a:t>3</a:t>
            </a:r>
            <a:r>
              <a:rPr lang="en-US" sz="3200" u="none" strike="noStrike">
                <a:effectLst/>
              </a:rPr>
              <a:t> </a:t>
            </a:r>
            <a:r>
              <a:rPr lang="en-US" sz="3200"/>
              <a:t>After much thought, I decided to cheer myself with wine. And while still seeking wisdom, I clutched at foolishness. In this way, I tried to experience the only happiness most people find during their brief life in this world. </a:t>
            </a:r>
            <a:r>
              <a:rPr lang="en-US" sz="3200" b="1" u="none" strike="noStrike">
                <a:effectLst/>
              </a:rPr>
              <a:t>4</a:t>
            </a:r>
            <a:r>
              <a:rPr lang="en-US" sz="3200" u="none" strike="noStrike">
                <a:effectLst/>
              </a:rPr>
              <a:t> </a:t>
            </a:r>
            <a:r>
              <a:rPr lang="en-US" sz="3200"/>
              <a:t>I also tried to find meaning by building huge homes for myself and by planting beautiful vineyards. </a:t>
            </a:r>
            <a:r>
              <a:rPr lang="en-US" sz="3200" b="1" u="none" strike="noStrike">
                <a:effectLst/>
              </a:rPr>
              <a:t>5</a:t>
            </a:r>
            <a:r>
              <a:rPr lang="en-US" sz="3200" u="none" strike="noStrike">
                <a:effectLst/>
              </a:rPr>
              <a:t> </a:t>
            </a:r>
            <a:r>
              <a:rPr lang="en-US" sz="3200"/>
              <a:t>I made gardens and parks, filling them with all kinds of fruit trees. </a:t>
            </a:r>
            <a:r>
              <a:rPr lang="en-US" sz="3200" b="1" u="none" strike="noStrike">
                <a:effectLst/>
              </a:rPr>
              <a:t>6</a:t>
            </a:r>
            <a:r>
              <a:rPr lang="en-US" sz="3200" u="none" strike="noStrike">
                <a:effectLst/>
              </a:rPr>
              <a:t> </a:t>
            </a:r>
            <a:r>
              <a:rPr lang="en-US" sz="3200"/>
              <a:t>I built reservoirs to collect the water to irrigate my many flourishing groves. </a:t>
            </a:r>
          </a:p>
        </p:txBody>
      </p:sp>
    </p:spTree>
    <p:extLst>
      <p:ext uri="{BB962C8B-B14F-4D97-AF65-F5344CB8AC3E}">
        <p14:creationId xmlns:p14="http://schemas.microsoft.com/office/powerpoint/2010/main" val="3722065285"/>
      </p:ext>
    </p:extLst>
  </p:cSld>
  <p:clrMapOvr>
    <a:masterClrMapping/>
  </p:clrMapOvr>
  <p:transition>
    <p:wipe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AEAF8231-F66C-4ECE-B72E-5EF897279393}"/>
              </a:ext>
            </a:extLst>
          </p:cNvPr>
          <p:cNvSpPr>
            <a:spLocks noGrp="1"/>
          </p:cNvSpPr>
          <p:nvPr>
            <p:ph type="title"/>
          </p:nvPr>
        </p:nvSpPr>
        <p:spPr/>
        <p:txBody>
          <a:bodyPr/>
          <a:lstStyle/>
          <a:p>
            <a:r>
              <a:rPr lang="en-US" b="1">
                <a:effectLst/>
              </a:rPr>
              <a:t>1 Thessalonians 2:17–20 (NLT)</a:t>
            </a:r>
            <a:endParaRPr lang="en-US"/>
          </a:p>
        </p:txBody>
      </p:sp>
      <p:sp>
        <p:nvSpPr>
          <p:cNvPr id="5" name="Content Placeholder 4">
            <a:extLst>
              <a:ext uri="{FF2B5EF4-FFF2-40B4-BE49-F238E27FC236}">
                <a16:creationId xmlns:a16="http://schemas.microsoft.com/office/drawing/2014/main" xmlns="" id="{2F9F1695-183A-424B-8E95-F8B9D9B361AD}"/>
              </a:ext>
            </a:extLst>
          </p:cNvPr>
          <p:cNvSpPr>
            <a:spLocks noGrp="1"/>
          </p:cNvSpPr>
          <p:nvPr>
            <p:ph idx="1"/>
          </p:nvPr>
        </p:nvSpPr>
        <p:spPr/>
        <p:txBody>
          <a:bodyPr>
            <a:normAutofit/>
          </a:bodyPr>
          <a:lstStyle/>
          <a:p>
            <a:r>
              <a:rPr lang="en-US"/>
              <a:t>The lies of the world system</a:t>
            </a:r>
          </a:p>
          <a:p>
            <a:pPr lvl="1"/>
            <a:r>
              <a:rPr lang="en-US"/>
              <a:t>Money will make you happy</a:t>
            </a:r>
          </a:p>
          <a:p>
            <a:pPr lvl="1"/>
            <a:r>
              <a:rPr lang="en-US"/>
              <a:t>Prestige will make you important</a:t>
            </a:r>
          </a:p>
          <a:p>
            <a:pPr lvl="1"/>
            <a:r>
              <a:rPr lang="en-US"/>
              <a:t>Popularity</a:t>
            </a:r>
          </a:p>
          <a:p>
            <a:pPr lvl="1"/>
            <a:r>
              <a:rPr lang="en-US"/>
              <a:t>Power</a:t>
            </a:r>
          </a:p>
          <a:p>
            <a:pPr lvl="1"/>
            <a:r>
              <a:rPr lang="en-US"/>
              <a:t>Sex</a:t>
            </a:r>
          </a:p>
          <a:p>
            <a:pPr marL="457200" lvl="1" indent="0">
              <a:buNone/>
            </a:pPr>
            <a:endParaRPr lang="en-US"/>
          </a:p>
        </p:txBody>
      </p:sp>
      <p:sp>
        <p:nvSpPr>
          <p:cNvPr id="6" name="TextBox 5">
            <a:extLst>
              <a:ext uri="{FF2B5EF4-FFF2-40B4-BE49-F238E27FC236}">
                <a16:creationId xmlns:a16="http://schemas.microsoft.com/office/drawing/2014/main" xmlns="" id="{3815D841-464C-45F1-B194-8358F633F814}"/>
              </a:ext>
            </a:extLst>
          </p:cNvPr>
          <p:cNvSpPr txBox="1"/>
          <p:nvPr/>
        </p:nvSpPr>
        <p:spPr>
          <a:xfrm>
            <a:off x="108857" y="135689"/>
            <a:ext cx="11942466" cy="6494085"/>
          </a:xfrm>
          <a:prstGeom prst="rect">
            <a:avLst/>
          </a:prstGeom>
          <a:solidFill>
            <a:schemeClr val="dk1"/>
          </a:solidFill>
          <a:ln w="12700" cap="flat" cmpd="sng" algn="ctr">
            <a:solidFill>
              <a:schemeClr val="dk1">
                <a:shade val="50000"/>
              </a:schemeClr>
            </a:solidFill>
            <a:prstDash val="solid"/>
            <a:miter lim="800000"/>
          </a:ln>
          <a:effectLst/>
        </p:spPr>
        <p:style>
          <a:lnRef idx="2">
            <a:schemeClr val="dk1">
              <a:shade val="50000"/>
            </a:schemeClr>
          </a:lnRef>
          <a:fillRef idx="1">
            <a:schemeClr val="dk1"/>
          </a:fillRef>
          <a:effectRef idx="0">
            <a:schemeClr val="dk1"/>
          </a:effectRef>
          <a:fontRef idx="minor">
            <a:schemeClr val="lt1"/>
          </a:fontRef>
        </p:style>
        <p:txBody>
          <a:bodyPr wrap="square">
            <a:spAutoFit/>
          </a:bodyPr>
          <a:lstStyle/>
          <a:p>
            <a:r>
              <a:rPr lang="en-US" sz="3200" b="1" u="none" strike="noStrike">
                <a:effectLst/>
              </a:rPr>
              <a:t>7</a:t>
            </a:r>
            <a:r>
              <a:rPr lang="en-US" sz="3200" u="none" strike="noStrike">
                <a:effectLst/>
              </a:rPr>
              <a:t> </a:t>
            </a:r>
            <a:r>
              <a:rPr lang="en-US" sz="3200"/>
              <a:t>I bought slaves, both men and women, and others were born into my household. I also owned large herds and flocks, more than any of the kings who had lived in Jerusalem before me. </a:t>
            </a:r>
            <a:r>
              <a:rPr lang="en-US" sz="3200" b="1" u="none" strike="noStrike">
                <a:effectLst/>
              </a:rPr>
              <a:t>8</a:t>
            </a:r>
            <a:r>
              <a:rPr lang="en-US" sz="3200" u="none" strike="noStrike">
                <a:effectLst/>
              </a:rPr>
              <a:t> </a:t>
            </a:r>
            <a:r>
              <a:rPr lang="en-US" sz="3200"/>
              <a:t>I collected great sums of silver and gold, the treasure of many kings and provinces. I hired wonderful singers, both men and women, and had many beautiful concubines. I had everything a man could desire! </a:t>
            </a:r>
            <a:r>
              <a:rPr lang="en-US" sz="3200" b="1" u="none" strike="noStrike">
                <a:effectLst/>
              </a:rPr>
              <a:t>9</a:t>
            </a:r>
            <a:r>
              <a:rPr lang="en-US" sz="3200" u="none" strike="noStrike">
                <a:effectLst/>
              </a:rPr>
              <a:t> </a:t>
            </a:r>
            <a:r>
              <a:rPr lang="en-US" sz="3200"/>
              <a:t>So I became greater than all who had lived in Jerusalem before me, and my wisdom never failed me. </a:t>
            </a:r>
            <a:r>
              <a:rPr lang="en-US" sz="3200" b="1" u="none" strike="noStrike">
                <a:effectLst/>
              </a:rPr>
              <a:t>10</a:t>
            </a:r>
            <a:r>
              <a:rPr lang="en-US" sz="3200" u="none" strike="noStrike">
                <a:effectLst/>
              </a:rPr>
              <a:t> </a:t>
            </a:r>
            <a:r>
              <a:rPr lang="en-US" sz="3200"/>
              <a:t>Anything I wanted, I would take. I denied myself no pleasure. I even found great pleasure in hard work, a reward for all my labors. </a:t>
            </a:r>
            <a:r>
              <a:rPr lang="en-US" sz="3200" b="1" u="none" strike="noStrike">
                <a:effectLst/>
              </a:rPr>
              <a:t>11</a:t>
            </a:r>
            <a:r>
              <a:rPr lang="en-US" sz="3200" u="none" strike="noStrike">
                <a:effectLst/>
              </a:rPr>
              <a:t> </a:t>
            </a:r>
            <a:r>
              <a:rPr lang="en-US" sz="3200"/>
              <a:t>But as I looked at everything I had worked so hard to accomplish, it was all so meaningless—like chasing the wind. There was nothing really worthwhile anywhere.</a:t>
            </a:r>
          </a:p>
        </p:txBody>
      </p:sp>
    </p:spTree>
    <p:extLst>
      <p:ext uri="{BB962C8B-B14F-4D97-AF65-F5344CB8AC3E}">
        <p14:creationId xmlns:p14="http://schemas.microsoft.com/office/powerpoint/2010/main" val="2856241427"/>
      </p:ext>
    </p:extLst>
  </p:cSld>
  <p:clrMapOvr>
    <a:masterClrMapping/>
  </p:clrMapOvr>
  <p:transition>
    <p:wipe dir="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AEAF8231-F66C-4ECE-B72E-5EF897279393}"/>
              </a:ext>
            </a:extLst>
          </p:cNvPr>
          <p:cNvSpPr>
            <a:spLocks noGrp="1"/>
          </p:cNvSpPr>
          <p:nvPr>
            <p:ph type="title"/>
          </p:nvPr>
        </p:nvSpPr>
        <p:spPr/>
        <p:txBody>
          <a:bodyPr/>
          <a:lstStyle/>
          <a:p>
            <a:r>
              <a:rPr lang="en-US" b="1">
                <a:effectLst/>
              </a:rPr>
              <a:t>1 Thessalonians 3:1–13 (NLT)</a:t>
            </a:r>
            <a:endParaRPr lang="en-US"/>
          </a:p>
        </p:txBody>
      </p:sp>
      <p:sp>
        <p:nvSpPr>
          <p:cNvPr id="5" name="Content Placeholder 4">
            <a:extLst>
              <a:ext uri="{FF2B5EF4-FFF2-40B4-BE49-F238E27FC236}">
                <a16:creationId xmlns:a16="http://schemas.microsoft.com/office/drawing/2014/main" xmlns="" id="{2F9F1695-183A-424B-8E95-F8B9D9B361AD}"/>
              </a:ext>
            </a:extLst>
          </p:cNvPr>
          <p:cNvSpPr>
            <a:spLocks noGrp="1"/>
          </p:cNvSpPr>
          <p:nvPr>
            <p:ph idx="1"/>
          </p:nvPr>
        </p:nvSpPr>
        <p:spPr/>
        <p:txBody>
          <a:bodyPr>
            <a:normAutofit lnSpcReduction="10000"/>
          </a:bodyPr>
          <a:lstStyle/>
          <a:p>
            <a:pPr marL="0" indent="0">
              <a:buNone/>
            </a:pPr>
            <a:r>
              <a:rPr lang="en-US" b="1" u="none" strike="noStrike">
                <a:effectLst/>
              </a:rPr>
              <a:t>1</a:t>
            </a:r>
            <a:r>
              <a:rPr lang="en-US" u="none" strike="noStrike">
                <a:effectLst/>
              </a:rPr>
              <a:t> </a:t>
            </a:r>
            <a:r>
              <a:rPr lang="en-US"/>
              <a:t>Finally, when we could stand it no longer, we decided to stay alone in Athens, </a:t>
            </a:r>
            <a:r>
              <a:rPr lang="en-US" b="1" u="none" strike="noStrike">
                <a:effectLst/>
              </a:rPr>
              <a:t>2</a:t>
            </a:r>
            <a:r>
              <a:rPr lang="en-US" u="none" strike="noStrike">
                <a:effectLst/>
              </a:rPr>
              <a:t> </a:t>
            </a:r>
            <a:r>
              <a:rPr lang="en-US"/>
              <a:t>and we sent Timothy to visit you. He is our brother and God’s co-worker in proclaiming the Good News of Christ. </a:t>
            </a:r>
            <a:r>
              <a:rPr lang="en-US" u="sng"/>
              <a:t>We sent him to strengthen you, to encourage you in your faith</a:t>
            </a:r>
            <a:r>
              <a:rPr lang="en-US"/>
              <a:t>, </a:t>
            </a:r>
          </a:p>
        </p:txBody>
      </p:sp>
    </p:spTree>
    <p:extLst>
      <p:ext uri="{BB962C8B-B14F-4D97-AF65-F5344CB8AC3E}">
        <p14:creationId xmlns:p14="http://schemas.microsoft.com/office/powerpoint/2010/main" val="3529322695"/>
      </p:ext>
    </p:extLst>
  </p:cSld>
  <p:clrMapOvr>
    <a:masterClrMapping/>
  </p:clrMapOvr>
  <p:transition>
    <p:wipe dir="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AEAF8231-F66C-4ECE-B72E-5EF897279393}"/>
              </a:ext>
            </a:extLst>
          </p:cNvPr>
          <p:cNvSpPr>
            <a:spLocks noGrp="1"/>
          </p:cNvSpPr>
          <p:nvPr>
            <p:ph type="title"/>
          </p:nvPr>
        </p:nvSpPr>
        <p:spPr/>
        <p:txBody>
          <a:bodyPr/>
          <a:lstStyle/>
          <a:p>
            <a:r>
              <a:rPr lang="en-US" b="1">
                <a:effectLst/>
              </a:rPr>
              <a:t>1 Thessalonians 3:1–13 (NLT)</a:t>
            </a:r>
            <a:endParaRPr lang="en-US"/>
          </a:p>
        </p:txBody>
      </p:sp>
      <p:sp>
        <p:nvSpPr>
          <p:cNvPr id="5" name="Content Placeholder 4">
            <a:extLst>
              <a:ext uri="{FF2B5EF4-FFF2-40B4-BE49-F238E27FC236}">
                <a16:creationId xmlns:a16="http://schemas.microsoft.com/office/drawing/2014/main" xmlns="" id="{2F9F1695-183A-424B-8E95-F8B9D9B361AD}"/>
              </a:ext>
            </a:extLst>
          </p:cNvPr>
          <p:cNvSpPr>
            <a:spLocks noGrp="1"/>
          </p:cNvSpPr>
          <p:nvPr>
            <p:ph idx="1"/>
          </p:nvPr>
        </p:nvSpPr>
        <p:spPr/>
        <p:txBody>
          <a:bodyPr>
            <a:normAutofit/>
          </a:bodyPr>
          <a:lstStyle/>
          <a:p>
            <a:pPr marL="0" indent="0">
              <a:buNone/>
            </a:pPr>
            <a:r>
              <a:rPr lang="en-US" b="1" u="none" strike="noStrike">
                <a:effectLst/>
              </a:rPr>
              <a:t>3</a:t>
            </a:r>
            <a:r>
              <a:rPr lang="en-US" u="none" strike="noStrike">
                <a:effectLst/>
              </a:rPr>
              <a:t> </a:t>
            </a:r>
            <a:r>
              <a:rPr lang="en-US"/>
              <a:t>and to keep you from being shaken by the troubles you were going through. But you know that we are destined for such troubles. </a:t>
            </a:r>
            <a:r>
              <a:rPr lang="en-US" b="1" u="none" strike="noStrike">
                <a:effectLst/>
              </a:rPr>
              <a:t>4</a:t>
            </a:r>
            <a:r>
              <a:rPr lang="en-US" u="none" strike="noStrike">
                <a:effectLst/>
              </a:rPr>
              <a:t> </a:t>
            </a:r>
            <a:r>
              <a:rPr lang="en-US"/>
              <a:t>Even while we were with you, we warned you that troubles would soon come—and they did, as you well know.</a:t>
            </a:r>
          </a:p>
        </p:txBody>
      </p:sp>
    </p:spTree>
    <p:extLst>
      <p:ext uri="{BB962C8B-B14F-4D97-AF65-F5344CB8AC3E}">
        <p14:creationId xmlns:p14="http://schemas.microsoft.com/office/powerpoint/2010/main" val="4170299134"/>
      </p:ext>
    </p:extLst>
  </p:cSld>
  <p:clrMapOvr>
    <a:masterClrMapping/>
  </p:clrMapOvr>
  <p:transition>
    <p:wipe dir="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AEAF8231-F66C-4ECE-B72E-5EF897279393}"/>
              </a:ext>
            </a:extLst>
          </p:cNvPr>
          <p:cNvSpPr>
            <a:spLocks noGrp="1"/>
          </p:cNvSpPr>
          <p:nvPr>
            <p:ph type="title"/>
          </p:nvPr>
        </p:nvSpPr>
        <p:spPr/>
        <p:txBody>
          <a:bodyPr/>
          <a:lstStyle/>
          <a:p>
            <a:r>
              <a:rPr lang="en-US" b="1">
                <a:effectLst/>
              </a:rPr>
              <a:t>1 Thessalonians 3:1–13 (NLT)</a:t>
            </a:r>
            <a:endParaRPr lang="en-US"/>
          </a:p>
        </p:txBody>
      </p:sp>
      <p:sp>
        <p:nvSpPr>
          <p:cNvPr id="5" name="Content Placeholder 4">
            <a:extLst>
              <a:ext uri="{FF2B5EF4-FFF2-40B4-BE49-F238E27FC236}">
                <a16:creationId xmlns:a16="http://schemas.microsoft.com/office/drawing/2014/main" xmlns="" id="{2F9F1695-183A-424B-8E95-F8B9D9B361AD}"/>
              </a:ext>
            </a:extLst>
          </p:cNvPr>
          <p:cNvSpPr>
            <a:spLocks noGrp="1"/>
          </p:cNvSpPr>
          <p:nvPr>
            <p:ph idx="1"/>
          </p:nvPr>
        </p:nvSpPr>
        <p:spPr/>
        <p:txBody>
          <a:bodyPr>
            <a:normAutofit/>
          </a:bodyPr>
          <a:lstStyle/>
          <a:p>
            <a:pPr marL="0" indent="0">
              <a:buNone/>
            </a:pPr>
            <a:r>
              <a:rPr lang="en-US" b="1" u="none" strike="noStrike">
                <a:effectLst/>
              </a:rPr>
              <a:t>5</a:t>
            </a:r>
            <a:r>
              <a:rPr lang="en-US" u="none" strike="noStrike">
                <a:effectLst/>
              </a:rPr>
              <a:t> </a:t>
            </a:r>
            <a:r>
              <a:rPr lang="en-US"/>
              <a:t>That is why, when I could bear it no longer, I sent Timothy to find out whether your faith was still strong. I was afraid that the tempter had gotten the best of you and that our work had been useless. </a:t>
            </a:r>
          </a:p>
        </p:txBody>
      </p:sp>
    </p:spTree>
    <p:extLst>
      <p:ext uri="{BB962C8B-B14F-4D97-AF65-F5344CB8AC3E}">
        <p14:creationId xmlns:p14="http://schemas.microsoft.com/office/powerpoint/2010/main" val="2527289457"/>
      </p:ext>
    </p:extLst>
  </p:cSld>
  <p:clrMapOvr>
    <a:masterClrMapping/>
  </p:clrMapOvr>
  <p:transition>
    <p:wipe dir="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AEAF8231-F66C-4ECE-B72E-5EF897279393}"/>
              </a:ext>
            </a:extLst>
          </p:cNvPr>
          <p:cNvSpPr>
            <a:spLocks noGrp="1"/>
          </p:cNvSpPr>
          <p:nvPr>
            <p:ph type="title"/>
          </p:nvPr>
        </p:nvSpPr>
        <p:spPr/>
        <p:txBody>
          <a:bodyPr/>
          <a:lstStyle/>
          <a:p>
            <a:r>
              <a:rPr lang="en-US" b="1">
                <a:effectLst/>
              </a:rPr>
              <a:t>1 Thessalonians 3:1–13 (NLT)</a:t>
            </a:r>
            <a:endParaRPr lang="en-US"/>
          </a:p>
        </p:txBody>
      </p:sp>
      <p:sp>
        <p:nvSpPr>
          <p:cNvPr id="5" name="Content Placeholder 4">
            <a:extLst>
              <a:ext uri="{FF2B5EF4-FFF2-40B4-BE49-F238E27FC236}">
                <a16:creationId xmlns:a16="http://schemas.microsoft.com/office/drawing/2014/main" xmlns="" id="{2F9F1695-183A-424B-8E95-F8B9D9B361AD}"/>
              </a:ext>
            </a:extLst>
          </p:cNvPr>
          <p:cNvSpPr>
            <a:spLocks noGrp="1"/>
          </p:cNvSpPr>
          <p:nvPr>
            <p:ph idx="1"/>
          </p:nvPr>
        </p:nvSpPr>
        <p:spPr/>
        <p:txBody>
          <a:bodyPr>
            <a:normAutofit/>
          </a:bodyPr>
          <a:lstStyle/>
          <a:p>
            <a:pPr marL="0" indent="0">
              <a:buNone/>
            </a:pPr>
            <a:r>
              <a:rPr lang="en-US" b="1" u="none" strike="noStrike">
                <a:effectLst/>
              </a:rPr>
              <a:t>6</a:t>
            </a:r>
            <a:r>
              <a:rPr lang="en-US" u="none" strike="noStrike">
                <a:effectLst/>
              </a:rPr>
              <a:t> </a:t>
            </a:r>
            <a:r>
              <a:rPr lang="en-US"/>
              <a:t>But now Timothy has just returned, bringing us good news about your faith and love. He reports that you always remember our visit with joy and that you want to see us as much as we want to see you.</a:t>
            </a:r>
          </a:p>
        </p:txBody>
      </p:sp>
    </p:spTree>
    <p:extLst>
      <p:ext uri="{BB962C8B-B14F-4D97-AF65-F5344CB8AC3E}">
        <p14:creationId xmlns:p14="http://schemas.microsoft.com/office/powerpoint/2010/main" val="371357035"/>
      </p:ext>
    </p:extLst>
  </p:cSld>
  <p:clrMapOvr>
    <a:masterClrMapping/>
  </p:clrMapOvr>
  <p:transition>
    <p:wipe dir="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AEAF8231-F66C-4ECE-B72E-5EF897279393}"/>
              </a:ext>
            </a:extLst>
          </p:cNvPr>
          <p:cNvSpPr>
            <a:spLocks noGrp="1"/>
          </p:cNvSpPr>
          <p:nvPr>
            <p:ph type="title"/>
          </p:nvPr>
        </p:nvSpPr>
        <p:spPr/>
        <p:txBody>
          <a:bodyPr/>
          <a:lstStyle/>
          <a:p>
            <a:r>
              <a:rPr lang="en-US" b="1">
                <a:effectLst/>
              </a:rPr>
              <a:t>1 Thessalonians 3:1–13 (NLT)</a:t>
            </a:r>
            <a:endParaRPr lang="en-US"/>
          </a:p>
        </p:txBody>
      </p:sp>
      <p:sp>
        <p:nvSpPr>
          <p:cNvPr id="5" name="Content Placeholder 4">
            <a:extLst>
              <a:ext uri="{FF2B5EF4-FFF2-40B4-BE49-F238E27FC236}">
                <a16:creationId xmlns:a16="http://schemas.microsoft.com/office/drawing/2014/main" xmlns="" id="{2F9F1695-183A-424B-8E95-F8B9D9B361AD}"/>
              </a:ext>
            </a:extLst>
          </p:cNvPr>
          <p:cNvSpPr>
            <a:spLocks noGrp="1"/>
          </p:cNvSpPr>
          <p:nvPr>
            <p:ph idx="1"/>
          </p:nvPr>
        </p:nvSpPr>
        <p:spPr/>
        <p:txBody>
          <a:bodyPr>
            <a:normAutofit/>
          </a:bodyPr>
          <a:lstStyle/>
          <a:p>
            <a:pPr marL="0" indent="0">
              <a:buNone/>
            </a:pPr>
            <a:r>
              <a:rPr lang="en-US" b="1" u="none" strike="noStrike">
                <a:effectLst/>
              </a:rPr>
              <a:t>7</a:t>
            </a:r>
            <a:r>
              <a:rPr lang="en-US" u="none" strike="noStrike">
                <a:effectLst/>
              </a:rPr>
              <a:t> </a:t>
            </a:r>
            <a:r>
              <a:rPr lang="en-US" u="sng"/>
              <a:t>So we have been greatly encouraged in the midst of our troubles </a:t>
            </a:r>
            <a:r>
              <a:rPr lang="en-US"/>
              <a:t>and suffering, dear brothers and sisters, because you have remained strong in your faith.</a:t>
            </a:r>
          </a:p>
        </p:txBody>
      </p:sp>
    </p:spTree>
    <p:extLst>
      <p:ext uri="{BB962C8B-B14F-4D97-AF65-F5344CB8AC3E}">
        <p14:creationId xmlns:p14="http://schemas.microsoft.com/office/powerpoint/2010/main" val="404508269"/>
      </p:ext>
    </p:extLst>
  </p:cSld>
  <p:clrMapOvr>
    <a:masterClrMapping/>
  </p:clrMapOvr>
  <p:transition>
    <p:wipe dir="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AEAF8231-F66C-4ECE-B72E-5EF897279393}"/>
              </a:ext>
            </a:extLst>
          </p:cNvPr>
          <p:cNvSpPr>
            <a:spLocks noGrp="1"/>
          </p:cNvSpPr>
          <p:nvPr>
            <p:ph type="title"/>
          </p:nvPr>
        </p:nvSpPr>
        <p:spPr/>
        <p:txBody>
          <a:bodyPr/>
          <a:lstStyle/>
          <a:p>
            <a:r>
              <a:rPr lang="en-US" dirty="0"/>
              <a:t>3) Both serving and being served</a:t>
            </a:r>
          </a:p>
        </p:txBody>
      </p:sp>
      <p:sp>
        <p:nvSpPr>
          <p:cNvPr id="5" name="Content Placeholder 4">
            <a:extLst>
              <a:ext uri="{FF2B5EF4-FFF2-40B4-BE49-F238E27FC236}">
                <a16:creationId xmlns:a16="http://schemas.microsoft.com/office/drawing/2014/main" xmlns="" id="{2F9F1695-183A-424B-8E95-F8B9D9B361AD}"/>
              </a:ext>
            </a:extLst>
          </p:cNvPr>
          <p:cNvSpPr>
            <a:spLocks noGrp="1"/>
          </p:cNvSpPr>
          <p:nvPr>
            <p:ph idx="1"/>
          </p:nvPr>
        </p:nvSpPr>
        <p:spPr/>
        <p:txBody>
          <a:bodyPr>
            <a:normAutofit lnSpcReduction="10000"/>
          </a:bodyPr>
          <a:lstStyle/>
          <a:p>
            <a:r>
              <a:rPr lang="en-US"/>
              <a:t>Paul was a source of strength and encouragement to them</a:t>
            </a:r>
          </a:p>
          <a:p>
            <a:r>
              <a:rPr lang="en-US"/>
              <a:t>They were a source of strength and motivation for him!</a:t>
            </a:r>
          </a:p>
          <a:p>
            <a:r>
              <a:rPr lang="en-US"/>
              <a:t>Mature love is eager to meet the needs of others while also recognizing our own need to be served</a:t>
            </a:r>
          </a:p>
        </p:txBody>
      </p:sp>
    </p:spTree>
    <p:extLst>
      <p:ext uri="{BB962C8B-B14F-4D97-AF65-F5344CB8AC3E}">
        <p14:creationId xmlns:p14="http://schemas.microsoft.com/office/powerpoint/2010/main" val="3393897493"/>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AEAF8231-F66C-4ECE-B72E-5EF897279393}"/>
              </a:ext>
            </a:extLst>
          </p:cNvPr>
          <p:cNvSpPr>
            <a:spLocks noGrp="1"/>
          </p:cNvSpPr>
          <p:nvPr>
            <p:ph type="title"/>
          </p:nvPr>
        </p:nvSpPr>
        <p:spPr/>
        <p:txBody>
          <a:bodyPr/>
          <a:lstStyle/>
          <a:p>
            <a:r>
              <a:rPr lang="en-US"/>
              <a:t>1 </a:t>
            </a:r>
            <a:r>
              <a:rPr lang="en-US" err="1"/>
              <a:t>Thess</a:t>
            </a:r>
            <a:r>
              <a:rPr lang="en-US"/>
              <a:t> Chapter 2</a:t>
            </a:r>
          </a:p>
        </p:txBody>
      </p:sp>
      <p:sp>
        <p:nvSpPr>
          <p:cNvPr id="5" name="Content Placeholder 4">
            <a:extLst>
              <a:ext uri="{FF2B5EF4-FFF2-40B4-BE49-F238E27FC236}">
                <a16:creationId xmlns:a16="http://schemas.microsoft.com/office/drawing/2014/main" xmlns="" id="{2F9F1695-183A-424B-8E95-F8B9D9B361AD}"/>
              </a:ext>
            </a:extLst>
          </p:cNvPr>
          <p:cNvSpPr>
            <a:spLocks noGrp="1"/>
          </p:cNvSpPr>
          <p:nvPr>
            <p:ph idx="1"/>
          </p:nvPr>
        </p:nvSpPr>
        <p:spPr/>
        <p:txBody>
          <a:bodyPr/>
          <a:lstStyle/>
          <a:p>
            <a:r>
              <a:rPr lang="en-US"/>
              <a:t>The beating heart of a great church is “the living Gospel”</a:t>
            </a:r>
          </a:p>
          <a:p>
            <a:pPr lvl="1"/>
            <a:r>
              <a:rPr lang="en-US"/>
              <a:t>The Message </a:t>
            </a:r>
          </a:p>
          <a:p>
            <a:pPr lvl="1"/>
            <a:r>
              <a:rPr lang="en-US"/>
              <a:t>The way it is lived out</a:t>
            </a:r>
          </a:p>
          <a:p>
            <a:pPr lvl="1"/>
            <a:r>
              <a:rPr lang="en-US"/>
              <a:t>The Hope it provides</a:t>
            </a:r>
          </a:p>
        </p:txBody>
      </p:sp>
    </p:spTree>
    <p:extLst>
      <p:ext uri="{BB962C8B-B14F-4D97-AF65-F5344CB8AC3E}">
        <p14:creationId xmlns:p14="http://schemas.microsoft.com/office/powerpoint/2010/main" val="2057635391"/>
      </p:ext>
    </p:extLst>
  </p:cSld>
  <p:clrMapOvr>
    <a:masterClrMapping/>
  </p:clrMapOvr>
  <p:transition>
    <p:wipe dir="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AEAF8231-F66C-4ECE-B72E-5EF897279393}"/>
              </a:ext>
            </a:extLst>
          </p:cNvPr>
          <p:cNvSpPr>
            <a:spLocks noGrp="1"/>
          </p:cNvSpPr>
          <p:nvPr>
            <p:ph type="title"/>
          </p:nvPr>
        </p:nvSpPr>
        <p:spPr/>
        <p:txBody>
          <a:bodyPr/>
          <a:lstStyle/>
          <a:p>
            <a:r>
              <a:rPr lang="en-US" b="1">
                <a:effectLst/>
              </a:rPr>
              <a:t>1 Thessalonians 3:1–13 (NLT)</a:t>
            </a:r>
            <a:endParaRPr lang="en-US"/>
          </a:p>
        </p:txBody>
      </p:sp>
      <p:sp>
        <p:nvSpPr>
          <p:cNvPr id="5" name="Content Placeholder 4">
            <a:extLst>
              <a:ext uri="{FF2B5EF4-FFF2-40B4-BE49-F238E27FC236}">
                <a16:creationId xmlns:a16="http://schemas.microsoft.com/office/drawing/2014/main" xmlns="" id="{2F9F1695-183A-424B-8E95-F8B9D9B361AD}"/>
              </a:ext>
            </a:extLst>
          </p:cNvPr>
          <p:cNvSpPr>
            <a:spLocks noGrp="1"/>
          </p:cNvSpPr>
          <p:nvPr>
            <p:ph idx="1"/>
          </p:nvPr>
        </p:nvSpPr>
        <p:spPr/>
        <p:txBody>
          <a:bodyPr>
            <a:normAutofit/>
          </a:bodyPr>
          <a:lstStyle/>
          <a:p>
            <a:pPr marL="0" indent="0">
              <a:buNone/>
            </a:pPr>
            <a:r>
              <a:rPr lang="en-US" b="1" u="none" strike="noStrike">
                <a:effectLst/>
              </a:rPr>
              <a:t>8</a:t>
            </a:r>
            <a:r>
              <a:rPr lang="en-US" u="none" strike="noStrike">
                <a:effectLst/>
              </a:rPr>
              <a:t> </a:t>
            </a:r>
            <a:r>
              <a:rPr lang="en-US"/>
              <a:t>It gives us new life to know that you are standing firm in the Lord. </a:t>
            </a:r>
            <a:r>
              <a:rPr lang="en-US" b="1" u="none" strike="noStrike">
                <a:effectLst/>
              </a:rPr>
              <a:t>9</a:t>
            </a:r>
            <a:r>
              <a:rPr lang="en-US" u="none" strike="noStrike">
                <a:effectLst/>
              </a:rPr>
              <a:t> </a:t>
            </a:r>
            <a:r>
              <a:rPr lang="en-US"/>
              <a:t>How we thank God for you! Because of you we have great joy as we enter God’s presence.</a:t>
            </a:r>
          </a:p>
        </p:txBody>
      </p:sp>
    </p:spTree>
    <p:extLst>
      <p:ext uri="{BB962C8B-B14F-4D97-AF65-F5344CB8AC3E}">
        <p14:creationId xmlns:p14="http://schemas.microsoft.com/office/powerpoint/2010/main" val="1643719735"/>
      </p:ext>
    </p:extLst>
  </p:cSld>
  <p:clrMapOvr>
    <a:masterClrMapping/>
  </p:clrMapOvr>
  <p:transition>
    <p:wipe dir="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AEAF8231-F66C-4ECE-B72E-5EF897279393}"/>
              </a:ext>
            </a:extLst>
          </p:cNvPr>
          <p:cNvSpPr>
            <a:spLocks noGrp="1"/>
          </p:cNvSpPr>
          <p:nvPr>
            <p:ph type="title"/>
          </p:nvPr>
        </p:nvSpPr>
        <p:spPr/>
        <p:txBody>
          <a:bodyPr/>
          <a:lstStyle/>
          <a:p>
            <a:r>
              <a:rPr lang="en-US" b="1">
                <a:effectLst/>
              </a:rPr>
              <a:t>1 Thessalonians 3:1–13 (NLT)</a:t>
            </a:r>
            <a:endParaRPr lang="en-US"/>
          </a:p>
        </p:txBody>
      </p:sp>
      <p:sp>
        <p:nvSpPr>
          <p:cNvPr id="5" name="Content Placeholder 4">
            <a:extLst>
              <a:ext uri="{FF2B5EF4-FFF2-40B4-BE49-F238E27FC236}">
                <a16:creationId xmlns:a16="http://schemas.microsoft.com/office/drawing/2014/main" xmlns="" id="{2F9F1695-183A-424B-8E95-F8B9D9B361AD}"/>
              </a:ext>
            </a:extLst>
          </p:cNvPr>
          <p:cNvSpPr>
            <a:spLocks noGrp="1"/>
          </p:cNvSpPr>
          <p:nvPr>
            <p:ph idx="1"/>
          </p:nvPr>
        </p:nvSpPr>
        <p:spPr/>
        <p:txBody>
          <a:bodyPr>
            <a:normAutofit/>
          </a:bodyPr>
          <a:lstStyle/>
          <a:p>
            <a:pPr marL="0" indent="0">
              <a:buNone/>
            </a:pPr>
            <a:r>
              <a:rPr lang="en-US" b="1" u="none" strike="noStrike">
                <a:effectLst/>
              </a:rPr>
              <a:t>10</a:t>
            </a:r>
            <a:r>
              <a:rPr lang="en-US" u="none" strike="noStrike">
                <a:effectLst/>
              </a:rPr>
              <a:t> </a:t>
            </a:r>
            <a:r>
              <a:rPr lang="en-US" u="sng"/>
              <a:t>Night and day we pray earnestly for you</a:t>
            </a:r>
            <a:r>
              <a:rPr lang="en-US"/>
              <a:t>, asking God to let us </a:t>
            </a:r>
            <a:r>
              <a:rPr lang="en-US" u="sng"/>
              <a:t>see you again to fill the gaps in your faith</a:t>
            </a:r>
            <a:r>
              <a:rPr lang="en-US"/>
              <a:t>. </a:t>
            </a:r>
            <a:r>
              <a:rPr lang="en-US" b="1" u="none" strike="noStrike">
                <a:effectLst/>
              </a:rPr>
              <a:t>11</a:t>
            </a:r>
            <a:r>
              <a:rPr lang="en-US" u="none" strike="noStrike">
                <a:effectLst/>
              </a:rPr>
              <a:t> </a:t>
            </a:r>
            <a:r>
              <a:rPr lang="en-US"/>
              <a:t>May God our Father and our Lord Jesus bring us to you very soon. </a:t>
            </a:r>
          </a:p>
        </p:txBody>
      </p:sp>
    </p:spTree>
    <p:extLst>
      <p:ext uri="{BB962C8B-B14F-4D97-AF65-F5344CB8AC3E}">
        <p14:creationId xmlns:p14="http://schemas.microsoft.com/office/powerpoint/2010/main" val="3247385234"/>
      </p:ext>
    </p:extLst>
  </p:cSld>
  <p:clrMapOvr>
    <a:masterClrMapping/>
  </p:clrMapOvr>
  <p:transition>
    <p:wipe dir="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E38BE94-B523-4616-B5B9-B7DD85B7226B}"/>
              </a:ext>
            </a:extLst>
          </p:cNvPr>
          <p:cNvSpPr>
            <a:spLocks noGrp="1"/>
          </p:cNvSpPr>
          <p:nvPr>
            <p:ph type="title"/>
          </p:nvPr>
        </p:nvSpPr>
        <p:spPr/>
        <p:txBody>
          <a:bodyPr/>
          <a:lstStyle/>
          <a:p>
            <a:r>
              <a:rPr lang="en-US" dirty="0"/>
              <a:t>4) Prayerful and content centered</a:t>
            </a:r>
          </a:p>
        </p:txBody>
      </p:sp>
      <p:sp>
        <p:nvSpPr>
          <p:cNvPr id="3" name="Content Placeholder 2">
            <a:extLst>
              <a:ext uri="{FF2B5EF4-FFF2-40B4-BE49-F238E27FC236}">
                <a16:creationId xmlns:a16="http://schemas.microsoft.com/office/drawing/2014/main" xmlns="" id="{78156505-B8FD-42B4-A745-87CE758D431B}"/>
              </a:ext>
            </a:extLst>
          </p:cNvPr>
          <p:cNvSpPr>
            <a:spLocks noGrp="1"/>
          </p:cNvSpPr>
          <p:nvPr>
            <p:ph idx="1"/>
          </p:nvPr>
        </p:nvSpPr>
        <p:spPr/>
        <p:txBody>
          <a:bodyPr/>
          <a:lstStyle/>
          <a:p>
            <a:r>
              <a:rPr lang="en-US"/>
              <a:t>Praying for others can keep us close even when we are far</a:t>
            </a:r>
          </a:p>
          <a:p>
            <a:pPr lvl="1"/>
            <a:r>
              <a:rPr lang="en-US"/>
              <a:t>Try to be bitter and judging toward someone you are praying for</a:t>
            </a:r>
          </a:p>
          <a:p>
            <a:pPr marL="0" indent="0">
              <a:buNone/>
            </a:pPr>
            <a:endParaRPr lang="en-US"/>
          </a:p>
        </p:txBody>
      </p:sp>
    </p:spTree>
    <p:extLst>
      <p:ext uri="{BB962C8B-B14F-4D97-AF65-F5344CB8AC3E}">
        <p14:creationId xmlns:p14="http://schemas.microsoft.com/office/powerpoint/2010/main" val="3957060288"/>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E38BE94-B523-4616-B5B9-B7DD85B7226B}"/>
              </a:ext>
            </a:extLst>
          </p:cNvPr>
          <p:cNvSpPr>
            <a:spLocks noGrp="1"/>
          </p:cNvSpPr>
          <p:nvPr>
            <p:ph type="title"/>
          </p:nvPr>
        </p:nvSpPr>
        <p:spPr/>
        <p:txBody>
          <a:bodyPr/>
          <a:lstStyle/>
          <a:p>
            <a:r>
              <a:rPr lang="en-US"/>
              <a:t>Prayerful and content centered</a:t>
            </a:r>
          </a:p>
        </p:txBody>
      </p:sp>
      <p:sp>
        <p:nvSpPr>
          <p:cNvPr id="3" name="Content Placeholder 2">
            <a:extLst>
              <a:ext uri="{FF2B5EF4-FFF2-40B4-BE49-F238E27FC236}">
                <a16:creationId xmlns:a16="http://schemas.microsoft.com/office/drawing/2014/main" xmlns="" id="{78156505-B8FD-42B4-A745-87CE758D431B}"/>
              </a:ext>
            </a:extLst>
          </p:cNvPr>
          <p:cNvSpPr>
            <a:spLocks noGrp="1"/>
          </p:cNvSpPr>
          <p:nvPr>
            <p:ph idx="1"/>
          </p:nvPr>
        </p:nvSpPr>
        <p:spPr/>
        <p:txBody>
          <a:bodyPr/>
          <a:lstStyle/>
          <a:p>
            <a:r>
              <a:rPr lang="en-US"/>
              <a:t>Spending time together reading, studying discussing the real and deep things of God</a:t>
            </a:r>
          </a:p>
          <a:p>
            <a:r>
              <a:rPr lang="en-US"/>
              <a:t>News/Sports/Weather have a place, but it should be a small place!</a:t>
            </a:r>
          </a:p>
          <a:p>
            <a:pPr marL="0" indent="0">
              <a:buNone/>
            </a:pPr>
            <a:endParaRPr lang="en-US"/>
          </a:p>
        </p:txBody>
      </p:sp>
    </p:spTree>
    <p:extLst>
      <p:ext uri="{BB962C8B-B14F-4D97-AF65-F5344CB8AC3E}">
        <p14:creationId xmlns:p14="http://schemas.microsoft.com/office/powerpoint/2010/main" val="1521940426"/>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E38BE94-B523-4616-B5B9-B7DD85B7226B}"/>
              </a:ext>
            </a:extLst>
          </p:cNvPr>
          <p:cNvSpPr>
            <a:spLocks noGrp="1"/>
          </p:cNvSpPr>
          <p:nvPr>
            <p:ph type="title"/>
          </p:nvPr>
        </p:nvSpPr>
        <p:spPr/>
        <p:txBody>
          <a:bodyPr/>
          <a:lstStyle/>
          <a:p>
            <a:r>
              <a:rPr lang="en-US"/>
              <a:t>Prayerful and content centered</a:t>
            </a:r>
          </a:p>
        </p:txBody>
      </p:sp>
      <p:sp>
        <p:nvSpPr>
          <p:cNvPr id="3" name="Content Placeholder 2">
            <a:extLst>
              <a:ext uri="{FF2B5EF4-FFF2-40B4-BE49-F238E27FC236}">
                <a16:creationId xmlns:a16="http://schemas.microsoft.com/office/drawing/2014/main" xmlns="" id="{78156505-B8FD-42B4-A745-87CE758D431B}"/>
              </a:ext>
            </a:extLst>
          </p:cNvPr>
          <p:cNvSpPr>
            <a:spLocks noGrp="1"/>
          </p:cNvSpPr>
          <p:nvPr>
            <p:ph idx="1"/>
          </p:nvPr>
        </p:nvSpPr>
        <p:spPr/>
        <p:txBody>
          <a:bodyPr/>
          <a:lstStyle/>
          <a:p>
            <a:r>
              <a:rPr lang="en-US"/>
              <a:t>Praying, reading, sharing in your marriage and with your children</a:t>
            </a:r>
          </a:p>
          <a:p>
            <a:pPr marL="0" indent="0">
              <a:buNone/>
            </a:pPr>
            <a:endParaRPr lang="en-US"/>
          </a:p>
        </p:txBody>
      </p:sp>
    </p:spTree>
    <p:extLst>
      <p:ext uri="{BB962C8B-B14F-4D97-AF65-F5344CB8AC3E}">
        <p14:creationId xmlns:p14="http://schemas.microsoft.com/office/powerpoint/2010/main" val="3691385763"/>
      </p:ext>
    </p:extLst>
  </p:cSld>
  <p:clrMapOvr>
    <a:masterClrMapping/>
  </p:clrMapOvr>
  <p:transition>
    <p:wipe dir="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AEAF8231-F66C-4ECE-B72E-5EF897279393}"/>
              </a:ext>
            </a:extLst>
          </p:cNvPr>
          <p:cNvSpPr>
            <a:spLocks noGrp="1"/>
          </p:cNvSpPr>
          <p:nvPr>
            <p:ph type="title"/>
          </p:nvPr>
        </p:nvSpPr>
        <p:spPr/>
        <p:txBody>
          <a:bodyPr/>
          <a:lstStyle/>
          <a:p>
            <a:r>
              <a:rPr lang="en-US" b="1">
                <a:effectLst/>
              </a:rPr>
              <a:t>1 Thessalonians 3:1–13 (NLT)</a:t>
            </a:r>
            <a:endParaRPr lang="en-US"/>
          </a:p>
        </p:txBody>
      </p:sp>
      <p:sp>
        <p:nvSpPr>
          <p:cNvPr id="5" name="Content Placeholder 4">
            <a:extLst>
              <a:ext uri="{FF2B5EF4-FFF2-40B4-BE49-F238E27FC236}">
                <a16:creationId xmlns:a16="http://schemas.microsoft.com/office/drawing/2014/main" xmlns="" id="{2F9F1695-183A-424B-8E95-F8B9D9B361AD}"/>
              </a:ext>
            </a:extLst>
          </p:cNvPr>
          <p:cNvSpPr>
            <a:spLocks noGrp="1"/>
          </p:cNvSpPr>
          <p:nvPr>
            <p:ph idx="1"/>
          </p:nvPr>
        </p:nvSpPr>
        <p:spPr/>
        <p:txBody>
          <a:bodyPr>
            <a:normAutofit/>
          </a:bodyPr>
          <a:lstStyle/>
          <a:p>
            <a:pPr marL="0" indent="0">
              <a:buNone/>
            </a:pPr>
            <a:r>
              <a:rPr lang="en-US" b="1" u="none" strike="noStrike">
                <a:effectLst/>
              </a:rPr>
              <a:t>12</a:t>
            </a:r>
            <a:r>
              <a:rPr lang="en-US" u="none" strike="noStrike">
                <a:effectLst/>
              </a:rPr>
              <a:t> </a:t>
            </a:r>
            <a:r>
              <a:rPr lang="en-US"/>
              <a:t>And may the Lord make </a:t>
            </a:r>
            <a:r>
              <a:rPr lang="en-US" u="sng"/>
              <a:t>your love for one another </a:t>
            </a:r>
            <a:r>
              <a:rPr lang="en-US"/>
              <a:t>and </a:t>
            </a:r>
            <a:r>
              <a:rPr lang="en-US" u="sng"/>
              <a:t>for all people grow </a:t>
            </a:r>
            <a:r>
              <a:rPr lang="en-US"/>
              <a:t>and overflow, just as our love for you overflows.</a:t>
            </a:r>
          </a:p>
        </p:txBody>
      </p:sp>
    </p:spTree>
    <p:extLst>
      <p:ext uri="{BB962C8B-B14F-4D97-AF65-F5344CB8AC3E}">
        <p14:creationId xmlns:p14="http://schemas.microsoft.com/office/powerpoint/2010/main" val="2756508479"/>
      </p:ext>
    </p:extLst>
  </p:cSld>
  <p:clrMapOvr>
    <a:masterClrMapping/>
  </p:clrMapOvr>
  <p:transition>
    <p:wipe dir="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2F1FACF-B980-4AF4-B5B4-FFD2F36E8690}"/>
              </a:ext>
            </a:extLst>
          </p:cNvPr>
          <p:cNvSpPr>
            <a:spLocks noGrp="1"/>
          </p:cNvSpPr>
          <p:nvPr>
            <p:ph type="title"/>
          </p:nvPr>
        </p:nvSpPr>
        <p:spPr/>
        <p:txBody>
          <a:bodyPr>
            <a:noAutofit/>
          </a:bodyPr>
          <a:lstStyle/>
          <a:p>
            <a:r>
              <a:rPr lang="en-US" sz="3600" dirty="0"/>
              <a:t>4) A tight knit group who welcomes new people</a:t>
            </a:r>
          </a:p>
        </p:txBody>
      </p:sp>
      <p:sp>
        <p:nvSpPr>
          <p:cNvPr id="3" name="Content Placeholder 2">
            <a:extLst>
              <a:ext uri="{FF2B5EF4-FFF2-40B4-BE49-F238E27FC236}">
                <a16:creationId xmlns:a16="http://schemas.microsoft.com/office/drawing/2014/main" xmlns="" id="{04AA9D68-E330-4510-910C-322FA18A3382}"/>
              </a:ext>
            </a:extLst>
          </p:cNvPr>
          <p:cNvSpPr>
            <a:spLocks noGrp="1"/>
          </p:cNvSpPr>
          <p:nvPr>
            <p:ph idx="1"/>
          </p:nvPr>
        </p:nvSpPr>
        <p:spPr/>
        <p:txBody>
          <a:bodyPr/>
          <a:lstStyle/>
          <a:p>
            <a:r>
              <a:rPr lang="en-US"/>
              <a:t>Inward facing and outward facing</a:t>
            </a:r>
          </a:p>
          <a:p>
            <a:r>
              <a:rPr lang="en-US"/>
              <a:t>Inviting others to participate and enhance what is already amazing</a:t>
            </a:r>
          </a:p>
          <a:p>
            <a:r>
              <a:rPr lang="en-US"/>
              <a:t>Making space for new people may mean separating for a time</a:t>
            </a:r>
          </a:p>
        </p:txBody>
      </p:sp>
    </p:spTree>
    <p:extLst>
      <p:ext uri="{BB962C8B-B14F-4D97-AF65-F5344CB8AC3E}">
        <p14:creationId xmlns:p14="http://schemas.microsoft.com/office/powerpoint/2010/main" val="3414856593"/>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AEAF8231-F66C-4ECE-B72E-5EF897279393}"/>
              </a:ext>
            </a:extLst>
          </p:cNvPr>
          <p:cNvSpPr>
            <a:spLocks noGrp="1"/>
          </p:cNvSpPr>
          <p:nvPr>
            <p:ph type="title"/>
          </p:nvPr>
        </p:nvSpPr>
        <p:spPr/>
        <p:txBody>
          <a:bodyPr/>
          <a:lstStyle/>
          <a:p>
            <a:r>
              <a:rPr lang="en-US" b="1">
                <a:effectLst/>
              </a:rPr>
              <a:t>1 Thessalonians 3:1–13 (NLT)</a:t>
            </a:r>
            <a:endParaRPr lang="en-US"/>
          </a:p>
        </p:txBody>
      </p:sp>
      <p:sp>
        <p:nvSpPr>
          <p:cNvPr id="5" name="Content Placeholder 4">
            <a:extLst>
              <a:ext uri="{FF2B5EF4-FFF2-40B4-BE49-F238E27FC236}">
                <a16:creationId xmlns:a16="http://schemas.microsoft.com/office/drawing/2014/main" xmlns="" id="{2F9F1695-183A-424B-8E95-F8B9D9B361AD}"/>
              </a:ext>
            </a:extLst>
          </p:cNvPr>
          <p:cNvSpPr>
            <a:spLocks noGrp="1"/>
          </p:cNvSpPr>
          <p:nvPr>
            <p:ph idx="1"/>
          </p:nvPr>
        </p:nvSpPr>
        <p:spPr/>
        <p:txBody>
          <a:bodyPr>
            <a:normAutofit/>
          </a:bodyPr>
          <a:lstStyle/>
          <a:p>
            <a:pPr marL="0" indent="0">
              <a:buNone/>
            </a:pPr>
            <a:r>
              <a:rPr lang="en-US" b="1" u="none" strike="noStrike">
                <a:effectLst/>
              </a:rPr>
              <a:t>13</a:t>
            </a:r>
            <a:r>
              <a:rPr lang="en-US" u="none" strike="noStrike">
                <a:effectLst/>
              </a:rPr>
              <a:t> </a:t>
            </a:r>
            <a:r>
              <a:rPr lang="en-US" u="sng"/>
              <a:t>May he, as a result, make your hearts strong, blameless, and holy </a:t>
            </a:r>
            <a:r>
              <a:rPr lang="en-US"/>
              <a:t>as you stand before God our Father when our Lord Jesus comes again with all his holy people. Amen.</a:t>
            </a:r>
          </a:p>
        </p:txBody>
      </p:sp>
    </p:spTree>
    <p:extLst>
      <p:ext uri="{BB962C8B-B14F-4D97-AF65-F5344CB8AC3E}">
        <p14:creationId xmlns:p14="http://schemas.microsoft.com/office/powerpoint/2010/main" val="4152412368"/>
      </p:ext>
    </p:extLst>
  </p:cSld>
  <p:clrMapOvr>
    <a:masterClrMapping/>
  </p:clrMapOvr>
  <p:transition>
    <p:wipe dir="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AEAF8231-F66C-4ECE-B72E-5EF897279393}"/>
              </a:ext>
            </a:extLst>
          </p:cNvPr>
          <p:cNvSpPr>
            <a:spLocks noGrp="1"/>
          </p:cNvSpPr>
          <p:nvPr>
            <p:ph type="title"/>
          </p:nvPr>
        </p:nvSpPr>
        <p:spPr/>
        <p:txBody>
          <a:bodyPr/>
          <a:lstStyle/>
          <a:p>
            <a:r>
              <a:rPr lang="en-US" dirty="0"/>
              <a:t>5) Christ at the center</a:t>
            </a:r>
          </a:p>
        </p:txBody>
      </p:sp>
      <p:sp>
        <p:nvSpPr>
          <p:cNvPr id="5" name="Content Placeholder 4">
            <a:extLst>
              <a:ext uri="{FF2B5EF4-FFF2-40B4-BE49-F238E27FC236}">
                <a16:creationId xmlns:a16="http://schemas.microsoft.com/office/drawing/2014/main" xmlns="" id="{2F9F1695-183A-424B-8E95-F8B9D9B361AD}"/>
              </a:ext>
            </a:extLst>
          </p:cNvPr>
          <p:cNvSpPr>
            <a:spLocks noGrp="1"/>
          </p:cNvSpPr>
          <p:nvPr>
            <p:ph idx="1"/>
          </p:nvPr>
        </p:nvSpPr>
        <p:spPr/>
        <p:txBody>
          <a:bodyPr>
            <a:normAutofit/>
          </a:bodyPr>
          <a:lstStyle/>
          <a:p>
            <a:r>
              <a:rPr lang="en-US"/>
              <a:t>Real spiritual relationships have power because of our common bond</a:t>
            </a:r>
          </a:p>
          <a:p>
            <a:r>
              <a:rPr lang="en-US"/>
              <a:t>We can’t be all of these things without God’s help</a:t>
            </a:r>
          </a:p>
          <a:p>
            <a:r>
              <a:rPr lang="en-US"/>
              <a:t>3 Strands of a cord</a:t>
            </a:r>
          </a:p>
        </p:txBody>
      </p:sp>
    </p:spTree>
    <p:extLst>
      <p:ext uri="{BB962C8B-B14F-4D97-AF65-F5344CB8AC3E}">
        <p14:creationId xmlns:p14="http://schemas.microsoft.com/office/powerpoint/2010/main" val="2499313078"/>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AEAF8231-F66C-4ECE-B72E-5EF897279393}"/>
              </a:ext>
            </a:extLst>
          </p:cNvPr>
          <p:cNvSpPr>
            <a:spLocks noGrp="1"/>
          </p:cNvSpPr>
          <p:nvPr>
            <p:ph type="title"/>
          </p:nvPr>
        </p:nvSpPr>
        <p:spPr/>
        <p:txBody>
          <a:bodyPr/>
          <a:lstStyle/>
          <a:p>
            <a:r>
              <a:rPr lang="en-US"/>
              <a:t>Christ at the center</a:t>
            </a:r>
          </a:p>
        </p:txBody>
      </p:sp>
      <p:sp>
        <p:nvSpPr>
          <p:cNvPr id="5" name="Content Placeholder 4">
            <a:extLst>
              <a:ext uri="{FF2B5EF4-FFF2-40B4-BE49-F238E27FC236}">
                <a16:creationId xmlns:a16="http://schemas.microsoft.com/office/drawing/2014/main" xmlns="" id="{2F9F1695-183A-424B-8E95-F8B9D9B361AD}"/>
              </a:ext>
            </a:extLst>
          </p:cNvPr>
          <p:cNvSpPr>
            <a:spLocks noGrp="1"/>
          </p:cNvSpPr>
          <p:nvPr>
            <p:ph idx="1"/>
          </p:nvPr>
        </p:nvSpPr>
        <p:spPr/>
        <p:txBody>
          <a:bodyPr>
            <a:normAutofit/>
          </a:bodyPr>
          <a:lstStyle/>
          <a:p>
            <a:r>
              <a:rPr lang="en-US"/>
              <a:t>Real spiritual relationships have power because of our common bond</a:t>
            </a:r>
          </a:p>
          <a:p>
            <a:r>
              <a:rPr lang="en-US"/>
              <a:t>We can’t be all of these things without God’s help</a:t>
            </a:r>
          </a:p>
          <a:p>
            <a:r>
              <a:rPr lang="en-US"/>
              <a:t>3 Strands of a cord</a:t>
            </a:r>
          </a:p>
        </p:txBody>
      </p:sp>
      <p:sp>
        <p:nvSpPr>
          <p:cNvPr id="6" name="TextBox 5">
            <a:extLst>
              <a:ext uri="{FF2B5EF4-FFF2-40B4-BE49-F238E27FC236}">
                <a16:creationId xmlns:a16="http://schemas.microsoft.com/office/drawing/2014/main" xmlns="" id="{0280E4D9-B705-4768-A486-CF441F4697CF}"/>
              </a:ext>
            </a:extLst>
          </p:cNvPr>
          <p:cNvSpPr txBox="1"/>
          <p:nvPr/>
        </p:nvSpPr>
        <p:spPr>
          <a:xfrm>
            <a:off x="272142" y="556572"/>
            <a:ext cx="11506199" cy="5509200"/>
          </a:xfrm>
          <a:prstGeom prst="rect">
            <a:avLst/>
          </a:prstGeom>
          <a:solidFill>
            <a:schemeClr val="dk1"/>
          </a:solidFill>
          <a:ln w="12700" cap="flat" cmpd="sng" algn="ctr">
            <a:solidFill>
              <a:schemeClr val="dk1">
                <a:shade val="50000"/>
              </a:schemeClr>
            </a:solidFill>
            <a:prstDash val="solid"/>
            <a:miter lim="800000"/>
          </a:ln>
          <a:effectLst/>
        </p:spPr>
        <p:style>
          <a:lnRef idx="2">
            <a:schemeClr val="dk1">
              <a:shade val="50000"/>
            </a:schemeClr>
          </a:lnRef>
          <a:fillRef idx="1">
            <a:schemeClr val="dk1"/>
          </a:fillRef>
          <a:effectRef idx="0">
            <a:schemeClr val="dk1"/>
          </a:effectRef>
          <a:fontRef idx="minor">
            <a:schemeClr val="lt1"/>
          </a:fontRef>
        </p:style>
        <p:txBody>
          <a:bodyPr wrap="square">
            <a:spAutoFit/>
          </a:bodyPr>
          <a:lstStyle/>
          <a:p>
            <a:r>
              <a:rPr lang="en-US" sz="3200" b="1">
                <a:effectLst/>
              </a:rPr>
              <a:t>Ecclesiastes 4:7–11 (NLT) — </a:t>
            </a:r>
            <a:r>
              <a:rPr lang="en-US" sz="3200" b="1" u="none" strike="noStrike">
                <a:effectLst/>
              </a:rPr>
              <a:t>7</a:t>
            </a:r>
            <a:r>
              <a:rPr lang="en-US" sz="3200" u="none" strike="noStrike">
                <a:effectLst/>
              </a:rPr>
              <a:t> </a:t>
            </a:r>
            <a:r>
              <a:rPr lang="en-US" sz="3200"/>
              <a:t>I observed yet another example of something meaningless under the sun. </a:t>
            </a:r>
            <a:r>
              <a:rPr lang="en-US" sz="3200" b="1" u="none" strike="noStrike">
                <a:effectLst/>
              </a:rPr>
              <a:t>8</a:t>
            </a:r>
            <a:r>
              <a:rPr lang="en-US" sz="3200" u="none" strike="noStrike">
                <a:effectLst/>
              </a:rPr>
              <a:t> </a:t>
            </a:r>
            <a:r>
              <a:rPr lang="en-US" sz="3200"/>
              <a:t>This is the case of a man who is all alone, without a child or a brother, yet who works hard to gain as much wealth as he can. But then he asks himself, “Who am I working for? Why am I giving up so much pleasure now?” It is all so meaningless and depressing. </a:t>
            </a:r>
            <a:r>
              <a:rPr lang="en-US" sz="3200" b="1" u="none" strike="noStrike">
                <a:effectLst/>
              </a:rPr>
              <a:t>9</a:t>
            </a:r>
            <a:r>
              <a:rPr lang="en-US" sz="3200" u="none" strike="noStrike">
                <a:effectLst/>
              </a:rPr>
              <a:t> </a:t>
            </a:r>
            <a:r>
              <a:rPr lang="en-US" sz="3200"/>
              <a:t>Two people are better off than one, for they can help each other succeed. </a:t>
            </a:r>
            <a:r>
              <a:rPr lang="en-US" sz="3200" b="1" u="none" strike="noStrike">
                <a:effectLst/>
              </a:rPr>
              <a:t>10</a:t>
            </a:r>
            <a:r>
              <a:rPr lang="en-US" sz="3200" u="none" strike="noStrike">
                <a:effectLst/>
              </a:rPr>
              <a:t> </a:t>
            </a:r>
            <a:r>
              <a:rPr lang="en-US" sz="3200"/>
              <a:t>If one person falls, the other can reach out and help. But someone who falls alone is in real trouble. </a:t>
            </a:r>
            <a:r>
              <a:rPr lang="en-US" sz="3200" b="1" u="none" strike="noStrike">
                <a:effectLst/>
              </a:rPr>
              <a:t>11</a:t>
            </a:r>
            <a:r>
              <a:rPr lang="en-US" sz="3200" u="none" strike="noStrike">
                <a:effectLst/>
              </a:rPr>
              <a:t> </a:t>
            </a:r>
            <a:r>
              <a:rPr lang="en-US" sz="3200"/>
              <a:t>Likewise, two people lying close together can keep each other warm. But how can one be warm alone? </a:t>
            </a:r>
          </a:p>
        </p:txBody>
      </p:sp>
    </p:spTree>
    <p:extLst>
      <p:ext uri="{BB962C8B-B14F-4D97-AF65-F5344CB8AC3E}">
        <p14:creationId xmlns:p14="http://schemas.microsoft.com/office/powerpoint/2010/main" val="535142926"/>
      </p:ext>
    </p:extLst>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AEAF8231-F66C-4ECE-B72E-5EF897279393}"/>
              </a:ext>
            </a:extLst>
          </p:cNvPr>
          <p:cNvSpPr>
            <a:spLocks noGrp="1"/>
          </p:cNvSpPr>
          <p:nvPr>
            <p:ph type="title"/>
          </p:nvPr>
        </p:nvSpPr>
        <p:spPr/>
        <p:txBody>
          <a:bodyPr/>
          <a:lstStyle/>
          <a:p>
            <a:r>
              <a:rPr lang="en-US"/>
              <a:t>1 </a:t>
            </a:r>
            <a:r>
              <a:rPr lang="en-US" err="1"/>
              <a:t>Thess</a:t>
            </a:r>
            <a:r>
              <a:rPr lang="en-US"/>
              <a:t> Chapter 3</a:t>
            </a:r>
          </a:p>
        </p:txBody>
      </p:sp>
      <p:sp>
        <p:nvSpPr>
          <p:cNvPr id="5" name="Content Placeholder 4">
            <a:extLst>
              <a:ext uri="{FF2B5EF4-FFF2-40B4-BE49-F238E27FC236}">
                <a16:creationId xmlns:a16="http://schemas.microsoft.com/office/drawing/2014/main" xmlns="" id="{2F9F1695-183A-424B-8E95-F8B9D9B361AD}"/>
              </a:ext>
            </a:extLst>
          </p:cNvPr>
          <p:cNvSpPr>
            <a:spLocks noGrp="1"/>
          </p:cNvSpPr>
          <p:nvPr>
            <p:ph idx="1"/>
          </p:nvPr>
        </p:nvSpPr>
        <p:spPr/>
        <p:txBody>
          <a:bodyPr/>
          <a:lstStyle/>
          <a:p>
            <a:r>
              <a:rPr lang="en-US" dirty="0"/>
              <a:t>The power of mature Christian love!</a:t>
            </a:r>
          </a:p>
          <a:p>
            <a:pPr lvl="1"/>
            <a:r>
              <a:rPr lang="en-US" dirty="0"/>
              <a:t>6 Aspects of Godly relating</a:t>
            </a:r>
          </a:p>
        </p:txBody>
      </p:sp>
    </p:spTree>
    <p:extLst>
      <p:ext uri="{BB962C8B-B14F-4D97-AF65-F5344CB8AC3E}">
        <p14:creationId xmlns:p14="http://schemas.microsoft.com/office/powerpoint/2010/main" val="3228063067"/>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06210" name="Rectangle 2">
            <a:extLst>
              <a:ext uri="{FF2B5EF4-FFF2-40B4-BE49-F238E27FC236}">
                <a16:creationId xmlns:a16="http://schemas.microsoft.com/office/drawing/2014/main" xmlns="" id="{87DB85C1-2DAA-4412-9016-6214532F6DDE}"/>
              </a:ext>
            </a:extLst>
          </p:cNvPr>
          <p:cNvSpPr>
            <a:spLocks noGrp="1" noChangeArrowheads="1"/>
          </p:cNvSpPr>
          <p:nvPr>
            <p:ph type="title"/>
          </p:nvPr>
        </p:nvSpPr>
        <p:spPr>
          <a:noFill/>
          <a:ln/>
          <a:extLst>
            <a:ext uri="{91240B29-F687-4F45-9708-019B960494DF}">
              <a14:hiddenLine xmlns:a14="http://schemas.microsoft.com/office/drawing/2010/main" w="12699">
                <a:solidFill>
                  <a:schemeClr val="tx1"/>
                </a:solidFill>
                <a:miter lim="800000"/>
                <a:headEnd/>
                <a:tailEnd/>
              </a14:hiddenLine>
            </a:ext>
          </a:extLst>
        </p:spPr>
        <p:txBody>
          <a:bodyPr vert="horz" lIns="90488" tIns="44450" rIns="90488" bIns="44450" rtlCol="0" anchor="ctr">
            <a:normAutofit/>
          </a:bodyPr>
          <a:lstStyle/>
          <a:p>
            <a:r>
              <a:rPr lang="en-US" altLang="en-US" sz="6600"/>
              <a:t>1 Thessalonians</a:t>
            </a:r>
          </a:p>
        </p:txBody>
      </p:sp>
      <p:sp>
        <p:nvSpPr>
          <p:cNvPr id="606211" name="Rectangle 3">
            <a:extLst>
              <a:ext uri="{FF2B5EF4-FFF2-40B4-BE49-F238E27FC236}">
                <a16:creationId xmlns:a16="http://schemas.microsoft.com/office/drawing/2014/main" xmlns="" id="{4AB901DD-A2FC-49B4-8534-51514B73F5F0}"/>
              </a:ext>
            </a:extLst>
          </p:cNvPr>
          <p:cNvSpPr>
            <a:spLocks noGrp="1" noChangeArrowheads="1"/>
          </p:cNvSpPr>
          <p:nvPr>
            <p:ph type="body" idx="1"/>
          </p:nvPr>
        </p:nvSpPr>
        <p:spPr/>
        <p:txBody>
          <a:bodyPr/>
          <a:lstStyle/>
          <a:p>
            <a:pPr marL="0" indent="0">
              <a:lnSpc>
                <a:spcPct val="75000"/>
              </a:lnSpc>
              <a:buNone/>
            </a:pPr>
            <a:r>
              <a:rPr lang="en-US" altLang="en-US" sz="3600" dirty="0"/>
              <a:t>Mature Christian Love</a:t>
            </a:r>
          </a:p>
          <a:p>
            <a:pPr>
              <a:lnSpc>
                <a:spcPct val="75000"/>
              </a:lnSpc>
            </a:pPr>
            <a:r>
              <a:rPr lang="en-US" altLang="en-US" sz="4000" u="sng" dirty="0"/>
              <a:t>Deeply engaged </a:t>
            </a:r>
            <a:r>
              <a:rPr lang="en-US" altLang="en-US" sz="4000" dirty="0"/>
              <a:t>but </a:t>
            </a:r>
            <a:r>
              <a:rPr lang="en-US" altLang="en-US" sz="4000" u="sng" dirty="0"/>
              <a:t>willing to let go</a:t>
            </a:r>
          </a:p>
          <a:p>
            <a:pPr>
              <a:lnSpc>
                <a:spcPct val="75000"/>
              </a:lnSpc>
            </a:pPr>
            <a:r>
              <a:rPr lang="en-US" altLang="en-US" sz="4000" dirty="0"/>
              <a:t>Valuing and prioritizing in-person relating</a:t>
            </a:r>
          </a:p>
          <a:p>
            <a:pPr>
              <a:lnSpc>
                <a:spcPct val="75000"/>
              </a:lnSpc>
            </a:pPr>
            <a:r>
              <a:rPr lang="en-US" altLang="en-US" sz="4000" u="sng" dirty="0"/>
              <a:t>Serving</a:t>
            </a:r>
            <a:r>
              <a:rPr lang="en-US" altLang="en-US" sz="4000" dirty="0"/>
              <a:t> and </a:t>
            </a:r>
            <a:r>
              <a:rPr lang="en-US" altLang="en-US" sz="4000" u="sng" dirty="0"/>
              <a:t>willing to be served</a:t>
            </a:r>
          </a:p>
          <a:p>
            <a:pPr>
              <a:lnSpc>
                <a:spcPct val="75000"/>
              </a:lnSpc>
            </a:pPr>
            <a:r>
              <a:rPr lang="en-US" altLang="en-US" sz="4000" dirty="0"/>
              <a:t>Prayerful </a:t>
            </a:r>
            <a:r>
              <a:rPr lang="en-US" altLang="en-US" sz="4000"/>
              <a:t>and </a:t>
            </a:r>
            <a:r>
              <a:rPr lang="en-US" altLang="en-US" sz="4000" smtClean="0"/>
              <a:t>content </a:t>
            </a:r>
            <a:r>
              <a:rPr lang="en-US" altLang="en-US" sz="4000" dirty="0"/>
              <a:t>centered</a:t>
            </a:r>
          </a:p>
          <a:p>
            <a:pPr>
              <a:lnSpc>
                <a:spcPct val="75000"/>
              </a:lnSpc>
            </a:pPr>
            <a:r>
              <a:rPr lang="en-US" altLang="en-US" sz="4000" u="sng" dirty="0"/>
              <a:t>Inward</a:t>
            </a:r>
            <a:r>
              <a:rPr lang="en-US" altLang="en-US" sz="4000" dirty="0"/>
              <a:t> and </a:t>
            </a:r>
            <a:r>
              <a:rPr lang="en-US" altLang="en-US" sz="4000" u="sng" dirty="0"/>
              <a:t>outward</a:t>
            </a:r>
            <a:r>
              <a:rPr lang="en-US" altLang="en-US" sz="4000" dirty="0"/>
              <a:t> facing</a:t>
            </a:r>
          </a:p>
          <a:p>
            <a:pPr>
              <a:lnSpc>
                <a:spcPct val="75000"/>
              </a:lnSpc>
            </a:pPr>
            <a:r>
              <a:rPr lang="en-US" altLang="en-US" sz="4000" dirty="0"/>
              <a:t>Christ at the center</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06211">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06211">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06211">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06211">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06211">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0621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AEAF8231-F66C-4ECE-B72E-5EF897279393}"/>
              </a:ext>
            </a:extLst>
          </p:cNvPr>
          <p:cNvSpPr>
            <a:spLocks noGrp="1"/>
          </p:cNvSpPr>
          <p:nvPr>
            <p:ph type="title"/>
          </p:nvPr>
        </p:nvSpPr>
        <p:spPr/>
        <p:txBody>
          <a:bodyPr/>
          <a:lstStyle/>
          <a:p>
            <a:r>
              <a:rPr lang="en-US" b="1">
                <a:effectLst/>
              </a:rPr>
              <a:t>1 Thessalonians 2:17–20 (NLT)</a:t>
            </a:r>
            <a:endParaRPr lang="en-US"/>
          </a:p>
        </p:txBody>
      </p:sp>
      <p:sp>
        <p:nvSpPr>
          <p:cNvPr id="5" name="Content Placeholder 4">
            <a:extLst>
              <a:ext uri="{FF2B5EF4-FFF2-40B4-BE49-F238E27FC236}">
                <a16:creationId xmlns:a16="http://schemas.microsoft.com/office/drawing/2014/main" xmlns="" id="{2F9F1695-183A-424B-8E95-F8B9D9B361AD}"/>
              </a:ext>
            </a:extLst>
          </p:cNvPr>
          <p:cNvSpPr>
            <a:spLocks noGrp="1"/>
          </p:cNvSpPr>
          <p:nvPr>
            <p:ph idx="1"/>
          </p:nvPr>
        </p:nvSpPr>
        <p:spPr/>
        <p:txBody>
          <a:bodyPr>
            <a:normAutofit/>
          </a:bodyPr>
          <a:lstStyle/>
          <a:p>
            <a:pPr marL="0" indent="0">
              <a:buNone/>
            </a:pPr>
            <a:r>
              <a:rPr lang="en-US" b="1" u="none" strike="noStrike">
                <a:effectLst/>
              </a:rPr>
              <a:t>17</a:t>
            </a:r>
            <a:r>
              <a:rPr lang="en-US" u="none" strike="noStrike">
                <a:effectLst/>
              </a:rPr>
              <a:t> </a:t>
            </a:r>
            <a:r>
              <a:rPr lang="en-US"/>
              <a:t>Dear brothers and sisters, after we were </a:t>
            </a:r>
            <a:r>
              <a:rPr lang="en-US" u="sng"/>
              <a:t>separated from you </a:t>
            </a:r>
            <a:r>
              <a:rPr lang="en-US"/>
              <a:t>for a little while (though our hearts never left you), we tried very hard to come back because of our intense </a:t>
            </a:r>
            <a:r>
              <a:rPr lang="en-US" u="sng"/>
              <a:t>longing to see you again</a:t>
            </a:r>
            <a:r>
              <a:rPr lang="en-US"/>
              <a:t>. </a:t>
            </a:r>
          </a:p>
        </p:txBody>
      </p:sp>
    </p:spTree>
    <p:extLst>
      <p:ext uri="{BB962C8B-B14F-4D97-AF65-F5344CB8AC3E}">
        <p14:creationId xmlns:p14="http://schemas.microsoft.com/office/powerpoint/2010/main" val="3188986407"/>
      </p:ext>
    </p:extLst>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AEAF8231-F66C-4ECE-B72E-5EF897279393}"/>
              </a:ext>
            </a:extLst>
          </p:cNvPr>
          <p:cNvSpPr>
            <a:spLocks noGrp="1"/>
          </p:cNvSpPr>
          <p:nvPr>
            <p:ph type="title"/>
          </p:nvPr>
        </p:nvSpPr>
        <p:spPr/>
        <p:txBody>
          <a:bodyPr>
            <a:normAutofit/>
          </a:bodyPr>
          <a:lstStyle/>
          <a:p>
            <a:r>
              <a:rPr lang="en-US" dirty="0"/>
              <a:t>1) Deeply engaged but willing to let go</a:t>
            </a:r>
          </a:p>
        </p:txBody>
      </p:sp>
      <p:sp>
        <p:nvSpPr>
          <p:cNvPr id="5" name="Content Placeholder 4">
            <a:extLst>
              <a:ext uri="{FF2B5EF4-FFF2-40B4-BE49-F238E27FC236}">
                <a16:creationId xmlns:a16="http://schemas.microsoft.com/office/drawing/2014/main" xmlns="" id="{2F9F1695-183A-424B-8E95-F8B9D9B361AD}"/>
              </a:ext>
            </a:extLst>
          </p:cNvPr>
          <p:cNvSpPr>
            <a:spLocks noGrp="1"/>
          </p:cNvSpPr>
          <p:nvPr>
            <p:ph idx="1"/>
          </p:nvPr>
        </p:nvSpPr>
        <p:spPr/>
        <p:txBody>
          <a:bodyPr>
            <a:normAutofit/>
          </a:bodyPr>
          <a:lstStyle/>
          <a:p>
            <a:r>
              <a:rPr lang="en-US"/>
              <a:t>Unhealthy dynamics</a:t>
            </a:r>
          </a:p>
          <a:p>
            <a:pPr lvl="1"/>
            <a:r>
              <a:rPr lang="en-US"/>
              <a:t>Over dependent</a:t>
            </a:r>
          </a:p>
          <a:p>
            <a:pPr lvl="2"/>
            <a:r>
              <a:rPr lang="en-US"/>
              <a:t>We can never part! </a:t>
            </a:r>
          </a:p>
          <a:p>
            <a:pPr lvl="1"/>
            <a:r>
              <a:rPr lang="en-US"/>
              <a:t>Failure to create attachment</a:t>
            </a:r>
          </a:p>
          <a:p>
            <a:pPr lvl="2"/>
            <a:r>
              <a:rPr lang="en-US"/>
              <a:t>We can appreciate each other better from afar</a:t>
            </a:r>
          </a:p>
        </p:txBody>
      </p:sp>
    </p:spTree>
    <p:extLst>
      <p:ext uri="{BB962C8B-B14F-4D97-AF65-F5344CB8AC3E}">
        <p14:creationId xmlns:p14="http://schemas.microsoft.com/office/powerpoint/2010/main" val="858568234"/>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AEAF8231-F66C-4ECE-B72E-5EF897279393}"/>
              </a:ext>
            </a:extLst>
          </p:cNvPr>
          <p:cNvSpPr>
            <a:spLocks noGrp="1"/>
          </p:cNvSpPr>
          <p:nvPr>
            <p:ph type="title"/>
          </p:nvPr>
        </p:nvSpPr>
        <p:spPr/>
        <p:txBody>
          <a:bodyPr/>
          <a:lstStyle/>
          <a:p>
            <a:r>
              <a:rPr lang="en-US"/>
              <a:t>Deeply engaged but willing to let go</a:t>
            </a:r>
          </a:p>
        </p:txBody>
      </p:sp>
      <p:sp>
        <p:nvSpPr>
          <p:cNvPr id="5" name="Content Placeholder 4">
            <a:extLst>
              <a:ext uri="{FF2B5EF4-FFF2-40B4-BE49-F238E27FC236}">
                <a16:creationId xmlns:a16="http://schemas.microsoft.com/office/drawing/2014/main" xmlns="" id="{2F9F1695-183A-424B-8E95-F8B9D9B361AD}"/>
              </a:ext>
            </a:extLst>
          </p:cNvPr>
          <p:cNvSpPr>
            <a:spLocks noGrp="1"/>
          </p:cNvSpPr>
          <p:nvPr>
            <p:ph idx="1"/>
          </p:nvPr>
        </p:nvSpPr>
        <p:spPr/>
        <p:txBody>
          <a:bodyPr>
            <a:normAutofit/>
          </a:bodyPr>
          <a:lstStyle/>
          <a:p>
            <a:r>
              <a:rPr lang="en-US"/>
              <a:t>Mature love</a:t>
            </a:r>
          </a:p>
          <a:p>
            <a:pPr lvl="1"/>
            <a:r>
              <a:rPr lang="en-US"/>
              <a:t>We desire to be together</a:t>
            </a:r>
          </a:p>
          <a:p>
            <a:pPr lvl="1"/>
            <a:r>
              <a:rPr lang="en-US"/>
              <a:t>We prioritize the things of God</a:t>
            </a:r>
          </a:p>
          <a:p>
            <a:pPr lvl="2"/>
            <a:r>
              <a:rPr lang="en-US"/>
              <a:t>See church planting</a:t>
            </a:r>
          </a:p>
          <a:p>
            <a:pPr lvl="2"/>
            <a:r>
              <a:rPr lang="en-US"/>
              <a:t>See war time mentality</a:t>
            </a:r>
          </a:p>
        </p:txBody>
      </p:sp>
    </p:spTree>
    <p:extLst>
      <p:ext uri="{BB962C8B-B14F-4D97-AF65-F5344CB8AC3E}">
        <p14:creationId xmlns:p14="http://schemas.microsoft.com/office/powerpoint/2010/main" val="926521720"/>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AEAF8231-F66C-4ECE-B72E-5EF897279393}"/>
              </a:ext>
            </a:extLst>
          </p:cNvPr>
          <p:cNvSpPr>
            <a:spLocks noGrp="1"/>
          </p:cNvSpPr>
          <p:nvPr>
            <p:ph type="title"/>
          </p:nvPr>
        </p:nvSpPr>
        <p:spPr/>
        <p:txBody>
          <a:bodyPr/>
          <a:lstStyle/>
          <a:p>
            <a:r>
              <a:rPr lang="en-US" b="1">
                <a:effectLst/>
              </a:rPr>
              <a:t>1 Thessalonians 2:17–20 (NLT)</a:t>
            </a:r>
            <a:endParaRPr lang="en-US"/>
          </a:p>
        </p:txBody>
      </p:sp>
      <p:sp>
        <p:nvSpPr>
          <p:cNvPr id="5" name="Content Placeholder 4">
            <a:extLst>
              <a:ext uri="{FF2B5EF4-FFF2-40B4-BE49-F238E27FC236}">
                <a16:creationId xmlns:a16="http://schemas.microsoft.com/office/drawing/2014/main" xmlns="" id="{2F9F1695-183A-424B-8E95-F8B9D9B361AD}"/>
              </a:ext>
            </a:extLst>
          </p:cNvPr>
          <p:cNvSpPr>
            <a:spLocks noGrp="1"/>
          </p:cNvSpPr>
          <p:nvPr>
            <p:ph idx="1"/>
          </p:nvPr>
        </p:nvSpPr>
        <p:spPr/>
        <p:txBody>
          <a:bodyPr>
            <a:normAutofit lnSpcReduction="10000"/>
          </a:bodyPr>
          <a:lstStyle/>
          <a:p>
            <a:pPr marL="0" indent="0">
              <a:buNone/>
            </a:pPr>
            <a:r>
              <a:rPr lang="en-US" b="1" u="none" strike="noStrike">
                <a:effectLst/>
              </a:rPr>
              <a:t>18</a:t>
            </a:r>
            <a:r>
              <a:rPr lang="en-US" u="none" strike="noStrike">
                <a:effectLst/>
              </a:rPr>
              <a:t> </a:t>
            </a:r>
            <a:r>
              <a:rPr lang="en-US"/>
              <a:t>We wanted very much to come to you, and I, Paul, tried again and again, but Satan prevented us. </a:t>
            </a:r>
            <a:r>
              <a:rPr lang="en-US" b="1" u="none" strike="noStrike">
                <a:effectLst/>
              </a:rPr>
              <a:t>19</a:t>
            </a:r>
            <a:r>
              <a:rPr lang="en-US" u="none" strike="noStrike">
                <a:effectLst/>
              </a:rPr>
              <a:t> </a:t>
            </a:r>
            <a:r>
              <a:rPr lang="en-US"/>
              <a:t>After all, what gives us hope and joy, and what will be our proud reward and crown as we stand before our Lord Jesus when he returns? It is you! </a:t>
            </a:r>
            <a:r>
              <a:rPr lang="en-US" b="1" u="none" strike="noStrike">
                <a:effectLst/>
              </a:rPr>
              <a:t>20</a:t>
            </a:r>
            <a:r>
              <a:rPr lang="en-US" u="none" strike="noStrike">
                <a:effectLst/>
              </a:rPr>
              <a:t> </a:t>
            </a:r>
            <a:r>
              <a:rPr lang="en-US"/>
              <a:t>Yes, you are our pride and joy.</a:t>
            </a:r>
          </a:p>
        </p:txBody>
      </p:sp>
    </p:spTree>
    <p:extLst>
      <p:ext uri="{BB962C8B-B14F-4D97-AF65-F5344CB8AC3E}">
        <p14:creationId xmlns:p14="http://schemas.microsoft.com/office/powerpoint/2010/main" val="3603875556"/>
      </p:ext>
    </p:extLst>
  </p:cSld>
  <p:clrMapOvr>
    <a:masterClrMapping/>
  </p:clrMapOvr>
  <p:transition>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AEAF8231-F66C-4ECE-B72E-5EF897279393}"/>
              </a:ext>
            </a:extLst>
          </p:cNvPr>
          <p:cNvSpPr>
            <a:spLocks noGrp="1"/>
          </p:cNvSpPr>
          <p:nvPr>
            <p:ph type="title"/>
          </p:nvPr>
        </p:nvSpPr>
        <p:spPr/>
        <p:txBody>
          <a:bodyPr>
            <a:normAutofit/>
          </a:bodyPr>
          <a:lstStyle/>
          <a:p>
            <a:r>
              <a:rPr lang="en-US" dirty="0"/>
              <a:t>2) Valuing in-person relating</a:t>
            </a:r>
          </a:p>
        </p:txBody>
      </p:sp>
      <p:sp>
        <p:nvSpPr>
          <p:cNvPr id="5" name="Content Placeholder 4">
            <a:extLst>
              <a:ext uri="{FF2B5EF4-FFF2-40B4-BE49-F238E27FC236}">
                <a16:creationId xmlns:a16="http://schemas.microsoft.com/office/drawing/2014/main" xmlns="" id="{2F9F1695-183A-424B-8E95-F8B9D9B361AD}"/>
              </a:ext>
            </a:extLst>
          </p:cNvPr>
          <p:cNvSpPr>
            <a:spLocks noGrp="1"/>
          </p:cNvSpPr>
          <p:nvPr>
            <p:ph idx="1"/>
          </p:nvPr>
        </p:nvSpPr>
        <p:spPr/>
        <p:txBody>
          <a:bodyPr>
            <a:normAutofit/>
          </a:bodyPr>
          <a:lstStyle/>
          <a:p>
            <a:r>
              <a:rPr lang="en-US" dirty="0"/>
              <a:t>Sharing the same space</a:t>
            </a:r>
          </a:p>
          <a:p>
            <a:r>
              <a:rPr lang="en-US" dirty="0"/>
              <a:t>Physical affection</a:t>
            </a:r>
          </a:p>
          <a:p>
            <a:r>
              <a:rPr lang="en-US" dirty="0"/>
              <a:t>REAL relating</a:t>
            </a:r>
          </a:p>
          <a:p>
            <a:r>
              <a:rPr lang="en-US" dirty="0"/>
              <a:t>A letter, zoom, texting etc. can be ok but are insufficient in the long-term</a:t>
            </a:r>
          </a:p>
          <a:p>
            <a:r>
              <a:rPr lang="en-US" dirty="0"/>
              <a:t>What will happen post-COVID?</a:t>
            </a:r>
          </a:p>
        </p:txBody>
      </p:sp>
    </p:spTree>
    <p:extLst>
      <p:ext uri="{BB962C8B-B14F-4D97-AF65-F5344CB8AC3E}">
        <p14:creationId xmlns:p14="http://schemas.microsoft.com/office/powerpoint/2010/main" val="2507542697"/>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AEAF8231-F66C-4ECE-B72E-5EF897279393}"/>
              </a:ext>
            </a:extLst>
          </p:cNvPr>
          <p:cNvSpPr>
            <a:spLocks noGrp="1"/>
          </p:cNvSpPr>
          <p:nvPr>
            <p:ph type="title"/>
          </p:nvPr>
        </p:nvSpPr>
        <p:spPr/>
        <p:txBody>
          <a:bodyPr>
            <a:noAutofit/>
          </a:bodyPr>
          <a:lstStyle/>
          <a:p>
            <a:r>
              <a:rPr lang="en-US" sz="4000"/>
              <a:t>People are the treasure we can take with us!</a:t>
            </a:r>
          </a:p>
        </p:txBody>
      </p:sp>
      <p:sp>
        <p:nvSpPr>
          <p:cNvPr id="5" name="Content Placeholder 4">
            <a:extLst>
              <a:ext uri="{FF2B5EF4-FFF2-40B4-BE49-F238E27FC236}">
                <a16:creationId xmlns:a16="http://schemas.microsoft.com/office/drawing/2014/main" xmlns="" id="{2F9F1695-183A-424B-8E95-F8B9D9B361AD}"/>
              </a:ext>
            </a:extLst>
          </p:cNvPr>
          <p:cNvSpPr>
            <a:spLocks noGrp="1"/>
          </p:cNvSpPr>
          <p:nvPr>
            <p:ph idx="1"/>
          </p:nvPr>
        </p:nvSpPr>
        <p:spPr/>
        <p:txBody>
          <a:bodyPr>
            <a:normAutofit/>
          </a:bodyPr>
          <a:lstStyle/>
          <a:p>
            <a:r>
              <a:rPr lang="en-US"/>
              <a:t>Nothing of the material world will remain</a:t>
            </a:r>
          </a:p>
        </p:txBody>
      </p:sp>
    </p:spTree>
    <p:extLst>
      <p:ext uri="{BB962C8B-B14F-4D97-AF65-F5344CB8AC3E}">
        <p14:creationId xmlns:p14="http://schemas.microsoft.com/office/powerpoint/2010/main" val="1993335199"/>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wellDark">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Dwell">
      <a:majorFont>
        <a:latin typeface="Lao UI"/>
        <a:ea typeface=""/>
        <a:cs typeface=""/>
      </a:majorFont>
      <a:minorFont>
        <a:latin typeface="Lao UI"/>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ln>
          <a:headEnd/>
          <a:tailEnd/>
        </a:ln>
      </a:spPr>
      <a:bodyPr lIns="90488" tIns="44450" rIns="90488" bIns="44450"/>
      <a:lstStyle>
        <a:defPPr algn="l" eaLnBrk="0" hangingPunct="0">
          <a:lnSpc>
            <a:spcPct val="70000"/>
          </a:lnSpc>
          <a:spcBef>
            <a:spcPct val="5000"/>
          </a:spcBef>
          <a:defRPr b="1" dirty="0">
            <a:effectLst>
              <a:outerShdw blurRad="38100" dist="38100" dir="2700000" algn="tl">
                <a:srgbClr val="000000"/>
              </a:outerShdw>
            </a:effectLst>
            <a:latin typeface="Lao UI" panose="020B0502040204020203" pitchFamily="34" charset="0"/>
            <a:cs typeface="Lao UI" panose="020B0502040204020203" pitchFamily="34" charset="0"/>
          </a:defRPr>
        </a:defPPr>
      </a:lstStyle>
      <a:style>
        <a:lnRef idx="0">
          <a:schemeClr val="dk1"/>
        </a:lnRef>
        <a:fillRef idx="3">
          <a:schemeClr val="dk1"/>
        </a:fillRef>
        <a:effectRef idx="3">
          <a:schemeClr val="dk1"/>
        </a:effectRef>
        <a:fontRef idx="minor">
          <a:schemeClr val="lt1"/>
        </a:fontRef>
      </a:style>
    </a:spDef>
    <a:txDef>
      <a:spPr/>
      <a:bodyPr wrap="square" rtlCol="0">
        <a:spAutoFit/>
      </a:bodyPr>
      <a:lstStyle>
        <a:defPPr algn="l">
          <a:defRPr sz="4000" dirty="0" smtClean="0"/>
        </a:defPPr>
      </a:lstStyle>
      <a:style>
        <a:lnRef idx="2">
          <a:schemeClr val="dk1">
            <a:shade val="50000"/>
          </a:schemeClr>
        </a:lnRef>
        <a:fillRef idx="1">
          <a:schemeClr val="dk1"/>
        </a:fillRef>
        <a:effectRef idx="0">
          <a:schemeClr val="dk1"/>
        </a:effectRef>
        <a:fontRef idx="minor">
          <a:schemeClr val="lt1"/>
        </a:fontRef>
      </a:style>
    </a:txDef>
  </a:objectDefaults>
  <a:extraClrSchemeLst/>
  <a:extLst>
    <a:ext uri="{05A4C25C-085E-4340-85A3-A5531E510DB2}">
      <thm15:themeFamily xmlns:thm15="http://schemas.microsoft.com/office/thememl/2012/main" name="Dwell Theme" id="{9B146893-A82D-45FC-81D5-4AA43D556767}" vid="{BAE5EBB2-D2F8-4120-8BAC-71F20E48AC50}"/>
    </a:ext>
  </a:extLst>
</a:theme>
</file>

<file path=docProps/app.xml><?xml version="1.0" encoding="utf-8"?>
<Properties xmlns="http://schemas.openxmlformats.org/officeDocument/2006/extended-properties" xmlns:vt="http://schemas.openxmlformats.org/officeDocument/2006/docPropsVTypes">
  <Template/>
  <TotalTime>6</TotalTime>
  <Words>1772</Words>
  <Application>Microsoft Office PowerPoint</Application>
  <PresentationFormat>Widescreen</PresentationFormat>
  <Paragraphs>112</Paragraphs>
  <Slides>30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30</vt:i4>
      </vt:variant>
    </vt:vector>
  </HeadingPairs>
  <TitlesOfParts>
    <vt:vector size="33" baseType="lpstr">
      <vt:lpstr>Arial</vt:lpstr>
      <vt:lpstr>Lao UI</vt:lpstr>
      <vt:lpstr>DwellDark</vt:lpstr>
      <vt:lpstr>1 Thessalonians</vt:lpstr>
      <vt:lpstr>1 Thess Chapter 2</vt:lpstr>
      <vt:lpstr>1 Thess Chapter 3</vt:lpstr>
      <vt:lpstr>1 Thessalonians 2:17–20 (NLT)</vt:lpstr>
      <vt:lpstr>1) Deeply engaged but willing to let go</vt:lpstr>
      <vt:lpstr>Deeply engaged but willing to let go</vt:lpstr>
      <vt:lpstr>1 Thessalonians 2:17–20 (NLT)</vt:lpstr>
      <vt:lpstr>2) Valuing in-person relating</vt:lpstr>
      <vt:lpstr>People are the treasure we can take with us!</vt:lpstr>
      <vt:lpstr>1 Thessalonians 2:17–20 (NLT)</vt:lpstr>
      <vt:lpstr>The lies of the world system</vt:lpstr>
      <vt:lpstr>1 Thessalonians 2:17–20 (NLT)</vt:lpstr>
      <vt:lpstr>1 Thessalonians 2:17–20 (NLT)</vt:lpstr>
      <vt:lpstr>1 Thessalonians 3:1–13 (NLT)</vt:lpstr>
      <vt:lpstr>1 Thessalonians 3:1–13 (NLT)</vt:lpstr>
      <vt:lpstr>1 Thessalonians 3:1–13 (NLT)</vt:lpstr>
      <vt:lpstr>1 Thessalonians 3:1–13 (NLT)</vt:lpstr>
      <vt:lpstr>1 Thessalonians 3:1–13 (NLT)</vt:lpstr>
      <vt:lpstr>3) Both serving and being served</vt:lpstr>
      <vt:lpstr>1 Thessalonians 3:1–13 (NLT)</vt:lpstr>
      <vt:lpstr>1 Thessalonians 3:1–13 (NLT)</vt:lpstr>
      <vt:lpstr>4) Prayerful and content centered</vt:lpstr>
      <vt:lpstr>Prayerful and content centered</vt:lpstr>
      <vt:lpstr>Prayerful and content centered</vt:lpstr>
      <vt:lpstr>1 Thessalonians 3:1–13 (NLT)</vt:lpstr>
      <vt:lpstr>4) A tight knit group who welcomes new people</vt:lpstr>
      <vt:lpstr>1 Thessalonians 3:1–13 (NLT)</vt:lpstr>
      <vt:lpstr>5) Christ at the center</vt:lpstr>
      <vt:lpstr>Christ at the center</vt:lpstr>
      <vt:lpstr>1 Thessalonians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LoweryR</dc:creator>
  <cp:lastModifiedBy>RichS</cp:lastModifiedBy>
  <cp:revision>3</cp:revision>
  <dcterms:created xsi:type="dcterms:W3CDTF">2020-11-10T03:07:53Z</dcterms:created>
  <dcterms:modified xsi:type="dcterms:W3CDTF">2021-01-25T14:49:23Z</dcterms:modified>
</cp:coreProperties>
</file>