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1273" r:id="rId2"/>
    <p:sldId id="7432" r:id="rId3"/>
    <p:sldId id="7322" r:id="rId4"/>
    <p:sldId id="7434" r:id="rId5"/>
    <p:sldId id="7433" r:id="rId6"/>
    <p:sldId id="7435" r:id="rId7"/>
    <p:sldId id="7405" r:id="rId8"/>
    <p:sldId id="7436" r:id="rId9"/>
    <p:sldId id="7437" r:id="rId10"/>
    <p:sldId id="7438" r:id="rId11"/>
    <p:sldId id="7439" r:id="rId12"/>
    <p:sldId id="7440" r:id="rId13"/>
    <p:sldId id="7441" r:id="rId14"/>
    <p:sldId id="7442" r:id="rId15"/>
    <p:sldId id="7443" r:id="rId16"/>
    <p:sldId id="7444" r:id="rId17"/>
    <p:sldId id="7445" r:id="rId18"/>
    <p:sldId id="7446" r:id="rId19"/>
    <p:sldId id="7447" r:id="rId20"/>
    <p:sldId id="7448" r:id="rId21"/>
    <p:sldId id="7450" r:id="rId22"/>
    <p:sldId id="7451" r:id="rId23"/>
    <p:sldId id="7452" r:id="rId24"/>
    <p:sldId id="7453" r:id="rId25"/>
    <p:sldId id="7454" r:id="rId26"/>
    <p:sldId id="7455" r:id="rId27"/>
    <p:sldId id="7449" r:id="rId28"/>
    <p:sldId id="7456" r:id="rId29"/>
    <p:sldId id="7457" r:id="rId30"/>
    <p:sldId id="7458" r:id="rId31"/>
    <p:sldId id="6665" r:id="rId32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9" autoAdjust="0"/>
    <p:restoredTop sz="90476" autoAdjust="0"/>
  </p:normalViewPr>
  <p:slideViewPr>
    <p:cSldViewPr>
      <p:cViewPr varScale="1">
        <p:scale>
          <a:sx n="88" d="100"/>
          <a:sy n="88" d="100"/>
        </p:scale>
        <p:origin x="468" y="6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73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8481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1289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7933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980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5778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13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9116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387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1251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520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952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8119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687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409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2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930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118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356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629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205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938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062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350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667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1979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26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1 Peter 5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Shepherd the Flock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Therefore, I exhort the elders among you,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as your fellow elder</a:t>
            </a:r>
          </a:p>
          <a:p>
            <a:r>
              <a:rPr lang="en-US" dirty="0"/>
              <a:t>	and witness of the </a:t>
            </a:r>
            <a:r>
              <a:rPr lang="en-US" u="sng" dirty="0"/>
              <a:t>sufferings of Christ</a:t>
            </a:r>
            <a:r>
              <a:rPr lang="en-US" dirty="0"/>
              <a:t>, </a:t>
            </a:r>
          </a:p>
          <a:p>
            <a:r>
              <a:rPr lang="en-US" dirty="0"/>
              <a:t>	and a partaker also of </a:t>
            </a:r>
            <a:r>
              <a:rPr lang="en-US" u="sng" dirty="0"/>
              <a:t>the glory that is to be revealed</a:t>
            </a:r>
            <a:r>
              <a:rPr lang="en-US" dirty="0"/>
              <a:t>, </a:t>
            </a:r>
          </a:p>
          <a:p>
            <a:endParaRPr lang="en-US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FB2A5D56-637D-48A8-B9FD-AF448EA97D1E}"/>
              </a:ext>
            </a:extLst>
          </p:cNvPr>
          <p:cNvSpPr/>
          <p:nvPr/>
        </p:nvSpPr>
        <p:spPr bwMode="auto">
          <a:xfrm>
            <a:off x="5537200" y="2857500"/>
            <a:ext cx="4453466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what kept Peter going in leadership</a:t>
            </a:r>
          </a:p>
        </p:txBody>
      </p:sp>
    </p:spTree>
    <p:extLst>
      <p:ext uri="{BB962C8B-B14F-4D97-AF65-F5344CB8AC3E}">
        <p14:creationId xmlns:p14="http://schemas.microsoft.com/office/powerpoint/2010/main" val="1249602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Shepherd the flock of God among you,</a:t>
            </a:r>
          </a:p>
          <a:p>
            <a:r>
              <a:rPr lang="en-US" dirty="0"/>
              <a:t>	exercising oversight</a:t>
            </a:r>
          </a:p>
          <a:p>
            <a:r>
              <a:rPr lang="en-US" dirty="0"/>
              <a:t>	not under compulsion, but voluntarily, </a:t>
            </a:r>
            <a:br>
              <a:rPr lang="en-US" dirty="0"/>
            </a:br>
            <a:r>
              <a:rPr lang="en-US" dirty="0"/>
              <a:t>according to the will of God;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D8015C-A54F-4EAE-B523-99C38CDD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“I get to” vs. “I have to”</a:t>
            </a:r>
          </a:p>
        </p:txBody>
      </p:sp>
    </p:spTree>
    <p:extLst>
      <p:ext uri="{BB962C8B-B14F-4D97-AF65-F5344CB8AC3E}">
        <p14:creationId xmlns:p14="http://schemas.microsoft.com/office/powerpoint/2010/main" val="10547867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Shepherd the flock of God among you,</a:t>
            </a:r>
          </a:p>
          <a:p>
            <a:r>
              <a:rPr lang="en-US" dirty="0"/>
              <a:t>	exercising oversight</a:t>
            </a:r>
          </a:p>
          <a:p>
            <a:r>
              <a:rPr lang="en-US" dirty="0"/>
              <a:t>	not under compulsion, but voluntarily, </a:t>
            </a:r>
            <a:br>
              <a:rPr lang="en-US" dirty="0"/>
            </a:br>
            <a:r>
              <a:rPr lang="en-US" dirty="0"/>
              <a:t>according to the will of God;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D8015C-A54F-4EAE-B523-99C38CDD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“I get to” vs. “I have to”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62D4FA39-3CEB-47C7-9C7F-0D305738EFD1}"/>
              </a:ext>
            </a:extLst>
          </p:cNvPr>
          <p:cNvSpPr/>
          <p:nvPr/>
        </p:nvSpPr>
        <p:spPr bwMode="auto">
          <a:xfrm>
            <a:off x="1346200" y="2481977"/>
            <a:ext cx="7467600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have to” leadership: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Getting “roped into” something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serve God this way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Ineffective, bare minimum, resentful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Something needs to change</a:t>
            </a:r>
          </a:p>
        </p:txBody>
      </p:sp>
    </p:spTree>
    <p:extLst>
      <p:ext uri="{BB962C8B-B14F-4D97-AF65-F5344CB8AC3E}">
        <p14:creationId xmlns:p14="http://schemas.microsoft.com/office/powerpoint/2010/main" val="2800459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Shepherd the flock of God among you,</a:t>
            </a:r>
          </a:p>
          <a:p>
            <a:r>
              <a:rPr lang="en-US" dirty="0"/>
              <a:t>	exercising oversight</a:t>
            </a:r>
          </a:p>
          <a:p>
            <a:r>
              <a:rPr lang="en-US" dirty="0"/>
              <a:t>	not under compulsion, but voluntarily, </a:t>
            </a:r>
            <a:br>
              <a:rPr lang="en-US" dirty="0"/>
            </a:br>
            <a:r>
              <a:rPr lang="en-US" dirty="0"/>
              <a:t>according to the will of God;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D8015C-A54F-4EAE-B523-99C38CDD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“I get to” vs. “I have to”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62D4FA39-3CEB-47C7-9C7F-0D305738EFD1}"/>
              </a:ext>
            </a:extLst>
          </p:cNvPr>
          <p:cNvSpPr/>
          <p:nvPr/>
        </p:nvSpPr>
        <p:spPr bwMode="auto">
          <a:xfrm>
            <a:off x="1346200" y="2481977"/>
            <a:ext cx="7467600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need to thank God: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his grace and mercy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 ways leading has led to growth in my character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has grown me closer to Jesus</a:t>
            </a:r>
          </a:p>
        </p:txBody>
      </p:sp>
    </p:spTree>
    <p:extLst>
      <p:ext uri="{BB962C8B-B14F-4D97-AF65-F5344CB8AC3E}">
        <p14:creationId xmlns:p14="http://schemas.microsoft.com/office/powerpoint/2010/main" val="29526472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Shepherd the flock of God among you,</a:t>
            </a:r>
          </a:p>
          <a:p>
            <a:r>
              <a:rPr lang="en-US" dirty="0"/>
              <a:t>	exercising oversight</a:t>
            </a:r>
          </a:p>
          <a:p>
            <a:r>
              <a:rPr lang="en-US" dirty="0"/>
              <a:t>	not under compulsion, but voluntarily, </a:t>
            </a:r>
            <a:br>
              <a:rPr lang="en-US" dirty="0"/>
            </a:br>
            <a:r>
              <a:rPr lang="en-US" dirty="0"/>
              <a:t>according to the will of God;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D8015C-A54F-4EAE-B523-99C38CDD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“I get to” vs. “I have to”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62D4FA39-3CEB-47C7-9C7F-0D305738EFD1}"/>
              </a:ext>
            </a:extLst>
          </p:cNvPr>
          <p:cNvSpPr/>
          <p:nvPr/>
        </p:nvSpPr>
        <p:spPr bwMode="auto">
          <a:xfrm>
            <a:off x="1346200" y="2481977"/>
            <a:ext cx="7467600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need to thank God: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 friends I’ve made through leading for him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how it has helped my family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 future rewards I have gained</a:t>
            </a:r>
          </a:p>
        </p:txBody>
      </p:sp>
    </p:spTree>
    <p:extLst>
      <p:ext uri="{BB962C8B-B14F-4D97-AF65-F5344CB8AC3E}">
        <p14:creationId xmlns:p14="http://schemas.microsoft.com/office/powerpoint/2010/main" val="27898631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Shepherd the flock of God among you,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exercising oversight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not under compulsion, but voluntarily,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according to the will of God;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/>
              <a:t>and not for sordid gain, but with eagerness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D8015C-A54F-4EAE-B523-99C38CDD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Eager to take vs. Eager to give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F209F82-E179-450A-B543-DF66BDEBCA09}"/>
              </a:ext>
            </a:extLst>
          </p:cNvPr>
          <p:cNvSpPr/>
          <p:nvPr/>
        </p:nvSpPr>
        <p:spPr bwMode="auto">
          <a:xfrm>
            <a:off x="1498600" y="278773"/>
            <a:ext cx="8415866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hired hand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runs away because he’s working only for the money and doesn’t really care about the sheep.”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10:13)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069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Shepherd the flock of God among you,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exercising oversight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not under compulsion, but voluntarily,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according to the will of God;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/>
              <a:t>and not for sordid gain, but with eagerness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D8015C-A54F-4EAE-B523-99C38CDD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Eager to take vs. Eager to give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706426C0-DFDE-4D68-A692-03C30C2AAB4C}"/>
              </a:ext>
            </a:extLst>
          </p:cNvPr>
          <p:cNvSpPr/>
          <p:nvPr/>
        </p:nvSpPr>
        <p:spPr bwMode="auto">
          <a:xfrm>
            <a:off x="1569509" y="87701"/>
            <a:ext cx="8492066" cy="2474524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Christian leaders often get busted for taking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can give because we are receiving from the Shepherd and focused on his return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Otherwise we might have other expectations </a:t>
            </a: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(recognition, appreciation, romance)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417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Shepherd the flock of God among you,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exercising oversight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not under compulsion, but voluntarily,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according to the will of God;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not for sordid gain, but with eagerness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	</a:t>
            </a:r>
            <a:r>
              <a:rPr lang="en-US" dirty="0"/>
              <a:t>nor yet as lording it over those allotted to your charge, but proving to be examples to the flock.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D8015C-A54F-4EAE-B523-99C38CDD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Lording over vs. Serving under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2788570-5619-43B3-B79A-504EB2E3B6A4}"/>
              </a:ext>
            </a:extLst>
          </p:cNvPr>
          <p:cNvSpPr/>
          <p:nvPr/>
        </p:nvSpPr>
        <p:spPr bwMode="auto">
          <a:xfrm>
            <a:off x="3556000" y="1104900"/>
            <a:ext cx="6172200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turned this world’s leadership model upside-down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59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Shepherd the flock of God among you,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exercising oversight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not under compulsion, but voluntarily,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according to the will of God;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not for sordid gain, but with eagerness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	</a:t>
            </a:r>
            <a:r>
              <a:rPr lang="en-US" dirty="0"/>
              <a:t>nor yet as lording it over those allotted to your charge, but proving to be examples to the flock.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D8015C-A54F-4EAE-B523-99C38CDD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Lording over vs. Serving under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926CC4F8-FF80-45F7-990A-0CF54F12DA83}"/>
              </a:ext>
            </a:extLst>
          </p:cNvPr>
          <p:cNvSpPr/>
          <p:nvPr/>
        </p:nvSpPr>
        <p:spPr bwMode="auto">
          <a:xfrm>
            <a:off x="93133" y="114300"/>
            <a:ext cx="9973733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“You know that the rulers in this world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lord it over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their people,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officials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flaunt their authority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over those under them.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among you it will be different.</a:t>
            </a:r>
          </a:p>
        </p:txBody>
      </p:sp>
    </p:spTree>
    <p:extLst>
      <p:ext uri="{BB962C8B-B14F-4D97-AF65-F5344CB8AC3E}">
        <p14:creationId xmlns:p14="http://schemas.microsoft.com/office/powerpoint/2010/main" val="4418041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Shepherd the flock of God among you,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exercising oversight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not under compulsion, but voluntarily,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according to the will of God;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not for sordid gain, but with eagerness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	</a:t>
            </a:r>
            <a:r>
              <a:rPr lang="en-US" dirty="0"/>
              <a:t>nor yet as lording it over those allotted to your charge, but proving to be examples to the flock.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D8015C-A54F-4EAE-B523-99C38CDD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Lording over vs. Serving under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926CC4F8-FF80-45F7-990A-0CF54F12DA83}"/>
              </a:ext>
            </a:extLst>
          </p:cNvPr>
          <p:cNvSpPr/>
          <p:nvPr/>
        </p:nvSpPr>
        <p:spPr bwMode="auto">
          <a:xfrm>
            <a:off x="93133" y="114300"/>
            <a:ext cx="9973733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Whoever wants to be a leader among you must be your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servant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even the Son of Man came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to be served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but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serve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others and to give his life as a ransom for many.”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(Mark 10:42-45)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D473295-2DDE-4633-97E6-2C0259CB216D}"/>
              </a:ext>
            </a:extLst>
          </p:cNvPr>
          <p:cNvSpPr/>
          <p:nvPr/>
        </p:nvSpPr>
        <p:spPr bwMode="auto">
          <a:xfrm>
            <a:off x="5899150" y="4500270"/>
            <a:ext cx="4151841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why the sheep follow the shepherd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87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Therefore, I exhort the elders among you, </a:t>
            </a:r>
          </a:p>
          <a:p>
            <a:r>
              <a:rPr lang="en-US" dirty="0"/>
              <a:t>	as your fellow elder </a:t>
            </a:r>
          </a:p>
          <a:p>
            <a:r>
              <a:rPr lang="en-US" dirty="0"/>
              <a:t>	and witness of the sufferings of Christ, </a:t>
            </a:r>
          </a:p>
          <a:p>
            <a:r>
              <a:rPr lang="en-US" dirty="0"/>
              <a:t>	and a partaker also of the glory that is to be revealed, </a:t>
            </a:r>
          </a:p>
          <a:p>
            <a:r>
              <a:rPr lang="en-US" dirty="0"/>
              <a:t>2 </a:t>
            </a:r>
            <a:r>
              <a:rPr lang="en-US" u="sng" dirty="0"/>
              <a:t>shepherd the flock of God</a:t>
            </a:r>
            <a:r>
              <a:rPr lang="en-US" dirty="0"/>
              <a:t> among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814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/>
              <a:t>You younger men, likewise, be subject to your elders;</a:t>
            </a:r>
          </a:p>
          <a:p>
            <a:r>
              <a:rPr lang="en-US" dirty="0"/>
              <a:t>	and all of you, clothe yourselves with humility toward one another,</a:t>
            </a:r>
          </a:p>
          <a:p>
            <a:r>
              <a:rPr lang="en-US" dirty="0"/>
              <a:t>	for God is opposed to the proud, but gives grace to the humble.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D8015C-A54F-4EAE-B523-99C38CDD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062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4. Humbling yourself vs Exalting yourself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74BB6279-BEC8-4D17-8595-71BFC7A5053F}"/>
              </a:ext>
            </a:extLst>
          </p:cNvPr>
          <p:cNvSpPr/>
          <p:nvPr/>
        </p:nvSpPr>
        <p:spPr bwMode="auto">
          <a:xfrm>
            <a:off x="3814232" y="3012327"/>
            <a:ext cx="6172200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 followers make bad leaders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74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/>
              <a:t>You younger men, likewise, be subject to your elders;</a:t>
            </a:r>
          </a:p>
          <a:p>
            <a:r>
              <a:rPr lang="en-US" dirty="0"/>
              <a:t>	and all of you, clothe yourselves with humility toward one another,</a:t>
            </a:r>
          </a:p>
          <a:p>
            <a:r>
              <a:rPr lang="en-US" dirty="0"/>
              <a:t>	for God is opposed to the proud, but gives grace to the humble.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D8015C-A54F-4EAE-B523-99C38CDD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062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4. Humbling yourself vs Exalting yourself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104CF807-64F9-40B1-989F-EFF07F33C3A6}"/>
              </a:ext>
            </a:extLst>
          </p:cNvPr>
          <p:cNvSpPr/>
          <p:nvPr/>
        </p:nvSpPr>
        <p:spPr bwMode="auto">
          <a:xfrm>
            <a:off x="3814232" y="3012327"/>
            <a:ext cx="6172200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 followers make bad leaders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Pride can be subtle…</a:t>
            </a:r>
          </a:p>
        </p:txBody>
      </p:sp>
    </p:spTree>
    <p:extLst>
      <p:ext uri="{BB962C8B-B14F-4D97-AF65-F5344CB8AC3E}">
        <p14:creationId xmlns:p14="http://schemas.microsoft.com/office/powerpoint/2010/main" val="103909919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A454358-5B38-4E90-84BA-902EBD6D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1" y="5314950"/>
            <a:ext cx="3407832" cy="368014"/>
          </a:xfrm>
        </p:spPr>
        <p:txBody>
          <a:bodyPr/>
          <a:lstStyle/>
          <a:p>
            <a:r>
              <a:rPr lang="en-US" sz="1050" dirty="0"/>
              <a:t>Blanchard and Hodges, </a:t>
            </a:r>
            <a:r>
              <a:rPr lang="en-US" sz="1050" i="1" dirty="0"/>
              <a:t>Lead Like Jesus</a:t>
            </a:r>
            <a:br>
              <a:rPr lang="en-US" sz="1050" i="1" dirty="0"/>
            </a:br>
            <a:r>
              <a:rPr lang="en-US" sz="1050" dirty="0"/>
              <a:t>(Thomas Nelson, 2005), 51-52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2AA2863-8649-48A2-A249-D981AB767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When you are engaged in a discussion, you resist acknowledging that the other person’s idea is actually better than your own.</a:t>
            </a:r>
          </a:p>
        </p:txBody>
      </p:sp>
      <p:pic>
        <p:nvPicPr>
          <p:cNvPr id="4098" name="Picture 2" descr="Lead Like Jesus Repack by Ken Blanchard, Phil Hodges">
            <a:extLst>
              <a:ext uri="{FF2B5EF4-FFF2-40B4-BE49-F238E27FC236}">
                <a16:creationId xmlns:a16="http://schemas.microsoft.com/office/drawing/2014/main" xmlns="" id="{2B18C46F-5268-4228-8C26-A74BD7A3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79376"/>
            <a:ext cx="3439583" cy="5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9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A454358-5B38-4E90-84BA-902EBD6D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1" y="5314950"/>
            <a:ext cx="3407832" cy="368014"/>
          </a:xfrm>
        </p:spPr>
        <p:txBody>
          <a:bodyPr/>
          <a:lstStyle/>
          <a:p>
            <a:r>
              <a:rPr lang="en-US" sz="1050" dirty="0"/>
              <a:t>Blanchard and Hodges, </a:t>
            </a:r>
            <a:r>
              <a:rPr lang="en-US" sz="1050" i="1" dirty="0"/>
              <a:t>Lead Like Jesus</a:t>
            </a:r>
            <a:br>
              <a:rPr lang="en-US" sz="1050" i="1" dirty="0"/>
            </a:br>
            <a:r>
              <a:rPr lang="en-US" sz="1050" dirty="0"/>
              <a:t>(Thomas Nelson, 2005), 51-52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2AA2863-8649-48A2-A249-D981AB767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02915" cy="5521324"/>
          </a:xfrm>
        </p:spPr>
        <p:txBody>
          <a:bodyPr/>
          <a:lstStyle/>
          <a:p>
            <a:r>
              <a:rPr lang="en-US" dirty="0"/>
              <a:t>You start to do all the talking, taking too much credit, demanding all the attention, boasting, showing off, or demanding service on the basis of your position.</a:t>
            </a:r>
          </a:p>
          <a:p>
            <a:r>
              <a:rPr lang="en-US" dirty="0"/>
              <a:t>You judge the value of an idea by who said it rather than by the quality of the thought.</a:t>
            </a:r>
          </a:p>
        </p:txBody>
      </p:sp>
      <p:pic>
        <p:nvPicPr>
          <p:cNvPr id="4098" name="Picture 2" descr="Lead Like Jesus Repack by Ken Blanchard, Phil Hodges">
            <a:extLst>
              <a:ext uri="{FF2B5EF4-FFF2-40B4-BE49-F238E27FC236}">
                <a16:creationId xmlns:a16="http://schemas.microsoft.com/office/drawing/2014/main" xmlns="" id="{2B18C46F-5268-4228-8C26-A74BD7A3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79376"/>
            <a:ext cx="3439583" cy="5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567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A454358-5B38-4E90-84BA-902EBD6D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1" y="5314950"/>
            <a:ext cx="3407832" cy="368014"/>
          </a:xfrm>
        </p:spPr>
        <p:txBody>
          <a:bodyPr/>
          <a:lstStyle/>
          <a:p>
            <a:r>
              <a:rPr lang="en-US" sz="1050" dirty="0"/>
              <a:t>Blanchard and Hodges, </a:t>
            </a:r>
            <a:r>
              <a:rPr lang="en-US" sz="1050" i="1" dirty="0"/>
              <a:t>Lead Like Jesus</a:t>
            </a:r>
            <a:br>
              <a:rPr lang="en-US" sz="1050" i="1" dirty="0"/>
            </a:br>
            <a:r>
              <a:rPr lang="en-US" sz="1050" dirty="0"/>
              <a:t>(Thomas Nelson, 2005), 51-52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2AA2863-8649-48A2-A249-D981AB767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You treat people as too far below you in position or credentials to seek out their input on issues that affect them.</a:t>
            </a:r>
          </a:p>
          <a:p>
            <a:r>
              <a:rPr lang="en-US" dirty="0"/>
              <a:t>Your image becomes more important than substance and truth.</a:t>
            </a:r>
          </a:p>
        </p:txBody>
      </p:sp>
      <p:pic>
        <p:nvPicPr>
          <p:cNvPr id="4098" name="Picture 2" descr="Lead Like Jesus Repack by Ken Blanchard, Phil Hodges">
            <a:extLst>
              <a:ext uri="{FF2B5EF4-FFF2-40B4-BE49-F238E27FC236}">
                <a16:creationId xmlns:a16="http://schemas.microsoft.com/office/drawing/2014/main" xmlns="" id="{2B18C46F-5268-4228-8C26-A74BD7A3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79376"/>
            <a:ext cx="3439583" cy="5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844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A454358-5B38-4E90-84BA-902EBD6D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1" y="5314950"/>
            <a:ext cx="3407832" cy="368014"/>
          </a:xfrm>
        </p:spPr>
        <p:txBody>
          <a:bodyPr/>
          <a:lstStyle/>
          <a:p>
            <a:r>
              <a:rPr lang="en-US" sz="1050" dirty="0"/>
              <a:t>Blanchard and Hodges, </a:t>
            </a:r>
            <a:r>
              <a:rPr lang="en-US" sz="1050" i="1" dirty="0"/>
              <a:t>Lead Like Jesus</a:t>
            </a:r>
            <a:br>
              <a:rPr lang="en-US" sz="1050" i="1" dirty="0"/>
            </a:br>
            <a:r>
              <a:rPr lang="en-US" sz="1050" dirty="0"/>
              <a:t>(Thomas Nelson, 2005), 51-52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2AA2863-8649-48A2-A249-D981AB767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You act as if the rules, judgments, and standards you impose on others should not apply to you…</a:t>
            </a:r>
          </a:p>
          <a:p>
            <a:r>
              <a:rPr lang="en-US" dirty="0"/>
              <a:t>Winning and losing become the only criteria you value and character becomes an option.</a:t>
            </a:r>
          </a:p>
        </p:txBody>
      </p:sp>
      <p:pic>
        <p:nvPicPr>
          <p:cNvPr id="4098" name="Picture 2" descr="Lead Like Jesus Repack by Ken Blanchard, Phil Hodges">
            <a:extLst>
              <a:ext uri="{FF2B5EF4-FFF2-40B4-BE49-F238E27FC236}">
                <a16:creationId xmlns:a16="http://schemas.microsoft.com/office/drawing/2014/main" xmlns="" id="{2B18C46F-5268-4228-8C26-A74BD7A3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79376"/>
            <a:ext cx="3439583" cy="5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2599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A454358-5B38-4E90-84BA-902EBD6D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1" y="5314950"/>
            <a:ext cx="3407832" cy="368014"/>
          </a:xfrm>
        </p:spPr>
        <p:txBody>
          <a:bodyPr/>
          <a:lstStyle/>
          <a:p>
            <a:r>
              <a:rPr lang="en-US" sz="1050" dirty="0"/>
              <a:t>Blanchard and Hodges, </a:t>
            </a:r>
            <a:r>
              <a:rPr lang="en-US" sz="1050" i="1" dirty="0"/>
              <a:t>Lead Like Jesus</a:t>
            </a:r>
            <a:br>
              <a:rPr lang="en-US" sz="1050" i="1" dirty="0"/>
            </a:br>
            <a:r>
              <a:rPr lang="en-US" sz="1050" dirty="0"/>
              <a:t>(Thomas Nelson, 2005), 51-52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2AA2863-8649-48A2-A249-D981AB767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You look in the mirror to find the source of all success and out the window for the cause of failure.</a:t>
            </a:r>
          </a:p>
        </p:txBody>
      </p:sp>
      <p:pic>
        <p:nvPicPr>
          <p:cNvPr id="4098" name="Picture 2" descr="Lead Like Jesus Repack by Ken Blanchard, Phil Hodges">
            <a:extLst>
              <a:ext uri="{FF2B5EF4-FFF2-40B4-BE49-F238E27FC236}">
                <a16:creationId xmlns:a16="http://schemas.microsoft.com/office/drawing/2014/main" xmlns="" id="{2B18C46F-5268-4228-8C26-A74BD7A3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79376"/>
            <a:ext cx="3439583" cy="5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758CAB48-19C3-4325-B122-10AB3506EBA0}"/>
              </a:ext>
            </a:extLst>
          </p:cNvPr>
          <p:cNvSpPr/>
          <p:nvPr/>
        </p:nvSpPr>
        <p:spPr bwMode="auto">
          <a:xfrm>
            <a:off x="558271" y="3467100"/>
            <a:ext cx="5580591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you want to be opposed or exalted by God?</a:t>
            </a:r>
          </a:p>
        </p:txBody>
      </p:sp>
    </p:spTree>
    <p:extLst>
      <p:ext uri="{BB962C8B-B14F-4D97-AF65-F5344CB8AC3E}">
        <p14:creationId xmlns:p14="http://schemas.microsoft.com/office/powerpoint/2010/main" val="34568108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	Therefore humble yourselves under the mighty hand of God,</a:t>
            </a:r>
          </a:p>
          <a:p>
            <a:r>
              <a:rPr lang="en-US" dirty="0"/>
              <a:t>	that He may exalt you at the proper time, </a:t>
            </a:r>
            <a:r>
              <a:rPr lang="en-US" sz="1800" i="1" dirty="0"/>
              <a:t>(cf. Lk 14:8-11)</a:t>
            </a:r>
            <a:endParaRPr lang="en-US" i="1" dirty="0"/>
          </a:p>
          <a:p>
            <a:r>
              <a:rPr lang="en-US" dirty="0"/>
              <a:t>7	casting all your anxiety on Him, because He cares for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D8015C-A54F-4EAE-B523-99C38CDD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7300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4. Humbling yourself vs Exalting yourself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CBBEA93C-4130-485C-BDF3-2FB371F3F311}"/>
              </a:ext>
            </a:extLst>
          </p:cNvPr>
          <p:cNvSpPr/>
          <p:nvPr/>
        </p:nvSpPr>
        <p:spPr bwMode="auto">
          <a:xfrm>
            <a:off x="558271" y="3467100"/>
            <a:ext cx="5580591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you want to be opposed or exalted by God?</a:t>
            </a:r>
          </a:p>
        </p:txBody>
      </p:sp>
    </p:spTree>
    <p:extLst>
      <p:ext uri="{BB962C8B-B14F-4D97-AF65-F5344CB8AC3E}">
        <p14:creationId xmlns:p14="http://schemas.microsoft.com/office/powerpoint/2010/main" val="243163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	Therefore humble yourselves under the mighty hand of God,</a:t>
            </a:r>
          </a:p>
          <a:p>
            <a:r>
              <a:rPr lang="en-US" dirty="0"/>
              <a:t>	that He may exalt you at the proper time, </a:t>
            </a:r>
            <a:r>
              <a:rPr lang="en-US" sz="1800" i="1" dirty="0"/>
              <a:t>(cf. Lk 14:8-11)</a:t>
            </a:r>
            <a:endParaRPr lang="en-US" i="1" dirty="0"/>
          </a:p>
          <a:p>
            <a:r>
              <a:rPr lang="en-US" dirty="0"/>
              <a:t>7	casting all your anxiety on Him, because He cares for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D8015C-A54F-4EAE-B523-99C38CDD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7300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4. Humbling yourself vs Exalting yourself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CBBEA93C-4130-485C-BDF3-2FB371F3F311}"/>
              </a:ext>
            </a:extLst>
          </p:cNvPr>
          <p:cNvSpPr/>
          <p:nvPr/>
        </p:nvSpPr>
        <p:spPr bwMode="auto">
          <a:xfrm>
            <a:off x="558271" y="3467100"/>
            <a:ext cx="5580591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strive to gain,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will strive to maintain</a:t>
            </a:r>
          </a:p>
        </p:txBody>
      </p:sp>
    </p:spTree>
    <p:extLst>
      <p:ext uri="{BB962C8B-B14F-4D97-AF65-F5344CB8AC3E}">
        <p14:creationId xmlns:p14="http://schemas.microsoft.com/office/powerpoint/2010/main" val="3539906294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epherd-and-flock - FAMVIN NewsEN">
            <a:extLst>
              <a:ext uri="{FF2B5EF4-FFF2-40B4-BE49-F238E27FC236}">
                <a16:creationId xmlns:a16="http://schemas.microsoft.com/office/drawing/2014/main" xmlns="" id="{69DE8BB2-6BAF-4A57-A24A-4485E8695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CDDCE-56FE-40BA-AA28-C2BE7A26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Shepherd the Flock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920C9-AD10-4C83-8842-DB37AA6B5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did Peter devote his life to this?</a:t>
            </a:r>
          </a:p>
          <a:p>
            <a:pPr marL="571500" indent="-571500">
              <a:buFontTx/>
              <a:buChar char="-"/>
            </a:pPr>
            <a:r>
              <a:rPr lang="en-US" dirty="0"/>
              <a:t>Because he knew the Shepherd’s grace and love </a:t>
            </a:r>
            <a:r>
              <a:rPr lang="en-US" sz="2000" i="1" dirty="0"/>
              <a:t>(John 13, 18, 21)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Because he couldn’t wait for his homecoming</a:t>
            </a:r>
          </a:p>
          <a:p>
            <a:pPr marL="0" indent="0"/>
            <a:endParaRPr lang="en-US" dirty="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21104A08-F81B-4353-BE85-FAED4C4B3EC1}"/>
              </a:ext>
            </a:extLst>
          </p:cNvPr>
          <p:cNvSpPr/>
          <p:nvPr/>
        </p:nvSpPr>
        <p:spPr bwMode="auto">
          <a:xfrm>
            <a:off x="1942835" y="3543300"/>
            <a:ext cx="6274329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the Chief Shepherd appears, you will receive the unfading crown of glory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Peter 5:4)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518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ha slaughterhouse - search in pictures">
            <a:extLst>
              <a:ext uri="{FF2B5EF4-FFF2-40B4-BE49-F238E27FC236}">
                <a16:creationId xmlns:a16="http://schemas.microsoft.com/office/drawing/2014/main" xmlns="" id="{DAB2C7AE-3B0A-4EB9-9E08-B15EBC4F3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epherd-and-flock - FAMVIN NewsEN">
            <a:extLst>
              <a:ext uri="{FF2B5EF4-FFF2-40B4-BE49-F238E27FC236}">
                <a16:creationId xmlns:a16="http://schemas.microsoft.com/office/drawing/2014/main" xmlns="" id="{69DE8BB2-6BAF-4A57-A24A-4485E8695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CDDCE-56FE-40BA-AA28-C2BE7A26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Shepherd the Flock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920C9-AD10-4C83-8842-DB37AA6B5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The Chief Shepherd has two questions for you:</a:t>
            </a:r>
          </a:p>
          <a:p>
            <a:pPr marL="742950" indent="-742950">
              <a:buAutoNum type="arabicPeriod"/>
            </a:pPr>
            <a:r>
              <a:rPr lang="en-US" sz="4400" dirty="0"/>
              <a:t>“Will you join my flock?”</a:t>
            </a:r>
          </a:p>
          <a:p>
            <a:pPr marL="742950" indent="-742950">
              <a:buAutoNum type="arabicPeriod"/>
            </a:pPr>
            <a:r>
              <a:rPr lang="en-US" sz="4400" dirty="0"/>
              <a:t>“Will you shepherd my sheep?”</a:t>
            </a:r>
          </a:p>
        </p:txBody>
      </p:sp>
    </p:spTree>
    <p:extLst>
      <p:ext uri="{BB962C8B-B14F-4D97-AF65-F5344CB8AC3E}">
        <p14:creationId xmlns:p14="http://schemas.microsoft.com/office/powerpoint/2010/main" val="15494887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epherd-and-flock - FAMVIN NewsEN">
            <a:extLst>
              <a:ext uri="{FF2B5EF4-FFF2-40B4-BE49-F238E27FC236}">
                <a16:creationId xmlns:a16="http://schemas.microsoft.com/office/drawing/2014/main" xmlns="" id="{DDA19CC6-F687-4DFE-A0BD-13C18E70F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1 Peter 5:1-7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69333" y="2312735"/>
            <a:ext cx="58199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Peter 5 – The Roaring Lion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epherd-and-flock - FAMVIN NewsEN">
            <a:extLst>
              <a:ext uri="{FF2B5EF4-FFF2-40B4-BE49-F238E27FC236}">
                <a16:creationId xmlns:a16="http://schemas.microsoft.com/office/drawing/2014/main" xmlns="" id="{4516B8A3-9985-4908-906E-8E6261089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3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epherd-and-flock - FAMVIN NewsEN">
            <a:extLst>
              <a:ext uri="{FF2B5EF4-FFF2-40B4-BE49-F238E27FC236}">
                <a16:creationId xmlns:a16="http://schemas.microsoft.com/office/drawing/2014/main" xmlns="" id="{69DE8BB2-6BAF-4A57-A24A-4485E8695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CDDCE-56FE-40BA-AA28-C2BE7A26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Shepherd the Flock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920C9-AD10-4C83-8842-DB37AA6B5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earliest Jews were shepherds </a:t>
            </a:r>
            <a:r>
              <a:rPr lang="en-US" sz="2000" i="1" dirty="0"/>
              <a:t>(Genesis 13:5; 26:14; 47:3)</a:t>
            </a:r>
            <a:endParaRPr lang="en-US" i="1" dirty="0"/>
          </a:p>
          <a:p>
            <a:r>
              <a:rPr lang="en-US" dirty="0"/>
              <a:t>God is depicted as our shepherd </a:t>
            </a:r>
            <a:r>
              <a:rPr lang="en-US" sz="2000" i="1" dirty="0"/>
              <a:t>(Psalm 23)</a:t>
            </a:r>
          </a:p>
          <a:p>
            <a:r>
              <a:rPr lang="en-US" dirty="0"/>
              <a:t>God criticizes the leaders</a:t>
            </a:r>
            <a:r>
              <a:rPr lang="en-US" sz="2000" i="1" dirty="0"/>
              <a:t> </a:t>
            </a:r>
            <a:r>
              <a:rPr lang="en-US" dirty="0"/>
              <a:t>for being bad shepherds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FFD512BF-A060-4583-A71F-27DF7F51C610}"/>
              </a:ext>
            </a:extLst>
          </p:cNvPr>
          <p:cNvSpPr/>
          <p:nvPr/>
        </p:nvSpPr>
        <p:spPr bwMode="auto">
          <a:xfrm>
            <a:off x="1422400" y="3705348"/>
            <a:ext cx="8568266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sorrow awaits you shepherds who feed yourselves instead of your flocks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(Ezekiel 34:2)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CA2BD589-019C-4E90-82BE-7ED56601F43F}"/>
              </a:ext>
            </a:extLst>
          </p:cNvPr>
          <p:cNvSpPr/>
          <p:nvPr/>
        </p:nvSpPr>
        <p:spPr bwMode="auto">
          <a:xfrm>
            <a:off x="1422400" y="4933569"/>
            <a:ext cx="8568266" cy="590931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will set over them one shepherd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(Ezekiel 34:23)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epherd-and-flock - FAMVIN NewsEN">
            <a:extLst>
              <a:ext uri="{FF2B5EF4-FFF2-40B4-BE49-F238E27FC236}">
                <a16:creationId xmlns:a16="http://schemas.microsoft.com/office/drawing/2014/main" xmlns="" id="{80D758CB-0191-4D6C-BCAA-993B5A8DC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CDDCE-56FE-40BA-AA28-C2BE7A26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Shepherd the Flock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920C9-AD10-4C83-8842-DB37AA6B5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claimed to be that Shepherd!</a:t>
            </a:r>
          </a:p>
          <a:p>
            <a:r>
              <a:rPr lang="en-US" dirty="0"/>
              <a:t>Biblical leadership is sacrificial servant leadership</a:t>
            </a:r>
          </a:p>
          <a:p>
            <a:r>
              <a:rPr lang="en-US" dirty="0"/>
              <a:t>Peter calls his readers (and us) to take up the staff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FFD512BF-A060-4583-A71F-27DF7F51C610}"/>
              </a:ext>
            </a:extLst>
          </p:cNvPr>
          <p:cNvSpPr/>
          <p:nvPr/>
        </p:nvSpPr>
        <p:spPr bwMode="auto">
          <a:xfrm>
            <a:off x="1422400" y="3705348"/>
            <a:ext cx="8568266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am the good shepherd. The good shepherd sacrifices his life for the sheep.”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10:11)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78387B74-015D-4A18-9BF8-4BD3A272D73A}"/>
              </a:ext>
            </a:extLst>
          </p:cNvPr>
          <p:cNvSpPr/>
          <p:nvPr/>
        </p:nvSpPr>
        <p:spPr bwMode="auto">
          <a:xfrm>
            <a:off x="1422400" y="4933569"/>
            <a:ext cx="8568266" cy="590931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will set over them one shepherd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(Ezekiel 34:23)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835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Therefore, </a:t>
            </a:r>
            <a:r>
              <a:rPr lang="en-US" dirty="0"/>
              <a:t>I exhort the elders among you, </a:t>
            </a:r>
          </a:p>
          <a:p>
            <a:r>
              <a:rPr lang="en-US" dirty="0"/>
              <a:t>	as your fellow elder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Therefore, </a:t>
            </a:r>
            <a:r>
              <a:rPr lang="en-US" dirty="0"/>
              <a:t>I exhort the elders among you, </a:t>
            </a:r>
          </a:p>
          <a:p>
            <a:r>
              <a:rPr lang="en-US" dirty="0"/>
              <a:t>	as your fellow elder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xmlns="" id="{E2119F6B-2A4A-47C3-857D-E83174AEEEEE}"/>
              </a:ext>
            </a:extLst>
          </p:cNvPr>
          <p:cNvSpPr/>
          <p:nvPr/>
        </p:nvSpPr>
        <p:spPr bwMode="auto">
          <a:xfrm>
            <a:off x="169333" y="1638300"/>
            <a:ext cx="5655733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a “Pope”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two leadership offices in the early church: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Elder/Overseer/Bishop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Deacon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2BDFEF60-3760-42B5-A4E6-D04815E5ABFF}"/>
              </a:ext>
            </a:extLst>
          </p:cNvPr>
          <p:cNvSpPr/>
          <p:nvPr/>
        </p:nvSpPr>
        <p:spPr bwMode="auto">
          <a:xfrm>
            <a:off x="5952066" y="1638300"/>
            <a:ext cx="4123268" cy="3962400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DB3CEC-1AA7-4BA9-AFE8-3BBE2C7F1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885950"/>
            <a:ext cx="1828800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Elders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4F74A7C-87CF-412C-8298-9578F01F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3068638"/>
            <a:ext cx="1930400" cy="646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Calibri Light" panose="020F0302020204030204" pitchFamily="34" charset="0"/>
                <a:cs typeface="Calibri Light" panose="020F0302020204030204" pitchFamily="34" charset="0"/>
              </a:rPr>
              <a:t>Deacons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9C269F-78F7-4F9C-969C-781D82C7B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191000"/>
            <a:ext cx="1828800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Calibri Light" panose="020F0302020204030204" pitchFamily="34" charset="0"/>
                <a:cs typeface="Calibri Light" panose="020F0302020204030204" pitchFamily="34" charset="0"/>
              </a:rPr>
              <a:t>Other Believers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C8D819E6-A6EF-4588-A59D-2C18D1D15E4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747000" y="2571750"/>
            <a:ext cx="330200" cy="457200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15">
            <a:extLst>
              <a:ext uri="{FF2B5EF4-FFF2-40B4-BE49-F238E27FC236}">
                <a16:creationId xmlns:a16="http://schemas.microsoft.com/office/drawing/2014/main" xmlns="" id="{A9915D81-E2C4-4A0C-A139-73C77A9BBB06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2532063"/>
            <a:ext cx="914400" cy="1658938"/>
            <a:chOff x="6705600" y="2532577"/>
            <a:chExt cx="914400" cy="1658537"/>
          </a:xfrm>
        </p:grpSpPr>
        <p:cxnSp>
          <p:nvCxnSpPr>
            <p:cNvPr id="14" name="Straight Arrow Connector 9">
              <a:extLst>
                <a:ext uri="{FF2B5EF4-FFF2-40B4-BE49-F238E27FC236}">
                  <a16:creationId xmlns:a16="http://schemas.microsoft.com/office/drawing/2014/main" xmlns="" id="{75DDA7CC-625E-438A-87B2-3461E34C804F}"/>
                </a:ext>
              </a:extLst>
            </p:cNvPr>
            <p:cNvCxnSpPr>
              <a:cxnSpLocks noChangeShapeType="1"/>
              <a:stCxn id="7" idx="2"/>
              <a:endCxn id="9" idx="0"/>
            </p:cNvCxnSpPr>
            <p:nvPr/>
          </p:nvCxnSpPr>
          <p:spPr bwMode="auto">
            <a:xfrm>
              <a:off x="7620000" y="2532577"/>
              <a:ext cx="0" cy="1658537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12">
              <a:extLst>
                <a:ext uri="{FF2B5EF4-FFF2-40B4-BE49-F238E27FC236}">
                  <a16:creationId xmlns:a16="http://schemas.microsoft.com/office/drawing/2014/main" xmlns="" id="{58ED6634-044F-407B-B068-9FE70FBB9F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05600" y="3724394"/>
              <a:ext cx="304800" cy="457200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451558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epherd-and-flock - FAMVIN NewsEN">
            <a:extLst>
              <a:ext uri="{FF2B5EF4-FFF2-40B4-BE49-F238E27FC236}">
                <a16:creationId xmlns:a16="http://schemas.microsoft.com/office/drawing/2014/main" xmlns="" id="{2B3DA2FA-D581-43D9-85DA-694909AB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0A142-F53E-4279-A55C-F93E15F3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66D42-AB31-4161-BFD8-4D42826C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Therefore, </a:t>
            </a:r>
            <a:r>
              <a:rPr lang="en-US" dirty="0"/>
              <a:t>I exhort the elders among you, </a:t>
            </a:r>
          </a:p>
          <a:p>
            <a:r>
              <a:rPr lang="en-US" dirty="0"/>
              <a:t>	as your fellow elder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xmlns="" id="{E2119F6B-2A4A-47C3-857D-E83174AEEEEE}"/>
              </a:ext>
            </a:extLst>
          </p:cNvPr>
          <p:cNvSpPr/>
          <p:nvPr/>
        </p:nvSpPr>
        <p:spPr bwMode="auto">
          <a:xfrm>
            <a:off x="169333" y="1638300"/>
            <a:ext cx="5655733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Application: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lead in teams and not alone (“among you”)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548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1101</Words>
  <Application>Microsoft Office PowerPoint</Application>
  <PresentationFormat>Custom</PresentationFormat>
  <Paragraphs>206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1 Peter 5</vt:lpstr>
      <vt:lpstr>1 Peter 5</vt:lpstr>
      <vt:lpstr>PowerPoint Presentation</vt:lpstr>
      <vt:lpstr>PowerPoint Presentation</vt:lpstr>
      <vt:lpstr>Shepherd the Flock of God</vt:lpstr>
      <vt:lpstr>Shepherd the Flock of God</vt:lpstr>
      <vt:lpstr>1 Peter 5</vt:lpstr>
      <vt:lpstr>1 Peter 5</vt:lpstr>
      <vt:lpstr>1 Peter 5</vt:lpstr>
      <vt:lpstr>1 Peter 5</vt:lpstr>
      <vt:lpstr>1 Peter 5</vt:lpstr>
      <vt:lpstr>1 Peter 5</vt:lpstr>
      <vt:lpstr>1 Peter 5</vt:lpstr>
      <vt:lpstr>1 Peter 5</vt:lpstr>
      <vt:lpstr>1 Peter 5</vt:lpstr>
      <vt:lpstr>1 Peter 5</vt:lpstr>
      <vt:lpstr>1 Peter 5</vt:lpstr>
      <vt:lpstr>1 Peter 5</vt:lpstr>
      <vt:lpstr>1 Peter 5</vt:lpstr>
      <vt:lpstr>1 Peter 5</vt:lpstr>
      <vt:lpstr>1 Peter 5</vt:lpstr>
      <vt:lpstr>Blanchard and Hodges, Lead Like Jesus (Thomas Nelson, 2005), 51-52</vt:lpstr>
      <vt:lpstr>Blanchard and Hodges, Lead Like Jesus (Thomas Nelson, 2005), 51-52</vt:lpstr>
      <vt:lpstr>Blanchard and Hodges, Lead Like Jesus (Thomas Nelson, 2005), 51-52</vt:lpstr>
      <vt:lpstr>Blanchard and Hodges, Lead Like Jesus (Thomas Nelson, 2005), 51-52</vt:lpstr>
      <vt:lpstr>Blanchard and Hodges, Lead Like Jesus (Thomas Nelson, 2005), 51-52</vt:lpstr>
      <vt:lpstr>1 Peter 5</vt:lpstr>
      <vt:lpstr>1 Peter 5</vt:lpstr>
      <vt:lpstr>Shepherd the Flock of God</vt:lpstr>
      <vt:lpstr>Shepherd the Flock of God</vt:lpstr>
      <vt:lpstr>1 Peter 5:1-7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2021-10-20T19:42:37Z</dcterms:modified>
</cp:coreProperties>
</file>