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sldIdLst>
    <p:sldId id="1273" r:id="rId2"/>
    <p:sldId id="7461" r:id="rId3"/>
    <p:sldId id="7471" r:id="rId4"/>
    <p:sldId id="7470" r:id="rId5"/>
    <p:sldId id="7322" r:id="rId6"/>
    <p:sldId id="7431" r:id="rId7"/>
    <p:sldId id="7468" r:id="rId8"/>
    <p:sldId id="7474" r:id="rId9"/>
    <p:sldId id="7475" r:id="rId10"/>
    <p:sldId id="7476" r:id="rId11"/>
    <p:sldId id="7477" r:id="rId12"/>
    <p:sldId id="7479" r:id="rId13"/>
    <p:sldId id="7478" r:id="rId14"/>
    <p:sldId id="7436" r:id="rId15"/>
    <p:sldId id="7438" r:id="rId16"/>
    <p:sldId id="7441" r:id="rId17"/>
    <p:sldId id="7437" r:id="rId18"/>
    <p:sldId id="7442" r:id="rId19"/>
    <p:sldId id="7444" r:id="rId20"/>
    <p:sldId id="7443" r:id="rId21"/>
    <p:sldId id="7445" r:id="rId22"/>
    <p:sldId id="7485" r:id="rId23"/>
    <p:sldId id="7446" r:id="rId24"/>
    <p:sldId id="7448" r:id="rId25"/>
    <p:sldId id="7447" r:id="rId26"/>
    <p:sldId id="7449" r:id="rId27"/>
    <p:sldId id="7481" r:id="rId28"/>
    <p:sldId id="7482" r:id="rId29"/>
    <p:sldId id="7450" r:id="rId30"/>
    <p:sldId id="7451" r:id="rId31"/>
    <p:sldId id="7453" r:id="rId32"/>
    <p:sldId id="7454" r:id="rId33"/>
    <p:sldId id="7455" r:id="rId34"/>
    <p:sldId id="7456" r:id="rId35"/>
    <p:sldId id="7457" r:id="rId36"/>
    <p:sldId id="7458" r:id="rId37"/>
    <p:sldId id="7459" r:id="rId38"/>
    <p:sldId id="7460" r:id="rId39"/>
    <p:sldId id="7486" r:id="rId40"/>
    <p:sldId id="7405" r:id="rId41"/>
    <p:sldId id="7462" r:id="rId42"/>
    <p:sldId id="7463" r:id="rId43"/>
    <p:sldId id="7464" r:id="rId44"/>
    <p:sldId id="7465" r:id="rId45"/>
    <p:sldId id="7427" r:id="rId46"/>
    <p:sldId id="7484" r:id="rId47"/>
    <p:sldId id="7483" r:id="rId48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6400"/>
    <a:srgbClr val="A85400"/>
    <a:srgbClr val="B85C00"/>
    <a:srgbClr val="C06000"/>
    <a:srgbClr val="005AB4"/>
    <a:srgbClr val="595959"/>
    <a:srgbClr val="000064"/>
    <a:srgbClr val="6400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9" autoAdjust="0"/>
    <p:restoredTop sz="79688" autoAdjust="0"/>
  </p:normalViewPr>
  <p:slideViewPr>
    <p:cSldViewPr>
      <p:cViewPr varScale="1">
        <p:scale>
          <a:sx n="34" d="100"/>
          <a:sy n="34" d="100"/>
        </p:scale>
        <p:origin x="2568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44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90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516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88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28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983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715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363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21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729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3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26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1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05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080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00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616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092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295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790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847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249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43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71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982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536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054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154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453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307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6789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259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5679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75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59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3372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2935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893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9622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314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488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64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60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8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13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90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2" y="2130428"/>
            <a:ext cx="1015854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1" y="3886200"/>
            <a:ext cx="99568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5500"/>
            <a:ext cx="119888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157" y="228600"/>
            <a:ext cx="118872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19888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157" y="1143000"/>
            <a:ext cx="118872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066800"/>
            <a:ext cx="5791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791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37160"/>
            <a:ext cx="1184365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4"/>
            <a:ext cx="5791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6"/>
            <a:ext cx="5791200" cy="4545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535114"/>
            <a:ext cx="584925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174876"/>
            <a:ext cx="5849259" cy="4545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8800" y="6200551"/>
            <a:ext cx="2540000" cy="535531"/>
          </a:xfrm>
        </p:spPr>
        <p:txBody>
          <a:bodyPr anchor="b" anchorCtr="0">
            <a:sp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0" y="137160"/>
            <a:ext cx="11785600" cy="58064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Verses go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152400"/>
            <a:ext cx="2514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152400"/>
            <a:ext cx="7340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8800" y="6200551"/>
            <a:ext cx="2540000" cy="535531"/>
          </a:xfrm>
        </p:spPr>
        <p:txBody>
          <a:bodyPr wrap="square" anchor="b" anchorCtr="0">
            <a:sp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0" y="137160"/>
            <a:ext cx="11785600" cy="58064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Verses go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3" y="6172200"/>
            <a:ext cx="9143999" cy="570412"/>
          </a:xfrm>
        </p:spPr>
        <p:txBody>
          <a:bodyPr wrap="square" anchor="b" anchorCtr="0">
            <a:noAutofit/>
          </a:bodyPr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Subpoint</a:t>
            </a:r>
            <a:r>
              <a:rPr lang="en-US" dirty="0" smtClean="0"/>
              <a:t>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9062"/>
            <a:ext cx="9017000" cy="749618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448800" y="95252"/>
            <a:ext cx="2565400" cy="2495549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3200" y="2667000"/>
            <a:ext cx="11785600" cy="41148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Quote goes here</a:t>
            </a:r>
          </a:p>
          <a:p>
            <a:pPr lvl="0"/>
            <a:r>
              <a:rPr lang="en-US" dirty="0" smtClean="0"/>
              <a:t>A</a:t>
            </a:r>
          </a:p>
          <a:p>
            <a:pPr lvl="0"/>
            <a:r>
              <a:rPr lang="en-US" dirty="0" smtClean="0"/>
              <a:t>A</a:t>
            </a:r>
          </a:p>
          <a:p>
            <a:pPr lvl="0"/>
            <a:r>
              <a:rPr lang="en-US" dirty="0" smtClean="0"/>
              <a:t>A</a:t>
            </a:r>
          </a:p>
          <a:p>
            <a:pPr lvl="0"/>
            <a:r>
              <a:rPr lang="en-US" dirty="0" smtClean="0"/>
              <a:t>A</a:t>
            </a:r>
          </a:p>
          <a:p>
            <a:pPr lvl="0"/>
            <a:r>
              <a:rPr lang="en-US" dirty="0" smtClean="0"/>
              <a:t>A</a:t>
            </a:r>
          </a:p>
          <a:p>
            <a:pPr lvl="0"/>
            <a:r>
              <a:rPr lang="en-US" dirty="0" smtClean="0"/>
              <a:t>a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1371600"/>
            <a:ext cx="9044829" cy="121920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3200" y="894081"/>
            <a:ext cx="9044829" cy="52324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Who is this person (incl. worldview)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7856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785600" cy="4876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3200" y="6057900"/>
            <a:ext cx="11785600" cy="609600"/>
          </a:xfrm>
        </p:spPr>
        <p:txBody>
          <a:bodyPr anchor="b" anchorCtr="0"/>
          <a:lstStyle>
            <a:lvl1pPr algn="r">
              <a:defRPr sz="40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5500"/>
            <a:ext cx="119888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19888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178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78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50" r:id="rId5"/>
    <p:sldLayoutId id="2147484860" r:id="rId6"/>
    <p:sldLayoutId id="2147484862" r:id="rId7"/>
    <p:sldLayoutId id="2147484863" r:id="rId8"/>
    <p:sldLayoutId id="2147484865" r:id="rId9"/>
    <p:sldLayoutId id="2147484864" r:id="rId10"/>
    <p:sldLayoutId id="2147484866" r:id="rId11"/>
    <p:sldLayoutId id="2147484851" r:id="rId12"/>
    <p:sldLayoutId id="2147484852" r:id="rId13"/>
    <p:sldLayoutId id="2147484853" r:id="rId14"/>
    <p:sldLayoutId id="2147484854" r:id="rId15"/>
    <p:sldLayoutId id="2147484855" r:id="rId16"/>
    <p:sldLayoutId id="2147484856" r:id="rId17"/>
    <p:sldLayoutId id="2147484857" r:id="rId18"/>
    <p:sldLayoutId id="2147484858" r:id="rId19"/>
    <p:sldLayoutId id="2147484859" r:id="rId2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ea typeface="ＭＳ Ｐゴシック" pitchFamily="34" charset="-128"/>
              </a:rPr>
              <a:t>Psalm 31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Our Safe Place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Pull me from the trap </a:t>
            </a:r>
            <a:r>
              <a:rPr lang="en-US" u="sng" dirty="0" smtClean="0"/>
              <a:t>my enemies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set for me, for I find protection in you alone.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Enemies?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03200" y="762000"/>
            <a:ext cx="11785600" cy="5105400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noAutofit/>
          </a:bodyPr>
          <a:lstStyle/>
          <a:p>
            <a:pPr marL="406400" indent="-406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David had a lot of enemies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Scripture says a lot about “enemies”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basic meaning of the verb is “to be hostile towards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God </a:t>
            </a:r>
            <a:r>
              <a:rPr lang="en-US" sz="3600" dirty="0">
                <a:solidFill>
                  <a:schemeClr val="bg1"/>
                </a:solidFill>
              </a:rPr>
              <a:t>was our </a:t>
            </a:r>
            <a:r>
              <a:rPr lang="en-US" sz="3600" dirty="0" smtClean="0">
                <a:solidFill>
                  <a:schemeClr val="bg1"/>
                </a:solidFill>
              </a:rPr>
              <a:t>enemy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Satan is God’s enemy, and therefore the enemy of God’s people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He is the real source of much hostility against Christians and will take every opportunity to vent his anger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0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Pull me from the trap </a:t>
            </a:r>
            <a:r>
              <a:rPr lang="en-US" u="sng" dirty="0" smtClean="0"/>
              <a:t>my enemies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set for me, for I find protection in you alone.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Enemies?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03200" y="762000"/>
            <a:ext cx="11785600" cy="5105400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noAutofit/>
          </a:bodyPr>
          <a:lstStyle/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People can be our enemies as well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7500" y="4507873"/>
            <a:ext cx="11506200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John 15:18-19 – If </a:t>
            </a:r>
            <a:r>
              <a:rPr lang="en-US" sz="3600" dirty="0">
                <a:solidFill>
                  <a:schemeClr val="bg1"/>
                </a:solidFill>
              </a:rPr>
              <a:t>the world hates you, keep in mind that it hated me first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 If you belonged to the world, it would love you as its own. As it is, you do not belong to the world, but I have chosen </a:t>
            </a:r>
            <a:r>
              <a:rPr lang="en-US" sz="3600" dirty="0" smtClean="0">
                <a:solidFill>
                  <a:schemeClr val="bg1"/>
                </a:solidFill>
              </a:rPr>
              <a:t>you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682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Pull me from the trap </a:t>
            </a:r>
            <a:r>
              <a:rPr lang="en-US" u="sng" dirty="0" smtClean="0"/>
              <a:t>my enemies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set for me, for I find protection in you alone.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Enemies?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03200" y="762000"/>
            <a:ext cx="11785600" cy="5105400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noAutofit/>
          </a:bodyPr>
          <a:lstStyle/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People can be our enemies as well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Coworkers, classmates or neighbors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Legal opponents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Christians who used to be friends with you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Fellow Christian workers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7500" y="4507873"/>
            <a:ext cx="11506200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Galatians 4:16 –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“Have </a:t>
            </a:r>
            <a:r>
              <a:rPr lang="en-US" sz="3600" dirty="0">
                <a:solidFill>
                  <a:schemeClr val="bg1"/>
                </a:solidFill>
              </a:rPr>
              <a:t>I become your enemy by telling you the truth</a:t>
            </a:r>
            <a:r>
              <a:rPr lang="en-US" sz="3600" dirty="0" smtClean="0">
                <a:solidFill>
                  <a:schemeClr val="bg1"/>
                </a:solidFill>
              </a:rPr>
              <a:t>?”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182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Pull me from the trap </a:t>
            </a:r>
            <a:r>
              <a:rPr lang="en-US" u="sng" dirty="0" smtClean="0"/>
              <a:t>my enemies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set for me, for I find protection in you alone.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Enemies?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03200" y="762000"/>
            <a:ext cx="11785600" cy="5105400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noAutofit/>
          </a:bodyPr>
          <a:lstStyle/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People can be our enemies as well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Coworkers, classmates or neighbors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Legal opponents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Christians who used to be friends with you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Fellow Christian workers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Family members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7500" y="4507873"/>
            <a:ext cx="11506200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Matthew 10:36 – A </a:t>
            </a:r>
            <a:r>
              <a:rPr lang="en-US" sz="3600" dirty="0">
                <a:solidFill>
                  <a:schemeClr val="bg1"/>
                </a:solidFill>
              </a:rPr>
              <a:t>man’s enemies will be the members of his own household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486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Yahweh </a:t>
            </a:r>
          </a:p>
          <a:p>
            <a:r>
              <a:rPr lang="en-US" dirty="0" smtClean="0"/>
              <a:t>I have come to you for protection; </a:t>
            </a:r>
          </a:p>
          <a:p>
            <a:r>
              <a:rPr lang="en-US" dirty="0" smtClean="0"/>
              <a:t>don’t let me be disgraced.</a:t>
            </a:r>
          </a:p>
          <a:p>
            <a:r>
              <a:rPr lang="en-US" dirty="0" smtClean="0"/>
              <a:t>Save me, for you do what is right.</a:t>
            </a:r>
          </a:p>
          <a:p>
            <a:r>
              <a:rPr lang="en-US" dirty="0" smtClean="0"/>
              <a:t>2 Turn your ear to listen to me; </a:t>
            </a:r>
          </a:p>
          <a:p>
            <a:r>
              <a:rPr lang="en-US" dirty="0" smtClean="0"/>
              <a:t>rescue me quickly.</a:t>
            </a:r>
          </a:p>
          <a:p>
            <a:r>
              <a:rPr lang="en-US" dirty="0" smtClean="0"/>
              <a:t>Be my rock of protection, </a:t>
            </a:r>
          </a:p>
          <a:p>
            <a:r>
              <a:rPr lang="en-US" dirty="0" smtClean="0"/>
              <a:t>a fortress where I will be safe.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the basis for his plea?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8763000" y="740230"/>
            <a:ext cx="609600" cy="533400"/>
          </a:xfrm>
          <a:prstGeom prst="ellipse">
            <a:avLst/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8763000" y="1384301"/>
            <a:ext cx="609600" cy="533400"/>
          </a:xfrm>
          <a:prstGeom prst="ellipse">
            <a:avLst/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763000" y="2028372"/>
            <a:ext cx="609600" cy="533400"/>
          </a:xfrm>
          <a:prstGeom prst="ellipse">
            <a:avLst/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763000" y="2672443"/>
            <a:ext cx="609600" cy="533400"/>
          </a:xfrm>
          <a:prstGeom prst="ellipse">
            <a:avLst/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763000" y="3316514"/>
            <a:ext cx="609600" cy="533400"/>
          </a:xfrm>
          <a:prstGeom prst="ellipse">
            <a:avLst/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763000" y="3960585"/>
            <a:ext cx="609600" cy="533400"/>
          </a:xfrm>
          <a:prstGeom prst="ellipse">
            <a:avLst/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8763000" y="4604658"/>
            <a:ext cx="609600" cy="533400"/>
          </a:xfrm>
          <a:prstGeom prst="ellipse">
            <a:avLst/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For you are my rock and my fortress.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the basis for his plea?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0" y="6200551"/>
            <a:ext cx="2286000" cy="535531"/>
          </a:xfrm>
        </p:spPr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For you are my rock and my fortress.</a:t>
            </a:r>
          </a:p>
        </p:txBody>
      </p:sp>
      <p:pic>
        <p:nvPicPr>
          <p:cNvPr id="2050" name="Picture 2" descr="http://www.otterflow.net/gallery/HelmsDeep_beauty_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/>
          <a:stretch/>
        </p:blipFill>
        <p:spPr bwMode="auto">
          <a:xfrm>
            <a:off x="1600200" y="838200"/>
            <a:ext cx="10134600" cy="58699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0" y="6200551"/>
            <a:ext cx="2286000" cy="535531"/>
          </a:xfrm>
        </p:spPr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For you are my rock and my fortress.</a:t>
            </a:r>
          </a:p>
        </p:txBody>
      </p:sp>
      <p:pic>
        <p:nvPicPr>
          <p:cNvPr id="2052" name="Picture 4" descr="http://www.otterflow.net/gallery/HelmsDeep_beauty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796696"/>
            <a:ext cx="10134600" cy="5919074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 bwMode="auto">
          <a:xfrm>
            <a:off x="1828800" y="990601"/>
            <a:ext cx="44196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Desperate prayers sound different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For you are my rock and my fortress.</a:t>
            </a:r>
          </a:p>
          <a:p>
            <a:r>
              <a:rPr lang="en-US" dirty="0" smtClean="0"/>
              <a:t>For </a:t>
            </a:r>
            <a:r>
              <a:rPr lang="en-US" u="sng" dirty="0" smtClean="0"/>
              <a:t>the honor of your name</a:t>
            </a:r>
            <a:r>
              <a:rPr lang="en-US" dirty="0" smtClean="0"/>
              <a:t>, lead me out of this danger.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the basis for his plea?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2895600" y="35052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There are more important factors in play here beyond David’s suffering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Anytime I can recognize that my suffering isn’t just about me, that’s a good thing!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For you are my rock and my fortress.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honor of your name, lead me out of this danger.</a:t>
            </a:r>
          </a:p>
          <a:p>
            <a:r>
              <a:rPr lang="en-US" dirty="0" smtClean="0"/>
              <a:t>4 Pull me from the trap my enemies set for me, </a:t>
            </a:r>
          </a:p>
          <a:p>
            <a:r>
              <a:rPr lang="en-US" dirty="0" smtClean="0"/>
              <a:t>for </a:t>
            </a:r>
            <a:r>
              <a:rPr lang="en-US" u="sng" dirty="0" smtClean="0"/>
              <a:t>I find protection in you alone</a:t>
            </a:r>
            <a:r>
              <a:rPr lang="en-US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the basis for his plea?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119062"/>
            <a:ext cx="9976809" cy="749618"/>
          </a:xfrm>
        </p:spPr>
        <p:txBody>
          <a:bodyPr/>
          <a:lstStyle/>
          <a:p>
            <a:r>
              <a:rPr lang="en-US" dirty="0" err="1" smtClean="0"/>
              <a:t>Corrie</a:t>
            </a:r>
            <a:r>
              <a:rPr lang="en-US" dirty="0" smtClean="0"/>
              <a:t> Ten Boom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“You are my hiding place and my shield: I hope in your word.”</a:t>
            </a:r>
          </a:p>
          <a:p>
            <a:r>
              <a:rPr lang="en-US" dirty="0" smtClean="0"/>
              <a:t>What kind of hiding place? I wondered idly. What was there to hide from?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0"/>
          </p:nvPr>
        </p:nvSpPr>
        <p:spPr>
          <a:xfrm>
            <a:off x="203200" y="1371600"/>
            <a:ext cx="10007600" cy="1219200"/>
          </a:xfrm>
        </p:spPr>
        <p:txBody>
          <a:bodyPr/>
          <a:lstStyle/>
          <a:p>
            <a:r>
              <a:rPr lang="en-US" sz="1800" dirty="0"/>
              <a:t>Boom, </a:t>
            </a:r>
            <a:r>
              <a:rPr lang="en-US" sz="1800" dirty="0" err="1"/>
              <a:t>Corrie</a:t>
            </a:r>
            <a:r>
              <a:rPr lang="en-US" sz="1800" dirty="0"/>
              <a:t> ten (2015-04-28). The Hiding Place (Kindle Locations 201-203). Baker Publishing Group. Kindle Edition.</a:t>
            </a:r>
          </a:p>
        </p:txBody>
      </p:sp>
      <p:pic>
        <p:nvPicPr>
          <p:cNvPr id="6" name="Picture 5" descr="http://ecx.images-amazon.com/images/I/51XFKp6q0-L._AC_UL320_SR208,32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602" y="76199"/>
            <a:ext cx="1684020" cy="25908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I entrust my spirit into </a:t>
            </a:r>
            <a:r>
              <a:rPr lang="en-US" u="sng" dirty="0" smtClean="0"/>
              <a:t>your hand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Rescue me</a:t>
            </a:r>
            <a:r>
              <a:rPr lang="en-US" dirty="0" smtClean="0"/>
              <a:t>, Yahweh, for you are a faithful God.</a:t>
            </a:r>
          </a:p>
          <a:p>
            <a:r>
              <a:rPr lang="en-US" dirty="0" smtClean="0"/>
              <a:t>6 I hate those who worship </a:t>
            </a:r>
            <a:r>
              <a:rPr lang="en-US" u="sng" dirty="0" smtClean="0"/>
              <a:t>worthless idols</a:t>
            </a:r>
            <a:r>
              <a:rPr lang="en-US" dirty="0" smtClean="0"/>
              <a:t>. I trust in Yahweh.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I will be glad and rejoice in your </a:t>
            </a:r>
            <a:r>
              <a:rPr lang="en-US" i="1" u="sng" dirty="0" smtClean="0"/>
              <a:t>unfailing love</a:t>
            </a:r>
            <a:r>
              <a:rPr lang="en-US" dirty="0" smtClean="0"/>
              <a:t>,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5334000" y="2246316"/>
            <a:ext cx="6324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Instead of fretting about his troubles he choses to rejoice in God’s unfailing love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I will be glad and rejoice in your </a:t>
            </a:r>
            <a:r>
              <a:rPr lang="en-US" i="1" u="sng" dirty="0" smtClean="0"/>
              <a:t>unfailing love</a:t>
            </a:r>
            <a:r>
              <a:rPr lang="en-US" dirty="0" smtClean="0"/>
              <a:t>,</a:t>
            </a:r>
          </a:p>
          <a:p>
            <a:r>
              <a:rPr lang="en-US" dirty="0" smtClean="0"/>
              <a:t>for </a:t>
            </a:r>
            <a:r>
              <a:rPr lang="en-US" u="sng" dirty="0" smtClean="0"/>
              <a:t>you have seen</a:t>
            </a:r>
            <a:r>
              <a:rPr lang="en-US" dirty="0" smtClean="0"/>
              <a:t> my troubles,</a:t>
            </a:r>
          </a:p>
          <a:p>
            <a:r>
              <a:rPr lang="en-US" dirty="0" smtClean="0"/>
              <a:t>and </a:t>
            </a:r>
            <a:r>
              <a:rPr lang="en-US" u="sng" dirty="0" smtClean="0"/>
              <a:t>you care</a:t>
            </a:r>
            <a:r>
              <a:rPr lang="en-US" dirty="0" smtClean="0"/>
              <a:t> about the anguish of my soul.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2466232" y="4442677"/>
            <a:ext cx="698256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Have you ever wondered if God sees or cares?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048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You have not given me over to the hand of my enemies but have set me in a safe place.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2443534" y="2495615"/>
            <a:ext cx="698256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Seems like David is starting to have a breakthrough…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Have mercy on me, Yahweh, for I am in distress.</a:t>
            </a:r>
          </a:p>
          <a:p>
            <a:r>
              <a:rPr lang="en-US" dirty="0" smtClean="0"/>
              <a:t>Tears blur my eyes.</a:t>
            </a:r>
          </a:p>
          <a:p>
            <a:r>
              <a:rPr lang="en-US" dirty="0" smtClean="0"/>
              <a:t>My body and soul are withering away.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I am dying from grief;</a:t>
            </a:r>
          </a:p>
          <a:p>
            <a:r>
              <a:rPr lang="en-US" dirty="0" smtClean="0"/>
              <a:t>my years are shortened by sadness.</a:t>
            </a:r>
          </a:p>
          <a:p>
            <a:r>
              <a:rPr lang="en-US" dirty="0" smtClean="0"/>
              <a:t>My strength fails me </a:t>
            </a:r>
            <a:r>
              <a:rPr lang="en-US" u="sng" dirty="0" smtClean="0"/>
              <a:t>because of my sin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am wasting away from within.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I am dying from grief;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 years are shortened by sadness.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 strength fails me </a:t>
            </a:r>
            <a:r>
              <a:rPr lang="en-US" u="sng" dirty="0" smtClean="0"/>
              <a:t>because of my sin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am wasting away from within.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381000" y="2133600"/>
            <a:ext cx="113538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This can be one of the most painful parts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If only I had been stronger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If only I had been more thoughtful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If only I hadn’t lost my temper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If only I had prayed more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If only I had been more articulate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If only I was a better leader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I am dying from grief;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 years are shortened by sadness.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 strength fails me </a:t>
            </a:r>
            <a:r>
              <a:rPr lang="en-US" u="sng" dirty="0" smtClean="0"/>
              <a:t>because of my sin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am wasting away from within.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381000" y="2133600"/>
            <a:ext cx="113538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But how does David’s sin affect his boldness?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Do God’s promises suddenly not apply?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Has God ceased to be his rock and fortress?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Does David’s sin make God any less concerned for the sake of his name?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Does it reduce God’s </a:t>
            </a:r>
            <a:r>
              <a:rPr lang="en-US" sz="3600" i="1" dirty="0" err="1" smtClean="0">
                <a:solidFill>
                  <a:schemeClr val="bg1"/>
                </a:solidFill>
              </a:rPr>
              <a:t>hesed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Does it mean that God neither sees nor cares?</a:t>
            </a:r>
          </a:p>
        </p:txBody>
      </p:sp>
    </p:spTree>
    <p:extLst>
      <p:ext uri="{BB962C8B-B14F-4D97-AF65-F5344CB8AC3E}">
        <p14:creationId xmlns:p14="http://schemas.microsoft.com/office/powerpoint/2010/main" val="28754760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I am dying from grief;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 years are shortened by sadness.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 strength fails me </a:t>
            </a:r>
            <a:r>
              <a:rPr lang="en-US" u="sng" dirty="0" smtClean="0"/>
              <a:t>because of my sin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am wasting away from within.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381000" y="2133600"/>
            <a:ext cx="113538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 smtClean="0">
                <a:solidFill>
                  <a:schemeClr val="bg1"/>
                </a:solidFill>
              </a:rPr>
              <a:t>It’s not just perfect people who need a place of safety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46910" y="4013383"/>
            <a:ext cx="11049000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Hebrews 4:16 – Therefore </a:t>
            </a:r>
            <a:r>
              <a:rPr lang="en-US" sz="3600" dirty="0">
                <a:solidFill>
                  <a:schemeClr val="bg1"/>
                </a:solidFill>
              </a:rPr>
              <a:t>let us draw near with confidence to the throne of grace, so that we may receive mercy and find grace to help in time of need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1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I am scorned by all my enemies</a:t>
            </a:r>
          </a:p>
          <a:p>
            <a:r>
              <a:rPr lang="en-US" dirty="0" smtClean="0"/>
              <a:t>and despised by my neighbors—</a:t>
            </a:r>
          </a:p>
          <a:p>
            <a:r>
              <a:rPr lang="en-US" u="sng" dirty="0" smtClean="0"/>
              <a:t>even my friends</a:t>
            </a:r>
            <a:r>
              <a:rPr lang="en-US" dirty="0" smtClean="0"/>
              <a:t> are afraid to come near me.</a:t>
            </a:r>
          </a:p>
          <a:p>
            <a:r>
              <a:rPr lang="en-US" dirty="0" smtClean="0"/>
              <a:t>When they see me on the street,</a:t>
            </a:r>
          </a:p>
          <a:p>
            <a:r>
              <a:rPr lang="en-US" dirty="0" smtClean="0"/>
              <a:t>they run the other way.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orrie ten boom's hiding 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30" y="170236"/>
            <a:ext cx="1005840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457200" y="2590800"/>
            <a:ext cx="33528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She discovers the only true hiding place is the presence of her heavenly Father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I am ignored as if I were dead,</a:t>
            </a:r>
          </a:p>
          <a:p>
            <a:r>
              <a:rPr lang="en-US" dirty="0" smtClean="0"/>
              <a:t>as if I were a broken pot.</a:t>
            </a:r>
          </a:p>
          <a:p>
            <a:r>
              <a:rPr lang="en-US" dirty="0" smtClean="0"/>
              <a:t>13 I have heard the many rumors about me,</a:t>
            </a:r>
          </a:p>
          <a:p>
            <a:r>
              <a:rPr lang="en-US" dirty="0" smtClean="0"/>
              <a:t>and I am surrounded by terror.</a:t>
            </a:r>
          </a:p>
          <a:p>
            <a:r>
              <a:rPr lang="en-US" dirty="0" smtClean="0"/>
              <a:t>My enemies conspire against me,</a:t>
            </a:r>
          </a:p>
          <a:p>
            <a:r>
              <a:rPr lang="en-US" dirty="0" smtClean="0"/>
              <a:t>plotting </a:t>
            </a:r>
            <a:r>
              <a:rPr lang="en-US" u="sng" dirty="0" smtClean="0"/>
              <a:t>to take my life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But I am trusting you, Yahweh,</a:t>
            </a:r>
          </a:p>
          <a:p>
            <a:r>
              <a:rPr lang="en-US" dirty="0" smtClean="0"/>
              <a:t>saying, “You are my God!”</a:t>
            </a:r>
          </a:p>
          <a:p>
            <a:r>
              <a:rPr lang="en-US" dirty="0" smtClean="0"/>
              <a:t>15 My future is in </a:t>
            </a:r>
            <a:r>
              <a:rPr lang="en-US" u="sng" dirty="0" smtClean="0"/>
              <a:t>your hand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Rescue me from the </a:t>
            </a:r>
            <a:r>
              <a:rPr lang="en-US" u="sng" dirty="0" smtClean="0"/>
              <a:t>hand</a:t>
            </a:r>
            <a:r>
              <a:rPr lang="en-US" dirty="0" smtClean="0"/>
              <a:t> of those who hunt me down relentlessly.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Let your favor shine on your servant. </a:t>
            </a:r>
            <a:r>
              <a:rPr lang="en-US" sz="2800" dirty="0"/>
              <a:t>[Num. 6:24-26]</a:t>
            </a:r>
            <a:endParaRPr lang="en-US" dirty="0" smtClean="0"/>
          </a:p>
          <a:p>
            <a:r>
              <a:rPr lang="en-US" dirty="0" smtClean="0"/>
              <a:t>In your </a:t>
            </a:r>
            <a:r>
              <a:rPr lang="en-US" i="1" dirty="0" smtClean="0"/>
              <a:t>unfailing love</a:t>
            </a:r>
            <a:r>
              <a:rPr lang="en-US" dirty="0" smtClean="0"/>
              <a:t>, rescue me.</a:t>
            </a:r>
          </a:p>
          <a:p>
            <a:r>
              <a:rPr lang="en-US" dirty="0" smtClean="0"/>
              <a:t>17 Don’t let me </a:t>
            </a:r>
            <a:r>
              <a:rPr lang="en-US" u="sng" dirty="0" smtClean="0"/>
              <a:t>be disgraced</a:t>
            </a:r>
            <a:r>
              <a:rPr lang="en-US" dirty="0" smtClean="0"/>
              <a:t>, Yahweh,</a:t>
            </a:r>
          </a:p>
          <a:p>
            <a:r>
              <a:rPr lang="en-US" dirty="0" smtClean="0"/>
              <a:t>for I call out to you for help.</a:t>
            </a:r>
          </a:p>
          <a:p>
            <a:r>
              <a:rPr lang="en-US" dirty="0" smtClean="0"/>
              <a:t>Let the wicked </a:t>
            </a:r>
            <a:r>
              <a:rPr lang="en-US" u="sng" dirty="0" smtClean="0"/>
              <a:t>be disgraced</a:t>
            </a:r>
            <a:r>
              <a:rPr lang="en-US" dirty="0" smtClean="0"/>
              <a:t>;</a:t>
            </a:r>
          </a:p>
          <a:p>
            <a:r>
              <a:rPr lang="en-US" dirty="0" smtClean="0"/>
              <a:t>let them lie silent in the grave.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Silence their lying lips—</a:t>
            </a:r>
          </a:p>
          <a:p>
            <a:r>
              <a:rPr lang="en-US" dirty="0" smtClean="0"/>
              <a:t>those proud and arrogant lips that accuse the godly.</a:t>
            </a:r>
          </a:p>
          <a:p>
            <a:r>
              <a:rPr lang="en-US" dirty="0" smtClean="0"/>
              <a:t>19 How great is the goodness</a:t>
            </a:r>
          </a:p>
          <a:p>
            <a:r>
              <a:rPr lang="en-US" dirty="0" smtClean="0"/>
              <a:t>you have stored up for those who fear you.</a:t>
            </a:r>
          </a:p>
          <a:p>
            <a:r>
              <a:rPr lang="en-US" dirty="0" smtClean="0"/>
              <a:t>You lavish it on those who come to you for protection,</a:t>
            </a:r>
          </a:p>
          <a:p>
            <a:r>
              <a:rPr lang="en-US" dirty="0" smtClean="0"/>
              <a:t>blessing them before the watching world.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You hide them in </a:t>
            </a:r>
            <a:r>
              <a:rPr lang="en-US" u="sng" dirty="0" smtClean="0"/>
              <a:t>the hiding place of your presence</a:t>
            </a:r>
            <a:r>
              <a:rPr lang="en-US" dirty="0" smtClean="0"/>
              <a:t>,</a:t>
            </a:r>
          </a:p>
          <a:p>
            <a:r>
              <a:rPr lang="en-US" dirty="0" smtClean="0"/>
              <a:t>safe from those who conspire against them.</a:t>
            </a:r>
          </a:p>
          <a:p>
            <a:r>
              <a:rPr lang="en-US" dirty="0" smtClean="0"/>
              <a:t>You shelter them </a:t>
            </a:r>
            <a:r>
              <a:rPr lang="en-US" u="sng" dirty="0" smtClean="0"/>
              <a:t>in your presence</a:t>
            </a:r>
            <a:r>
              <a:rPr lang="en-US" dirty="0" smtClean="0"/>
              <a:t>,</a:t>
            </a:r>
          </a:p>
          <a:p>
            <a:r>
              <a:rPr lang="en-US" dirty="0" smtClean="0"/>
              <a:t>far from accusing tongues.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Praise Yahweh,</a:t>
            </a:r>
          </a:p>
          <a:p>
            <a:r>
              <a:rPr lang="en-US" dirty="0" smtClean="0"/>
              <a:t>for he has shown me the wonders of his </a:t>
            </a:r>
            <a:r>
              <a:rPr lang="en-US" i="1" dirty="0" smtClean="0"/>
              <a:t>unfailing love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kept me safe when my city was under attack.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 In panic I cried out,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I am cut off from Yahweh!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But you heard my cry for mercy</a:t>
            </a:r>
          </a:p>
          <a:p>
            <a:r>
              <a:rPr lang="en-US" dirty="0" smtClean="0"/>
              <a:t>and answered my call for help.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Love Yahweh, </a:t>
            </a:r>
            <a:r>
              <a:rPr lang="en-US" u="sng" dirty="0" smtClean="0"/>
              <a:t>all you, godly ones</a:t>
            </a:r>
            <a:r>
              <a:rPr lang="en-US" dirty="0" smtClean="0"/>
              <a:t>!</a:t>
            </a:r>
          </a:p>
          <a:p>
            <a:r>
              <a:rPr lang="en-US" dirty="0" smtClean="0"/>
              <a:t>For Yahweh protects those who are loyal to him,</a:t>
            </a:r>
          </a:p>
          <a:p>
            <a:r>
              <a:rPr lang="en-US" dirty="0" smtClean="0"/>
              <a:t>but he harshly punishes the arrogant.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So </a:t>
            </a:r>
            <a:r>
              <a:rPr lang="en-US" u="sng" dirty="0" smtClean="0"/>
              <a:t>be strong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</a:t>
            </a:r>
            <a:r>
              <a:rPr lang="en-US" u="sng" dirty="0" smtClean="0"/>
              <a:t>let your heart be strengthened</a:t>
            </a:r>
          </a:p>
          <a:p>
            <a:r>
              <a:rPr lang="en-US" dirty="0" smtClean="0"/>
              <a:t>all you who put your hope in Yahweh!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So </a:t>
            </a:r>
            <a:r>
              <a:rPr lang="en-US" u="sng" dirty="0" smtClean="0"/>
              <a:t>be strong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</a:t>
            </a:r>
            <a:r>
              <a:rPr lang="en-US" u="sng" dirty="0" smtClean="0"/>
              <a:t>let your heart be strengthened</a:t>
            </a:r>
          </a:p>
          <a:p>
            <a:r>
              <a:rPr lang="en-US" dirty="0" smtClean="0"/>
              <a:t>all you who put your hope in Yahweh!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F1F1F8C-BB0B-4CE6-810C-F12FF8D0EAF8}"/>
              </a:ext>
            </a:extLst>
          </p:cNvPr>
          <p:cNvSpPr/>
          <p:nvPr/>
        </p:nvSpPr>
        <p:spPr bwMode="auto">
          <a:xfrm>
            <a:off x="381000" y="2485275"/>
            <a:ext cx="11353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Two forces at work: We need to be strong and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we need to let our hearts be strengthened – by God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We learn from Psalm 31 that trusting Yahweh as your safe place takes courage</a:t>
            </a:r>
          </a:p>
        </p:txBody>
      </p:sp>
    </p:spTree>
    <p:extLst>
      <p:ext uri="{BB962C8B-B14F-4D97-AF65-F5344CB8AC3E}">
        <p14:creationId xmlns:p14="http://schemas.microsoft.com/office/powerpoint/2010/main" val="13805577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Surrounded by enemies on every side, David turns to God as his rock and his fortress</a:t>
            </a:r>
          </a:p>
          <a:p>
            <a:r>
              <a:rPr lang="en-US" dirty="0" smtClean="0"/>
              <a:t>Many have turned to Psalm 31 in their hour of greatest need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Jeremiah </a:t>
            </a:r>
            <a:r>
              <a:rPr lang="en-US" sz="2400" dirty="0" smtClean="0"/>
              <a:t>(Jer. 6:25; 20:10; 46:5; 49:29; Lam 2:22)</a:t>
            </a:r>
            <a:endParaRPr lang="en-US" dirty="0" smtClean="0"/>
          </a:p>
          <a:p>
            <a:pPr marL="571500" indent="-571500">
              <a:buFontTx/>
              <a:buChar char="-"/>
            </a:pPr>
            <a:r>
              <a:rPr lang="en-US" dirty="0" smtClean="0"/>
              <a:t>Jonah </a:t>
            </a:r>
            <a:r>
              <a:rPr lang="en-US" sz="2400" dirty="0" smtClean="0"/>
              <a:t>(Jonah 2:8)</a:t>
            </a:r>
            <a:endParaRPr lang="en-US" dirty="0" smtClean="0"/>
          </a:p>
          <a:p>
            <a:pPr marL="571500" indent="-571500">
              <a:buFontTx/>
              <a:buChar char="-"/>
            </a:pPr>
            <a:r>
              <a:rPr lang="en-US" dirty="0" smtClean="0"/>
              <a:t>Jesus </a:t>
            </a:r>
            <a:r>
              <a:rPr lang="en-US" sz="2400" dirty="0" smtClean="0"/>
              <a:t>(Luke 23:46)</a:t>
            </a:r>
            <a:endParaRPr lang="en-US" dirty="0" smtClean="0"/>
          </a:p>
          <a:p>
            <a:pPr marL="571500" indent="-571500">
              <a:buFontTx/>
              <a:buChar char="-"/>
            </a:pPr>
            <a:r>
              <a:rPr lang="en-US" dirty="0" smtClean="0"/>
              <a:t>Stephen </a:t>
            </a:r>
            <a:r>
              <a:rPr lang="en-US" sz="2400" dirty="0" smtClean="0"/>
              <a:t>(Acts 7:59)</a:t>
            </a:r>
            <a:endParaRPr lang="en-US" dirty="0" smtClean="0"/>
          </a:p>
          <a:p>
            <a:pPr marL="571500" indent="-571500">
              <a:buFontTx/>
              <a:buChar char="-"/>
            </a:pPr>
            <a:r>
              <a:rPr lang="en-US" dirty="0" smtClean="0"/>
              <a:t>1 Peter </a:t>
            </a:r>
            <a:r>
              <a:rPr lang="en-US" sz="2400" dirty="0" smtClean="0"/>
              <a:t>(1 Peter 4:19)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70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ignette1.wikia.nocookie.net/lotr/images/d/d8/Theoden_at_hornburg.jpg/revision/latest?cb=20140329115002"/>
          <p:cNvPicPr>
            <a:picLocks noChangeAspect="1" noChangeArrowheads="1"/>
          </p:cNvPicPr>
          <p:nvPr/>
        </p:nvPicPr>
        <p:blipFill rotWithShape="1"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-2957"/>
          <a:stretch/>
        </p:blipFill>
        <p:spPr bwMode="auto">
          <a:xfrm>
            <a:off x="1" y="0"/>
            <a:ext cx="12192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vignette1.wikia.nocookie.net/lotr/images/d/d8/Theoden_at_hornburg.jpg/revision/latest?cb=20140329115002"/>
          <p:cNvPicPr>
            <a:picLocks noChangeAspect="1" noChangeArrowheads="1"/>
          </p:cNvPicPr>
          <p:nvPr/>
        </p:nvPicPr>
        <p:blipFill rotWithShape="1"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-2957"/>
          <a:stretch/>
        </p:blipFill>
        <p:spPr bwMode="auto">
          <a:xfrm>
            <a:off x="1" y="0"/>
            <a:ext cx="12192000" cy="70104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 bwMode="auto">
          <a:xfrm>
            <a:off x="152400" y="4191001"/>
            <a:ext cx="11887200" cy="2086725"/>
          </a:xfrm>
          <a:prstGeom prst="roundRect">
            <a:avLst>
              <a:gd name="adj" fmla="val 0"/>
            </a:avLst>
          </a:prstGeom>
          <a:solidFill>
            <a:srgbClr val="4D4D4D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Háma</a:t>
            </a:r>
            <a:r>
              <a:rPr lang="en-US" sz="3600" dirty="0">
                <a:solidFill>
                  <a:schemeClr val="bg1"/>
                </a:solidFill>
              </a:rPr>
              <a:t>: ‘True enough, but for myself, I will wait until I see Gandalf again.’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vignette1.wikia.nocookie.net/lotr/images/d/d8/Theoden_at_hornburg.jpg/revision/latest?cb=20140329115002"/>
          <p:cNvPicPr>
            <a:picLocks noChangeAspect="1" noChangeArrowheads="1"/>
          </p:cNvPicPr>
          <p:nvPr/>
        </p:nvPicPr>
        <p:blipFill rotWithShape="1"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-2957"/>
          <a:stretch/>
        </p:blipFill>
        <p:spPr bwMode="auto">
          <a:xfrm>
            <a:off x="1" y="0"/>
            <a:ext cx="12192000" cy="70104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 bwMode="auto">
          <a:xfrm>
            <a:off x="152400" y="4191001"/>
            <a:ext cx="11887200" cy="2086725"/>
          </a:xfrm>
          <a:prstGeom prst="roundRect">
            <a:avLst>
              <a:gd name="adj" fmla="val 0"/>
            </a:avLst>
          </a:prstGeom>
          <a:solidFill>
            <a:srgbClr val="4D4D4D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It is said that </a:t>
            </a:r>
            <a:r>
              <a:rPr lang="en-US" sz="3600" dirty="0" smtClean="0">
                <a:solidFill>
                  <a:schemeClr val="bg1"/>
                </a:solidFill>
              </a:rPr>
              <a:t>this fortress </a:t>
            </a:r>
            <a:r>
              <a:rPr lang="en-US" sz="3600" dirty="0">
                <a:solidFill>
                  <a:schemeClr val="bg1"/>
                </a:solidFill>
              </a:rPr>
              <a:t>has never fallen to assault, but now my heart is doubtful.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The world changes, and all that once was strong now proves unsure.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vignette1.wikia.nocookie.net/lotr/images/d/d8/Theoden_at_hornburg.jpg/revision/latest?cb=20140329115002"/>
          <p:cNvPicPr>
            <a:picLocks noChangeAspect="1" noChangeArrowheads="1"/>
          </p:cNvPicPr>
          <p:nvPr/>
        </p:nvPicPr>
        <p:blipFill rotWithShape="1"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-2957"/>
          <a:stretch/>
        </p:blipFill>
        <p:spPr bwMode="auto">
          <a:xfrm>
            <a:off x="1" y="0"/>
            <a:ext cx="12192000" cy="70104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 bwMode="auto">
          <a:xfrm>
            <a:off x="152400" y="4191001"/>
            <a:ext cx="11887200" cy="2086725"/>
          </a:xfrm>
          <a:prstGeom prst="roundRect">
            <a:avLst>
              <a:gd name="adj" fmla="val 0"/>
            </a:avLst>
          </a:prstGeom>
          <a:solidFill>
            <a:srgbClr val="4D4D4D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shall any tower withstand such numbers and such reckless hate?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Gandalf’s counsel seems not now so good as it did under the morning sun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vignette1.wikia.nocookie.net/lotr/images/d/d8/Theoden_at_hornburg.jpg/revision/latest?cb=20140329115002"/>
          <p:cNvPicPr>
            <a:picLocks noChangeAspect="1" noChangeArrowheads="1"/>
          </p:cNvPicPr>
          <p:nvPr/>
        </p:nvPicPr>
        <p:blipFill rotWithShape="1"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-2957"/>
          <a:stretch/>
        </p:blipFill>
        <p:spPr bwMode="auto">
          <a:xfrm>
            <a:off x="1" y="0"/>
            <a:ext cx="12192000" cy="7010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 bwMode="auto">
          <a:xfrm>
            <a:off x="152400" y="4191001"/>
            <a:ext cx="11887200" cy="2086725"/>
          </a:xfrm>
          <a:prstGeom prst="roundRect">
            <a:avLst>
              <a:gd name="adj" fmla="val 0"/>
            </a:avLst>
          </a:prstGeom>
          <a:solidFill>
            <a:srgbClr val="4D4D4D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‘Do not judge the counsel of Gandalf, until all is over, lord</a:t>
            </a:r>
            <a:r>
              <a:rPr lang="en-US" sz="3600" dirty="0" smtClean="0">
                <a:solidFill>
                  <a:schemeClr val="bg1"/>
                </a:solidFill>
              </a:rPr>
              <a:t>.’</a:t>
            </a:r>
          </a:p>
          <a:p>
            <a:pPr marL="174625" indent="-174625" algn="r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[And, of course, Gandalf does show up]</a:t>
            </a:r>
          </a:p>
          <a:p>
            <a:pPr marL="174625" indent="-174625" algn="r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The point of the story?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reason why it takes courage to wait on the Lord is because He often doesn’t just take the hostility away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What glorifies God more: Not having any opposition or loving your enemies and having joy and peace in the midst of the storm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Would you rather have hostility from others and closeness with God? Or neither one?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Some of you are here tonight because you came looking for a safe place in the face of hostility</a:t>
            </a:r>
          </a:p>
          <a:p>
            <a:r>
              <a:rPr lang="en-US" dirty="0" smtClean="0"/>
              <a:t>What would have been better for David?</a:t>
            </a:r>
          </a:p>
          <a:p>
            <a:pPr marL="0" indent="0"/>
            <a:r>
              <a:rPr lang="en-US" dirty="0"/>
              <a:t>What would have been better for </a:t>
            </a:r>
            <a:r>
              <a:rPr lang="en-US" dirty="0" smtClean="0"/>
              <a:t>Corrie Ten Boom?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avensbru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0" y="0"/>
            <a:ext cx="12202736" cy="68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52400" y="4419600"/>
            <a:ext cx="8382000" cy="2474524"/>
          </a:xfrm>
          <a:prstGeom prst="roundRect">
            <a:avLst>
              <a:gd name="adj" fmla="val 0"/>
            </a:avLst>
          </a:prstGeom>
          <a:solidFill>
            <a:srgbClr val="4D4D4D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“We must </a:t>
            </a:r>
            <a:r>
              <a:rPr lang="en-US" sz="3600" dirty="0">
                <a:solidFill>
                  <a:schemeClr val="bg1"/>
                </a:solidFill>
              </a:rPr>
              <a:t>tell people that there is no pit so deep that He is not deeper </a:t>
            </a:r>
            <a:r>
              <a:rPr lang="en-US" sz="3600" dirty="0" smtClean="0">
                <a:solidFill>
                  <a:schemeClr val="bg1"/>
                </a:solidFill>
              </a:rPr>
              <a:t>still.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They </a:t>
            </a:r>
            <a:r>
              <a:rPr lang="en-US" sz="3600" dirty="0">
                <a:solidFill>
                  <a:schemeClr val="bg1"/>
                </a:solidFill>
              </a:rPr>
              <a:t>will listen to us, Corrie, because we have been </a:t>
            </a:r>
            <a:r>
              <a:rPr lang="en-US" sz="3600" dirty="0" smtClean="0">
                <a:solidFill>
                  <a:schemeClr val="bg1"/>
                </a:solidFill>
              </a:rPr>
              <a:t>here.”</a:t>
            </a:r>
            <a:endParaRPr lang="en-US" sz="3600" dirty="0">
              <a:solidFill>
                <a:schemeClr val="bg1"/>
              </a:solidFill>
            </a:endParaRPr>
          </a:p>
          <a:p>
            <a:pPr marL="174625" indent="-174625" algn="r">
              <a:lnSpc>
                <a:spcPct val="9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Boom</a:t>
            </a:r>
            <a:r>
              <a:rPr lang="en-US" sz="1400" dirty="0">
                <a:solidFill>
                  <a:schemeClr val="bg1"/>
                </a:solidFill>
              </a:rPr>
              <a:t>, Corrie ten (2015-04-28). The Hiding Place (Kindle Locations 1928-1929).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Baker </a:t>
            </a:r>
            <a:r>
              <a:rPr lang="en-US" sz="1400" dirty="0">
                <a:solidFill>
                  <a:schemeClr val="bg1"/>
                </a:solidFill>
              </a:rPr>
              <a:t>Publishing Group. Kindle Edition.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/>
            <a:r>
              <a:rPr lang="en-US" sz="4400" dirty="0" smtClean="0"/>
              <a:t>What would be better for you?</a:t>
            </a:r>
            <a:endParaRPr lang="en-US" sz="4400" dirty="0"/>
          </a:p>
          <a:p>
            <a:pPr marL="466725" indent="-466725"/>
            <a:r>
              <a:rPr lang="en-US" sz="4400" dirty="0" smtClean="0"/>
              <a:t>For God to clear all opposition and hostility out of your life?</a:t>
            </a:r>
          </a:p>
          <a:p>
            <a:pPr marL="466725" indent="-466725"/>
            <a:r>
              <a:rPr lang="en-US" sz="4400" dirty="0" smtClean="0"/>
              <a:t>Or to leave some there for the short time you have left in this life.</a:t>
            </a:r>
          </a:p>
          <a:p>
            <a:pPr marL="571500" indent="-571500">
              <a:buFontTx/>
              <a:buChar char="-"/>
            </a:pPr>
            <a:r>
              <a:rPr lang="en-US" sz="4400" dirty="0" smtClean="0"/>
              <a:t>So you can learn to pray Psalm 31 like you really mean it</a:t>
            </a:r>
          </a:p>
          <a:p>
            <a:pPr marL="571500" indent="-571500">
              <a:buFontTx/>
              <a:buChar char="-"/>
            </a:pPr>
            <a:r>
              <a:rPr lang="en-US" sz="4400" dirty="0" smtClean="0"/>
              <a:t>So you can find out what it means for God to be your place of safety</a:t>
            </a:r>
          </a:p>
        </p:txBody>
      </p:sp>
    </p:spTree>
    <p:extLst>
      <p:ext uri="{BB962C8B-B14F-4D97-AF65-F5344CB8AC3E}">
        <p14:creationId xmlns:p14="http://schemas.microsoft.com/office/powerpoint/2010/main" val="4168535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Yahweh, I have come to you for protection; don’t let me be disgraced.</a:t>
            </a:r>
          </a:p>
          <a:p>
            <a:r>
              <a:rPr lang="en-US" dirty="0" smtClean="0"/>
              <a:t>Save me, for you do what is right.</a:t>
            </a:r>
          </a:p>
          <a:p>
            <a:r>
              <a:rPr lang="en-US" dirty="0" smtClean="0"/>
              <a:t>2 Turn your ear to listen to me; rescue me quickly.</a:t>
            </a:r>
          </a:p>
          <a:p>
            <a:r>
              <a:rPr lang="en-US" dirty="0" smtClean="0"/>
              <a:t>Be my rock of protection, a fortress where I will be safe.</a:t>
            </a:r>
          </a:p>
          <a:p>
            <a:r>
              <a:rPr lang="en-US" dirty="0" smtClean="0"/>
              <a:t>3 For you are my rock and my fortress.</a:t>
            </a:r>
          </a:p>
          <a:p>
            <a:r>
              <a:rPr lang="en-US" dirty="0" smtClean="0"/>
              <a:t>For the honor of your name, lead me out of this danger.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Pull me from the trap </a:t>
            </a:r>
            <a:r>
              <a:rPr lang="en-US" u="sng" dirty="0" smtClean="0"/>
              <a:t>my enemies</a:t>
            </a:r>
            <a:r>
              <a:rPr lang="en-US" dirty="0" smtClean="0"/>
              <a:t> set for me, for I find protection in you alone.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Enemies?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Pull me from the trap </a:t>
            </a:r>
            <a:r>
              <a:rPr lang="en-US" u="sng" dirty="0" smtClean="0"/>
              <a:t>my enemies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set for me, for I find protection in you alone.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Enemies?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03200" y="762000"/>
            <a:ext cx="11785600" cy="5105400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noAutofit/>
          </a:bodyPr>
          <a:lstStyle/>
          <a:p>
            <a:pPr marL="406400" indent="-406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David had a lot of enemies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Scripture says a lot about “enemies”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basic meaning of the verb is “to be hostile towards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God </a:t>
            </a:r>
            <a:r>
              <a:rPr lang="en-US" sz="3600" dirty="0">
                <a:solidFill>
                  <a:schemeClr val="bg1"/>
                </a:solidFill>
              </a:rPr>
              <a:t>was our enemy</a:t>
            </a:r>
          </a:p>
          <a:p>
            <a:pPr marL="406400" indent="-4064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Pull me from the trap </a:t>
            </a:r>
            <a:r>
              <a:rPr lang="en-US" u="sng" dirty="0" smtClean="0"/>
              <a:t>my enemies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set for me, for I find protection in you alone.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Enemies?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03200" y="762000"/>
            <a:ext cx="11785600" cy="5105400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noAutofit/>
          </a:bodyPr>
          <a:lstStyle/>
          <a:p>
            <a:pPr marL="406400" indent="-406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David had a lot of enemies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Scripture says a lot about “enemies”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basic meaning of the verb is “to be hostile towards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God </a:t>
            </a:r>
            <a:r>
              <a:rPr lang="en-US" sz="3600" dirty="0">
                <a:solidFill>
                  <a:schemeClr val="bg1"/>
                </a:solidFill>
              </a:rPr>
              <a:t>was our enemy</a:t>
            </a:r>
          </a:p>
          <a:p>
            <a:pPr marL="406400" indent="-4064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7500" y="3621679"/>
            <a:ext cx="11506200" cy="308392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Romans 5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10 Our </a:t>
            </a:r>
            <a:r>
              <a:rPr lang="en-US" sz="3600" dirty="0">
                <a:solidFill>
                  <a:schemeClr val="bg1"/>
                </a:solidFill>
              </a:rPr>
              <a:t>friendship with God was restored by the death of his Son while </a:t>
            </a:r>
            <a:r>
              <a:rPr lang="en-US" sz="3600" u="sng" dirty="0">
                <a:solidFill>
                  <a:schemeClr val="bg1"/>
                </a:solidFill>
              </a:rPr>
              <a:t>we were still his </a:t>
            </a:r>
            <a:r>
              <a:rPr lang="en-US" sz="3600" u="sng" dirty="0" smtClean="0">
                <a:solidFill>
                  <a:schemeClr val="bg1"/>
                </a:solidFill>
              </a:rPr>
              <a:t>enemies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11 So </a:t>
            </a:r>
            <a:r>
              <a:rPr lang="en-US" sz="3600" dirty="0">
                <a:solidFill>
                  <a:schemeClr val="bg1"/>
                </a:solidFill>
              </a:rPr>
              <a:t>now we can rejoice in our wonderful new relationship with God because our Lord Jesus Christ </a:t>
            </a:r>
            <a:r>
              <a:rPr lang="en-US" sz="3600" u="sng" dirty="0">
                <a:solidFill>
                  <a:schemeClr val="bg1"/>
                </a:solidFill>
              </a:rPr>
              <a:t>has made us friends of God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4286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Pull me from the trap </a:t>
            </a:r>
            <a:r>
              <a:rPr lang="en-US" u="sng" dirty="0" smtClean="0"/>
              <a:t>my enemies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set for me, for I find protection in you alone.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Enemies?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03200" y="762000"/>
            <a:ext cx="11785600" cy="5105400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noAutofit/>
          </a:bodyPr>
          <a:lstStyle/>
          <a:p>
            <a:pPr marL="406400" indent="-406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David had a lot of enemies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Scripture says a lot about “enemies”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basic meaning of the verb is “to be hostile towards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God </a:t>
            </a:r>
            <a:r>
              <a:rPr lang="en-US" sz="3600" dirty="0">
                <a:solidFill>
                  <a:schemeClr val="bg1"/>
                </a:solidFill>
              </a:rPr>
              <a:t>was our </a:t>
            </a:r>
            <a:r>
              <a:rPr lang="en-US" sz="3600" dirty="0" smtClean="0">
                <a:solidFill>
                  <a:schemeClr val="bg1"/>
                </a:solidFill>
              </a:rPr>
              <a:t>enemy</a:t>
            </a:r>
          </a:p>
          <a:p>
            <a:pPr marL="406400" indent="-40640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Satan is God’s enemy, and therefore the enemy of God’s people</a:t>
            </a:r>
            <a:endParaRPr lang="en-US" sz="3600" dirty="0">
              <a:solidFill>
                <a:schemeClr val="bg1"/>
              </a:solidFill>
            </a:endParaRPr>
          </a:p>
          <a:p>
            <a:pPr marL="406400" indent="-4064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7500" y="4507873"/>
            <a:ext cx="11506200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1 Peter 5:8 – Be </a:t>
            </a:r>
            <a:r>
              <a:rPr lang="en-US" sz="3600" dirty="0">
                <a:solidFill>
                  <a:schemeClr val="bg1"/>
                </a:solidFill>
              </a:rPr>
              <a:t>of sober spirit, be on the alert.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u="sng" dirty="0" smtClean="0">
                <a:solidFill>
                  <a:schemeClr val="bg1"/>
                </a:solidFill>
              </a:rPr>
              <a:t>Your </a:t>
            </a:r>
            <a:r>
              <a:rPr lang="en-US" sz="3600" u="sng" dirty="0">
                <a:solidFill>
                  <a:schemeClr val="bg1"/>
                </a:solidFill>
              </a:rPr>
              <a:t>adversary</a:t>
            </a:r>
            <a:r>
              <a:rPr lang="en-US" sz="3600" dirty="0">
                <a:solidFill>
                  <a:schemeClr val="bg1"/>
                </a:solidFill>
              </a:rPr>
              <a:t>, the devil, prowls around like a roaring lion, seeking someone to devour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373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2211</Words>
  <Application>Microsoft Office PowerPoint</Application>
  <PresentationFormat>Widescreen</PresentationFormat>
  <Paragraphs>303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MS PGothic</vt:lpstr>
      <vt:lpstr>MS PGothic</vt:lpstr>
      <vt:lpstr>Arial</vt:lpstr>
      <vt:lpstr>Georgia</vt:lpstr>
      <vt:lpstr>Times New Roman</vt:lpstr>
      <vt:lpstr>Default Design</vt:lpstr>
      <vt:lpstr>Psalm 31</vt:lpstr>
      <vt:lpstr>Corrie Ten Boom</vt:lpstr>
      <vt:lpstr>PowerPoint Presentation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Psalm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2019-10-17T13:53:18Z</dcterms:modified>
</cp:coreProperties>
</file>