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57"/>
  </p:notesMasterIdLst>
  <p:sldIdLst>
    <p:sldId id="256" r:id="rId2"/>
    <p:sldId id="257" r:id="rId3"/>
    <p:sldId id="1259" r:id="rId4"/>
    <p:sldId id="1267" r:id="rId5"/>
    <p:sldId id="1268" r:id="rId6"/>
    <p:sldId id="1257" r:id="rId7"/>
    <p:sldId id="1262" r:id="rId8"/>
    <p:sldId id="1263" r:id="rId9"/>
    <p:sldId id="1264" r:id="rId10"/>
    <p:sldId id="1261" r:id="rId11"/>
    <p:sldId id="1265" r:id="rId12"/>
    <p:sldId id="1266" r:id="rId13"/>
    <p:sldId id="1254" r:id="rId14"/>
    <p:sldId id="1255" r:id="rId15"/>
    <p:sldId id="258" r:id="rId16"/>
    <p:sldId id="1256" r:id="rId17"/>
    <p:sldId id="1270" r:id="rId18"/>
    <p:sldId id="1271" r:id="rId19"/>
    <p:sldId id="1279" r:id="rId20"/>
    <p:sldId id="1272" r:id="rId21"/>
    <p:sldId id="1273" r:id="rId22"/>
    <p:sldId id="1283" r:id="rId23"/>
    <p:sldId id="1274" r:id="rId24"/>
    <p:sldId id="1277" r:id="rId25"/>
    <p:sldId id="1276" r:id="rId26"/>
    <p:sldId id="1278" r:id="rId27"/>
    <p:sldId id="1280" r:id="rId28"/>
    <p:sldId id="1281" r:id="rId29"/>
    <p:sldId id="1305" r:id="rId30"/>
    <p:sldId id="1282" r:id="rId31"/>
    <p:sldId id="1284" r:id="rId32"/>
    <p:sldId id="1285" r:id="rId33"/>
    <p:sldId id="1286" r:id="rId34"/>
    <p:sldId id="1287" r:id="rId35"/>
    <p:sldId id="1288" r:id="rId36"/>
    <p:sldId id="1290" r:id="rId37"/>
    <p:sldId id="1291" r:id="rId38"/>
    <p:sldId id="1292" r:id="rId39"/>
    <p:sldId id="1246" r:id="rId40"/>
    <p:sldId id="1293" r:id="rId41"/>
    <p:sldId id="1294" r:id="rId42"/>
    <p:sldId id="1295" r:id="rId43"/>
    <p:sldId id="1296" r:id="rId44"/>
    <p:sldId id="1297" r:id="rId45"/>
    <p:sldId id="1306" r:id="rId46"/>
    <p:sldId id="1247" r:id="rId47"/>
    <p:sldId id="1298" r:id="rId48"/>
    <p:sldId id="1299" r:id="rId49"/>
    <p:sldId id="1300" r:id="rId50"/>
    <p:sldId id="260" r:id="rId51"/>
    <p:sldId id="1307" r:id="rId52"/>
    <p:sldId id="1301" r:id="rId53"/>
    <p:sldId id="1302" r:id="rId54"/>
    <p:sldId id="1303" r:id="rId55"/>
    <p:sldId id="25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1"/>
    <p:restoredTop sz="80136"/>
  </p:normalViewPr>
  <p:slideViewPr>
    <p:cSldViewPr snapToGrid="0" snapToObjects="1">
      <p:cViewPr varScale="1">
        <p:scale>
          <a:sx n="65" d="100"/>
          <a:sy n="65" d="100"/>
        </p:scale>
        <p:origin x="576" y="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37A94-05C8-CF42-A5BC-4C43032F40AB}"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31071-6599-D24D-956E-5FF7B6CCB6E3}" type="slidenum">
              <a:rPr lang="en-US" smtClean="0"/>
              <a:t>‹#›</a:t>
            </a:fld>
            <a:endParaRPr lang="en-US"/>
          </a:p>
        </p:txBody>
      </p:sp>
    </p:spTree>
    <p:extLst>
      <p:ext uri="{BB962C8B-B14F-4D97-AF65-F5344CB8AC3E}">
        <p14:creationId xmlns:p14="http://schemas.microsoft.com/office/powerpoint/2010/main" val="55215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31071-6599-D24D-956E-5FF7B6CCB6E3}" type="slidenum">
              <a:rPr lang="en-US" smtClean="0"/>
              <a:t>2</a:t>
            </a:fld>
            <a:endParaRPr lang="en-US"/>
          </a:p>
        </p:txBody>
      </p:sp>
    </p:spTree>
    <p:extLst>
      <p:ext uri="{BB962C8B-B14F-4D97-AF65-F5344CB8AC3E}">
        <p14:creationId xmlns:p14="http://schemas.microsoft.com/office/powerpoint/2010/main" val="87813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77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862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43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990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201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90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86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7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7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331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486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38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39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68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905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415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931071-6599-D24D-956E-5FF7B6CCB6E3}" type="slidenum">
              <a:rPr lang="en-US" smtClean="0"/>
              <a:t>33</a:t>
            </a:fld>
            <a:endParaRPr lang="en-US"/>
          </a:p>
        </p:txBody>
      </p:sp>
    </p:spTree>
    <p:extLst>
      <p:ext uri="{BB962C8B-B14F-4D97-AF65-F5344CB8AC3E}">
        <p14:creationId xmlns:p14="http://schemas.microsoft.com/office/powerpoint/2010/main" val="195336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703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2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082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146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352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663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31071-6599-D24D-956E-5FF7B6CCB6E3}" type="slidenum">
              <a:rPr lang="en-US" smtClean="0"/>
              <a:t>45</a:t>
            </a:fld>
            <a:endParaRPr lang="en-US"/>
          </a:p>
        </p:txBody>
      </p:sp>
    </p:spTree>
    <p:extLst>
      <p:ext uri="{BB962C8B-B14F-4D97-AF65-F5344CB8AC3E}">
        <p14:creationId xmlns:p14="http://schemas.microsoft.com/office/powerpoint/2010/main" val="3755138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31071-6599-D24D-956E-5FF7B6CCB6E3}" type="slidenum">
              <a:rPr lang="en-US" smtClean="0"/>
              <a:t>46</a:t>
            </a:fld>
            <a:endParaRPr lang="en-US"/>
          </a:p>
        </p:txBody>
      </p:sp>
    </p:spTree>
    <p:extLst>
      <p:ext uri="{BB962C8B-B14F-4D97-AF65-F5344CB8AC3E}">
        <p14:creationId xmlns:p14="http://schemas.microsoft.com/office/powerpoint/2010/main" val="2399651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262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0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83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4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87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05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55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31071-6599-D24D-956E-5FF7B6CCB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95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30927-5BB8-4746-BABE-AC7B6C3E2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58E22D4-55C0-234C-835E-1AB01E840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BADD277-30E7-1A47-83CD-0064BB7FA02C}"/>
              </a:ext>
            </a:extLst>
          </p:cNvPr>
          <p:cNvSpPr>
            <a:spLocks noGrp="1"/>
          </p:cNvSpPr>
          <p:nvPr>
            <p:ph type="dt" sz="half" idx="10"/>
          </p:nvPr>
        </p:nvSpPr>
        <p:spPr/>
        <p:txBody>
          <a:bodyPr/>
          <a:lstStyle/>
          <a:p>
            <a:fld id="{EA0C0817-A112-4847-8014-A94B7D2A4EA3}" type="datetime1">
              <a:rPr lang="en-US" smtClean="0"/>
              <a:t>4/13/2020</a:t>
            </a:fld>
            <a:endParaRPr lang="en-US" dirty="0"/>
          </a:p>
        </p:txBody>
      </p:sp>
      <p:sp>
        <p:nvSpPr>
          <p:cNvPr id="5" name="Footer Placeholder 4">
            <a:extLst>
              <a:ext uri="{FF2B5EF4-FFF2-40B4-BE49-F238E27FC236}">
                <a16:creationId xmlns:a16="http://schemas.microsoft.com/office/drawing/2014/main" xmlns="" id="{07089B0A-FE9D-D742-ADBA-C13722B66F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B98A01C-30D3-DB4E-8817-0AED1C8E697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0005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910C1-D2F2-4443-A167-7E97785AF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87F91F5-430D-4C46-9C0B-4796F263E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BA22D9-2D31-7B43-B04B-79F80EA54D7F}"/>
              </a:ext>
            </a:extLst>
          </p:cNvPr>
          <p:cNvSpPr>
            <a:spLocks noGrp="1"/>
          </p:cNvSpPr>
          <p:nvPr>
            <p:ph type="dt" sz="half" idx="10"/>
          </p:nvPr>
        </p:nvSpPr>
        <p:spPr/>
        <p:txBody>
          <a:bodyPr/>
          <a:lstStyle/>
          <a:p>
            <a:fld id="{134F40B7-36AB-4376-BE14-EF7004D79BB9}" type="datetime1">
              <a:rPr lang="en-US" smtClean="0"/>
              <a:t>4/13/2020</a:t>
            </a:fld>
            <a:endParaRPr lang="en-US"/>
          </a:p>
        </p:txBody>
      </p:sp>
      <p:sp>
        <p:nvSpPr>
          <p:cNvPr id="5" name="Footer Placeholder 4">
            <a:extLst>
              <a:ext uri="{FF2B5EF4-FFF2-40B4-BE49-F238E27FC236}">
                <a16:creationId xmlns:a16="http://schemas.microsoft.com/office/drawing/2014/main" xmlns="" id="{6116D308-63CC-F44D-879C-BCDB62DA4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73353F-D4FA-6949-B620-08FCE3D646F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495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E9C6B43-D1B7-B946-92DC-012BBDD54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6A67C99-CAC0-2846-964A-F9D0CB4276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AB0E28-CB1C-3946-8C5F-19A1BC65E710}"/>
              </a:ext>
            </a:extLst>
          </p:cNvPr>
          <p:cNvSpPr>
            <a:spLocks noGrp="1"/>
          </p:cNvSpPr>
          <p:nvPr>
            <p:ph type="dt" sz="half" idx="10"/>
          </p:nvPr>
        </p:nvSpPr>
        <p:spPr/>
        <p:txBody>
          <a:bodyPr/>
          <a:lstStyle/>
          <a:p>
            <a:fld id="{FF87CAB8-DCAE-46A5-AADA-B3FAD11A54E0}" type="datetime1">
              <a:rPr lang="en-US" smtClean="0"/>
              <a:t>4/13/2020</a:t>
            </a:fld>
            <a:endParaRPr lang="en-US"/>
          </a:p>
        </p:txBody>
      </p:sp>
      <p:sp>
        <p:nvSpPr>
          <p:cNvPr id="5" name="Footer Placeholder 4">
            <a:extLst>
              <a:ext uri="{FF2B5EF4-FFF2-40B4-BE49-F238E27FC236}">
                <a16:creationId xmlns:a16="http://schemas.microsoft.com/office/drawing/2014/main" xmlns="" id="{1346E8E8-2F57-0F42-A4A2-6B3351570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75F43B-F8C5-2441-ACB1-8024A0A1250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5865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513F0-02FD-3B4D-B61A-A9BAFA6EF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BAD01C-BCFD-934D-A9BB-B9D53736D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2BF671-2D19-4642-A700-56B55D92437D}"/>
              </a:ext>
            </a:extLst>
          </p:cNvPr>
          <p:cNvSpPr>
            <a:spLocks noGrp="1"/>
          </p:cNvSpPr>
          <p:nvPr>
            <p:ph type="dt" sz="half" idx="10"/>
          </p:nvPr>
        </p:nvSpPr>
        <p:spPr/>
        <p:txBody>
          <a:bodyPr/>
          <a:lstStyle/>
          <a:p>
            <a:fld id="{7332B432-ACDA-4023-A761-2BAB76577B62}" type="datetime1">
              <a:rPr lang="en-US" smtClean="0"/>
              <a:t>4/13/2020</a:t>
            </a:fld>
            <a:endParaRPr lang="en-US"/>
          </a:p>
        </p:txBody>
      </p:sp>
      <p:sp>
        <p:nvSpPr>
          <p:cNvPr id="5" name="Footer Placeholder 4">
            <a:extLst>
              <a:ext uri="{FF2B5EF4-FFF2-40B4-BE49-F238E27FC236}">
                <a16:creationId xmlns:a16="http://schemas.microsoft.com/office/drawing/2014/main" xmlns="" id="{F74A6F42-C39B-E44B-8A60-0342483C4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9298B8-3D58-1A4A-9004-6B13EAC2CD2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765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488F0-6716-6C46-A85F-DD4F2F1E4E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B7F9D8A-3F3F-1C46-86A3-E4676A087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9FEB649-F671-6142-9551-40E4E2A54916}"/>
              </a:ext>
            </a:extLst>
          </p:cNvPr>
          <p:cNvSpPr>
            <a:spLocks noGrp="1"/>
          </p:cNvSpPr>
          <p:nvPr>
            <p:ph type="dt" sz="half" idx="10"/>
          </p:nvPr>
        </p:nvSpPr>
        <p:spPr/>
        <p:txBody>
          <a:bodyPr/>
          <a:lstStyle/>
          <a:p>
            <a:fld id="{D9C646AA-F36E-4540-911D-FFFC0A0EF24A}" type="datetime1">
              <a:rPr lang="en-US" smtClean="0"/>
              <a:t>4/13/2020</a:t>
            </a:fld>
            <a:endParaRPr lang="en-US" dirty="0"/>
          </a:p>
        </p:txBody>
      </p:sp>
      <p:sp>
        <p:nvSpPr>
          <p:cNvPr id="5" name="Footer Placeholder 4">
            <a:extLst>
              <a:ext uri="{FF2B5EF4-FFF2-40B4-BE49-F238E27FC236}">
                <a16:creationId xmlns:a16="http://schemas.microsoft.com/office/drawing/2014/main" xmlns="" id="{58775669-90F8-ED45-A07B-D4485CF03B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983DE5-69C3-8446-B8ED-534873CF955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0760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C008A-6AB4-744E-AEA6-1994E2DE5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4A9C38-6B20-1242-9826-9E56B4E8B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3D4E8E7-F27D-1F40-A87C-60337EC872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B6E401-431E-A448-B617-84869775293D}"/>
              </a:ext>
            </a:extLst>
          </p:cNvPr>
          <p:cNvSpPr>
            <a:spLocks noGrp="1"/>
          </p:cNvSpPr>
          <p:nvPr>
            <p:ph type="dt" sz="half" idx="10"/>
          </p:nvPr>
        </p:nvSpPr>
        <p:spPr/>
        <p:txBody>
          <a:bodyPr/>
          <a:lstStyle/>
          <a:p>
            <a:fld id="{69186D26-FA5F-4637-B602-B7C2DC34CFD4}" type="datetime1">
              <a:rPr lang="en-US" smtClean="0"/>
              <a:t>4/13/2020</a:t>
            </a:fld>
            <a:endParaRPr lang="en-US"/>
          </a:p>
        </p:txBody>
      </p:sp>
      <p:sp>
        <p:nvSpPr>
          <p:cNvPr id="6" name="Footer Placeholder 5">
            <a:extLst>
              <a:ext uri="{FF2B5EF4-FFF2-40B4-BE49-F238E27FC236}">
                <a16:creationId xmlns:a16="http://schemas.microsoft.com/office/drawing/2014/main" xmlns="" id="{F554C51B-0C30-C24D-A944-051383259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C0A0E8-2099-234B-A532-E5419B35112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4226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230261-492B-0142-B010-EB1189A785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160D6EE-08BE-874E-98FC-72CA5B973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823C46-356B-CA49-88FE-CA421CAF97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E97004E-BFED-694F-B317-6F11718C0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2C2BDBC-B1F8-514A-AE48-DD8A0FB3E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0C194EE-BD5B-0D44-A42F-D1B73E2363B3}"/>
              </a:ext>
            </a:extLst>
          </p:cNvPr>
          <p:cNvSpPr>
            <a:spLocks noGrp="1"/>
          </p:cNvSpPr>
          <p:nvPr>
            <p:ph type="dt" sz="half" idx="10"/>
          </p:nvPr>
        </p:nvSpPr>
        <p:spPr/>
        <p:txBody>
          <a:bodyPr/>
          <a:lstStyle/>
          <a:p>
            <a:fld id="{8A7F15D8-96D1-4781-BC50-CA8A088B2FE4}" type="datetime1">
              <a:rPr lang="en-US" smtClean="0"/>
              <a:t>4/13/2020</a:t>
            </a:fld>
            <a:endParaRPr lang="en-US"/>
          </a:p>
        </p:txBody>
      </p:sp>
      <p:sp>
        <p:nvSpPr>
          <p:cNvPr id="8" name="Footer Placeholder 7">
            <a:extLst>
              <a:ext uri="{FF2B5EF4-FFF2-40B4-BE49-F238E27FC236}">
                <a16:creationId xmlns:a16="http://schemas.microsoft.com/office/drawing/2014/main" xmlns="" id="{413B84A7-DC65-D845-8FF9-8709FA301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8632F5-E175-7247-8688-D0868A4AFF0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663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F03B0-7F6B-A34A-9BB5-B4DD088E46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BCD584D-D611-E149-BBBB-24A316FF1520}"/>
              </a:ext>
            </a:extLst>
          </p:cNvPr>
          <p:cNvSpPr>
            <a:spLocks noGrp="1"/>
          </p:cNvSpPr>
          <p:nvPr>
            <p:ph type="dt" sz="half" idx="10"/>
          </p:nvPr>
        </p:nvSpPr>
        <p:spPr/>
        <p:txBody>
          <a:bodyPr/>
          <a:lstStyle/>
          <a:p>
            <a:fld id="{F9A96C99-B8F8-4528-BD05-0E16E943DC09}" type="datetime1">
              <a:rPr lang="en-US" smtClean="0"/>
              <a:t>4/13/2020</a:t>
            </a:fld>
            <a:endParaRPr lang="en-US"/>
          </a:p>
        </p:txBody>
      </p:sp>
      <p:sp>
        <p:nvSpPr>
          <p:cNvPr id="4" name="Footer Placeholder 3">
            <a:extLst>
              <a:ext uri="{FF2B5EF4-FFF2-40B4-BE49-F238E27FC236}">
                <a16:creationId xmlns:a16="http://schemas.microsoft.com/office/drawing/2014/main" xmlns="" id="{6E5CA978-0D3F-8549-B1A4-C0997089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C149765-4102-DB49-8AB9-1FDBBE27B7B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341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C2ED60-693F-8146-8357-AD65F0815E48}"/>
              </a:ext>
            </a:extLst>
          </p:cNvPr>
          <p:cNvSpPr>
            <a:spLocks noGrp="1"/>
          </p:cNvSpPr>
          <p:nvPr>
            <p:ph type="dt" sz="half" idx="10"/>
          </p:nvPr>
        </p:nvSpPr>
        <p:spPr/>
        <p:txBody>
          <a:bodyPr/>
          <a:lstStyle/>
          <a:p>
            <a:fld id="{03636942-C211-4B28-8DBD-C953E00AF71B}" type="datetime1">
              <a:rPr lang="en-US" smtClean="0"/>
              <a:t>4/13/2020</a:t>
            </a:fld>
            <a:endParaRPr lang="en-US"/>
          </a:p>
        </p:txBody>
      </p:sp>
      <p:sp>
        <p:nvSpPr>
          <p:cNvPr id="3" name="Footer Placeholder 2">
            <a:extLst>
              <a:ext uri="{FF2B5EF4-FFF2-40B4-BE49-F238E27FC236}">
                <a16:creationId xmlns:a16="http://schemas.microsoft.com/office/drawing/2014/main" xmlns="" id="{8190BB6A-6244-7847-B242-0FD8780956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EC556E-6250-5A46-9DE7-172FBC0810D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4892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E83C9-CB64-164D-8BFF-4B4A77819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1CD540E-8521-ED4C-B491-EAA265F1F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55BB44D-7C67-5F4E-B665-50C0374B2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F0C7E7-756B-4C45-BF56-849A4878A40D}"/>
              </a:ext>
            </a:extLst>
          </p:cNvPr>
          <p:cNvSpPr>
            <a:spLocks noGrp="1"/>
          </p:cNvSpPr>
          <p:nvPr>
            <p:ph type="dt" sz="half" idx="10"/>
          </p:nvPr>
        </p:nvSpPr>
        <p:spPr/>
        <p:txBody>
          <a:bodyPr/>
          <a:lstStyle/>
          <a:p>
            <a:fld id="{7E8D12A6-918A-48BD-8CB9-CA713993B0EA}" type="datetime1">
              <a:rPr lang="en-US" smtClean="0"/>
              <a:t>4/13/2020</a:t>
            </a:fld>
            <a:endParaRPr lang="en-US"/>
          </a:p>
        </p:txBody>
      </p:sp>
      <p:sp>
        <p:nvSpPr>
          <p:cNvPr id="6" name="Footer Placeholder 5">
            <a:extLst>
              <a:ext uri="{FF2B5EF4-FFF2-40B4-BE49-F238E27FC236}">
                <a16:creationId xmlns:a16="http://schemas.microsoft.com/office/drawing/2014/main" xmlns="" id="{439814D7-F657-E747-965C-6790AAFA4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15ACC0-FEC9-894E-8A8F-FD6D0E58046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783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B3C56-B41A-0E49-9D23-E8600046A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2B2B92-4A33-3D42-B1A6-C7D604411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0DA2B5D-2ACB-C144-AD77-4FBB93858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1036E8-6766-0D49-A55C-00DFBDFFFEF0}"/>
              </a:ext>
            </a:extLst>
          </p:cNvPr>
          <p:cNvSpPr>
            <a:spLocks noGrp="1"/>
          </p:cNvSpPr>
          <p:nvPr>
            <p:ph type="dt" sz="half" idx="10"/>
          </p:nvPr>
        </p:nvSpPr>
        <p:spPr/>
        <p:txBody>
          <a:bodyPr/>
          <a:lstStyle/>
          <a:p>
            <a:fld id="{E778CE86-875F-4587-BCF6-FA054AFC0D53}" type="datetime1">
              <a:rPr lang="en-US" smtClean="0"/>
              <a:pPr/>
              <a:t>4/13/2020</a:t>
            </a:fld>
            <a:endParaRPr lang="en-US" dirty="0"/>
          </a:p>
        </p:txBody>
      </p:sp>
      <p:sp>
        <p:nvSpPr>
          <p:cNvPr id="6" name="Footer Placeholder 5">
            <a:extLst>
              <a:ext uri="{FF2B5EF4-FFF2-40B4-BE49-F238E27FC236}">
                <a16:creationId xmlns:a16="http://schemas.microsoft.com/office/drawing/2014/main" xmlns="" id="{FA2FD357-6956-5140-BE9B-D3A1D2B0C49C}"/>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xmlns="" id="{B6519501-A6C2-3749-B749-819B5DA5E50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5048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84DB76-C037-BA46-BE37-E0FE2A744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35C6999-8F71-BC47-B990-93C46E8FA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FB0EE6-55BF-A441-9D01-0BF8B03C9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4/13/2020</a:t>
            </a:fld>
            <a:endParaRPr lang="en-US"/>
          </a:p>
        </p:txBody>
      </p:sp>
      <p:sp>
        <p:nvSpPr>
          <p:cNvPr id="5" name="Footer Placeholder 4">
            <a:extLst>
              <a:ext uri="{FF2B5EF4-FFF2-40B4-BE49-F238E27FC236}">
                <a16:creationId xmlns:a16="http://schemas.microsoft.com/office/drawing/2014/main" xmlns="" id="{6ED1EFC8-611E-EE4C-9B82-A90C59E61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BBB55CD-60C7-6947-9B2A-3B3AD70C6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1709803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gif"/><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5.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5.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5.wdp"/></Relationships>
</file>

<file path=ppt/slides/_rels/slide4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5000"/>
                    </a14:imgEffect>
                  </a14:imgLayer>
                </a14:imgProps>
              </a:ext>
            </a:extLst>
          </a:blip>
          <a:srcRect t="8638" b="16362"/>
          <a:stretch/>
        </p:blipFill>
        <p:spPr>
          <a:xfrm>
            <a:off x="0" y="-1"/>
            <a:ext cx="12192000" cy="6858002"/>
          </a:xfrm>
          <a:prstGeom prst="rect">
            <a:avLst/>
          </a:prstGeom>
        </p:spPr>
      </p:pic>
      <p:sp>
        <p:nvSpPr>
          <p:cNvPr id="2" name="Title 1">
            <a:extLst>
              <a:ext uri="{FF2B5EF4-FFF2-40B4-BE49-F238E27FC236}">
                <a16:creationId xmlns:a16="http://schemas.microsoft.com/office/drawing/2014/main" xmlns="" id="{16B8170B-E429-114B-ACF5-316B2EEBF4E0}"/>
              </a:ext>
            </a:extLst>
          </p:cNvPr>
          <p:cNvSpPr>
            <a:spLocks noGrp="1"/>
          </p:cNvSpPr>
          <p:nvPr>
            <p:ph type="ctrTitle"/>
          </p:nvPr>
        </p:nvSpPr>
        <p:spPr>
          <a:xfrm>
            <a:off x="8022021" y="3231931"/>
            <a:ext cx="3852041" cy="1834056"/>
          </a:xfrm>
        </p:spPr>
        <p:txBody>
          <a:bodyPr>
            <a:normAutofit/>
          </a:bodyPr>
          <a:lstStyle/>
          <a:p>
            <a:r>
              <a:rPr lang="en-US" sz="4000"/>
              <a:t>James</a:t>
            </a:r>
          </a:p>
        </p:txBody>
      </p:sp>
      <p:sp>
        <p:nvSpPr>
          <p:cNvPr id="3" name="Subtitle 2">
            <a:extLst>
              <a:ext uri="{FF2B5EF4-FFF2-40B4-BE49-F238E27FC236}">
                <a16:creationId xmlns:a16="http://schemas.microsoft.com/office/drawing/2014/main" xmlns="" id="{D586EA5F-4E79-9042-A640-D86AD94F3D21}"/>
              </a:ext>
            </a:extLst>
          </p:cNvPr>
          <p:cNvSpPr>
            <a:spLocks noGrp="1"/>
          </p:cNvSpPr>
          <p:nvPr>
            <p:ph type="subTitle" idx="1"/>
          </p:nvPr>
        </p:nvSpPr>
        <p:spPr>
          <a:xfrm>
            <a:off x="7782910" y="5242675"/>
            <a:ext cx="4330262" cy="683284"/>
          </a:xfrm>
        </p:spPr>
        <p:txBody>
          <a:bodyPr>
            <a:normAutofit/>
          </a:bodyPr>
          <a:lstStyle/>
          <a:p>
            <a:r>
              <a:rPr lang="en-US" sz="2000"/>
              <a:t>Chapter 1</a:t>
            </a:r>
          </a:p>
        </p:txBody>
      </p:sp>
      <p:sp>
        <p:nvSpPr>
          <p:cNvPr id="5" name="TextBox 4">
            <a:extLst>
              <a:ext uri="{FF2B5EF4-FFF2-40B4-BE49-F238E27FC236}">
                <a16:creationId xmlns:a16="http://schemas.microsoft.com/office/drawing/2014/main" xmlns="" id="{44CB96FB-71EF-5F42-B7E8-7E07DA72CC00}"/>
              </a:ext>
            </a:extLst>
          </p:cNvPr>
          <p:cNvSpPr txBox="1"/>
          <p:nvPr/>
        </p:nvSpPr>
        <p:spPr>
          <a:xfrm>
            <a:off x="0" y="472440"/>
            <a:ext cx="12192000" cy="3154710"/>
          </a:xfrm>
          <a:prstGeom prst="rect">
            <a:avLst/>
          </a:prstGeom>
          <a:noFill/>
        </p:spPr>
        <p:txBody>
          <a:bodyPr wrap="square" rtlCol="0">
            <a:spAutoFit/>
          </a:bodyPr>
          <a:lstStyle/>
          <a:p>
            <a:pPr algn="ctr"/>
            <a:r>
              <a:rPr lang="en-US" sz="19900" b="1" i="1" dirty="0">
                <a:solidFill>
                  <a:schemeClr val="accent4"/>
                </a:solidFill>
                <a:effectLst>
                  <a:outerShdw blurRad="38100" dist="38100" dir="2700000" algn="tl">
                    <a:srgbClr val="000000">
                      <a:alpha val="43137"/>
                    </a:srgbClr>
                  </a:outerShdw>
                </a:effectLst>
                <a:latin typeface="Georgia" panose="02040502050405020303" pitchFamily="18" charset="0"/>
              </a:rPr>
              <a:t>James</a:t>
            </a:r>
          </a:p>
        </p:txBody>
      </p:sp>
      <p:sp>
        <p:nvSpPr>
          <p:cNvPr id="6" name="TextBox 5">
            <a:extLst>
              <a:ext uri="{FF2B5EF4-FFF2-40B4-BE49-F238E27FC236}">
                <a16:creationId xmlns:a16="http://schemas.microsoft.com/office/drawing/2014/main" xmlns="" id="{08B57963-95F3-D246-ABFD-D09481BC6FEE}"/>
              </a:ext>
            </a:extLst>
          </p:cNvPr>
          <p:cNvSpPr txBox="1"/>
          <p:nvPr/>
        </p:nvSpPr>
        <p:spPr>
          <a:xfrm>
            <a:off x="487680" y="3073152"/>
            <a:ext cx="11216640" cy="1107996"/>
          </a:xfrm>
          <a:prstGeom prst="rect">
            <a:avLst/>
          </a:prstGeom>
          <a:noFill/>
        </p:spPr>
        <p:txBody>
          <a:bodyPr wrap="square" rtlCol="0">
            <a:spAutoFit/>
          </a:bodyPr>
          <a:lstStyle/>
          <a:p>
            <a:pPr algn="ctr"/>
            <a:r>
              <a:rPr lang="en-US" sz="6600" b="1" dirty="0">
                <a:solidFill>
                  <a:schemeClr val="bg1"/>
                </a:solidFill>
                <a:effectLst>
                  <a:outerShdw blurRad="38100" dist="38100" dir="2700000" algn="tl">
                    <a:srgbClr val="000000">
                      <a:alpha val="43137"/>
                    </a:srgbClr>
                  </a:outerShdw>
                </a:effectLst>
                <a:latin typeface="Baskerville Old Face" panose="02020602080505020303" pitchFamily="18" charset="77"/>
              </a:rPr>
              <a:t>From Trials to Triumph</a:t>
            </a:r>
          </a:p>
        </p:txBody>
      </p:sp>
    </p:spTree>
    <p:extLst>
      <p:ext uri="{BB962C8B-B14F-4D97-AF65-F5344CB8AC3E}">
        <p14:creationId xmlns:p14="http://schemas.microsoft.com/office/powerpoint/2010/main" val="1266506622"/>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24861" pathEditMode="relative" ptsTypes="AA">
                                      <p:cBhvr>
                                        <p:cTn id="6" dur="15000" fill="hold"/>
                                        <p:tgtEl>
                                          <p:spTgt spid="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15000" fill="hold"/>
                                        <p:tgtEl>
                                          <p:spTgt spid="4"/>
                                        </p:tgtEl>
                                      </p:cBhvr>
                                      <p:by x="150000" y="150000"/>
                                    </p:animScale>
                                  </p:childTnLst>
                                </p:cTn>
                              </p:par>
                            </p:childTnLst>
                          </p:cTn>
                        </p:par>
                        <p:par>
                          <p:cTn id="9" fill="hold">
                            <p:stCondLst>
                              <p:cond delay="15000"/>
                            </p:stCondLst>
                            <p:childTnLst>
                              <p:par>
                                <p:cTn id="10" presetID="0" presetClass="path" presetSubtype="0" accel="50000" decel="50000" fill="hold" nodeType="afterEffect">
                                  <p:stCondLst>
                                    <p:cond delay="5000"/>
                                  </p:stCondLst>
                                  <p:childTnLst>
                                    <p:animMotion origin="layout" path="M -0.24922 0.24861 L 0 0" pathEditMode="relative" ptsTypes="AA">
                                      <p:cBhvr>
                                        <p:cTn id="11" dur="15000" fill="hold"/>
                                        <p:tgtEl>
                                          <p:spTgt spid="4"/>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15000" fill="hold"/>
                                        <p:tgtEl>
                                          <p:spTgt spid="4"/>
                                        </p:tgtEl>
                                      </p:cBhvr>
                                      <p:by x="150000" y="150000"/>
                                      <p:to x="100000" y="100000"/>
                                    </p:animScale>
                                  </p:childTnLst>
                                </p:cTn>
                              </p:par>
                            </p:childTnLst>
                          </p:cTn>
                        </p:par>
                        <p:par>
                          <p:cTn id="14" fill="hold">
                            <p:stCondLst>
                              <p:cond delay="3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4"/>
                                        </p:tgtEl>
                                        <p:attrNameLst>
                                          <p:attrName>ppt_x</p:attrName>
                                          <p:attrName>ppt_y</p:attrName>
                                        </p:attrNameLst>
                                      </p:cBhvr>
                                    </p:animMotion>
                                  </p:childTnLst>
                                </p:cTn>
                              </p:par>
                            </p:childTnLst>
                          </p:cTn>
                        </p:par>
                      </p:childTnLst>
                    </p:cTn>
                  </p:par>
                </p:childTnLst>
              </p:cTn>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ainting of a person&#10;&#10;Description automatically generated">
            <a:extLst>
              <a:ext uri="{FF2B5EF4-FFF2-40B4-BE49-F238E27FC236}">
                <a16:creationId xmlns:a16="http://schemas.microsoft.com/office/drawing/2014/main" xmlns="" id="{CCBC2399-455B-8B42-8BF6-DCAB8BC50D6A}"/>
              </a:ext>
            </a:extLst>
          </p:cNvPr>
          <p:cNvPicPr>
            <a:picLocks noChangeAspect="1"/>
          </p:cNvPicPr>
          <p:nvPr/>
        </p:nvPicPr>
        <p:blipFill rotWithShape="1">
          <a:blip r:embed="rId3"/>
          <a:srcRect l="7086" r="32084"/>
          <a:stretch/>
        </p:blipFill>
        <p:spPr>
          <a:xfrm>
            <a:off x="31011"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1" name="TextBox 10">
            <a:extLst>
              <a:ext uri="{FF2B5EF4-FFF2-40B4-BE49-F238E27FC236}">
                <a16:creationId xmlns:a16="http://schemas.microsoft.com/office/drawing/2014/main" xmlns="" id="{E5204E29-3DD0-7446-B108-6F0266CF4287}"/>
              </a:ext>
            </a:extLst>
          </p:cNvPr>
          <p:cNvSpPr txBox="1"/>
          <p:nvPr/>
        </p:nvSpPr>
        <p:spPr>
          <a:xfrm>
            <a:off x="6086155" y="-104931"/>
            <a:ext cx="6074833" cy="6685613"/>
          </a:xfrm>
          <a:prstGeom prst="rect">
            <a:avLst/>
          </a:prstGeom>
        </p:spPr>
        <p:txBody>
          <a:bodyPr vert="horz" lIns="91440" tIns="45720" rIns="91440" bIns="45720" rtlCol="0" anchor="b">
            <a:noAutofit/>
          </a:bodyPr>
          <a:lstStyle/>
          <a:p>
            <a:pPr>
              <a:lnSpc>
                <a:spcPct val="80000"/>
              </a:lnSpc>
              <a:spcBef>
                <a:spcPct val="0"/>
              </a:spcBef>
              <a:spcAft>
                <a:spcPts val="600"/>
              </a:spcAft>
              <a:defRPr/>
            </a:pPr>
            <a:r>
              <a:rPr lang="en-US" sz="4350" spc="-300" dirty="0">
                <a:solidFill>
                  <a:prstClr val="white"/>
                </a:solidFill>
                <a:effectLst>
                  <a:outerShdw blurRad="38100" dist="38100" dir="2700000" algn="tl">
                    <a:srgbClr val="000000">
                      <a:alpha val="43137"/>
                    </a:srgbClr>
                  </a:outerShdw>
                </a:effectLst>
                <a:latin typeface="Georgia" panose="02040502050405020303" pitchFamily="18" charset="0"/>
              </a:rPr>
              <a:t>… And, when many were fully convinced by these words, and offered praise for the testimony of James…the Pharisees and scribes said to one another… “let us go up and throw him down, that they may be afraid, and not believe him." And they cried aloud, and said: "Oh! oh! the just man himself is in error.”…</a:t>
            </a:r>
            <a:endParaRPr kumimoji="0" lang="en-US" sz="435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endParaRPr>
          </a:p>
        </p:txBody>
      </p:sp>
    </p:spTree>
    <p:extLst>
      <p:ext uri="{BB962C8B-B14F-4D97-AF65-F5344CB8AC3E}">
        <p14:creationId xmlns:p14="http://schemas.microsoft.com/office/powerpoint/2010/main" val="3801070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12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ainting of a person&#10;&#10;Description automatically generated">
            <a:extLst>
              <a:ext uri="{FF2B5EF4-FFF2-40B4-BE49-F238E27FC236}">
                <a16:creationId xmlns:a16="http://schemas.microsoft.com/office/drawing/2014/main" xmlns="" id="{CCBC2399-455B-8B42-8BF6-DCAB8BC50D6A}"/>
              </a:ext>
            </a:extLst>
          </p:cNvPr>
          <p:cNvPicPr>
            <a:picLocks noChangeAspect="1"/>
          </p:cNvPicPr>
          <p:nvPr/>
        </p:nvPicPr>
        <p:blipFill rotWithShape="1">
          <a:blip r:embed="rId3"/>
          <a:srcRect l="7086" r="32084"/>
          <a:stretch/>
        </p:blipFill>
        <p:spPr>
          <a:xfrm>
            <a:off x="31011"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1" name="TextBox 10">
            <a:extLst>
              <a:ext uri="{FF2B5EF4-FFF2-40B4-BE49-F238E27FC236}">
                <a16:creationId xmlns:a16="http://schemas.microsoft.com/office/drawing/2014/main" xmlns="" id="{E5204E29-3DD0-7446-B108-6F0266CF4287}"/>
              </a:ext>
            </a:extLst>
          </p:cNvPr>
          <p:cNvSpPr txBox="1"/>
          <p:nvPr/>
        </p:nvSpPr>
        <p:spPr>
          <a:xfrm>
            <a:off x="6143182" y="0"/>
            <a:ext cx="6172782" cy="6679769"/>
          </a:xfrm>
          <a:prstGeom prst="rect">
            <a:avLst/>
          </a:prstGeom>
        </p:spPr>
        <p:txBody>
          <a:bodyPr vert="horz" lIns="91440" tIns="45720" rIns="91440" bIns="45720" rtlCol="0" anchor="b">
            <a:noAutofit/>
          </a:bodyPr>
          <a:lstStyle/>
          <a:p>
            <a:pPr>
              <a:lnSpc>
                <a:spcPct val="80000"/>
              </a:lnSpc>
              <a:spcBef>
                <a:spcPct val="0"/>
              </a:spcBef>
              <a:spcAft>
                <a:spcPts val="600"/>
              </a:spcAft>
              <a:defRPr/>
            </a:pPr>
            <a:r>
              <a:rPr lang="en-US" sz="4400" spc="-300" dirty="0">
                <a:solidFill>
                  <a:prstClr val="white"/>
                </a:solidFill>
                <a:effectLst>
                  <a:outerShdw blurRad="38100" dist="38100" dir="2700000" algn="tl">
                    <a:srgbClr val="000000">
                      <a:alpha val="43137"/>
                    </a:srgbClr>
                  </a:outerShdw>
                </a:effectLst>
                <a:latin typeface="Georgia" panose="02040502050405020303" pitchFamily="18" charset="0"/>
              </a:rPr>
              <a:t>…So they went up and threw down the just man, and said to one another: "Let us stone James the Just." And they began to stone him: for he was not killed by the fall; but he turned, and kneeled down, and said: "I ask You, Lord God our Father, forgive them; for they know not what they do.”…</a:t>
            </a:r>
            <a:endParaRPr kumimoji="0" lang="en-US" sz="4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536952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ainting of a person&#10;&#10;Description automatically generated">
            <a:extLst>
              <a:ext uri="{FF2B5EF4-FFF2-40B4-BE49-F238E27FC236}">
                <a16:creationId xmlns:a16="http://schemas.microsoft.com/office/drawing/2014/main" xmlns="" id="{CCBC2399-455B-8B42-8BF6-DCAB8BC50D6A}"/>
              </a:ext>
            </a:extLst>
          </p:cNvPr>
          <p:cNvPicPr>
            <a:picLocks noChangeAspect="1"/>
          </p:cNvPicPr>
          <p:nvPr/>
        </p:nvPicPr>
        <p:blipFill rotWithShape="1">
          <a:blip r:embed="rId3"/>
          <a:srcRect l="7086" r="32084"/>
          <a:stretch/>
        </p:blipFill>
        <p:spPr>
          <a:xfrm>
            <a:off x="31011"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1" name="TextBox 10">
            <a:extLst>
              <a:ext uri="{FF2B5EF4-FFF2-40B4-BE49-F238E27FC236}">
                <a16:creationId xmlns:a16="http://schemas.microsoft.com/office/drawing/2014/main" xmlns="" id="{E5204E29-3DD0-7446-B108-6F0266CF4287}"/>
              </a:ext>
            </a:extLst>
          </p:cNvPr>
          <p:cNvSpPr txBox="1"/>
          <p:nvPr/>
        </p:nvSpPr>
        <p:spPr>
          <a:xfrm>
            <a:off x="6083222" y="0"/>
            <a:ext cx="6172782" cy="6595671"/>
          </a:xfrm>
          <a:prstGeom prst="rect">
            <a:avLst/>
          </a:prstGeom>
        </p:spPr>
        <p:txBody>
          <a:bodyPr vert="horz" lIns="91440" tIns="45720" rIns="91440" bIns="45720" rtlCol="0" anchor="b">
            <a:noAutofit/>
          </a:bodyPr>
          <a:lstStyle/>
          <a:p>
            <a:pPr>
              <a:lnSpc>
                <a:spcPct val="80000"/>
              </a:lnSpc>
              <a:spcBef>
                <a:spcPct val="0"/>
              </a:spcBef>
              <a:spcAft>
                <a:spcPts val="600"/>
              </a:spcAft>
              <a:defRPr/>
            </a:pPr>
            <a:r>
              <a:rPr lang="en-US" sz="4800" spc="-300" dirty="0">
                <a:solidFill>
                  <a:prstClr val="white"/>
                </a:solidFill>
                <a:effectLst>
                  <a:outerShdw blurRad="38100" dist="38100" dir="2700000" algn="tl">
                    <a:srgbClr val="000000">
                      <a:alpha val="43137"/>
                    </a:srgbClr>
                  </a:outerShdw>
                </a:effectLst>
                <a:latin typeface="Georgia" panose="02040502050405020303" pitchFamily="18" charset="0"/>
              </a:rPr>
              <a:t>…and, while they were thus stoning him to death…one among them, one of the fullers, took the staff with which he was accustomed to wring out the garments he dyed, and hurled it at the head of the just man. And so James the Just suffered martyrdom.</a:t>
            </a:r>
          </a:p>
        </p:txBody>
      </p:sp>
    </p:spTree>
    <p:extLst>
      <p:ext uri="{BB962C8B-B14F-4D97-AF65-F5344CB8AC3E}">
        <p14:creationId xmlns:p14="http://schemas.microsoft.com/office/powerpoint/2010/main" val="3903094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1. </a:t>
            </a:r>
            <a:r>
              <a:rPr kumimoji="0" lang="en-US" sz="5400" b="1" i="0" strike="noStrike" kern="1200" cap="none" spc="0" normalizeH="0" baseline="0" noProof="0" dirty="0">
                <a:ln>
                  <a:noFill/>
                </a:ln>
                <a:solidFill>
                  <a:schemeClr val="bg1">
                    <a:lumMod val="85000"/>
                    <a:lumOff val="1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From James, a slave of God and the Lord Jesus Christ, </a:t>
            </a:r>
            <a:r>
              <a:rPr kumimoji="0" lang="en-US" sz="5400" b="1" i="0" u="sng" strike="noStrike" kern="1200" cap="none" spc="0" normalizeH="0" baseline="0" noProof="0" dirty="0">
                <a:ln>
                  <a:noFill/>
                </a:ln>
                <a:effectLst>
                  <a:outerShdw blurRad="38100" dist="38100" dir="2700000" algn="tl">
                    <a:srgbClr val="000000">
                      <a:alpha val="43137"/>
                    </a:srgbClr>
                  </a:outerShdw>
                </a:effectLst>
                <a:uLnTx/>
                <a:uFillTx/>
                <a:latin typeface="Baskerville Old Face" panose="02020602080505020303" pitchFamily="18" charset="77"/>
                <a:ea typeface="+mn-ea"/>
                <a:cs typeface="+mn-cs"/>
              </a:rPr>
              <a:t>to the twelve tribes dispersed abroad</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Greetings!</a:t>
            </a:r>
          </a:p>
        </p:txBody>
      </p:sp>
      <p:sp>
        <p:nvSpPr>
          <p:cNvPr id="3" name="Rounded Rectangle 2">
            <a:extLst>
              <a:ext uri="{FF2B5EF4-FFF2-40B4-BE49-F238E27FC236}">
                <a16:creationId xmlns:a16="http://schemas.microsoft.com/office/drawing/2014/main" xmlns="" id="{64803520-E0E5-5045-BE1A-868B4A50AEB1}"/>
              </a:ext>
            </a:extLst>
          </p:cNvPr>
          <p:cNvSpPr/>
          <p:nvPr/>
        </p:nvSpPr>
        <p:spPr>
          <a:xfrm>
            <a:off x="542439" y="2567271"/>
            <a:ext cx="7966129" cy="2468775"/>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5400" b="1" dirty="0">
                <a:effectLst>
                  <a:outerShdw blurRad="38100" dist="38100" dir="2700000" algn="tl">
                    <a:srgbClr val="000000">
                      <a:alpha val="43137"/>
                    </a:srgbClr>
                  </a:outerShdw>
                </a:effectLst>
                <a:latin typeface="Baskerville Old Face" panose="02020602080505020303" pitchFamily="18" charset="77"/>
              </a:rPr>
              <a:t>These early, Jewish Christians had </a:t>
            </a:r>
            <a:r>
              <a:rPr lang="en-US" sz="5400" b="1" i="1" dirty="0">
                <a:effectLst>
                  <a:outerShdw blurRad="38100" dist="38100" dir="2700000" algn="tl">
                    <a:srgbClr val="000000">
                      <a:alpha val="43137"/>
                    </a:srgbClr>
                  </a:outerShdw>
                </a:effectLst>
                <a:latin typeface="Baskerville Old Face" panose="02020602080505020303" pitchFamily="18" charset="77"/>
              </a:rPr>
              <a:t>two strikes</a:t>
            </a:r>
            <a:r>
              <a:rPr lang="en-US" sz="5400" b="1" dirty="0">
                <a:effectLst>
                  <a:outerShdw blurRad="38100" dist="38100" dir="2700000" algn="tl">
                    <a:srgbClr val="000000">
                      <a:alpha val="43137"/>
                    </a:srgbClr>
                  </a:outerShdw>
                </a:effectLst>
                <a:latin typeface="Baskerville Old Face" panose="02020602080505020303" pitchFamily="18" charset="77"/>
              </a:rPr>
              <a:t> against them from the start!</a:t>
            </a:r>
          </a:p>
        </p:txBody>
      </p:sp>
    </p:spTree>
    <p:extLst>
      <p:ext uri="{BB962C8B-B14F-4D97-AF65-F5344CB8AC3E}">
        <p14:creationId xmlns:p14="http://schemas.microsoft.com/office/powerpoint/2010/main" val="2727544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1.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From James, a slave of God and the Lord Jesus Christ, </a:t>
            </a:r>
            <a:r>
              <a:rPr kumimoji="0" lang="en-US" sz="5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to the twelve tribes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dispersed</a:t>
            </a: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400" b="1" i="0" strike="noStrike" kern="1200" cap="none"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abroad</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Greetings!</a:t>
            </a:r>
          </a:p>
        </p:txBody>
      </p:sp>
      <p:sp>
        <p:nvSpPr>
          <p:cNvPr id="2" name="Rounded Rectangle 1">
            <a:extLst>
              <a:ext uri="{FF2B5EF4-FFF2-40B4-BE49-F238E27FC236}">
                <a16:creationId xmlns:a16="http://schemas.microsoft.com/office/drawing/2014/main" xmlns="" id="{7669C473-8A08-9148-9A16-B9FB24B0191A}"/>
              </a:ext>
            </a:extLst>
          </p:cNvPr>
          <p:cNvSpPr/>
          <p:nvPr/>
        </p:nvSpPr>
        <p:spPr>
          <a:xfrm>
            <a:off x="4990453" y="2022529"/>
            <a:ext cx="6292054" cy="236028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5400" b="1" dirty="0">
                <a:effectLst>
                  <a:outerShdw blurRad="38100" dist="38100" dir="2700000" algn="tl">
                    <a:srgbClr val="000000">
                      <a:alpha val="43137"/>
                    </a:srgbClr>
                  </a:outerShdw>
                </a:effectLst>
                <a:latin typeface="Baskerville Old Face" panose="02020602080505020303" pitchFamily="18" charset="77"/>
              </a:rPr>
              <a:t>diaspora (</a:t>
            </a:r>
            <a:r>
              <a:rPr lang="el-GR" sz="4800" b="1" dirty="0">
                <a:effectLst>
                  <a:outerShdw blurRad="38100" dist="38100" dir="2700000" algn="tl">
                    <a:srgbClr val="000000">
                      <a:alpha val="43137"/>
                    </a:srgbClr>
                  </a:outerShdw>
                </a:effectLst>
              </a:rPr>
              <a:t>διασπορά</a:t>
            </a:r>
            <a:r>
              <a:rPr lang="en-US" sz="5400" b="1" dirty="0">
                <a:effectLst>
                  <a:outerShdw blurRad="38100" dist="38100" dir="2700000" algn="tl">
                    <a:srgbClr val="000000">
                      <a:alpha val="43137"/>
                    </a:srgbClr>
                  </a:outerShdw>
                </a:effectLst>
                <a:latin typeface="Baskerville Old Face" panose="02020602080505020303" pitchFamily="18" charset="77"/>
              </a:rPr>
              <a:t>): carries the idea of </a:t>
            </a:r>
            <a:r>
              <a:rPr lang="en-US" sz="5400" b="1" i="1" dirty="0">
                <a:effectLst>
                  <a:outerShdw blurRad="38100" dist="38100" dir="2700000" algn="tl">
                    <a:srgbClr val="000000">
                      <a:alpha val="43137"/>
                    </a:srgbClr>
                  </a:outerShdw>
                </a:effectLst>
                <a:latin typeface="Baskerville Old Face" panose="02020602080505020303" pitchFamily="18" charset="77"/>
              </a:rPr>
              <a:t>scattering seed</a:t>
            </a:r>
            <a:endParaRPr lang="el-GR"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425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algn="ctr">
              <a:lnSpc>
                <a:spcPct val="80000"/>
              </a:lnSpc>
            </a:pP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2. My brothers and sisters, consider it nothing but joy when you fall into all sorts of trials,</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8600725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2099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schemeClr val="bg1">
                    <a:lumMod val="85000"/>
                    <a:lumOff val="1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a:t>
            </a:r>
            <a:r>
              <a:rPr kumimoji="0" lang="en-US" sz="5400" b="1" i="0" strike="noStrike" kern="1200" cap="none"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joy</a:t>
            </a:r>
            <a:r>
              <a:rPr kumimoji="0" lang="en-US" sz="5400" b="1" i="0" u="none" strike="noStrike" kern="1200" cap="none"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 you fall into all sorts of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trials</a:t>
            </a:r>
            <a:r>
              <a:rPr kumimoji="0" lang="en-US" sz="5400" b="1" i="0" u="none" strike="noStrike" kern="1200" cap="none" spc="0" normalizeH="0" baseline="0" noProof="0" dirty="0">
                <a:ln>
                  <a:noFill/>
                </a:ln>
                <a:solidFill>
                  <a:schemeClr val="bg1">
                    <a:lumMod val="85000"/>
                    <a:lumOff val="1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2" name="Rounded Rectangle 1">
            <a:extLst>
              <a:ext uri="{FF2B5EF4-FFF2-40B4-BE49-F238E27FC236}">
                <a16:creationId xmlns:a16="http://schemas.microsoft.com/office/drawing/2014/main" xmlns="" id="{37C54384-26C1-954B-9218-D81F46D0816A}"/>
              </a:ext>
            </a:extLst>
          </p:cNvPr>
          <p:cNvSpPr/>
          <p:nvPr/>
        </p:nvSpPr>
        <p:spPr>
          <a:xfrm>
            <a:off x="114924" y="2438561"/>
            <a:ext cx="11962150" cy="2606485"/>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7200" b="1" i="1" dirty="0">
                <a:effectLst>
                  <a:outerShdw blurRad="38100" dist="38100" dir="2700000" algn="tl">
                    <a:srgbClr val="000000">
                      <a:alpha val="43137"/>
                    </a:srgbClr>
                  </a:outerShdw>
                </a:effectLst>
                <a:latin typeface="Georgia" panose="02040502050405020303" pitchFamily="18" charset="0"/>
              </a:rPr>
              <a:t>How should we respond in times of trial?</a:t>
            </a:r>
          </a:p>
        </p:txBody>
      </p:sp>
    </p:spTree>
    <p:extLst>
      <p:ext uri="{BB962C8B-B14F-4D97-AF65-F5344CB8AC3E}">
        <p14:creationId xmlns:p14="http://schemas.microsoft.com/office/powerpoint/2010/main" val="3448783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93615D4-9C3B-3840-A21B-70CB256CA696}"/>
              </a:ext>
            </a:extLst>
          </p:cNvPr>
          <p:cNvSpPr txBox="1"/>
          <p:nvPr/>
        </p:nvSpPr>
        <p:spPr>
          <a:xfrm>
            <a:off x="454452" y="1920490"/>
            <a:ext cx="11207896"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i="1" noProof="0" dirty="0">
                <a:solidFill>
                  <a:srgbClr val="FFC000"/>
                </a:solidFill>
                <a:effectLst>
                  <a:outerShdw blurRad="38100" dist="38100" dir="2700000" algn="tl">
                    <a:srgbClr val="000000">
                      <a:alpha val="43137"/>
                    </a:srgbClr>
                  </a:outerShdw>
                </a:effectLst>
                <a:latin typeface="Georgia" panose="02040502050405020303" pitchFamily="18" charset="0"/>
              </a:rPr>
              <a:t>Reality</a:t>
            </a:r>
            <a:endParaRPr kumimoji="0" lang="en-US" sz="115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ndParaRPr>
          </a:p>
        </p:txBody>
      </p:sp>
    </p:spTree>
    <p:extLst>
      <p:ext uri="{BB962C8B-B14F-4D97-AF65-F5344CB8AC3E}">
        <p14:creationId xmlns:p14="http://schemas.microsoft.com/office/powerpoint/2010/main" val="1245250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a:t>
            </a:r>
            <a:r>
              <a:rPr kumimoji="0" lang="en-US" sz="5400" b="1" i="0" strike="noStrike" kern="1200" cap="none" spc="0" normalizeH="0" baseline="0" noProof="0" dirty="0">
                <a:ln>
                  <a:noFill/>
                </a:ln>
                <a:effectLst>
                  <a:outerShdw blurRad="38100" dist="38100" dir="2700000" algn="tl">
                    <a:srgbClr val="000000">
                      <a:alpha val="43137"/>
                    </a:srgbClr>
                  </a:outerShdw>
                </a:effectLst>
                <a:uLnTx/>
                <a:uFillTx/>
                <a:latin typeface="Baskerville Old Face" panose="02020602080505020303" pitchFamily="18" charset="77"/>
                <a:ea typeface="+mn-ea"/>
                <a:cs typeface="+mn-cs"/>
              </a:rPr>
              <a:t>joy</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you fall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ABDB70BF-DCC9-6246-B11F-51B219B6E167}"/>
              </a:ext>
            </a:extLst>
          </p:cNvPr>
          <p:cNvSpPr/>
          <p:nvPr/>
        </p:nvSpPr>
        <p:spPr>
          <a:xfrm>
            <a:off x="2490864" y="2386872"/>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6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S</a:t>
            </a:r>
            <a:r>
              <a:rPr kumimoji="0" lang="en-US" sz="64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uffering</a:t>
            </a:r>
            <a:r>
              <a:rPr kumimoji="0" lang="en-US" sz="6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 in life is </a:t>
            </a:r>
            <a:r>
              <a:rPr kumimoji="0" lang="en-US" sz="64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inevitable</a:t>
            </a:r>
            <a:r>
              <a:rPr kumimoji="0" lang="en-US" sz="6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a:t>
            </a:r>
          </a:p>
        </p:txBody>
      </p:sp>
    </p:spTree>
    <p:extLst>
      <p:ext uri="{BB962C8B-B14F-4D97-AF65-F5344CB8AC3E}">
        <p14:creationId xmlns:p14="http://schemas.microsoft.com/office/powerpoint/2010/main" val="1929088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you fall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008F30B4-B734-7C43-B470-504EF3B13414}"/>
              </a:ext>
            </a:extLst>
          </p:cNvPr>
          <p:cNvSpPr/>
          <p:nvPr/>
        </p:nvSpPr>
        <p:spPr>
          <a:xfrm>
            <a:off x="2490740" y="2376517"/>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defRPr/>
            </a:pPr>
            <a:r>
              <a:rPr lang="en-US" sz="6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Suffering in life is </a:t>
            </a:r>
            <a:r>
              <a:rPr lang="en-US" sz="6400" b="1" i="1" spc="-150" dirty="0">
                <a:solidFill>
                  <a:prstClr val="white"/>
                </a:solidFill>
                <a:effectLst>
                  <a:outerShdw blurRad="38100" dist="38100" dir="2700000" algn="tl">
                    <a:srgbClr val="000000">
                      <a:alpha val="43137"/>
                    </a:srgbClr>
                  </a:outerShdw>
                </a:effectLst>
                <a:latin typeface="Baskerville Old Face" panose="02020602080505020303" pitchFamily="18" charset="77"/>
              </a:rPr>
              <a:t>inevitable.</a:t>
            </a:r>
          </a:p>
        </p:txBody>
      </p:sp>
      <p:sp>
        <p:nvSpPr>
          <p:cNvPr id="2" name="Rectangle 1">
            <a:extLst>
              <a:ext uri="{FF2B5EF4-FFF2-40B4-BE49-F238E27FC236}">
                <a16:creationId xmlns:a16="http://schemas.microsoft.com/office/drawing/2014/main" xmlns="" id="{BB6665D7-F553-A04E-A788-D8AF8F3BF553}"/>
              </a:ext>
            </a:extLst>
          </p:cNvPr>
          <p:cNvSpPr/>
          <p:nvPr/>
        </p:nvSpPr>
        <p:spPr>
          <a:xfrm>
            <a:off x="289560" y="2698230"/>
            <a:ext cx="11612630" cy="289485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(Job 14:1) “How frail is humanity!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How short is life, </a:t>
            </a:r>
            <a:r>
              <a:rPr kumimoji="0" lang="en-US" sz="6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how full of trouble</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Tree>
    <p:extLst>
      <p:ext uri="{BB962C8B-B14F-4D97-AF65-F5344CB8AC3E}">
        <p14:creationId xmlns:p14="http://schemas.microsoft.com/office/powerpoint/2010/main" val="1474603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r>
              <a:rPr lang="en-US" sz="4000" b="1" i="1" dirty="0">
                <a:solidFill>
                  <a:schemeClr val="accent4"/>
                </a:solidFill>
                <a:effectLst>
                  <a:outerShdw blurRad="38100" dist="38100" dir="2700000" algn="tl">
                    <a:srgbClr val="000000">
                      <a:alpha val="43137"/>
                    </a:srgbClr>
                  </a:outerShdw>
                </a:effectLst>
                <a:latin typeface="Georgia" panose="02040502050405020303" pitchFamily="18" charset="0"/>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algn="ctr">
              <a:lnSpc>
                <a:spcPct val="80000"/>
              </a:lnSpc>
            </a:pPr>
            <a:r>
              <a:rPr lang="en-US" sz="5400" b="1" dirty="0">
                <a:effectLst>
                  <a:outerShdw blurRad="38100" dist="38100" dir="2700000" algn="tl">
                    <a:srgbClr val="000000">
                      <a:alpha val="43137"/>
                    </a:srgbClr>
                  </a:outerShdw>
                </a:effectLst>
                <a:latin typeface="Baskerville Old Face" panose="02020602080505020303" pitchFamily="18" charset="77"/>
              </a:rPr>
              <a:t>1. From James, a slave of God and the Lord Jesus Christ, to the twelve tribes dispersed abroad. Greetings!</a:t>
            </a:r>
          </a:p>
        </p:txBody>
      </p:sp>
    </p:spTree>
    <p:extLst>
      <p:ext uri="{BB962C8B-B14F-4D97-AF65-F5344CB8AC3E}">
        <p14:creationId xmlns:p14="http://schemas.microsoft.com/office/powerpoint/2010/main" val="1278923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you fall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3E45E339-6D16-354C-9362-7378B028B313}"/>
              </a:ext>
            </a:extLst>
          </p:cNvPr>
          <p:cNvSpPr/>
          <p:nvPr/>
        </p:nvSpPr>
        <p:spPr>
          <a:xfrm>
            <a:off x="2490864" y="2386872"/>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6400" b="1" dirty="0">
                <a:solidFill>
                  <a:prstClr val="white"/>
                </a:solidFill>
                <a:effectLst>
                  <a:outerShdw blurRad="38100" dist="38100" dir="2700000" algn="tl">
                    <a:srgbClr val="000000">
                      <a:alpha val="43137"/>
                    </a:srgbClr>
                  </a:outerShdw>
                </a:effectLst>
                <a:latin typeface="Baskerville Old Face" panose="02020602080505020303" pitchFamily="18" charset="77"/>
              </a:rPr>
              <a:t>S</a:t>
            </a:r>
            <a:r>
              <a:rPr kumimoji="0" lang="en-US" sz="6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uffering</a:t>
            </a:r>
            <a:r>
              <a:rPr kumimoji="0" lang="en-US" sz="6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 life is </a:t>
            </a:r>
            <a:r>
              <a:rPr kumimoji="0" lang="en-US" sz="6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inevitable</a:t>
            </a:r>
            <a:r>
              <a:rPr kumimoji="0" lang="en-US" sz="6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2" name="Rectangle 1">
            <a:extLst>
              <a:ext uri="{FF2B5EF4-FFF2-40B4-BE49-F238E27FC236}">
                <a16:creationId xmlns:a16="http://schemas.microsoft.com/office/drawing/2014/main" xmlns="" id="{BB6665D7-F553-A04E-A788-D8AF8F3BF553}"/>
              </a:ext>
            </a:extLst>
          </p:cNvPr>
          <p:cNvSpPr/>
          <p:nvPr/>
        </p:nvSpPr>
        <p:spPr>
          <a:xfrm>
            <a:off x="289560" y="2698230"/>
            <a:ext cx="11612630" cy="289485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(Job 5:7</a:t>
            </a:r>
            <a:r>
              <a:rPr lang="en-US" sz="6600" b="1" dirty="0">
                <a:solidFill>
                  <a:prstClr val="white"/>
                </a:solidFill>
                <a:effectLst>
                  <a:outerShdw blurRad="38100" dist="38100" dir="2700000" algn="tl">
                    <a:srgbClr val="000000">
                      <a:alpha val="43137"/>
                    </a:srgbClr>
                  </a:outerShdw>
                </a:effectLst>
                <a:latin typeface="Baskerville Old Face" panose="02020602080505020303" pitchFamily="18" charset="77"/>
              </a:rPr>
              <a:t>) People are born for trouble as readily as sparks fly up from a fire.</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476190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you fall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9A9F7E01-F55E-A640-A8CD-1EE36C727435}"/>
              </a:ext>
            </a:extLst>
          </p:cNvPr>
          <p:cNvSpPr/>
          <p:nvPr/>
        </p:nvSpPr>
        <p:spPr>
          <a:xfrm>
            <a:off x="2490864" y="2386872"/>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6400" b="1" dirty="0">
                <a:solidFill>
                  <a:prstClr val="white"/>
                </a:solidFill>
                <a:effectLst>
                  <a:outerShdw blurRad="38100" dist="38100" dir="2700000" algn="tl">
                    <a:srgbClr val="000000">
                      <a:alpha val="43137"/>
                    </a:srgbClr>
                  </a:outerShdw>
                </a:effectLst>
                <a:latin typeface="Baskerville Old Face" panose="02020602080505020303" pitchFamily="18" charset="77"/>
              </a:rPr>
              <a:t>S</a:t>
            </a:r>
            <a:r>
              <a:rPr kumimoji="0" lang="en-US" sz="6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uffering</a:t>
            </a:r>
            <a:r>
              <a:rPr kumimoji="0" lang="en-US" sz="6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 life is </a:t>
            </a:r>
            <a:r>
              <a:rPr kumimoji="0" lang="en-US" sz="6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inevitable</a:t>
            </a:r>
            <a:r>
              <a:rPr kumimoji="0" lang="en-US" sz="6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2" name="Rectangle 1">
            <a:extLst>
              <a:ext uri="{FF2B5EF4-FFF2-40B4-BE49-F238E27FC236}">
                <a16:creationId xmlns:a16="http://schemas.microsoft.com/office/drawing/2014/main" xmlns="" id="{BB6665D7-F553-A04E-A788-D8AF8F3BF553}"/>
              </a:ext>
            </a:extLst>
          </p:cNvPr>
          <p:cNvSpPr/>
          <p:nvPr/>
        </p:nvSpPr>
        <p:spPr>
          <a:xfrm>
            <a:off x="289560" y="2698230"/>
            <a:ext cx="11612630" cy="289485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(Ps. 34:19</a:t>
            </a:r>
            <a:r>
              <a:rPr lang="en-US" sz="6600" b="1" dirty="0">
                <a:solidFill>
                  <a:prstClr val="white"/>
                </a:solidFill>
                <a:effectLst>
                  <a:outerShdw blurRad="38100" dist="38100" dir="2700000" algn="tl">
                    <a:srgbClr val="000000">
                      <a:alpha val="43137"/>
                    </a:srgbClr>
                  </a:outerShdw>
                </a:effectLst>
                <a:latin typeface="Baskerville Old Face" panose="02020602080505020303" pitchFamily="18" charset="77"/>
              </a:rPr>
              <a:t>) The righteous person faces many troubles, but the Lord comes to the rescue each time.</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2653609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you fall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9A9F7E01-F55E-A640-A8CD-1EE36C727435}"/>
              </a:ext>
            </a:extLst>
          </p:cNvPr>
          <p:cNvSpPr/>
          <p:nvPr/>
        </p:nvSpPr>
        <p:spPr>
          <a:xfrm>
            <a:off x="2490864" y="2386872"/>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S</a:t>
            </a:r>
            <a:r>
              <a:rPr kumimoji="0" lang="en-US" sz="6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uffering</a:t>
            </a:r>
            <a:r>
              <a:rPr kumimoji="0" lang="en-US" sz="6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 life is </a:t>
            </a:r>
            <a:r>
              <a:rPr kumimoji="0" lang="en-US" sz="6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inevitable</a:t>
            </a:r>
            <a:r>
              <a:rPr kumimoji="0" lang="en-US" sz="6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2" name="Rectangle 1">
            <a:extLst>
              <a:ext uri="{FF2B5EF4-FFF2-40B4-BE49-F238E27FC236}">
                <a16:creationId xmlns:a16="http://schemas.microsoft.com/office/drawing/2014/main" xmlns="" id="{BB6665D7-F553-A04E-A788-D8AF8F3BF553}"/>
              </a:ext>
            </a:extLst>
          </p:cNvPr>
          <p:cNvSpPr/>
          <p:nvPr/>
        </p:nvSpPr>
        <p:spPr>
          <a:xfrm>
            <a:off x="289560" y="2698230"/>
            <a:ext cx="11612630" cy="289485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(1 Pt. 4:12</a:t>
            </a: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 Dear friends, </a:t>
            </a:r>
            <a:r>
              <a:rPr lang="en-US" sz="5400" b="1" u="sng" dirty="0">
                <a:solidFill>
                  <a:prstClr val="white"/>
                </a:solidFill>
                <a:effectLst>
                  <a:outerShdw blurRad="38100" dist="38100" dir="2700000" algn="tl">
                    <a:srgbClr val="000000">
                      <a:alpha val="43137"/>
                    </a:srgbClr>
                  </a:outerShdw>
                </a:effectLst>
                <a:latin typeface="Baskerville Old Face" panose="02020602080505020303" pitchFamily="18" charset="77"/>
              </a:rPr>
              <a:t>do not be astonished that a trial by fire is occurring among you</a:t>
            </a: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 as though something strange were happening to you.</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ndParaRPr>
          </a:p>
        </p:txBody>
      </p:sp>
    </p:spTree>
    <p:extLst>
      <p:ext uri="{BB962C8B-B14F-4D97-AF65-F5344CB8AC3E}">
        <p14:creationId xmlns:p14="http://schemas.microsoft.com/office/powerpoint/2010/main" val="1527959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strike="noStrike" kern="1200" cap="none" spc="0" normalizeH="0" baseline="0" noProof="0" dirty="0">
                <a:ln>
                  <a:noFill/>
                </a:ln>
                <a:effectLst>
                  <a:outerShdw blurRad="38100" dist="38100" dir="2700000" algn="tl">
                    <a:srgbClr val="000000">
                      <a:alpha val="43137"/>
                    </a:srgbClr>
                  </a:outerShdw>
                </a:effectLst>
                <a:uLnTx/>
                <a:uFillTx/>
                <a:latin typeface="Baskerville Old Face" panose="02020602080505020303" pitchFamily="18" charset="77"/>
                <a:ea typeface="+mn-ea"/>
                <a:cs typeface="+mn-cs"/>
              </a:rPr>
              <a:t>when</a:t>
            </a:r>
            <a:r>
              <a:rPr kumimoji="0" lang="en-US" sz="5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you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fall</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8" name="Rounded Rectangle 7">
            <a:extLst>
              <a:ext uri="{FF2B5EF4-FFF2-40B4-BE49-F238E27FC236}">
                <a16:creationId xmlns:a16="http://schemas.microsoft.com/office/drawing/2014/main" xmlns="" id="{58684536-C157-5645-9D11-0E6D735CC9E0}"/>
              </a:ext>
            </a:extLst>
          </p:cNvPr>
          <p:cNvSpPr/>
          <p:nvPr/>
        </p:nvSpPr>
        <p:spPr>
          <a:xfrm>
            <a:off x="4837967" y="2475184"/>
            <a:ext cx="7104106" cy="236028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peripiptō</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l-G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περιπίπτω</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to hit against; to be struck by; fall into or in with.</a:t>
            </a:r>
            <a:endParaRPr kumimoji="0" lang="el-GR" sz="2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35369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906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 you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fall</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7" name="Rounded Rectangle 6">
            <a:extLst>
              <a:ext uri="{FF2B5EF4-FFF2-40B4-BE49-F238E27FC236}">
                <a16:creationId xmlns:a16="http://schemas.microsoft.com/office/drawing/2014/main" xmlns="" id="{5C7DC6BB-37AE-CD49-910D-37DF888B4649}"/>
              </a:ext>
            </a:extLst>
          </p:cNvPr>
          <p:cNvSpPr/>
          <p:nvPr/>
        </p:nvSpPr>
        <p:spPr>
          <a:xfrm>
            <a:off x="4837967" y="2475184"/>
            <a:ext cx="7104106" cy="236028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peripiptō</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l-G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περιπίπτω</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to hit against; to be struck by; fall into or in with.</a:t>
            </a:r>
            <a:endParaRPr kumimoji="0" lang="el-GR" sz="2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082DDEA5-4A22-E64B-A8DF-40332A350903}"/>
              </a:ext>
            </a:extLst>
          </p:cNvPr>
          <p:cNvPicPr>
            <a:picLocks noChangeAspect="1"/>
          </p:cNvPicPr>
          <p:nvPr/>
        </p:nvPicPr>
        <p:blipFill>
          <a:blip r:embed="rId5"/>
          <a:stretch>
            <a:fillRect/>
          </a:stretch>
        </p:blipFill>
        <p:spPr>
          <a:xfrm>
            <a:off x="36661" y="1730915"/>
            <a:ext cx="4606435" cy="4606435"/>
          </a:xfrm>
          <a:prstGeom prst="rect">
            <a:avLst/>
          </a:prstGeom>
        </p:spPr>
      </p:pic>
    </p:spTree>
    <p:extLst>
      <p:ext uri="{BB962C8B-B14F-4D97-AF65-F5344CB8AC3E}">
        <p14:creationId xmlns:p14="http://schemas.microsoft.com/office/powerpoint/2010/main" val="3014215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 you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fall</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7156B457-52AB-1540-AB57-9413BB9E175C}"/>
              </a:ext>
            </a:extLst>
          </p:cNvPr>
          <p:cNvSpPr/>
          <p:nvPr/>
        </p:nvSpPr>
        <p:spPr>
          <a:xfrm>
            <a:off x="2490864" y="1828802"/>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Many times, suffering in life is </a:t>
            </a:r>
            <a:r>
              <a:rPr kumimoji="0" lang="en-US" sz="6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unpredictable</a:t>
            </a: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8" name="Rectangle 7">
            <a:extLst>
              <a:ext uri="{FF2B5EF4-FFF2-40B4-BE49-F238E27FC236}">
                <a16:creationId xmlns:a16="http://schemas.microsoft.com/office/drawing/2014/main" xmlns="" id="{0DBB4E4D-A416-C148-B11D-5F24B3C70777}"/>
              </a:ext>
            </a:extLst>
          </p:cNvPr>
          <p:cNvSpPr/>
          <p:nvPr/>
        </p:nvSpPr>
        <p:spPr>
          <a:xfrm>
            <a:off x="289810" y="3702869"/>
            <a:ext cx="11612630" cy="289485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(Lk. 10:30</a:t>
            </a:r>
            <a:r>
              <a:rPr lang="en-US" sz="5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 A man was going down from Jerusalem to Jericho, and </a:t>
            </a:r>
            <a:r>
              <a:rPr lang="en-US" sz="5400" b="1" u="sng" spc="-150" dirty="0">
                <a:solidFill>
                  <a:schemeClr val="accent4"/>
                </a:solidFill>
                <a:effectLst>
                  <a:outerShdw blurRad="38100" dist="38100" dir="2700000" algn="tl">
                    <a:srgbClr val="000000">
                      <a:alpha val="43137"/>
                    </a:srgbClr>
                  </a:outerShdw>
                </a:effectLst>
                <a:latin typeface="Baskerville Old Face" panose="02020602080505020303" pitchFamily="18" charset="77"/>
              </a:rPr>
              <a:t>fell into</a:t>
            </a:r>
            <a:r>
              <a:rPr lang="en-US" sz="5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 the hands of robbers, who stripped him, beat him up, and went off, leaving him half dead.</a:t>
            </a:r>
            <a:endPar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ndParaRPr>
          </a:p>
        </p:txBody>
      </p:sp>
    </p:spTree>
    <p:extLst>
      <p:ext uri="{BB962C8B-B14F-4D97-AF65-F5344CB8AC3E}">
        <p14:creationId xmlns:p14="http://schemas.microsoft.com/office/powerpoint/2010/main" val="1481562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2)">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 you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fall</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7156B457-52AB-1540-AB57-9413BB9E175C}"/>
              </a:ext>
            </a:extLst>
          </p:cNvPr>
          <p:cNvSpPr/>
          <p:nvPr/>
        </p:nvSpPr>
        <p:spPr>
          <a:xfrm>
            <a:off x="2490864" y="1828802"/>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Many times, suffering in life is </a:t>
            </a:r>
            <a:r>
              <a:rPr kumimoji="0" lang="en-US" sz="5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unpredictable</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8" name="Rectangle 7">
            <a:extLst>
              <a:ext uri="{FF2B5EF4-FFF2-40B4-BE49-F238E27FC236}">
                <a16:creationId xmlns:a16="http://schemas.microsoft.com/office/drawing/2014/main" xmlns="" id="{0DBB4E4D-A416-C148-B11D-5F24B3C70777}"/>
              </a:ext>
            </a:extLst>
          </p:cNvPr>
          <p:cNvSpPr/>
          <p:nvPr/>
        </p:nvSpPr>
        <p:spPr>
          <a:xfrm>
            <a:off x="289810" y="3702869"/>
            <a:ext cx="11612630" cy="289485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(Lk. 10:30) A man was going down from Jerusalem to Jericho, and </a:t>
            </a:r>
            <a:r>
              <a:rPr kumimoji="0" lang="en-US" sz="5400" b="1" i="0" u="sng" strike="noStrike" kern="1200" cap="none" spc="-15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fell into</a:t>
            </a: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the hands of robbers, who stripped him, beat him up, and went off, leaving him half dead.</a:t>
            </a:r>
          </a:p>
        </p:txBody>
      </p:sp>
      <p:sp>
        <p:nvSpPr>
          <p:cNvPr id="2" name="Rounded Rectangle 1">
            <a:extLst>
              <a:ext uri="{FF2B5EF4-FFF2-40B4-BE49-F238E27FC236}">
                <a16:creationId xmlns:a16="http://schemas.microsoft.com/office/drawing/2014/main" xmlns="" id="{662845DF-057E-5C4A-9CC8-1FB2CDE0B30D}"/>
              </a:ext>
            </a:extLst>
          </p:cNvPr>
          <p:cNvSpPr/>
          <p:nvPr/>
        </p:nvSpPr>
        <p:spPr>
          <a:xfrm>
            <a:off x="929390" y="1828802"/>
            <a:ext cx="10493115" cy="4002372"/>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(Winston Churchill) “We must always be ready to meet at our average moment, the thing that any possible enemy could hurl against us at his selected moment.”</a:t>
            </a:r>
          </a:p>
        </p:txBody>
      </p:sp>
    </p:spTree>
    <p:extLst>
      <p:ext uri="{BB962C8B-B14F-4D97-AF65-F5344CB8AC3E}">
        <p14:creationId xmlns:p14="http://schemas.microsoft.com/office/powerpoint/2010/main" val="3377200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joy </a:t>
            </a:r>
            <a:r>
              <a:rPr kumimoji="0" lang="en-US" sz="5400" b="1" i="0" strike="noStrike" kern="1200" cap="none" spc="0" normalizeH="0" baseline="0" noProof="0" dirty="0">
                <a:ln>
                  <a:noFill/>
                </a:ln>
                <a:effectLst>
                  <a:outerShdw blurRad="38100" dist="38100" dir="2700000" algn="tl">
                    <a:srgbClr val="000000">
                      <a:alpha val="43137"/>
                    </a:srgbClr>
                  </a:outerShdw>
                </a:effectLst>
                <a:uLnTx/>
                <a:uFillTx/>
                <a:latin typeface="Baskerville Old Face" panose="02020602080505020303" pitchFamily="18" charset="77"/>
                <a:ea typeface="+mn-ea"/>
                <a:cs typeface="+mn-cs"/>
              </a:rPr>
              <a:t>when</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you fall into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all sorts</a:t>
            </a:r>
            <a:r>
              <a:rPr kumimoji="0" lang="en-US" sz="5400" b="1" i="0" u="none"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ABDB70BF-DCC9-6246-B11F-51B219B6E167}"/>
              </a:ext>
            </a:extLst>
          </p:cNvPr>
          <p:cNvSpPr/>
          <p:nvPr/>
        </p:nvSpPr>
        <p:spPr>
          <a:xfrm>
            <a:off x="2490864" y="2386872"/>
            <a:ext cx="7210269" cy="176913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Suffering in life is </a:t>
            </a:r>
            <a:r>
              <a:rPr kumimoji="0" lang="en-US" sz="6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variable</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Tree>
    <p:extLst>
      <p:ext uri="{BB962C8B-B14F-4D97-AF65-F5344CB8AC3E}">
        <p14:creationId xmlns:p14="http://schemas.microsoft.com/office/powerpoint/2010/main" val="9254915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93615D4-9C3B-3840-A21B-70CB256CA696}"/>
              </a:ext>
            </a:extLst>
          </p:cNvPr>
          <p:cNvSpPr txBox="1"/>
          <p:nvPr/>
        </p:nvSpPr>
        <p:spPr>
          <a:xfrm>
            <a:off x="454452" y="1920490"/>
            <a:ext cx="11207896"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Response</a:t>
            </a:r>
          </a:p>
        </p:txBody>
      </p:sp>
    </p:spTree>
    <p:extLst>
      <p:ext uri="{BB962C8B-B14F-4D97-AF65-F5344CB8AC3E}">
        <p14:creationId xmlns:p14="http://schemas.microsoft.com/office/powerpoint/2010/main" val="1966340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 it nothing but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joy</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when you fall into all sorts of trials</a:t>
            </a:r>
            <a:r>
              <a:rPr kumimoji="0" lang="en-US" sz="54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2" name="Rounded Rectangle 1">
            <a:extLst>
              <a:ext uri="{FF2B5EF4-FFF2-40B4-BE49-F238E27FC236}">
                <a16:creationId xmlns:a16="http://schemas.microsoft.com/office/drawing/2014/main" xmlns="" id="{61AD63C3-A1FE-5547-BF28-BB9ABDCABB39}"/>
              </a:ext>
            </a:extLst>
          </p:cNvPr>
          <p:cNvSpPr/>
          <p:nvPr/>
        </p:nvSpPr>
        <p:spPr>
          <a:xfrm>
            <a:off x="539647" y="2665851"/>
            <a:ext cx="11182662" cy="2370195"/>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ea typeface="+mn-ea"/>
                <a:cs typeface="+mn-cs"/>
              </a:rPr>
              <a:t>How do we do this?</a:t>
            </a:r>
          </a:p>
        </p:txBody>
      </p:sp>
      <p:sp>
        <p:nvSpPr>
          <p:cNvPr id="7" name="Rounded Rectangle 6">
            <a:extLst>
              <a:ext uri="{FF2B5EF4-FFF2-40B4-BE49-F238E27FC236}">
                <a16:creationId xmlns:a16="http://schemas.microsoft.com/office/drawing/2014/main" xmlns="" id="{F1AF3364-CA4D-8B49-9634-E01FF42EBC72}"/>
              </a:ext>
            </a:extLst>
          </p:cNvPr>
          <p:cNvSpPr/>
          <p:nvPr/>
        </p:nvSpPr>
        <p:spPr>
          <a:xfrm>
            <a:off x="1971208" y="2343044"/>
            <a:ext cx="8319540" cy="2402653"/>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He</a:t>
            </a:r>
            <a:r>
              <a:rPr kumimoji="0" lang="en-US" sz="6600" b="1" i="0"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is describing a </a:t>
            </a:r>
            <a:r>
              <a:rPr kumimoji="0" lang="en-US" sz="6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deliberate</a:t>
            </a:r>
            <a:r>
              <a:rPr kumimoji="0" lang="en-US" sz="6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66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attitude of joy.</a:t>
            </a:r>
          </a:p>
        </p:txBody>
      </p:sp>
    </p:spTree>
    <p:extLst>
      <p:ext uri="{BB962C8B-B14F-4D97-AF65-F5344CB8AC3E}">
        <p14:creationId xmlns:p14="http://schemas.microsoft.com/office/powerpoint/2010/main" val="22297747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1. From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James</a:t>
            </a:r>
            <a:r>
              <a:rPr kumimoji="0" lang="en-US" sz="5400" b="1" i="0" u="none" strike="noStrike" kern="1200" cap="none" spc="0" normalizeH="0" baseline="0" noProof="0" dirty="0">
                <a:ln>
                  <a:noFill/>
                </a:ln>
                <a:solidFill>
                  <a:schemeClr val="bg1">
                    <a:lumMod val="75000"/>
                    <a:lumOff val="25000"/>
                  </a:scheme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 slave of God and the Lord Jesus Christ, to the twelve tribes dispersed abroad. Greetings!</a:t>
            </a:r>
          </a:p>
        </p:txBody>
      </p:sp>
      <p:sp>
        <p:nvSpPr>
          <p:cNvPr id="2" name="Rectangle 1">
            <a:extLst>
              <a:ext uri="{FF2B5EF4-FFF2-40B4-BE49-F238E27FC236}">
                <a16:creationId xmlns:a16="http://schemas.microsoft.com/office/drawing/2014/main" xmlns="" id="{EFB6F8E9-67E7-294D-AC5E-A701275A86BF}"/>
              </a:ext>
            </a:extLst>
          </p:cNvPr>
          <p:cNvSpPr/>
          <p:nvPr/>
        </p:nvSpPr>
        <p:spPr>
          <a:xfrm>
            <a:off x="149902" y="1693889"/>
            <a:ext cx="11797259" cy="4607077"/>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000" b="1" dirty="0">
                <a:effectLst>
                  <a:outerShdw blurRad="38100" dist="38100" dir="2700000" algn="tl">
                    <a:srgbClr val="000000">
                      <a:alpha val="43137"/>
                    </a:srgbClr>
                  </a:outerShdw>
                </a:effectLst>
                <a:latin typeface="Baskerville Old Face" panose="02020602080505020303" pitchFamily="18" charset="77"/>
              </a:rPr>
              <a:t>(Matt. 13:55-56) Then they scoffed at Jesus, “He’s just the carpenter’s son, and we know Mary, his mother, and </a:t>
            </a:r>
            <a:r>
              <a:rPr lang="en-US" sz="6000" b="1" u="sng" dirty="0">
                <a:effectLst>
                  <a:outerShdw blurRad="38100" dist="38100" dir="2700000" algn="tl">
                    <a:srgbClr val="000000">
                      <a:alpha val="43137"/>
                    </a:srgbClr>
                  </a:outerShdw>
                </a:effectLst>
                <a:latin typeface="Baskerville Old Face" panose="02020602080505020303" pitchFamily="18" charset="77"/>
              </a:rPr>
              <a:t>his brothers: James</a:t>
            </a:r>
            <a:r>
              <a:rPr lang="en-US" sz="6000" b="1" dirty="0">
                <a:effectLst>
                  <a:outerShdw blurRad="38100" dist="38100" dir="2700000" algn="tl">
                    <a:srgbClr val="000000">
                      <a:alpha val="43137"/>
                    </a:srgbClr>
                  </a:outerShdw>
                </a:effectLst>
                <a:latin typeface="Baskerville Old Face" panose="02020602080505020303" pitchFamily="18" charset="77"/>
              </a:rPr>
              <a:t>, Joseph, Simon, and Judas. All his sisters live right here among us.</a:t>
            </a:r>
          </a:p>
        </p:txBody>
      </p:sp>
    </p:spTree>
    <p:extLst>
      <p:ext uri="{BB962C8B-B14F-4D97-AF65-F5344CB8AC3E}">
        <p14:creationId xmlns:p14="http://schemas.microsoft.com/office/powerpoint/2010/main" val="2306833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My brothers and sisters,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a:t>
            </a:r>
            <a:r>
              <a:rPr kumimoji="0" lang="en-US" sz="5400" b="1" i="0" strike="noStrike" kern="1200" cap="none" spc="0" normalizeH="0" baseline="0" noProof="0" dirty="0">
                <a:ln>
                  <a:noFill/>
                </a:ln>
                <a:effectLst>
                  <a:outerShdw blurRad="38100" dist="38100" dir="2700000" algn="tl">
                    <a:srgbClr val="000000">
                      <a:alpha val="43137"/>
                    </a:srgbClr>
                  </a:outerShdw>
                </a:effectLst>
                <a:uLnTx/>
                <a:uFillTx/>
                <a:latin typeface="Baskerville Old Face" panose="02020602080505020303" pitchFamily="18" charset="77"/>
                <a:ea typeface="+mn-ea"/>
                <a:cs typeface="+mn-cs"/>
              </a:rPr>
              <a:t> it nothing but joy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when you fall into all sorts of trials,</a:t>
            </a:r>
          </a:p>
        </p:txBody>
      </p:sp>
      <p:sp>
        <p:nvSpPr>
          <p:cNvPr id="2" name="Rectangle 1">
            <a:extLst>
              <a:ext uri="{FF2B5EF4-FFF2-40B4-BE49-F238E27FC236}">
                <a16:creationId xmlns:a16="http://schemas.microsoft.com/office/drawing/2014/main" xmlns="" id="{B34EF873-0FE9-EF4A-9D0C-F27527798FC9}"/>
              </a:ext>
            </a:extLst>
          </p:cNvPr>
          <p:cNvSpPr/>
          <p:nvPr/>
        </p:nvSpPr>
        <p:spPr>
          <a:xfrm>
            <a:off x="4676931" y="2668249"/>
            <a:ext cx="7390152" cy="40623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600" b="1" dirty="0">
                <a:effectLst>
                  <a:outerShdw blurRad="38100" dist="38100" dir="2700000" algn="tl">
                    <a:srgbClr val="000000">
                      <a:alpha val="43137"/>
                    </a:srgbClr>
                  </a:outerShdw>
                </a:effectLst>
                <a:latin typeface="Baskerville Old Face" panose="02020602080505020303" pitchFamily="18" charset="77"/>
              </a:rPr>
              <a:t>James is </a:t>
            </a:r>
            <a:r>
              <a:rPr lang="en-US" sz="6600" b="1" i="1" dirty="0">
                <a:effectLst>
                  <a:outerShdw blurRad="38100" dist="38100" dir="2700000" algn="tl">
                    <a:srgbClr val="000000">
                      <a:alpha val="43137"/>
                    </a:srgbClr>
                  </a:outerShdw>
                </a:effectLst>
                <a:latin typeface="Baskerville Old Face" panose="02020602080505020303" pitchFamily="18" charset="77"/>
              </a:rPr>
              <a:t>not</a:t>
            </a:r>
            <a:r>
              <a:rPr lang="en-US" sz="6600" b="1" dirty="0">
                <a:effectLst>
                  <a:outerShdw blurRad="38100" dist="38100" dir="2700000" algn="tl">
                    <a:srgbClr val="000000">
                      <a:alpha val="43137"/>
                    </a:srgbClr>
                  </a:outerShdw>
                </a:effectLst>
                <a:latin typeface="Baskerville Old Face" panose="02020602080505020303" pitchFamily="18" charset="77"/>
              </a:rPr>
              <a:t> saying…</a:t>
            </a:r>
          </a:p>
          <a:p>
            <a:pPr marL="857250" indent="-857250">
              <a:lnSpc>
                <a:spcPct val="80000"/>
              </a:lnSpc>
              <a:buFont typeface="Arial" panose="020B0604020202020204" pitchFamily="34" charset="0"/>
              <a:buChar char="•"/>
            </a:pPr>
            <a:r>
              <a:rPr lang="en-US" sz="5400" b="1" dirty="0">
                <a:effectLst>
                  <a:outerShdw blurRad="38100" dist="38100" dir="2700000" algn="tl">
                    <a:srgbClr val="000000">
                      <a:alpha val="43137"/>
                    </a:srgbClr>
                  </a:outerShdw>
                </a:effectLst>
                <a:latin typeface="Baskerville Old Face" panose="02020602080505020303" pitchFamily="18" charset="77"/>
              </a:rPr>
              <a:t>“Enjoy your suffering”</a:t>
            </a:r>
          </a:p>
          <a:p>
            <a:pPr marL="857250" indent="-857250">
              <a:lnSpc>
                <a:spcPct val="80000"/>
              </a:lnSpc>
              <a:buFont typeface="Arial" panose="020B0604020202020204" pitchFamily="34" charset="0"/>
              <a:buChar char="•"/>
            </a:pPr>
            <a:r>
              <a:rPr lang="en-US" sz="5400" b="1" dirty="0">
                <a:effectLst>
                  <a:outerShdw blurRad="38100" dist="38100" dir="2700000" algn="tl">
                    <a:srgbClr val="000000">
                      <a:alpha val="43137"/>
                    </a:srgbClr>
                  </a:outerShdw>
                </a:effectLst>
                <a:latin typeface="Baskerville Old Face" panose="02020602080505020303" pitchFamily="18" charset="77"/>
              </a:rPr>
              <a:t>“Suffering is a joy”</a:t>
            </a:r>
          </a:p>
          <a:p>
            <a:pPr marL="857250" indent="-857250">
              <a:lnSpc>
                <a:spcPct val="80000"/>
              </a:lnSpc>
              <a:buFont typeface="Arial" panose="020B0604020202020204" pitchFamily="34" charset="0"/>
              <a:buChar char="•"/>
            </a:pPr>
            <a:r>
              <a:rPr lang="en-US" sz="5400" b="1" dirty="0">
                <a:effectLst>
                  <a:outerShdw blurRad="38100" dist="38100" dir="2700000" algn="tl">
                    <a:srgbClr val="000000">
                      <a:alpha val="43137"/>
                    </a:srgbClr>
                  </a:outerShdw>
                </a:effectLst>
                <a:latin typeface="Baskerville Old Face" panose="02020602080505020303" pitchFamily="18" charset="77"/>
              </a:rPr>
              <a:t>“Feel happy about your suffering”</a:t>
            </a:r>
          </a:p>
        </p:txBody>
      </p:sp>
    </p:spTree>
    <p:extLst>
      <p:ext uri="{BB962C8B-B14F-4D97-AF65-F5344CB8AC3E}">
        <p14:creationId xmlns:p14="http://schemas.microsoft.com/office/powerpoint/2010/main" val="3698299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ssolv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dissolv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dissolv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My brothers and sisters,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it nothing but joy when you fall into all sorts of trials,</a:t>
            </a:r>
          </a:p>
        </p:txBody>
      </p:sp>
      <p:sp>
        <p:nvSpPr>
          <p:cNvPr id="2" name="Rectangle 1">
            <a:extLst>
              <a:ext uri="{FF2B5EF4-FFF2-40B4-BE49-F238E27FC236}">
                <a16:creationId xmlns:a16="http://schemas.microsoft.com/office/drawing/2014/main" xmlns="" id="{B34EF873-0FE9-EF4A-9D0C-F27527798FC9}"/>
              </a:ext>
            </a:extLst>
          </p:cNvPr>
          <p:cNvSpPr/>
          <p:nvPr/>
        </p:nvSpPr>
        <p:spPr>
          <a:xfrm>
            <a:off x="4676931" y="2668249"/>
            <a:ext cx="7390152" cy="40623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6600" b="1" dirty="0">
                <a:solidFill>
                  <a:prstClr val="white"/>
                </a:solidFill>
                <a:effectLst>
                  <a:outerShdw blurRad="38100" dist="38100" dir="2700000" algn="tl">
                    <a:srgbClr val="000000">
                      <a:alpha val="43137"/>
                    </a:srgbClr>
                  </a:outerShdw>
                </a:effectLst>
                <a:latin typeface="Baskerville Old Face" panose="02020602080505020303" pitchFamily="18" charset="77"/>
              </a:rPr>
              <a:t>James</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is </a:t>
            </a:r>
            <a:r>
              <a:rPr kumimoji="0" lang="en-US" sz="6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not</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saying…</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“Enjoy your suffering”</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“Suffering is a joy”</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“Feel happy about your suffering”</a:t>
            </a:r>
          </a:p>
        </p:txBody>
      </p:sp>
      <p:sp>
        <p:nvSpPr>
          <p:cNvPr id="7" name="Rounded Rectangle 6">
            <a:extLst>
              <a:ext uri="{FF2B5EF4-FFF2-40B4-BE49-F238E27FC236}">
                <a16:creationId xmlns:a16="http://schemas.microsoft.com/office/drawing/2014/main" xmlns="" id="{504F953B-1644-B74D-B2BA-AFFA50423891}"/>
              </a:ext>
            </a:extLst>
          </p:cNvPr>
          <p:cNvSpPr/>
          <p:nvPr/>
        </p:nvSpPr>
        <p:spPr>
          <a:xfrm>
            <a:off x="1034322" y="2475184"/>
            <a:ext cx="8831703" cy="2499921"/>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James is talking about a </a:t>
            </a:r>
            <a:r>
              <a:rPr kumimoji="0" lang="en-US"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perspective.</a:t>
            </a:r>
          </a:p>
        </p:txBody>
      </p:sp>
    </p:spTree>
    <p:extLst>
      <p:ext uri="{BB962C8B-B14F-4D97-AF65-F5344CB8AC3E}">
        <p14:creationId xmlns:p14="http://schemas.microsoft.com/office/powerpoint/2010/main" val="797540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My brothers and sisters,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it nothing but joy when you fall into all sorts of trials,</a:t>
            </a:r>
          </a:p>
        </p:txBody>
      </p:sp>
      <p:sp>
        <p:nvSpPr>
          <p:cNvPr id="2" name="Rectangle 1">
            <a:extLst>
              <a:ext uri="{FF2B5EF4-FFF2-40B4-BE49-F238E27FC236}">
                <a16:creationId xmlns:a16="http://schemas.microsoft.com/office/drawing/2014/main" xmlns="" id="{B34EF873-0FE9-EF4A-9D0C-F27527798FC9}"/>
              </a:ext>
            </a:extLst>
          </p:cNvPr>
          <p:cNvSpPr/>
          <p:nvPr/>
        </p:nvSpPr>
        <p:spPr>
          <a:xfrm>
            <a:off x="4676931" y="2668249"/>
            <a:ext cx="7390152" cy="40623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Paul is </a:t>
            </a:r>
            <a:r>
              <a:rPr kumimoji="0" lang="en-US" sz="6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not</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saying…</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“Enjoy your suffering”</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“Suffering is a joy”</a:t>
            </a:r>
          </a:p>
          <a:p>
            <a:pPr marL="857250" marR="0" lvl="0" indent="-8572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“Feel happy about your suffering”</a:t>
            </a:r>
          </a:p>
        </p:txBody>
      </p:sp>
      <p:sp>
        <p:nvSpPr>
          <p:cNvPr id="12" name="Rounded Rectangle 11">
            <a:extLst>
              <a:ext uri="{FF2B5EF4-FFF2-40B4-BE49-F238E27FC236}">
                <a16:creationId xmlns:a16="http://schemas.microsoft.com/office/drawing/2014/main" xmlns="" id="{5553281E-FBEE-8B47-806C-31F239ACA6A7}"/>
              </a:ext>
            </a:extLst>
          </p:cNvPr>
          <p:cNvSpPr/>
          <p:nvPr/>
        </p:nvSpPr>
        <p:spPr>
          <a:xfrm>
            <a:off x="1034322" y="2475184"/>
            <a:ext cx="8831703" cy="2499921"/>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James is talking about a </a:t>
            </a:r>
            <a:r>
              <a:rPr kumimoji="0" lang="en-US"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perspective.</a:t>
            </a:r>
          </a:p>
        </p:txBody>
      </p:sp>
      <p:sp>
        <p:nvSpPr>
          <p:cNvPr id="8" name="Rectangle 7">
            <a:extLst>
              <a:ext uri="{FF2B5EF4-FFF2-40B4-BE49-F238E27FC236}">
                <a16:creationId xmlns:a16="http://schemas.microsoft.com/office/drawing/2014/main" xmlns="" id="{84D89344-A69C-7741-B32E-AD02D6A6C71D}"/>
              </a:ext>
            </a:extLst>
          </p:cNvPr>
          <p:cNvSpPr/>
          <p:nvPr/>
        </p:nvSpPr>
        <p:spPr>
          <a:xfrm>
            <a:off x="289810" y="2840934"/>
            <a:ext cx="11612630" cy="375678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a:t>
            </a:r>
            <a:r>
              <a:rPr lang="en-US" sz="5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H</a:t>
            </a: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eb. 12:2</a:t>
            </a:r>
            <a:r>
              <a:rPr lang="en-US" sz="5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 </a:t>
            </a:r>
            <a:r>
              <a:rPr lang="en-US" sz="5400" b="1" u="sng" spc="-150" dirty="0">
                <a:solidFill>
                  <a:prstClr val="white"/>
                </a:solidFill>
                <a:effectLst>
                  <a:outerShdw blurRad="38100" dist="38100" dir="2700000" algn="tl">
                    <a:srgbClr val="000000">
                      <a:alpha val="43137"/>
                    </a:srgbClr>
                  </a:outerShdw>
                </a:effectLst>
                <a:latin typeface="Baskerville Old Face" panose="02020602080505020303" pitchFamily="18" charset="77"/>
              </a:rPr>
              <a:t>keeping our eyes fixed on Jesus</a:t>
            </a:r>
            <a:r>
              <a:rPr lang="en-US" sz="5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 the pioneer and perfecter of our faith. </a:t>
            </a:r>
            <a:r>
              <a:rPr lang="en-US" sz="5400" b="1" u="sng" spc="-150" dirty="0">
                <a:solidFill>
                  <a:prstClr val="white"/>
                </a:solidFill>
                <a:effectLst>
                  <a:outerShdw blurRad="38100" dist="38100" dir="2700000" algn="tl">
                    <a:srgbClr val="000000">
                      <a:alpha val="43137"/>
                    </a:srgbClr>
                  </a:outerShdw>
                </a:effectLst>
                <a:latin typeface="Baskerville Old Face" panose="02020602080505020303" pitchFamily="18" charset="77"/>
              </a:rPr>
              <a:t>For the joy set out for him he endured the cross</a:t>
            </a:r>
            <a:r>
              <a:rPr lang="en-US" sz="54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 disregarding its shame, and has taken his seat at the right hand of the throne of God.</a:t>
            </a:r>
            <a:endPar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ndParaRPr>
          </a:p>
        </p:txBody>
      </p:sp>
    </p:spTree>
    <p:extLst>
      <p:ext uri="{BB962C8B-B14F-4D97-AF65-F5344CB8AC3E}">
        <p14:creationId xmlns:p14="http://schemas.microsoft.com/office/powerpoint/2010/main" val="240358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rawing, rain, light&#10;&#10;Description automatically generated">
            <a:extLst>
              <a:ext uri="{FF2B5EF4-FFF2-40B4-BE49-F238E27FC236}">
                <a16:creationId xmlns:a16="http://schemas.microsoft.com/office/drawing/2014/main" xmlns="" id="{974F1149-5AF0-584F-BEFD-2A99727F995B}"/>
              </a:ext>
            </a:extLst>
          </p:cNvPr>
          <p:cNvPicPr>
            <a:picLocks noChangeAspect="1"/>
          </p:cNvPicPr>
          <p:nvPr/>
        </p:nvPicPr>
        <p:blipFill rotWithShape="1">
          <a:blip r:embed="rId3">
            <a:alphaModFix amt="50000"/>
          </a:blip>
          <a:srcRect t="9973" b="15027"/>
          <a:stretch/>
        </p:blipFill>
        <p:spPr>
          <a:xfrm>
            <a:off x="20" y="1"/>
            <a:ext cx="12191980" cy="6857999"/>
          </a:xfrm>
          <a:prstGeom prst="rect">
            <a:avLst/>
          </a:prstGeom>
        </p:spPr>
      </p:pic>
      <p:sp>
        <p:nvSpPr>
          <p:cNvPr id="10" name="TextBox 9">
            <a:extLst>
              <a:ext uri="{FF2B5EF4-FFF2-40B4-BE49-F238E27FC236}">
                <a16:creationId xmlns:a16="http://schemas.microsoft.com/office/drawing/2014/main" xmlns="" id="{C4F28302-E7B1-0444-AFF2-794545EC0B61}"/>
              </a:ext>
            </a:extLst>
          </p:cNvPr>
          <p:cNvSpPr txBox="1"/>
          <p:nvPr/>
        </p:nvSpPr>
        <p:spPr>
          <a:xfrm>
            <a:off x="0" y="584613"/>
            <a:ext cx="12191980" cy="6130977"/>
          </a:xfrm>
          <a:prstGeom prst="rect">
            <a:avLst/>
          </a:prstGeom>
        </p:spPr>
        <p:txBody>
          <a:bodyPr vert="horz" lIns="91440" tIns="45720" rIns="91440" bIns="45720" rtlCol="0" anchor="b">
            <a:noAutofit/>
          </a:bodyPr>
          <a:lstStyle/>
          <a:p>
            <a:pPr algn="ctr">
              <a:spcBef>
                <a:spcPct val="0"/>
              </a:spcBef>
              <a:spcAft>
                <a:spcPts val="600"/>
              </a:spcAft>
              <a:defRPr/>
            </a:pPr>
            <a:r>
              <a:rPr kumimoji="0" lang="en-US" sz="5400" b="1" i="0" u="none" strike="noStrike" cap="none" spc="-150" normalizeH="0" baseline="0" noProof="0" dirty="0">
                <a:ln>
                  <a:noFill/>
                </a:ln>
                <a:solidFill>
                  <a:srgbClr val="FFFFFF"/>
                </a:solidFill>
                <a:effectLst>
                  <a:outerShdw blurRad="38100" dist="38100" dir="2700000" algn="tl">
                    <a:srgbClr val="000000">
                      <a:alpha val="43137"/>
                    </a:srgbClr>
                  </a:outerShdw>
                </a:effectLst>
                <a:uLnTx/>
                <a:uFillTx/>
                <a:latin typeface="Baskerville Old Face" panose="02020602080505020303" pitchFamily="18" charset="77"/>
                <a:ea typeface="+mj-ea"/>
                <a:cs typeface="+mj-cs"/>
              </a:rPr>
              <a:t>(Warren </a:t>
            </a:r>
            <a:r>
              <a:rPr kumimoji="0" lang="en-US" sz="5400" b="1" i="0" u="none" strike="noStrike" cap="none" spc="-150" normalizeH="0" baseline="0" noProof="0" dirty="0" err="1">
                <a:ln>
                  <a:noFill/>
                </a:ln>
                <a:solidFill>
                  <a:srgbClr val="FFFFFF"/>
                </a:solidFill>
                <a:effectLst>
                  <a:outerShdw blurRad="38100" dist="38100" dir="2700000" algn="tl">
                    <a:srgbClr val="000000">
                      <a:alpha val="43137"/>
                    </a:srgbClr>
                  </a:outerShdw>
                </a:effectLst>
                <a:uLnTx/>
                <a:uFillTx/>
                <a:latin typeface="Baskerville Old Face" panose="02020602080505020303" pitchFamily="18" charset="77"/>
                <a:ea typeface="+mj-ea"/>
                <a:cs typeface="+mj-cs"/>
              </a:rPr>
              <a:t>Wiersbe</a:t>
            </a:r>
            <a:r>
              <a:rPr lang="en-US" sz="5400" b="1" spc="-150" dirty="0">
                <a:solidFill>
                  <a:srgbClr val="FFFFFF"/>
                </a:solidFill>
                <a:effectLst>
                  <a:outerShdw blurRad="38100" dist="38100" dir="2700000" algn="tl">
                    <a:srgbClr val="000000">
                      <a:alpha val="43137"/>
                    </a:srgbClr>
                  </a:outerShdw>
                </a:effectLst>
                <a:latin typeface="Baskerville Old Face" panose="02020602080505020303" pitchFamily="18" charset="77"/>
                <a:ea typeface="+mj-ea"/>
                <a:cs typeface="+mj-cs"/>
              </a:rPr>
              <a:t>) Our values determine our evaluations. If we value comfort more than character, then trials will upset us. If we value the material and physical more than the spiritual, we will not be able to “count it all joy.” If we live only for the present and forget the future, then trials will make us bitter, not better…</a:t>
            </a:r>
            <a:endParaRPr kumimoji="0" lang="en-US" sz="4800" b="1" i="0" u="none" strike="noStrike" cap="none" spc="-15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2342850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drawing, rain, light&#10;&#10;Description automatically generated">
            <a:extLst>
              <a:ext uri="{FF2B5EF4-FFF2-40B4-BE49-F238E27FC236}">
                <a16:creationId xmlns:a16="http://schemas.microsoft.com/office/drawing/2014/main" xmlns="" id="{974F1149-5AF0-584F-BEFD-2A99727F995B}"/>
              </a:ext>
            </a:extLst>
          </p:cNvPr>
          <p:cNvPicPr>
            <a:picLocks noChangeAspect="1"/>
          </p:cNvPicPr>
          <p:nvPr/>
        </p:nvPicPr>
        <p:blipFill rotWithShape="1">
          <a:blip r:embed="rId3">
            <a:alphaModFix amt="50000"/>
          </a:blip>
          <a:srcRect t="9973" b="15027"/>
          <a:stretch/>
        </p:blipFill>
        <p:spPr>
          <a:xfrm>
            <a:off x="20" y="1"/>
            <a:ext cx="12191980" cy="6857999"/>
          </a:xfrm>
          <a:prstGeom prst="rect">
            <a:avLst/>
          </a:prstGeom>
        </p:spPr>
      </p:pic>
      <p:sp>
        <p:nvSpPr>
          <p:cNvPr id="10" name="TextBox 9">
            <a:extLst>
              <a:ext uri="{FF2B5EF4-FFF2-40B4-BE49-F238E27FC236}">
                <a16:creationId xmlns:a16="http://schemas.microsoft.com/office/drawing/2014/main" xmlns="" id="{C4F28302-E7B1-0444-AFF2-794545EC0B61}"/>
              </a:ext>
            </a:extLst>
          </p:cNvPr>
          <p:cNvSpPr txBox="1"/>
          <p:nvPr/>
        </p:nvSpPr>
        <p:spPr>
          <a:xfrm>
            <a:off x="0" y="164890"/>
            <a:ext cx="12191980" cy="4976738"/>
          </a:xfrm>
          <a:prstGeom prst="rect">
            <a:avLst/>
          </a:prstGeom>
        </p:spPr>
        <p:txBody>
          <a:bodyPr vert="horz" lIns="91440" tIns="45720" rIns="91440" bIns="45720" rtlCol="0" anchor="b">
            <a:noAutofit/>
          </a:bodyPr>
          <a:lstStyle/>
          <a:p>
            <a:pPr algn="ctr">
              <a:spcBef>
                <a:spcPct val="0"/>
              </a:spcBef>
              <a:spcAft>
                <a:spcPts val="600"/>
              </a:spcAft>
              <a:defRPr/>
            </a:pPr>
            <a:r>
              <a:rPr lang="en-US" sz="5400" b="1" spc="-150" dirty="0">
                <a:solidFill>
                  <a:srgbClr val="FFFFFF"/>
                </a:solidFill>
                <a:effectLst>
                  <a:outerShdw blurRad="38100" dist="38100" dir="2700000" algn="tl">
                    <a:srgbClr val="000000">
                      <a:alpha val="43137"/>
                    </a:srgbClr>
                  </a:outerShdw>
                </a:effectLst>
                <a:latin typeface="Baskerville Old Face" panose="02020602080505020303" pitchFamily="18" charset="77"/>
              </a:rPr>
              <a:t>… So, when trials come, immediately give thanks to the Lord and adopt a joyful attitude. Do not pretend; do not try self-hypnosis; simply look at trials through the eyes of faith. Outlook determines outcome; to end with joy, begin with joy.</a:t>
            </a:r>
            <a:endParaRPr kumimoji="0" lang="en-US" sz="4800" b="1" i="0" u="none" strike="noStrike" kern="1200" cap="none" spc="-1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endParaRPr>
          </a:p>
        </p:txBody>
      </p:sp>
    </p:spTree>
    <p:extLst>
      <p:ext uri="{BB962C8B-B14F-4D97-AF65-F5344CB8AC3E}">
        <p14:creationId xmlns:p14="http://schemas.microsoft.com/office/powerpoint/2010/main" val="1371764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drawing, rain, light&#10;&#10;Description automatically generated">
            <a:extLst>
              <a:ext uri="{FF2B5EF4-FFF2-40B4-BE49-F238E27FC236}">
                <a16:creationId xmlns:a16="http://schemas.microsoft.com/office/drawing/2014/main" xmlns="" id="{974F1149-5AF0-584F-BEFD-2A99727F995B}"/>
              </a:ext>
            </a:extLst>
          </p:cNvPr>
          <p:cNvPicPr>
            <a:picLocks noChangeAspect="1"/>
          </p:cNvPicPr>
          <p:nvPr/>
        </p:nvPicPr>
        <p:blipFill rotWithShape="1">
          <a:blip r:embed="rId3">
            <a:alphaModFix amt="50000"/>
          </a:blip>
          <a:srcRect t="9973" b="15027"/>
          <a:stretch/>
        </p:blipFill>
        <p:spPr>
          <a:xfrm>
            <a:off x="20" y="1"/>
            <a:ext cx="12191980" cy="6857999"/>
          </a:xfrm>
          <a:prstGeom prst="rect">
            <a:avLst/>
          </a:prstGeom>
        </p:spPr>
      </p:pic>
      <p:sp>
        <p:nvSpPr>
          <p:cNvPr id="10" name="TextBox 9">
            <a:extLst>
              <a:ext uri="{FF2B5EF4-FFF2-40B4-BE49-F238E27FC236}">
                <a16:creationId xmlns:a16="http://schemas.microsoft.com/office/drawing/2014/main" xmlns="" id="{C4F28302-E7B1-0444-AFF2-794545EC0B61}"/>
              </a:ext>
            </a:extLst>
          </p:cNvPr>
          <p:cNvSpPr txBox="1"/>
          <p:nvPr/>
        </p:nvSpPr>
        <p:spPr>
          <a:xfrm>
            <a:off x="0" y="164890"/>
            <a:ext cx="12191980" cy="497673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5400" b="1" i="0" u="none" strike="noStrike" kern="1200" cap="none" spc="-150" normalizeH="0" baseline="0" noProof="0" dirty="0">
                <a:ln>
                  <a:noFill/>
                </a:ln>
                <a:solidFill>
                  <a:srgbClr val="FFFFFF"/>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So, when trials come, immediately give thanks to the Lord and adopt a joyful attitude. Do not pretend; do not try self-hypnosis; simply look at trials through the eyes of faith. Outlook determines outcome; to end with joy, begin with joy.</a:t>
            </a:r>
            <a:endParaRPr kumimoji="0" lang="en-US" sz="4800" b="1" i="0" u="none" strike="noStrike" kern="1200" cap="none" spc="-15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6" name="Rectangle 5">
            <a:extLst>
              <a:ext uri="{FF2B5EF4-FFF2-40B4-BE49-F238E27FC236}">
                <a16:creationId xmlns:a16="http://schemas.microsoft.com/office/drawing/2014/main" xmlns="" id="{2A686BAE-2A65-9142-BB17-FC72D0A8DB4C}"/>
              </a:ext>
            </a:extLst>
          </p:cNvPr>
          <p:cNvSpPr/>
          <p:nvPr/>
        </p:nvSpPr>
        <p:spPr>
          <a:xfrm>
            <a:off x="289810" y="3702869"/>
            <a:ext cx="11612630" cy="289485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(Job 23:10) But God knows where I am going. And when he tests me, I will come out as pure as gold.</a:t>
            </a:r>
          </a:p>
        </p:txBody>
      </p:sp>
    </p:spTree>
    <p:extLst>
      <p:ext uri="{BB962C8B-B14F-4D97-AF65-F5344CB8AC3E}">
        <p14:creationId xmlns:p14="http://schemas.microsoft.com/office/powerpoint/2010/main" val="2001255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400" b="1" i="0" strike="noStrike" kern="1200" cap="none" spc="0" normalizeH="0" baseline="0" noProof="0" dirty="0">
                <a:ln>
                  <a:noFill/>
                </a:ln>
                <a:effectLst>
                  <a:outerShdw blurRad="38100" dist="38100" dir="2700000" algn="tl">
                    <a:srgbClr val="000000">
                      <a:alpha val="43137"/>
                    </a:srgbClr>
                  </a:outerShdw>
                </a:effectLst>
                <a:uLnTx/>
                <a:uFillTx/>
                <a:latin typeface="Baskerville Old Face" panose="02020602080505020303" pitchFamily="18" charset="77"/>
                <a:ea typeface="+mn-ea"/>
                <a:cs typeface="+mn-cs"/>
              </a:rPr>
              <a:t>consider</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it nothing but joy when you fall into all sorts of trials,</a:t>
            </a:r>
          </a:p>
        </p:txBody>
      </p:sp>
      <p:sp>
        <p:nvSpPr>
          <p:cNvPr id="11" name="Rectangle 10">
            <a:extLst>
              <a:ext uri="{FF2B5EF4-FFF2-40B4-BE49-F238E27FC236}">
                <a16:creationId xmlns:a16="http://schemas.microsoft.com/office/drawing/2014/main" xmlns="" id="{C284E829-C513-D94B-9764-8E77E9B5964B}"/>
              </a:ext>
            </a:extLst>
          </p:cNvPr>
          <p:cNvSpPr/>
          <p:nvPr/>
        </p:nvSpPr>
        <p:spPr>
          <a:xfrm>
            <a:off x="289810" y="2840934"/>
            <a:ext cx="11612630" cy="375678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(Col. 3:1,3</a:t>
            </a: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 Therefore </a:t>
            </a:r>
            <a:r>
              <a:rPr lang="en-US" sz="5400" b="1" u="sng" dirty="0">
                <a:solidFill>
                  <a:prstClr val="white"/>
                </a:solidFill>
                <a:effectLst>
                  <a:outerShdw blurRad="38100" dist="38100" dir="2700000" algn="tl">
                    <a:srgbClr val="000000">
                      <a:alpha val="43137"/>
                    </a:srgbClr>
                  </a:outerShdw>
                </a:effectLst>
                <a:latin typeface="Baskerville Old Face" panose="02020602080505020303" pitchFamily="18" charset="77"/>
              </a:rPr>
              <a:t>if you have been raised up with Christ</a:t>
            </a: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 keep seeking the things above, where Christ is…For </a:t>
            </a:r>
            <a:r>
              <a:rPr lang="en-US" sz="5400" b="1" u="sng" dirty="0">
                <a:solidFill>
                  <a:prstClr val="white"/>
                </a:solidFill>
                <a:effectLst>
                  <a:outerShdw blurRad="38100" dist="38100" dir="2700000" algn="tl">
                    <a:srgbClr val="000000">
                      <a:alpha val="43137"/>
                    </a:srgbClr>
                  </a:outerShdw>
                </a:effectLst>
                <a:latin typeface="Baskerville Old Face" panose="02020602080505020303" pitchFamily="18" charset="77"/>
              </a:rPr>
              <a:t>you have died and your life is hidden with Christ in God</a:t>
            </a: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916561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2)">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2.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My brothers and sisters</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consider it nothing but joy when you fall into all sorts of trials,</a:t>
            </a:r>
          </a:p>
        </p:txBody>
      </p:sp>
      <p:sp>
        <p:nvSpPr>
          <p:cNvPr id="11" name="Rectangle 10">
            <a:extLst>
              <a:ext uri="{FF2B5EF4-FFF2-40B4-BE49-F238E27FC236}">
                <a16:creationId xmlns:a16="http://schemas.microsoft.com/office/drawing/2014/main" xmlns="" id="{C284E829-C513-D94B-9764-8E77E9B5964B}"/>
              </a:ext>
            </a:extLst>
          </p:cNvPr>
          <p:cNvSpPr/>
          <p:nvPr/>
        </p:nvSpPr>
        <p:spPr>
          <a:xfrm>
            <a:off x="289810" y="2840934"/>
            <a:ext cx="11612630" cy="375678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(Col. 3:1,3) Therefore </a:t>
            </a: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if you have been raised up with Christ</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keep seeking the things above, where Christ is…For </a:t>
            </a: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you have died and your life is hidden with Christ in God</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DB645F38-121A-5C4D-9B12-3E83733CC585}"/>
              </a:ext>
            </a:extLst>
          </p:cNvPr>
          <p:cNvSpPr/>
          <p:nvPr/>
        </p:nvSpPr>
        <p:spPr>
          <a:xfrm>
            <a:off x="497172" y="2423016"/>
            <a:ext cx="11197653" cy="2109424"/>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We can respond this way </a:t>
            </a:r>
            <a:r>
              <a:rPr kumimoji="0" lang="en-US" sz="6000" b="1" i="1"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because we can know the results</a:t>
            </a: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of our trials…</a:t>
            </a:r>
            <a:endParaRPr kumimoji="0" lang="en-US" sz="6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4150509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93615D4-9C3B-3840-A21B-70CB256CA696}"/>
              </a:ext>
            </a:extLst>
          </p:cNvPr>
          <p:cNvSpPr txBox="1"/>
          <p:nvPr/>
        </p:nvSpPr>
        <p:spPr>
          <a:xfrm>
            <a:off x="454452" y="1920490"/>
            <a:ext cx="11207896"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Results</a:t>
            </a:r>
          </a:p>
        </p:txBody>
      </p:sp>
    </p:spTree>
    <p:extLst>
      <p:ext uri="{BB962C8B-B14F-4D97-AF65-F5344CB8AC3E}">
        <p14:creationId xmlns:p14="http://schemas.microsoft.com/office/powerpoint/2010/main" val="3847982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1444626"/>
          </a:xfrm>
          <a:prstGeom prst="rect">
            <a:avLst/>
          </a:prstGeom>
          <a:noFill/>
        </p:spPr>
        <p:txBody>
          <a:bodyPr wrap="square" rtlCol="0">
            <a:spAutoFit/>
          </a:bodyPr>
          <a:lstStyle/>
          <a:p>
            <a:pPr algn="ctr">
              <a:lnSpc>
                <a:spcPct val="80000"/>
              </a:lnSpc>
            </a:pP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3. because you know that the testing of your faith produces endurance.</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1641548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1. From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James</a:t>
            </a:r>
            <a:r>
              <a:rPr kumimoji="0" lang="en-US" sz="5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 slave of God and the Lord Jesus Christ, to the twelve tribes dispersed abroad. Greetings!</a:t>
            </a:r>
          </a:p>
        </p:txBody>
      </p:sp>
      <p:sp>
        <p:nvSpPr>
          <p:cNvPr id="2" name="Rectangle 1">
            <a:extLst>
              <a:ext uri="{FF2B5EF4-FFF2-40B4-BE49-F238E27FC236}">
                <a16:creationId xmlns:a16="http://schemas.microsoft.com/office/drawing/2014/main" xmlns="" id="{EFB6F8E9-67E7-294D-AC5E-A701275A86BF}"/>
              </a:ext>
            </a:extLst>
          </p:cNvPr>
          <p:cNvSpPr/>
          <p:nvPr/>
        </p:nvSpPr>
        <p:spPr>
          <a:xfrm>
            <a:off x="149902" y="1693889"/>
            <a:ext cx="11797259" cy="4607077"/>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(Jn. 7:3-5</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 Jesus’ brothers said to him, “Leave here and go to Judea, where your followers can see your miracles! You can’t become famous if you hide like this! If you can do such wonderful things, show yourself to the world!” </a:t>
            </a:r>
            <a:r>
              <a:rPr lang="en-US" sz="5000" b="1" u="sng" dirty="0">
                <a:solidFill>
                  <a:prstClr val="white"/>
                </a:solidFill>
                <a:effectLst>
                  <a:outerShdw blurRad="38100" dist="38100" dir="2700000" algn="tl">
                    <a:srgbClr val="000000">
                      <a:alpha val="43137"/>
                    </a:srgbClr>
                  </a:outerShdw>
                </a:effectLst>
                <a:latin typeface="Baskerville Old Face" panose="02020602080505020303" pitchFamily="18" charset="77"/>
              </a:rPr>
              <a:t>For even his brothers didn’t believe in him</a:t>
            </a:r>
            <a:r>
              <a:rPr lang="en-US" sz="5000" b="1" dirty="0">
                <a:solidFill>
                  <a:prstClr val="white"/>
                </a:solidFill>
                <a:effectLst>
                  <a:outerShdw blurRad="38100" dist="38100" dir="2700000" algn="tl">
                    <a:srgbClr val="000000">
                      <a:alpha val="43137"/>
                    </a:srgbClr>
                  </a:outerShdw>
                </a:effectLst>
                <a:latin typeface="Baskerville Old Face" panose="02020602080505020303" pitchFamily="18" charset="77"/>
              </a:rPr>
              <a:t>.</a:t>
            </a:r>
            <a:endParaRPr kumimoji="0" lang="en-US" sz="5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2095604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144462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3. </a:t>
            </a:r>
            <a:r>
              <a:rPr kumimoji="0" lang="en-US" sz="5400" b="1" i="0" u="none"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because you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know</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that the testing of your faith produces endurance.</a:t>
            </a:r>
          </a:p>
        </p:txBody>
      </p:sp>
    </p:spTree>
    <p:extLst>
      <p:ext uri="{BB962C8B-B14F-4D97-AF65-F5344CB8AC3E}">
        <p14:creationId xmlns:p14="http://schemas.microsoft.com/office/powerpoint/2010/main" val="2845268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144462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3. </a:t>
            </a:r>
            <a:r>
              <a:rPr kumimoji="0" lang="en-US" sz="5400" b="1" i="0" strike="noStrike" kern="1200" cap="none" spc="0" normalizeH="0" baseline="0" noProof="0" dirty="0">
                <a:ln>
                  <a:noFill/>
                </a:ln>
                <a:effectLst>
                  <a:outerShdw blurRad="38100" dist="38100" dir="2700000" algn="tl">
                    <a:srgbClr val="000000">
                      <a:alpha val="43137"/>
                    </a:srgbClr>
                  </a:outerShdw>
                </a:effectLst>
                <a:uLnTx/>
                <a:uFillTx/>
                <a:latin typeface="Baskerville Old Face" panose="02020602080505020303" pitchFamily="18" charset="77"/>
                <a:ea typeface="+mn-ea"/>
                <a:cs typeface="+mn-cs"/>
              </a:rPr>
              <a:t>because you know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that the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testing</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of your faith produces endurance.</a:t>
            </a:r>
          </a:p>
        </p:txBody>
      </p:sp>
      <p:sp>
        <p:nvSpPr>
          <p:cNvPr id="5" name="Rectangle 4">
            <a:extLst>
              <a:ext uri="{FF2B5EF4-FFF2-40B4-BE49-F238E27FC236}">
                <a16:creationId xmlns:a16="http://schemas.microsoft.com/office/drawing/2014/main" xmlns="" id="{565AB735-2F32-8B45-A924-F7D2A289A20B}"/>
              </a:ext>
            </a:extLst>
          </p:cNvPr>
          <p:cNvSpPr/>
          <p:nvPr/>
        </p:nvSpPr>
        <p:spPr>
          <a:xfrm>
            <a:off x="289810" y="2840934"/>
            <a:ext cx="11612630" cy="375678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60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(1</a:t>
            </a:r>
            <a:r>
              <a:rPr kumimoji="0" lang="en-US" sz="6000" b="1" i="0" u="none" strike="noStrike" kern="1200" cap="none"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rPr>
              <a:t> Pt. 1:6-7</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This brings you </a:t>
            </a:r>
            <a:r>
              <a:rPr lang="en-US" sz="6000" b="1" u="sng" dirty="0">
                <a:solidFill>
                  <a:prstClr val="white"/>
                </a:solidFill>
                <a:effectLst>
                  <a:outerShdw blurRad="38100" dist="38100" dir="2700000" algn="tl">
                    <a:srgbClr val="000000">
                      <a:alpha val="43137"/>
                    </a:srgbClr>
                  </a:outerShdw>
                </a:effectLst>
                <a:latin typeface="Baskerville Old Face" panose="02020602080505020303" pitchFamily="18" charset="77"/>
              </a:rPr>
              <a:t>great joy</a:t>
            </a:r>
            <a:r>
              <a:rPr lang="en-US" sz="6000" b="1" dirty="0">
                <a:solidFill>
                  <a:prstClr val="white"/>
                </a:solidFill>
                <a:effectLst>
                  <a:outerShdw blurRad="38100" dist="38100" dir="2700000" algn="tl">
                    <a:srgbClr val="000000">
                      <a:alpha val="43137"/>
                    </a:srgbClr>
                  </a:outerShdw>
                </a:effectLst>
                <a:latin typeface="Baskerville Old Face" panose="02020602080505020303" pitchFamily="18" charset="77"/>
              </a:rPr>
              <a:t>, although you may have to suffer for a short time in various trials…</a:t>
            </a:r>
            <a:endParaRPr kumimoji="0" lang="en-US" sz="6000" b="1"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ndParaRPr>
          </a:p>
        </p:txBody>
      </p:sp>
    </p:spTree>
    <p:extLst>
      <p:ext uri="{BB962C8B-B14F-4D97-AF65-F5344CB8AC3E}">
        <p14:creationId xmlns:p14="http://schemas.microsoft.com/office/powerpoint/2010/main" val="975624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144462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3. because you know that the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testing</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of your faith produces endurance.</a:t>
            </a:r>
          </a:p>
        </p:txBody>
      </p:sp>
      <p:sp>
        <p:nvSpPr>
          <p:cNvPr id="5" name="Rectangle 4">
            <a:extLst>
              <a:ext uri="{FF2B5EF4-FFF2-40B4-BE49-F238E27FC236}">
                <a16:creationId xmlns:a16="http://schemas.microsoft.com/office/drawing/2014/main" xmlns="" id="{565AB735-2F32-8B45-A924-F7D2A289A20B}"/>
              </a:ext>
            </a:extLst>
          </p:cNvPr>
          <p:cNvSpPr/>
          <p:nvPr/>
        </p:nvSpPr>
        <p:spPr>
          <a:xfrm>
            <a:off x="289810" y="2840934"/>
            <a:ext cx="11612630" cy="375678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5400" b="1" spc="-300" dirty="0">
                <a:solidFill>
                  <a:prstClr val="white"/>
                </a:solidFill>
                <a:effectLst>
                  <a:outerShdw blurRad="38100" dist="38100" dir="2700000" algn="tl">
                    <a:srgbClr val="000000">
                      <a:alpha val="43137"/>
                    </a:srgbClr>
                  </a:outerShdw>
                </a:effectLst>
                <a:latin typeface="Baskerville Old Face" panose="02020602080505020303" pitchFamily="18" charset="77"/>
              </a:rPr>
              <a:t>… Such trials show the proven character of your faith, which is much more valuable than gold—gold that is tested by fire, even though it is passing away—and </a:t>
            </a:r>
            <a:r>
              <a:rPr lang="en-US" sz="5400" b="1" u="sng" spc="-300" dirty="0">
                <a:solidFill>
                  <a:prstClr val="white"/>
                </a:solidFill>
                <a:effectLst>
                  <a:outerShdw blurRad="38100" dist="38100" dir="2700000" algn="tl">
                    <a:srgbClr val="000000">
                      <a:alpha val="43137"/>
                    </a:srgbClr>
                  </a:outerShdw>
                </a:effectLst>
                <a:latin typeface="Baskerville Old Face" panose="02020602080505020303" pitchFamily="18" charset="77"/>
              </a:rPr>
              <a:t>will bring praise and glory and honor when Jesus Christ is revealed</a:t>
            </a:r>
            <a:r>
              <a:rPr lang="en-US" sz="5400" b="1" spc="-300" dirty="0">
                <a:solidFill>
                  <a:prstClr val="white"/>
                </a:solidFill>
                <a:effectLst>
                  <a:outerShdw blurRad="38100" dist="38100" dir="2700000" algn="tl">
                    <a:srgbClr val="000000">
                      <a:alpha val="43137"/>
                    </a:srgbClr>
                  </a:outerShdw>
                </a:effectLst>
                <a:latin typeface="Baskerville Old Face" panose="02020602080505020303" pitchFamily="18" charset="77"/>
              </a:rPr>
              <a:t>.</a:t>
            </a:r>
            <a:endParaRPr kumimoji="0" lang="en-US" sz="5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976011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144462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3. because you know that the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testing</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of your faith produces endurance.</a:t>
            </a:r>
          </a:p>
        </p:txBody>
      </p:sp>
      <p:sp>
        <p:nvSpPr>
          <p:cNvPr id="5" name="Rectangle 4">
            <a:extLst>
              <a:ext uri="{FF2B5EF4-FFF2-40B4-BE49-F238E27FC236}">
                <a16:creationId xmlns:a16="http://schemas.microsoft.com/office/drawing/2014/main" xmlns="" id="{565AB735-2F32-8B45-A924-F7D2A289A20B}"/>
              </a:ext>
            </a:extLst>
          </p:cNvPr>
          <p:cNvSpPr/>
          <p:nvPr/>
        </p:nvSpPr>
        <p:spPr>
          <a:xfrm>
            <a:off x="289810" y="2840934"/>
            <a:ext cx="11612630" cy="375678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Such trials show the proven character of your faith, which is much more valuable than gold—gold that is tested by fire, even though it is passing away—and </a:t>
            </a:r>
            <a:r>
              <a:rPr kumimoji="0" lang="en-US" sz="5400" b="1" i="0" u="sng"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will bring praise and glory and honor when Jesus Christ is revealed</a:t>
            </a:r>
            <a:r>
              <a:rPr kumimoji="0" lang="en-US" sz="5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6" name="Rounded Rectangle 5">
            <a:extLst>
              <a:ext uri="{FF2B5EF4-FFF2-40B4-BE49-F238E27FC236}">
                <a16:creationId xmlns:a16="http://schemas.microsoft.com/office/drawing/2014/main" xmlns="" id="{9C9D65D6-7781-A94D-BC1F-E9B1FB50ED87}"/>
              </a:ext>
            </a:extLst>
          </p:cNvPr>
          <p:cNvSpPr/>
          <p:nvPr/>
        </p:nvSpPr>
        <p:spPr>
          <a:xfrm>
            <a:off x="497172" y="1810386"/>
            <a:ext cx="11197653" cy="2722054"/>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God doesn’t test our faith to see if we have any, rather he tests it to </a:t>
            </a:r>
            <a:r>
              <a:rPr kumimoji="0" lang="en-US" sz="6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strengthen</a:t>
            </a:r>
            <a:r>
              <a:rPr kumimoji="0" lang="en-US" sz="6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it!</a:t>
            </a:r>
            <a:endParaRPr kumimoji="0" lang="en-US" sz="6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490990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144462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3. because you know that the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testing</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of your faith produces endurance.</a:t>
            </a:r>
          </a:p>
        </p:txBody>
      </p:sp>
      <p:sp>
        <p:nvSpPr>
          <p:cNvPr id="2" name="Rectangle 1">
            <a:extLst>
              <a:ext uri="{FF2B5EF4-FFF2-40B4-BE49-F238E27FC236}">
                <a16:creationId xmlns:a16="http://schemas.microsoft.com/office/drawing/2014/main" xmlns="" id="{3CA5A616-EA69-5344-BB88-7C4B61A11788}"/>
              </a:ext>
            </a:extLst>
          </p:cNvPr>
          <p:cNvSpPr/>
          <p:nvPr/>
        </p:nvSpPr>
        <p:spPr>
          <a:xfrm>
            <a:off x="2803162" y="2623279"/>
            <a:ext cx="9203960" cy="4062334"/>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000" b="1" dirty="0">
                <a:effectLst>
                  <a:outerShdw blurRad="38100" dist="38100" dir="2700000" algn="tl">
                    <a:srgbClr val="000000">
                      <a:alpha val="43137"/>
                    </a:srgbClr>
                  </a:outerShdw>
                </a:effectLst>
                <a:latin typeface="Baskerville Old Face" panose="02020602080505020303" pitchFamily="18" charset="77"/>
              </a:rPr>
              <a:t>Testing of our Faith:</a:t>
            </a:r>
          </a:p>
          <a:p>
            <a:pPr marL="285750" indent="-285750">
              <a:lnSpc>
                <a:spcPct val="80000"/>
              </a:lnSpc>
              <a:buFont typeface="Arial" panose="020B0604020202020204" pitchFamily="34" charset="0"/>
              <a:buChar char="•"/>
            </a:pPr>
            <a:r>
              <a:rPr lang="en-US" sz="4800" b="1" dirty="0">
                <a:effectLst>
                  <a:outerShdw blurRad="38100" dist="38100" dir="2700000" algn="tl">
                    <a:srgbClr val="000000">
                      <a:alpha val="43137"/>
                    </a:srgbClr>
                  </a:outerShdw>
                </a:effectLst>
                <a:latin typeface="Baskerville Old Face" panose="02020602080505020303" pitchFamily="18" charset="77"/>
              </a:rPr>
              <a:t>Repeated theme in Scripture.</a:t>
            </a:r>
          </a:p>
          <a:p>
            <a:pPr marL="285750" indent="-285750">
              <a:lnSpc>
                <a:spcPct val="80000"/>
              </a:lnSpc>
              <a:buFont typeface="Arial" panose="020B0604020202020204" pitchFamily="34" charset="0"/>
              <a:buChar char="•"/>
            </a:pPr>
            <a:r>
              <a:rPr lang="en-US" sz="4800" b="1" dirty="0">
                <a:effectLst>
                  <a:outerShdw blurRad="38100" dist="38100" dir="2700000" algn="tl">
                    <a:srgbClr val="000000">
                      <a:alpha val="43137"/>
                    </a:srgbClr>
                  </a:outerShdw>
                </a:effectLst>
                <a:latin typeface="Baskerville Old Face" panose="02020602080505020303" pitchFamily="18" charset="77"/>
              </a:rPr>
              <a:t>God tests, Satan </a:t>
            </a:r>
            <a:r>
              <a:rPr lang="en-US" sz="4800" b="1" i="1" dirty="0">
                <a:effectLst>
                  <a:outerShdw blurRad="38100" dist="38100" dir="2700000" algn="tl">
                    <a:srgbClr val="000000">
                      <a:alpha val="43137"/>
                    </a:srgbClr>
                  </a:outerShdw>
                </a:effectLst>
                <a:latin typeface="Baskerville Old Face" panose="02020602080505020303" pitchFamily="18" charset="77"/>
              </a:rPr>
              <a:t>tempts</a:t>
            </a:r>
            <a:r>
              <a:rPr lang="en-US" sz="4800" b="1" dirty="0">
                <a:effectLst>
                  <a:outerShdw blurRad="38100" dist="38100" dir="2700000" algn="tl">
                    <a:srgbClr val="000000">
                      <a:alpha val="43137"/>
                    </a:srgbClr>
                  </a:outerShdw>
                </a:effectLst>
                <a:latin typeface="Baskerville Old Face" panose="02020602080505020303" pitchFamily="18" charset="77"/>
              </a:rPr>
              <a:t>. </a:t>
            </a:r>
            <a:r>
              <a:rPr lang="en-US" sz="4000" b="1" dirty="0">
                <a:effectLst>
                  <a:outerShdw blurRad="38100" dist="38100" dir="2700000" algn="tl">
                    <a:srgbClr val="000000">
                      <a:alpha val="43137"/>
                    </a:srgbClr>
                  </a:outerShdw>
                </a:effectLst>
                <a:latin typeface="Baskerville Old Face" panose="02020602080505020303" pitchFamily="18" charset="77"/>
              </a:rPr>
              <a:t>(Jas 1:13)</a:t>
            </a:r>
            <a:endParaRPr lang="en-US" sz="4800" b="1" dirty="0">
              <a:effectLst>
                <a:outerShdw blurRad="38100" dist="38100" dir="2700000" algn="tl">
                  <a:srgbClr val="000000">
                    <a:alpha val="43137"/>
                  </a:srgbClr>
                </a:outerShdw>
              </a:effectLst>
              <a:latin typeface="Baskerville Old Face" panose="02020602080505020303" pitchFamily="18" charset="77"/>
            </a:endParaRPr>
          </a:p>
          <a:p>
            <a:pPr marL="285750" indent="-285750">
              <a:lnSpc>
                <a:spcPct val="80000"/>
              </a:lnSpc>
              <a:buFont typeface="Arial" panose="020B0604020202020204" pitchFamily="34" charset="0"/>
              <a:buChar char="•"/>
            </a:pPr>
            <a:r>
              <a:rPr lang="en-US" sz="4800" b="1" dirty="0">
                <a:effectLst>
                  <a:outerShdw blurRad="38100" dist="38100" dir="2700000" algn="tl">
                    <a:srgbClr val="000000">
                      <a:alpha val="43137"/>
                    </a:srgbClr>
                  </a:outerShdw>
                </a:effectLst>
                <a:latin typeface="Baskerville Old Face" panose="02020602080505020303" pitchFamily="18" charset="77"/>
              </a:rPr>
              <a:t>Testing works for us, not against us.</a:t>
            </a:r>
          </a:p>
          <a:p>
            <a:pPr marL="285750" indent="-285750">
              <a:lnSpc>
                <a:spcPct val="80000"/>
              </a:lnSpc>
              <a:buFont typeface="Arial" panose="020B0604020202020204" pitchFamily="34" charset="0"/>
              <a:buChar char="•"/>
            </a:pPr>
            <a:r>
              <a:rPr lang="en-US" sz="4800" b="1" dirty="0">
                <a:effectLst>
                  <a:outerShdw blurRad="38100" dist="38100" dir="2700000" algn="tl">
                    <a:srgbClr val="000000">
                      <a:alpha val="43137"/>
                    </a:srgbClr>
                  </a:outerShdw>
                </a:effectLst>
                <a:latin typeface="Baskerville Old Face" panose="02020602080505020303" pitchFamily="18" charset="77"/>
              </a:rPr>
              <a:t>Trials correctly used help us </a:t>
            </a:r>
            <a:r>
              <a:rPr lang="en-US" sz="4800" b="1" i="1" dirty="0">
                <a:effectLst>
                  <a:outerShdw blurRad="38100" dist="38100" dir="2700000" algn="tl">
                    <a:srgbClr val="000000">
                      <a:alpha val="43137"/>
                    </a:srgbClr>
                  </a:outerShdw>
                </a:effectLst>
                <a:latin typeface="Baskerville Old Face" panose="02020602080505020303" pitchFamily="18" charset="77"/>
              </a:rPr>
              <a:t>mature.</a:t>
            </a:r>
          </a:p>
        </p:txBody>
      </p:sp>
    </p:spTree>
    <p:extLst>
      <p:ext uri="{BB962C8B-B14F-4D97-AF65-F5344CB8AC3E}">
        <p14:creationId xmlns:p14="http://schemas.microsoft.com/office/powerpoint/2010/main" val="5590350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1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ssolv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dissolv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dissolv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dissolv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144462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3. because you know that the testing of your faith produces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endurance</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p>
        </p:txBody>
      </p:sp>
      <p:sp>
        <p:nvSpPr>
          <p:cNvPr id="5" name="Rounded Rectangle 4">
            <a:extLst>
              <a:ext uri="{FF2B5EF4-FFF2-40B4-BE49-F238E27FC236}">
                <a16:creationId xmlns:a16="http://schemas.microsoft.com/office/drawing/2014/main" xmlns="" id="{577A7F69-10E1-D045-A73A-82B58CFF34B4}"/>
              </a:ext>
            </a:extLst>
          </p:cNvPr>
          <p:cNvSpPr/>
          <p:nvPr/>
        </p:nvSpPr>
        <p:spPr>
          <a:xfrm>
            <a:off x="1289156" y="1954794"/>
            <a:ext cx="10613036" cy="294841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5400" b="1" dirty="0" err="1">
                <a:effectLst>
                  <a:outerShdw blurRad="38100" dist="38100" dir="2700000" algn="tl">
                    <a:srgbClr val="000000">
                      <a:alpha val="43137"/>
                    </a:srgbClr>
                  </a:outerShdw>
                </a:effectLst>
                <a:latin typeface="Baskerville Old Face" panose="02020602080505020303" pitchFamily="18" charset="77"/>
              </a:rPr>
              <a:t>hypomonē</a:t>
            </a:r>
            <a:r>
              <a:rPr lang="en-US" sz="5400" b="1" i="1" dirty="0">
                <a:effectLst>
                  <a:outerShdw blurRad="38100" dist="38100" dir="2700000" algn="tl">
                    <a:srgbClr val="000000">
                      <a:alpha val="43137"/>
                    </a:srgbClr>
                  </a:outerShdw>
                </a:effectLst>
                <a:latin typeface="Baskerville Old Face" panose="02020602080505020303" pitchFamily="18" charset="77"/>
              </a:rPr>
              <a:t> </a:t>
            </a:r>
            <a:r>
              <a:rPr lang="en-US" sz="5400" b="1" dirty="0">
                <a:effectLst>
                  <a:outerShdw blurRad="38100" dist="38100" dir="2700000" algn="tl">
                    <a:srgbClr val="000000">
                      <a:alpha val="43137"/>
                    </a:srgbClr>
                  </a:outerShdw>
                </a:effectLst>
                <a:latin typeface="Baskerville Old Face" panose="02020602080505020303" pitchFamily="18" charset="77"/>
              </a:rPr>
              <a:t>(</a:t>
            </a:r>
            <a:r>
              <a:rPr lang="el-GR" sz="5400" b="1" dirty="0" err="1">
                <a:effectLst>
                  <a:outerShdw blurRad="38100" dist="38100" dir="2700000" algn="tl">
                    <a:srgbClr val="000000">
                      <a:alpha val="43137"/>
                    </a:srgbClr>
                  </a:outerShdw>
                </a:effectLst>
              </a:rPr>
              <a:t>ὑπομονή</a:t>
            </a:r>
            <a:r>
              <a:rPr lang="en-US" sz="5400" b="1" dirty="0">
                <a:effectLst>
                  <a:outerShdw blurRad="38100" dist="38100" dir="2700000" algn="tl">
                    <a:srgbClr val="000000">
                      <a:alpha val="43137"/>
                    </a:srgbClr>
                  </a:outerShdw>
                </a:effectLst>
                <a:latin typeface="Baskerville Old Face" panose="02020602080505020303" pitchFamily="18" charset="77"/>
              </a:rPr>
              <a:t>): </a:t>
            </a:r>
            <a:r>
              <a:rPr lang="en-US" sz="4800" b="1" dirty="0">
                <a:effectLst>
                  <a:outerShdw blurRad="38100" dist="38100" dir="2700000" algn="tl">
                    <a:srgbClr val="000000">
                      <a:alpha val="43137"/>
                    </a:srgbClr>
                  </a:outerShdw>
                </a:effectLst>
                <a:latin typeface="Baskerville Old Face" panose="02020602080505020303" pitchFamily="18" charset="77"/>
              </a:rPr>
              <a:t>the capacity to hold out or bear up in the face of difficulty, patience, endurance, fortitude, steadfastness, perseverance</a:t>
            </a:r>
            <a:endParaRPr lang="el-GR" sz="5400" b="1" dirty="0">
              <a:effectLst>
                <a:outerShdw blurRad="38100" dist="38100" dir="2700000" algn="tl">
                  <a:srgbClr val="000000">
                    <a:alpha val="43137"/>
                  </a:srgbClr>
                </a:outerShdw>
              </a:effectLst>
            </a:endParaRPr>
          </a:p>
        </p:txBody>
      </p:sp>
      <p:sp>
        <p:nvSpPr>
          <p:cNvPr id="6" name="Rounded Rectangle 5">
            <a:extLst>
              <a:ext uri="{FF2B5EF4-FFF2-40B4-BE49-F238E27FC236}">
                <a16:creationId xmlns:a16="http://schemas.microsoft.com/office/drawing/2014/main" xmlns="" id="{E1DA5A36-F8BC-6941-8C45-DC3F8C7B86BA}"/>
              </a:ext>
            </a:extLst>
          </p:cNvPr>
          <p:cNvSpPr/>
          <p:nvPr/>
        </p:nvSpPr>
        <p:spPr>
          <a:xfrm>
            <a:off x="497172" y="2653259"/>
            <a:ext cx="11197653" cy="330695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60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In the Bible, patience is not a passive acceptance of circumstances. It is a </a:t>
            </a:r>
            <a:r>
              <a:rPr lang="en-US" sz="6000" b="1" i="1" spc="-150" dirty="0">
                <a:solidFill>
                  <a:prstClr val="white"/>
                </a:solidFill>
                <a:effectLst>
                  <a:outerShdw blurRad="38100" dist="38100" dir="2700000" algn="tl">
                    <a:srgbClr val="000000">
                      <a:alpha val="43137"/>
                    </a:srgbClr>
                  </a:outerShdw>
                </a:effectLst>
                <a:latin typeface="Baskerville Old Face" panose="02020602080505020303" pitchFamily="18" charset="77"/>
              </a:rPr>
              <a:t>courageous perseverance</a:t>
            </a:r>
            <a:r>
              <a:rPr lang="en-US" sz="6000" b="1" spc="-150" dirty="0">
                <a:solidFill>
                  <a:prstClr val="white"/>
                </a:solidFill>
                <a:effectLst>
                  <a:outerShdw blurRad="38100" dist="38100" dir="2700000" algn="tl">
                    <a:srgbClr val="000000">
                      <a:alpha val="43137"/>
                    </a:srgbClr>
                  </a:outerShdw>
                </a:effectLst>
                <a:latin typeface="Baskerville Old Face" panose="02020602080505020303" pitchFamily="18" charset="77"/>
              </a:rPr>
              <a:t> in the face of suffering and difficulty.</a:t>
            </a:r>
          </a:p>
        </p:txBody>
      </p:sp>
    </p:spTree>
    <p:extLst>
      <p:ext uri="{BB962C8B-B14F-4D97-AF65-F5344CB8AC3E}">
        <p14:creationId xmlns:p14="http://schemas.microsoft.com/office/powerpoint/2010/main" val="2280041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algn="ctr">
              <a:lnSpc>
                <a:spcPct val="80000"/>
              </a:lnSpc>
            </a:pPr>
            <a:r>
              <a:rPr lang="en-US" sz="5400" b="1" dirty="0">
                <a:solidFill>
                  <a:prstClr val="white"/>
                </a:solidFill>
                <a:effectLst>
                  <a:outerShdw blurRad="38100" dist="38100" dir="2700000" algn="tl">
                    <a:srgbClr val="000000">
                      <a:alpha val="43137"/>
                    </a:srgbClr>
                  </a:outerShdw>
                </a:effectLst>
                <a:latin typeface="Baskerville Old Face" panose="02020602080505020303" pitchFamily="18" charset="77"/>
              </a:rPr>
              <a:t>4. And let endurance have its perfect effect, so that you will be perfect and complete, not deficient in anything.</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1240355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4. And let endurance have its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perfect</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effect, so that you will be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perfect</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and complete, not deficient in anything.</a:t>
            </a:r>
          </a:p>
        </p:txBody>
      </p:sp>
      <p:sp>
        <p:nvSpPr>
          <p:cNvPr id="2" name="Rounded Rectangle 1">
            <a:extLst>
              <a:ext uri="{FF2B5EF4-FFF2-40B4-BE49-F238E27FC236}">
                <a16:creationId xmlns:a16="http://schemas.microsoft.com/office/drawing/2014/main" xmlns="" id="{547B2313-B788-2845-976D-DC933BC96099}"/>
              </a:ext>
            </a:extLst>
          </p:cNvPr>
          <p:cNvSpPr/>
          <p:nvPr/>
        </p:nvSpPr>
        <p:spPr>
          <a:xfrm>
            <a:off x="3612630" y="2478028"/>
            <a:ext cx="8184629" cy="218856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5400" b="1" dirty="0" err="1">
                <a:effectLst>
                  <a:outerShdw blurRad="38100" dist="38100" dir="2700000" algn="tl">
                    <a:srgbClr val="000000">
                      <a:alpha val="43137"/>
                    </a:srgbClr>
                  </a:outerShdw>
                </a:effectLst>
                <a:latin typeface="Baskerville Old Face" panose="02020602080505020303" pitchFamily="18" charset="77"/>
              </a:rPr>
              <a:t>teleios</a:t>
            </a:r>
            <a:r>
              <a:rPr lang="en-US" sz="5400" b="1" i="1" dirty="0">
                <a:effectLst>
                  <a:outerShdw blurRad="38100" dist="38100" dir="2700000" algn="tl">
                    <a:srgbClr val="000000">
                      <a:alpha val="43137"/>
                    </a:srgbClr>
                  </a:outerShdw>
                </a:effectLst>
                <a:latin typeface="Baskerville Old Face" panose="02020602080505020303" pitchFamily="18" charset="77"/>
              </a:rPr>
              <a:t> </a:t>
            </a:r>
            <a:r>
              <a:rPr lang="en-US" sz="5400" b="1" dirty="0">
                <a:effectLst>
                  <a:outerShdw blurRad="38100" dist="38100" dir="2700000" algn="tl">
                    <a:srgbClr val="000000">
                      <a:alpha val="43137"/>
                    </a:srgbClr>
                  </a:outerShdw>
                </a:effectLst>
                <a:latin typeface="Baskerville Old Face" panose="02020602080505020303" pitchFamily="18" charset="77"/>
              </a:rPr>
              <a:t>(</a:t>
            </a:r>
            <a:r>
              <a:rPr lang="el-GR" sz="5400" b="1" dirty="0">
                <a:effectLst>
                  <a:outerShdw blurRad="38100" dist="38100" dir="2700000" algn="tl">
                    <a:srgbClr val="000000">
                      <a:alpha val="43137"/>
                    </a:srgbClr>
                  </a:outerShdw>
                </a:effectLst>
              </a:rPr>
              <a:t>τέλειος</a:t>
            </a:r>
            <a:r>
              <a:rPr lang="en-US" sz="5400" b="1" dirty="0">
                <a:effectLst>
                  <a:outerShdw blurRad="38100" dist="38100" dir="2700000" algn="tl">
                    <a:srgbClr val="000000">
                      <a:alpha val="43137"/>
                    </a:srgbClr>
                  </a:outerShdw>
                </a:effectLst>
                <a:latin typeface="Baskerville Old Face" panose="02020602080505020303" pitchFamily="18" charset="77"/>
              </a:rPr>
              <a:t>): </a:t>
            </a:r>
            <a:r>
              <a:rPr lang="en-US" sz="5400" b="1" i="1" u="sng" dirty="0">
                <a:effectLst>
                  <a:outerShdw blurRad="38100" dist="38100" dir="2700000" algn="tl">
                    <a:srgbClr val="000000">
                      <a:alpha val="43137"/>
                    </a:srgbClr>
                  </a:outerShdw>
                </a:effectLst>
                <a:latin typeface="Baskerville Old Face" panose="02020602080505020303" pitchFamily="18" charset="77"/>
              </a:rPr>
              <a:t>mature</a:t>
            </a:r>
            <a:r>
              <a:rPr lang="en-US" sz="5400" b="1" dirty="0">
                <a:effectLst>
                  <a:outerShdw blurRad="38100" dist="38100" dir="2700000" algn="tl">
                    <a:srgbClr val="000000">
                      <a:alpha val="43137"/>
                    </a:srgbClr>
                  </a:outerShdw>
                </a:effectLst>
                <a:latin typeface="Baskerville Old Face" panose="02020602080505020303" pitchFamily="18" charset="77"/>
              </a:rPr>
              <a:t>; grown up; an adult; developed</a:t>
            </a:r>
            <a:endParaRPr lang="el-GR"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0456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4. And let endurance have its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perfect</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effect, so that you will be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perfect</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and complete, not deficient in anything.</a:t>
            </a:r>
          </a:p>
        </p:txBody>
      </p:sp>
      <p:sp>
        <p:nvSpPr>
          <p:cNvPr id="2" name="Rounded Rectangle 1">
            <a:extLst>
              <a:ext uri="{FF2B5EF4-FFF2-40B4-BE49-F238E27FC236}">
                <a16:creationId xmlns:a16="http://schemas.microsoft.com/office/drawing/2014/main" xmlns="" id="{547B2313-B788-2845-976D-DC933BC96099}"/>
              </a:ext>
            </a:extLst>
          </p:cNvPr>
          <p:cNvSpPr/>
          <p:nvPr/>
        </p:nvSpPr>
        <p:spPr>
          <a:xfrm>
            <a:off x="3612630" y="2478028"/>
            <a:ext cx="8184629" cy="218856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teleios</a:t>
            </a:r>
            <a:r>
              <a:rPr kumimoji="0" lang="en-US" sz="5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r>
              <a:rPr kumimoji="0" lang="el-GR"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τέλειος</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t>
            </a:r>
            <a:r>
              <a:rPr kumimoji="0" lang="en-US" sz="5400" b="1" i="1"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mature</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grown up; an adult; developed</a:t>
            </a:r>
            <a:endParaRPr kumimoji="0" lang="el-GR"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xmlns="" id="{099794EA-C462-CC49-BFD5-8C75655E8042}"/>
              </a:ext>
            </a:extLst>
          </p:cNvPr>
          <p:cNvSpPr/>
          <p:nvPr/>
        </p:nvSpPr>
        <p:spPr>
          <a:xfrm>
            <a:off x="497172" y="3238163"/>
            <a:ext cx="11197653" cy="2722054"/>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Without the testing of our faith </a:t>
            </a:r>
            <a:r>
              <a:rPr kumimoji="0" lang="en-US" sz="72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spiritual maturity</a:t>
            </a:r>
            <a:r>
              <a:rPr kumimoji="0" lang="en-US" sz="72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is </a:t>
            </a:r>
            <a:r>
              <a:rPr kumimoji="0" lang="en-US" sz="72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impossible</a:t>
            </a:r>
            <a:r>
              <a:rPr kumimoji="0" lang="en-US" sz="72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t>
            </a:r>
            <a:endParaRPr kumimoji="0" lang="en-US" sz="72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22053220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609600" y="1773331"/>
            <a:ext cx="48158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Final Thoughts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6035019" y="1242416"/>
            <a:ext cx="5425439" cy="49952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As followers of Jesus,</a:t>
            </a:r>
            <a:r>
              <a:rPr kumimoji="0" lang="en-US" sz="66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we have a </a:t>
            </a:r>
            <a:r>
              <a:rPr kumimoji="0" lang="en-US" sz="6600" b="1" i="1"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choice</a:t>
            </a:r>
            <a:r>
              <a:rPr kumimoji="0" lang="en-US" sz="66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 how we </a:t>
            </a:r>
            <a:r>
              <a:rPr kumimoji="0" lang="en-US" sz="6600" b="1" i="0" u="sng"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respond</a:t>
            </a:r>
            <a:r>
              <a:rPr kumimoji="0" lang="en-US" sz="66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in the midst of suffering.</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686978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sharpenSoften amount="-60000"/>
                    </a14:imgEffect>
                    <a14:imgEffect>
                      <a14:brightnessContrast bright="-40000"/>
                    </a14:imgEffect>
                  </a14:imgLayer>
                </a14:imgProps>
              </a:ext>
            </a:extLst>
          </a:blip>
          <a:srcRect t="8638" b="16362"/>
          <a:stretch/>
        </p:blipFill>
        <p:spPr>
          <a:xfrm>
            <a:off x="20"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289560" y="5593080"/>
            <a:ext cx="4815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James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0" y="365760"/>
            <a:ext cx="12191999" cy="210942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1. From </a:t>
            </a:r>
            <a:r>
              <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James</a:t>
            </a:r>
            <a:r>
              <a:rPr kumimoji="0" lang="en-US" sz="5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a slave of God and the Lord Jesus Christ, to the twelve tribes dispersed abroad. Greetings!</a:t>
            </a:r>
          </a:p>
        </p:txBody>
      </p:sp>
      <p:sp>
        <p:nvSpPr>
          <p:cNvPr id="2" name="Rectangle 1">
            <a:extLst>
              <a:ext uri="{FF2B5EF4-FFF2-40B4-BE49-F238E27FC236}">
                <a16:creationId xmlns:a16="http://schemas.microsoft.com/office/drawing/2014/main" xmlns="" id="{EFB6F8E9-67E7-294D-AC5E-A701275A86BF}"/>
              </a:ext>
            </a:extLst>
          </p:cNvPr>
          <p:cNvSpPr/>
          <p:nvPr/>
        </p:nvSpPr>
        <p:spPr>
          <a:xfrm>
            <a:off x="149902" y="1693889"/>
            <a:ext cx="11797259" cy="4607077"/>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(1 Cor. 15:3-7</a:t>
            </a:r>
            <a:r>
              <a:rPr lang="en-US" sz="4400" b="1" dirty="0">
                <a:solidFill>
                  <a:prstClr val="white"/>
                </a:solidFill>
                <a:effectLst>
                  <a:outerShdw blurRad="38100" dist="38100" dir="2700000" algn="tl">
                    <a:srgbClr val="000000">
                      <a:alpha val="43137"/>
                    </a:srgbClr>
                  </a:outerShdw>
                </a:effectLst>
                <a:latin typeface="Baskerville Old Face" panose="02020602080505020303" pitchFamily="18" charset="77"/>
              </a:rPr>
              <a:t>) Christ died for our sins, just as the Scriptures said. He was buried, and he was raised from the dead on the third day, just as the Scriptures said. He was seen by Peter and then by the Twelve. After that, he was seen by more than 500 of his followers at one time, most of whom are still alive, though some have died. </a:t>
            </a:r>
            <a:r>
              <a:rPr lang="en-US" sz="4400" b="1" u="sng" dirty="0">
                <a:solidFill>
                  <a:prstClr val="white"/>
                </a:solidFill>
                <a:effectLst>
                  <a:outerShdw blurRad="38100" dist="38100" dir="2700000" algn="tl">
                    <a:srgbClr val="000000">
                      <a:alpha val="43137"/>
                    </a:srgbClr>
                  </a:outerShdw>
                </a:effectLst>
                <a:latin typeface="Baskerville Old Face" panose="02020602080505020303" pitchFamily="18" charset="77"/>
              </a:rPr>
              <a:t>Then he was seen by James</a:t>
            </a:r>
            <a:r>
              <a:rPr lang="en-US" sz="4400" b="1" dirty="0">
                <a:solidFill>
                  <a:prstClr val="white"/>
                </a:solidFill>
                <a:effectLst>
                  <a:outerShdw blurRad="38100" dist="38100" dir="2700000" algn="tl">
                    <a:srgbClr val="000000">
                      <a:alpha val="43137"/>
                    </a:srgbClr>
                  </a:outerShdw>
                </a:effectLst>
                <a:latin typeface="Baskerville Old Face" panose="02020602080505020303" pitchFamily="18" charset="77"/>
              </a:rPr>
              <a:t> and later by all the apostles.</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1547909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609600" y="1773331"/>
            <a:ext cx="48158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Final Thoughts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6035019" y="1242416"/>
            <a:ext cx="5425439" cy="3370153"/>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We should be careful to </a:t>
            </a:r>
            <a:r>
              <a:rPr kumimoji="0" lang="en-US" sz="6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not</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equate trials with judgment.</a:t>
            </a:r>
          </a:p>
        </p:txBody>
      </p:sp>
    </p:spTree>
    <p:extLst>
      <p:ext uri="{BB962C8B-B14F-4D97-AF65-F5344CB8AC3E}">
        <p14:creationId xmlns:p14="http://schemas.microsoft.com/office/powerpoint/2010/main" val="222524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609600" y="1773331"/>
            <a:ext cx="48158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Final Thoughts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6035019" y="1242416"/>
            <a:ext cx="5425439" cy="418268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We should be careful to </a:t>
            </a:r>
            <a:r>
              <a:rPr kumimoji="0" lang="en-US" sz="6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not</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equate these trials with personal sin.</a:t>
            </a:r>
          </a:p>
        </p:txBody>
      </p:sp>
    </p:spTree>
    <p:extLst>
      <p:ext uri="{BB962C8B-B14F-4D97-AF65-F5344CB8AC3E}">
        <p14:creationId xmlns:p14="http://schemas.microsoft.com/office/powerpoint/2010/main" val="1654742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609600" y="1773331"/>
            <a:ext cx="48158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Final Thoughts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6035019" y="1242416"/>
            <a:ext cx="5425439" cy="49952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6600" b="1" dirty="0">
                <a:solidFill>
                  <a:prstClr val="white"/>
                </a:solidFill>
                <a:effectLst>
                  <a:outerShdw blurRad="38100" dist="38100" dir="2700000" algn="tl">
                    <a:srgbClr val="000000">
                      <a:alpha val="43137"/>
                    </a:srgbClr>
                  </a:outerShdw>
                </a:effectLst>
                <a:latin typeface="Baskerville Old Face" panose="02020602080505020303" pitchFamily="18" charset="77"/>
              </a:rPr>
              <a:t>Do you look at trials in your life as opportunities for spiritual growth?</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14027940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609600" y="1773331"/>
            <a:ext cx="48158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Final Thoughts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6035019" y="672789"/>
            <a:ext cx="5425439" cy="580774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6600" b="1" dirty="0">
                <a:solidFill>
                  <a:prstClr val="white"/>
                </a:solidFill>
                <a:effectLst>
                  <a:outerShdw blurRad="38100" dist="38100" dir="2700000" algn="tl">
                    <a:srgbClr val="000000">
                      <a:alpha val="43137"/>
                    </a:srgbClr>
                  </a:outerShdw>
                </a:effectLst>
                <a:latin typeface="Baskerville Old Face" panose="02020602080505020303" pitchFamily="18" charset="77"/>
              </a:rPr>
              <a:t>Would you like to experience the </a:t>
            </a:r>
            <a:r>
              <a:rPr lang="en-US" sz="6600" b="1" i="1" dirty="0">
                <a:solidFill>
                  <a:prstClr val="white"/>
                </a:solidFill>
                <a:effectLst>
                  <a:outerShdw blurRad="38100" dist="38100" dir="2700000" algn="tl">
                    <a:srgbClr val="000000">
                      <a:alpha val="43137"/>
                    </a:srgbClr>
                  </a:outerShdw>
                </a:effectLst>
                <a:latin typeface="Baskerville Old Face" panose="02020602080505020303" pitchFamily="18" charset="77"/>
              </a:rPr>
              <a:t>peace</a:t>
            </a:r>
            <a:r>
              <a:rPr lang="en-US" sz="6600" b="1" dirty="0">
                <a:solidFill>
                  <a:prstClr val="white"/>
                </a:solidFill>
                <a:effectLst>
                  <a:outerShdw blurRad="38100" dist="38100" dir="2700000" algn="tl">
                    <a:srgbClr val="000000">
                      <a:alpha val="43137"/>
                    </a:srgbClr>
                  </a:outerShdw>
                </a:effectLst>
                <a:latin typeface="Baskerville Old Face" panose="02020602080505020303" pitchFamily="18" charset="77"/>
              </a:rPr>
              <a:t> that Jesus offers, even in the midst of suffering? </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2551224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harpenSoften amount="-60000"/>
                    </a14:imgEffect>
                    <a14:imgEffect>
                      <a14:brightnessContrast bright="-40000"/>
                    </a14:imgEffect>
                  </a14:imgLayer>
                </a14:imgProps>
              </a:ext>
            </a:extLst>
          </a:blip>
          <a:srcRect t="8638" b="16362"/>
          <a:stretch/>
        </p:blipFill>
        <p:spPr>
          <a:xfrm>
            <a:off x="21" y="10"/>
            <a:ext cx="12191979" cy="6857990"/>
          </a:xfrm>
          <a:prstGeom prst="rect">
            <a:avLst/>
          </a:prstGeom>
        </p:spPr>
      </p:pic>
      <p:sp>
        <p:nvSpPr>
          <p:cNvPr id="9" name="TextBox 8">
            <a:extLst>
              <a:ext uri="{FF2B5EF4-FFF2-40B4-BE49-F238E27FC236}">
                <a16:creationId xmlns:a16="http://schemas.microsoft.com/office/drawing/2014/main" xmlns="" id="{B93615D4-9C3B-3840-A21B-70CB256CA696}"/>
              </a:ext>
            </a:extLst>
          </p:cNvPr>
          <p:cNvSpPr txBox="1"/>
          <p:nvPr/>
        </p:nvSpPr>
        <p:spPr>
          <a:xfrm>
            <a:off x="609600" y="1773331"/>
            <a:ext cx="48158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eorgia" panose="02040502050405020303" pitchFamily="18" charset="0"/>
                <a:ea typeface="+mn-ea"/>
                <a:cs typeface="+mn-cs"/>
              </a:rPr>
              <a:t>Final Thoughts</a:t>
            </a:r>
          </a:p>
        </p:txBody>
      </p:sp>
      <p:sp>
        <p:nvSpPr>
          <p:cNvPr id="10" name="TextBox 9">
            <a:extLst>
              <a:ext uri="{FF2B5EF4-FFF2-40B4-BE49-F238E27FC236}">
                <a16:creationId xmlns:a16="http://schemas.microsoft.com/office/drawing/2014/main" xmlns="" id="{C4F28302-E7B1-0444-AFF2-794545EC0B61}"/>
              </a:ext>
            </a:extLst>
          </p:cNvPr>
          <p:cNvSpPr txBox="1"/>
          <p:nvPr/>
        </p:nvSpPr>
        <p:spPr>
          <a:xfrm>
            <a:off x="6035019" y="672789"/>
            <a:ext cx="5425439" cy="580774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Would you like to experience the </a:t>
            </a:r>
            <a:r>
              <a:rPr kumimoji="0" lang="en-US" sz="6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peace</a:t>
            </a: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 that Jesus offers, even in the midst of suffering? </a:t>
            </a:r>
          </a:p>
        </p:txBody>
      </p:sp>
      <p:sp>
        <p:nvSpPr>
          <p:cNvPr id="5" name="Rectangle 4">
            <a:extLst>
              <a:ext uri="{FF2B5EF4-FFF2-40B4-BE49-F238E27FC236}">
                <a16:creationId xmlns:a16="http://schemas.microsoft.com/office/drawing/2014/main" xmlns="" id="{D996FCBC-D47D-904B-91BB-A81104D68F19}"/>
              </a:ext>
            </a:extLst>
          </p:cNvPr>
          <p:cNvSpPr/>
          <p:nvPr/>
        </p:nvSpPr>
        <p:spPr>
          <a:xfrm>
            <a:off x="1141750" y="672789"/>
            <a:ext cx="9908499" cy="5486400"/>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000" b="1" dirty="0">
                <a:effectLst>
                  <a:outerShdw blurRad="38100" dist="38100" dir="2700000" algn="tl">
                    <a:srgbClr val="000000">
                      <a:alpha val="43137"/>
                    </a:srgbClr>
                  </a:outerShdw>
                </a:effectLst>
                <a:latin typeface="Baskerville Old Face" panose="02020602080505020303" pitchFamily="18" charset="77"/>
              </a:rPr>
              <a:t>(Jn. 16:33) Jesus said, “I have told you these things so that </a:t>
            </a:r>
            <a:r>
              <a:rPr lang="en-US" sz="6000" b="1" u="sng" dirty="0">
                <a:effectLst>
                  <a:outerShdw blurRad="38100" dist="38100" dir="2700000" algn="tl">
                    <a:srgbClr val="000000">
                      <a:alpha val="43137"/>
                    </a:srgbClr>
                  </a:outerShdw>
                </a:effectLst>
                <a:latin typeface="Baskerville Old Face" panose="02020602080505020303" pitchFamily="18" charset="77"/>
              </a:rPr>
              <a:t>in me you may have peace</a:t>
            </a:r>
            <a:r>
              <a:rPr lang="en-US" sz="6000" b="1" dirty="0">
                <a:effectLst>
                  <a:outerShdw blurRad="38100" dist="38100" dir="2700000" algn="tl">
                    <a:srgbClr val="000000">
                      <a:alpha val="43137"/>
                    </a:srgbClr>
                  </a:outerShdw>
                </a:effectLst>
                <a:latin typeface="Baskerville Old Face" panose="02020602080505020303" pitchFamily="18" charset="77"/>
              </a:rPr>
              <a:t>. In the world you have trouble and suffering, but take courage—I have conquered the world.”</a:t>
            </a:r>
          </a:p>
        </p:txBody>
      </p:sp>
    </p:spTree>
    <p:extLst>
      <p:ext uri="{BB962C8B-B14F-4D97-AF65-F5344CB8AC3E}">
        <p14:creationId xmlns:p14="http://schemas.microsoft.com/office/powerpoint/2010/main" val="2856386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style.rotation</p:attrName>
                                        </p:attrNameLst>
                                      </p:cBhvr>
                                      <p:tavLst>
                                        <p:tav tm="0">
                                          <p:val>
                                            <p:fltVal val="720"/>
                                          </p:val>
                                        </p:tav>
                                        <p:tav tm="100000">
                                          <p:val>
                                            <p:fltVal val="0"/>
                                          </p:val>
                                        </p:tav>
                                      </p:tavLst>
                                    </p:anim>
                                    <p:anim calcmode="lin" valueType="num">
                                      <p:cBhvr>
                                        <p:cTn id="9" dur="1250" fill="hold"/>
                                        <p:tgtEl>
                                          <p:spTgt spid="5"/>
                                        </p:tgtEl>
                                        <p:attrNameLst>
                                          <p:attrName>ppt_h</p:attrName>
                                        </p:attrNameLst>
                                      </p:cBhvr>
                                      <p:tavLst>
                                        <p:tav tm="0">
                                          <p:val>
                                            <p:fltVal val="0"/>
                                          </p:val>
                                        </p:tav>
                                        <p:tav tm="100000">
                                          <p:val>
                                            <p:strVal val="#ppt_h"/>
                                          </p:val>
                                        </p:tav>
                                      </p:tavLst>
                                    </p:anim>
                                    <p:anim calcmode="lin" valueType="num">
                                      <p:cBhvr>
                                        <p:cTn id="10" dur="125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558291-1BB4-435B-86FB-4E569AA0EBE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5000"/>
                    </a14:imgEffect>
                  </a14:imgLayer>
                </a14:imgProps>
              </a:ext>
            </a:extLst>
          </a:blip>
          <a:srcRect t="8638" b="16362"/>
          <a:stretch/>
        </p:blipFill>
        <p:spPr>
          <a:xfrm>
            <a:off x="0" y="-1"/>
            <a:ext cx="12192000" cy="6858002"/>
          </a:xfrm>
          <a:prstGeom prst="rect">
            <a:avLst/>
          </a:prstGeom>
        </p:spPr>
      </p:pic>
      <p:sp>
        <p:nvSpPr>
          <p:cNvPr id="2" name="Title 1">
            <a:extLst>
              <a:ext uri="{FF2B5EF4-FFF2-40B4-BE49-F238E27FC236}">
                <a16:creationId xmlns:a16="http://schemas.microsoft.com/office/drawing/2014/main" xmlns="" id="{16B8170B-E429-114B-ACF5-316B2EEBF4E0}"/>
              </a:ext>
            </a:extLst>
          </p:cNvPr>
          <p:cNvSpPr>
            <a:spLocks noGrp="1"/>
          </p:cNvSpPr>
          <p:nvPr>
            <p:ph type="ctrTitle"/>
          </p:nvPr>
        </p:nvSpPr>
        <p:spPr>
          <a:xfrm>
            <a:off x="8022021" y="3231931"/>
            <a:ext cx="3852041" cy="1834056"/>
          </a:xfrm>
        </p:spPr>
        <p:txBody>
          <a:bodyPr>
            <a:normAutofit/>
          </a:bodyPr>
          <a:lstStyle/>
          <a:p>
            <a:r>
              <a:rPr lang="en-US" sz="4000"/>
              <a:t>James</a:t>
            </a:r>
          </a:p>
        </p:txBody>
      </p:sp>
      <p:sp>
        <p:nvSpPr>
          <p:cNvPr id="3" name="Subtitle 2">
            <a:extLst>
              <a:ext uri="{FF2B5EF4-FFF2-40B4-BE49-F238E27FC236}">
                <a16:creationId xmlns:a16="http://schemas.microsoft.com/office/drawing/2014/main" xmlns="" id="{D586EA5F-4E79-9042-A640-D86AD94F3D21}"/>
              </a:ext>
            </a:extLst>
          </p:cNvPr>
          <p:cNvSpPr>
            <a:spLocks noGrp="1"/>
          </p:cNvSpPr>
          <p:nvPr>
            <p:ph type="subTitle" idx="1"/>
          </p:nvPr>
        </p:nvSpPr>
        <p:spPr>
          <a:xfrm>
            <a:off x="7782910" y="5242675"/>
            <a:ext cx="4330262" cy="683284"/>
          </a:xfrm>
        </p:spPr>
        <p:txBody>
          <a:bodyPr>
            <a:normAutofit/>
          </a:bodyPr>
          <a:lstStyle/>
          <a:p>
            <a:r>
              <a:rPr lang="en-US" sz="2000"/>
              <a:t>Chapter 1</a:t>
            </a:r>
          </a:p>
        </p:txBody>
      </p:sp>
      <p:sp>
        <p:nvSpPr>
          <p:cNvPr id="5" name="TextBox 4">
            <a:extLst>
              <a:ext uri="{FF2B5EF4-FFF2-40B4-BE49-F238E27FC236}">
                <a16:creationId xmlns:a16="http://schemas.microsoft.com/office/drawing/2014/main" xmlns="" id="{44CB96FB-71EF-5F42-B7E8-7E07DA72CC00}"/>
              </a:ext>
            </a:extLst>
          </p:cNvPr>
          <p:cNvSpPr txBox="1"/>
          <p:nvPr/>
        </p:nvSpPr>
        <p:spPr>
          <a:xfrm>
            <a:off x="0" y="472440"/>
            <a:ext cx="12192000" cy="3154710"/>
          </a:xfrm>
          <a:prstGeom prst="rect">
            <a:avLst/>
          </a:prstGeom>
          <a:noFill/>
        </p:spPr>
        <p:txBody>
          <a:bodyPr wrap="square" rtlCol="0">
            <a:spAutoFit/>
          </a:bodyPr>
          <a:lstStyle/>
          <a:p>
            <a:pPr algn="ctr"/>
            <a:r>
              <a:rPr lang="en-US" sz="19900" b="1" i="1" dirty="0">
                <a:solidFill>
                  <a:schemeClr val="accent4"/>
                </a:solidFill>
                <a:effectLst>
                  <a:outerShdw blurRad="38100" dist="38100" dir="2700000" algn="tl">
                    <a:srgbClr val="000000">
                      <a:alpha val="43137"/>
                    </a:srgbClr>
                  </a:outerShdw>
                </a:effectLst>
                <a:latin typeface="Georgia" panose="02040502050405020303" pitchFamily="18" charset="0"/>
              </a:rPr>
              <a:t>James</a:t>
            </a:r>
          </a:p>
        </p:txBody>
      </p:sp>
      <p:sp>
        <p:nvSpPr>
          <p:cNvPr id="6" name="TextBox 5">
            <a:extLst>
              <a:ext uri="{FF2B5EF4-FFF2-40B4-BE49-F238E27FC236}">
                <a16:creationId xmlns:a16="http://schemas.microsoft.com/office/drawing/2014/main" xmlns="" id="{08B57963-95F3-D246-ABFD-D09481BC6FEE}"/>
              </a:ext>
            </a:extLst>
          </p:cNvPr>
          <p:cNvSpPr txBox="1"/>
          <p:nvPr/>
        </p:nvSpPr>
        <p:spPr>
          <a:xfrm>
            <a:off x="4221480" y="3672915"/>
            <a:ext cx="7652582" cy="2557623"/>
          </a:xfrm>
          <a:prstGeom prst="rect">
            <a:avLst/>
          </a:prstGeom>
          <a:noFill/>
        </p:spPr>
        <p:txBody>
          <a:bodyPr wrap="square" rtlCol="0">
            <a:spAutoFit/>
          </a:bodyPr>
          <a:lstStyle/>
          <a:p>
            <a:pPr algn="ctr">
              <a:lnSpc>
                <a:spcPct val="80000"/>
              </a:lnSpc>
            </a:pPr>
            <a:r>
              <a:rPr lang="en-US" sz="6600" b="1" dirty="0">
                <a:solidFill>
                  <a:schemeClr val="bg1"/>
                </a:solidFill>
                <a:effectLst>
                  <a:outerShdw blurRad="38100" dist="38100" dir="2700000" algn="tl">
                    <a:srgbClr val="000000">
                      <a:alpha val="43137"/>
                    </a:srgbClr>
                  </a:outerShdw>
                </a:effectLst>
                <a:latin typeface="Baskerville Old Face" panose="02020602080505020303" pitchFamily="18" charset="77"/>
              </a:rPr>
              <a:t>Thoughts? </a:t>
            </a:r>
          </a:p>
          <a:p>
            <a:pPr algn="ctr">
              <a:lnSpc>
                <a:spcPct val="80000"/>
              </a:lnSpc>
            </a:pPr>
            <a:r>
              <a:rPr lang="en-US" sz="6600" b="1" dirty="0">
                <a:solidFill>
                  <a:schemeClr val="bg1"/>
                </a:solidFill>
                <a:effectLst>
                  <a:outerShdw blurRad="38100" dist="38100" dir="2700000" algn="tl">
                    <a:srgbClr val="000000">
                      <a:alpha val="43137"/>
                    </a:srgbClr>
                  </a:outerShdw>
                </a:effectLst>
                <a:latin typeface="Baskerville Old Face" panose="02020602080505020303" pitchFamily="18" charset="77"/>
              </a:rPr>
              <a:t>Questions?</a:t>
            </a:r>
          </a:p>
          <a:p>
            <a:pPr algn="ctr">
              <a:lnSpc>
                <a:spcPct val="80000"/>
              </a:lnSpc>
            </a:pPr>
            <a:r>
              <a:rPr lang="en-US" sz="6600" b="1" dirty="0">
                <a:solidFill>
                  <a:schemeClr val="bg1"/>
                </a:solidFill>
                <a:effectLst>
                  <a:outerShdw blurRad="38100" dist="38100" dir="2700000" algn="tl">
                    <a:srgbClr val="000000">
                      <a:alpha val="43137"/>
                    </a:srgbClr>
                  </a:outerShdw>
                </a:effectLst>
                <a:latin typeface="Baskerville Old Face" panose="02020602080505020303" pitchFamily="18" charset="77"/>
              </a:rPr>
              <a:t>Comments?</a:t>
            </a:r>
          </a:p>
        </p:txBody>
      </p:sp>
    </p:spTree>
    <p:extLst>
      <p:ext uri="{BB962C8B-B14F-4D97-AF65-F5344CB8AC3E}">
        <p14:creationId xmlns:p14="http://schemas.microsoft.com/office/powerpoint/2010/main" val="2199959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24861" pathEditMode="relative" ptsTypes="AA">
                                      <p:cBhvr>
                                        <p:cTn id="6" dur="15000" fill="hold"/>
                                        <p:tgtEl>
                                          <p:spTgt spid="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15000" fill="hold"/>
                                        <p:tgtEl>
                                          <p:spTgt spid="4"/>
                                        </p:tgtEl>
                                      </p:cBhvr>
                                      <p:by x="150000" y="150000"/>
                                    </p:animScale>
                                  </p:childTnLst>
                                </p:cTn>
                              </p:par>
                            </p:childTnLst>
                          </p:cTn>
                        </p:par>
                        <p:par>
                          <p:cTn id="9" fill="hold">
                            <p:stCondLst>
                              <p:cond delay="15000"/>
                            </p:stCondLst>
                            <p:childTnLst>
                              <p:par>
                                <p:cTn id="10" presetID="0" presetClass="path" presetSubtype="0" accel="50000" decel="50000" fill="hold" nodeType="afterEffect">
                                  <p:stCondLst>
                                    <p:cond delay="5000"/>
                                  </p:stCondLst>
                                  <p:childTnLst>
                                    <p:animMotion origin="layout" path="M -0.24922 0.24861 L 0 0" pathEditMode="relative" ptsTypes="AA">
                                      <p:cBhvr>
                                        <p:cTn id="11" dur="15000" fill="hold"/>
                                        <p:tgtEl>
                                          <p:spTgt spid="4"/>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15000" fill="hold"/>
                                        <p:tgtEl>
                                          <p:spTgt spid="4"/>
                                        </p:tgtEl>
                                      </p:cBhvr>
                                      <p:by x="150000" y="150000"/>
                                      <p:to x="100000" y="100000"/>
                                    </p:animScale>
                                  </p:childTnLst>
                                </p:cTn>
                              </p:par>
                            </p:childTnLst>
                          </p:cTn>
                        </p:par>
                        <p:par>
                          <p:cTn id="14" fill="hold">
                            <p:stCondLst>
                              <p:cond delay="3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4"/>
                                        </p:tgtEl>
                                        <p:attrNameLst>
                                          <p:attrName>ppt_x</p:attrName>
                                          <p:attrName>ppt_y</p:attrName>
                                        </p:attrNameLst>
                                      </p:cBhvr>
                                    </p:animMotion>
                                  </p:childTnLst>
                                </p:cTn>
                              </p:par>
                            </p:childTnLst>
                          </p:cTn>
                        </p:par>
                      </p:childTnLst>
                    </p:cTn>
                  </p:par>
                </p:childTnLst>
              </p:cTn>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F16E99D-6625-9D44-803C-B7E55C66C326}"/>
              </a:ext>
            </a:extLst>
          </p:cNvPr>
          <p:cNvSpPr txBox="1"/>
          <p:nvPr/>
        </p:nvSpPr>
        <p:spPr>
          <a:xfrm>
            <a:off x="6143182" y="0"/>
            <a:ext cx="6172782" cy="6857990"/>
          </a:xfrm>
          <a:prstGeom prst="rect">
            <a:avLst/>
          </a:prstGeom>
        </p:spPr>
        <p:txBody>
          <a:bodyPr vert="horz" lIns="91440" tIns="45720" rIns="91440" bIns="45720" rtlCol="0" anchor="b">
            <a:noAutofit/>
          </a:bodyPr>
          <a:lstStyle/>
          <a:p>
            <a:pPr>
              <a:lnSpc>
                <a:spcPct val="80000"/>
              </a:lnSpc>
              <a:spcBef>
                <a:spcPct val="0"/>
              </a:spcBef>
              <a:spcAft>
                <a:spcPts val="600"/>
              </a:spcAft>
              <a:defRPr/>
            </a:pPr>
            <a:r>
              <a:rPr lang="en-US" sz="4600" spc="-300" dirty="0">
                <a:effectLst>
                  <a:outerShdw blurRad="38100" dist="38100" dir="2700000" algn="tl">
                    <a:srgbClr val="000000">
                      <a:alpha val="43137"/>
                    </a:srgbClr>
                  </a:outerShdw>
                </a:effectLst>
                <a:latin typeface="Georgia" panose="02040502050405020303" pitchFamily="18" charset="0"/>
                <a:ea typeface="+mj-ea"/>
                <a:cs typeface="+mj-cs"/>
              </a:rPr>
              <a:t>(</a:t>
            </a:r>
            <a:r>
              <a:rPr lang="en-US" sz="4600" spc="-300" dirty="0" err="1">
                <a:effectLst>
                  <a:outerShdw blurRad="38100" dist="38100" dir="2700000" algn="tl">
                    <a:srgbClr val="000000">
                      <a:alpha val="43137"/>
                    </a:srgbClr>
                  </a:outerShdw>
                </a:effectLst>
                <a:latin typeface="Georgia" panose="02040502050405020303" pitchFamily="18" charset="0"/>
                <a:ea typeface="+mj-ea"/>
                <a:cs typeface="+mj-cs"/>
              </a:rPr>
              <a:t>Hegesippus</a:t>
            </a:r>
            <a:r>
              <a:rPr lang="en-US" sz="4600" spc="-300" dirty="0">
                <a:effectLst>
                  <a:outerShdw blurRad="38100" dist="38100" dir="2700000" algn="tl">
                    <a:srgbClr val="000000">
                      <a:alpha val="43137"/>
                    </a:srgbClr>
                  </a:outerShdw>
                </a:effectLst>
                <a:latin typeface="Georgia" panose="02040502050405020303" pitchFamily="18" charset="0"/>
                <a:ea typeface="+mj-ea"/>
                <a:cs typeface="+mj-cs"/>
              </a:rPr>
              <a:t>) “They came, therefore, in a body to James, and said: "We entreat you, restrain the people: for they have gone astray in their opinions about Jesus, as if he were the Christ. We entreat you to persuade all who have come for the day of the </a:t>
            </a:r>
            <a:r>
              <a:rPr lang="en-US" sz="4600" spc="-300" dirty="0" err="1">
                <a:effectLst>
                  <a:outerShdw blurRad="38100" dist="38100" dir="2700000" algn="tl">
                    <a:srgbClr val="000000">
                      <a:alpha val="43137"/>
                    </a:srgbClr>
                  </a:outerShdw>
                </a:effectLst>
                <a:latin typeface="Georgia" panose="02040502050405020303" pitchFamily="18" charset="0"/>
                <a:ea typeface="+mj-ea"/>
                <a:cs typeface="+mj-cs"/>
              </a:rPr>
              <a:t>passover</a:t>
            </a:r>
            <a:r>
              <a:rPr lang="en-US" sz="4600" spc="-300" dirty="0">
                <a:effectLst>
                  <a:outerShdw blurRad="38100" dist="38100" dir="2700000" algn="tl">
                    <a:srgbClr val="000000">
                      <a:alpha val="43137"/>
                    </a:srgbClr>
                  </a:outerShdw>
                </a:effectLst>
                <a:latin typeface="Georgia" panose="02040502050405020303" pitchFamily="18" charset="0"/>
                <a:ea typeface="+mj-ea"/>
                <a:cs typeface="+mj-cs"/>
              </a:rPr>
              <a:t>, concerning Jesus…</a:t>
            </a:r>
            <a:endParaRPr kumimoji="0" lang="en-US" sz="4600" u="none" strike="noStrike" cap="none" spc="-300" normalizeH="0" baseline="0" noProof="0" dirty="0">
              <a:ln>
                <a:noFill/>
              </a:ln>
              <a:effectLst>
                <a:outerShdw blurRad="38100" dist="38100" dir="2700000" algn="tl">
                  <a:srgbClr val="000000">
                    <a:alpha val="43137"/>
                  </a:srgbClr>
                </a:outerShdw>
              </a:effectLst>
              <a:uLnTx/>
              <a:uFillTx/>
              <a:latin typeface="Georgia" panose="02040502050405020303" pitchFamily="18" charset="0"/>
              <a:ea typeface="+mj-ea"/>
              <a:cs typeface="+mj-cs"/>
            </a:endParaRPr>
          </a:p>
        </p:txBody>
      </p:sp>
      <p:sp>
        <p:nvSpPr>
          <p:cNvPr id="20" name="Freeform: Shape 1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book, text&#10;&#10;Description automatically generated">
            <a:extLst>
              <a:ext uri="{FF2B5EF4-FFF2-40B4-BE49-F238E27FC236}">
                <a16:creationId xmlns:a16="http://schemas.microsoft.com/office/drawing/2014/main" xmlns="" id="{224FE8F8-3C74-7F4F-8403-38620BB45500}"/>
              </a:ext>
            </a:extLst>
          </p:cNvPr>
          <p:cNvPicPr>
            <a:picLocks noChangeAspect="1"/>
          </p:cNvPicPr>
          <p:nvPr/>
        </p:nvPicPr>
        <p:blipFill rotWithShape="1">
          <a:blip r:embed="rId3"/>
          <a:srcRect t="18423" r="-2" b="87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348351998"/>
      </p:ext>
    </p:extLst>
  </p:cSld>
  <p:clrMapOvr>
    <a:overrideClrMapping bg1="dk1" tx1="lt1" bg2="dk2" tx2="lt2" accent1="accent1" accent2="accent2" accent3="accent3" accent4="accent4" accent5="accent5" accent6="accent6" hlink="hlink" folHlink="folHlink"/>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book, text&#10;&#10;Description automatically generated">
            <a:extLst>
              <a:ext uri="{FF2B5EF4-FFF2-40B4-BE49-F238E27FC236}">
                <a16:creationId xmlns:a16="http://schemas.microsoft.com/office/drawing/2014/main" xmlns="" id="{224FE8F8-3C74-7F4F-8403-38620BB45500}"/>
              </a:ext>
            </a:extLst>
          </p:cNvPr>
          <p:cNvPicPr>
            <a:picLocks noChangeAspect="1"/>
          </p:cNvPicPr>
          <p:nvPr/>
        </p:nvPicPr>
        <p:blipFill rotWithShape="1">
          <a:blip r:embed="rId3"/>
          <a:srcRect t="18423" r="-2" b="87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extBox 6">
            <a:extLst>
              <a:ext uri="{FF2B5EF4-FFF2-40B4-BE49-F238E27FC236}">
                <a16:creationId xmlns:a16="http://schemas.microsoft.com/office/drawing/2014/main" xmlns="" id="{9405278E-AB74-5740-9FF1-7B29489AFF20}"/>
              </a:ext>
            </a:extLst>
          </p:cNvPr>
          <p:cNvSpPr txBox="1"/>
          <p:nvPr/>
        </p:nvSpPr>
        <p:spPr>
          <a:xfrm>
            <a:off x="6143182" y="0"/>
            <a:ext cx="6172782" cy="4897464"/>
          </a:xfrm>
          <a:prstGeom prst="rect">
            <a:avLst/>
          </a:prstGeom>
        </p:spPr>
        <p:txBody>
          <a:bodyPr vert="horz" lIns="91440" tIns="45720" rIns="91440" bIns="45720" rtlCol="0" anchor="b">
            <a:noAutofit/>
          </a:bodyPr>
          <a:lstStyle/>
          <a:p>
            <a:pPr>
              <a:lnSpc>
                <a:spcPct val="80000"/>
              </a:lnSpc>
              <a:spcBef>
                <a:spcPct val="0"/>
              </a:spcBef>
              <a:spcAft>
                <a:spcPts val="600"/>
              </a:spcAft>
              <a:defRPr/>
            </a:pPr>
            <a:r>
              <a:rPr lang="en-US" sz="4800" spc="-300" dirty="0">
                <a:effectLst>
                  <a:outerShdw blurRad="38100" dist="38100" dir="2700000" algn="tl">
                    <a:srgbClr val="000000">
                      <a:alpha val="43137"/>
                    </a:srgbClr>
                  </a:outerShdw>
                </a:effectLst>
                <a:latin typeface="Georgia" panose="02040502050405020303" pitchFamily="18" charset="0"/>
                <a:ea typeface="+mj-ea"/>
                <a:cs typeface="+mj-cs"/>
              </a:rPr>
              <a:t>…Take a stand, then, upon the summit of the temple, that from that elevated spot you may be clearly seen, and your words may be plainly audible to all the people”… </a:t>
            </a:r>
            <a:endParaRPr kumimoji="0" lang="en-US" sz="4800" u="none" strike="noStrike" cap="none" spc="-300" normalizeH="0" baseline="0" noProof="0" dirty="0">
              <a:ln>
                <a:noFill/>
              </a:ln>
              <a:effectLst>
                <a:outerShdw blurRad="38100" dist="38100" dir="2700000" algn="tl">
                  <a:srgbClr val="000000">
                    <a:alpha val="43137"/>
                  </a:srgbClr>
                </a:outerShdw>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2234869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book, text&#10;&#10;Description automatically generated">
            <a:extLst>
              <a:ext uri="{FF2B5EF4-FFF2-40B4-BE49-F238E27FC236}">
                <a16:creationId xmlns:a16="http://schemas.microsoft.com/office/drawing/2014/main" xmlns="" id="{224FE8F8-3C74-7F4F-8403-38620BB45500}"/>
              </a:ext>
            </a:extLst>
          </p:cNvPr>
          <p:cNvPicPr>
            <a:picLocks noChangeAspect="1"/>
          </p:cNvPicPr>
          <p:nvPr/>
        </p:nvPicPr>
        <p:blipFill rotWithShape="1">
          <a:blip r:embed="rId3"/>
          <a:srcRect t="18423" r="-2" b="87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extBox 5">
            <a:extLst>
              <a:ext uri="{FF2B5EF4-FFF2-40B4-BE49-F238E27FC236}">
                <a16:creationId xmlns:a16="http://schemas.microsoft.com/office/drawing/2014/main" xmlns="" id="{CBD12174-97B7-6A41-937A-48A95995E272}"/>
              </a:ext>
            </a:extLst>
          </p:cNvPr>
          <p:cNvSpPr txBox="1"/>
          <p:nvPr/>
        </p:nvSpPr>
        <p:spPr>
          <a:xfrm>
            <a:off x="6143182" y="-1"/>
            <a:ext cx="6172782" cy="6857989"/>
          </a:xfrm>
          <a:prstGeom prst="rect">
            <a:avLst/>
          </a:prstGeom>
        </p:spPr>
        <p:txBody>
          <a:bodyPr vert="horz" lIns="91440" tIns="45720" rIns="91440" bIns="45720" rtlCol="0" anchor="b">
            <a:noAutofit/>
          </a:bodyPr>
          <a:lstStyle/>
          <a:p>
            <a:pPr>
              <a:lnSpc>
                <a:spcPct val="80000"/>
              </a:lnSpc>
              <a:spcBef>
                <a:spcPct val="0"/>
              </a:spcBef>
              <a:spcAft>
                <a:spcPts val="600"/>
              </a:spcAft>
              <a:defRPr/>
            </a:pPr>
            <a:r>
              <a:rPr lang="en-US" sz="4600" spc="-300" dirty="0">
                <a:solidFill>
                  <a:prstClr val="white"/>
                </a:solidFill>
                <a:effectLst>
                  <a:outerShdw blurRad="38100" dist="38100" dir="2700000" algn="tl">
                    <a:srgbClr val="000000">
                      <a:alpha val="43137"/>
                    </a:srgbClr>
                  </a:outerShdw>
                </a:effectLst>
                <a:latin typeface="Georgia" panose="02040502050405020303" pitchFamily="18" charset="0"/>
              </a:rPr>
              <a:t>…The scribes and Pharisees accordingly set James on the summit of the temple, and cried aloud to him, and said: "O just one, whom we are all bound to obey, forasmuch as the people are in error, and follow Jesus the crucified, do  tell us what is the door of Jesus, the crucified.”…</a:t>
            </a:r>
            <a:endParaRPr kumimoji="0" lang="en-US" sz="46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endParaRPr>
          </a:p>
        </p:txBody>
      </p:sp>
    </p:spTree>
    <p:extLst>
      <p:ext uri="{BB962C8B-B14F-4D97-AF65-F5344CB8AC3E}">
        <p14:creationId xmlns:p14="http://schemas.microsoft.com/office/powerpoint/2010/main" val="3907843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book, text&#10;&#10;Description automatically generated">
            <a:extLst>
              <a:ext uri="{FF2B5EF4-FFF2-40B4-BE49-F238E27FC236}">
                <a16:creationId xmlns:a16="http://schemas.microsoft.com/office/drawing/2014/main" xmlns="" id="{224FE8F8-3C74-7F4F-8403-38620BB45500}"/>
              </a:ext>
            </a:extLst>
          </p:cNvPr>
          <p:cNvPicPr>
            <a:picLocks noChangeAspect="1"/>
          </p:cNvPicPr>
          <p:nvPr/>
        </p:nvPicPr>
        <p:blipFill rotWithShape="1">
          <a:blip r:embed="rId3"/>
          <a:srcRect t="18423" r="-2" b="87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extBox 6">
            <a:extLst>
              <a:ext uri="{FF2B5EF4-FFF2-40B4-BE49-F238E27FC236}">
                <a16:creationId xmlns:a16="http://schemas.microsoft.com/office/drawing/2014/main" xmlns="" id="{F0859778-3BC5-E647-997E-297B389C8DE1}"/>
              </a:ext>
            </a:extLst>
          </p:cNvPr>
          <p:cNvSpPr txBox="1"/>
          <p:nvPr/>
        </p:nvSpPr>
        <p:spPr>
          <a:xfrm>
            <a:off x="6143182" y="-1"/>
            <a:ext cx="6172782" cy="5593081"/>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48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rPr>
              <a:t>… And </a:t>
            </a:r>
            <a:r>
              <a:rPr lang="en-US" sz="4800" spc="-300" dirty="0">
                <a:solidFill>
                  <a:prstClr val="white"/>
                </a:solidFill>
                <a:effectLst>
                  <a:outerShdw blurRad="38100" dist="38100" dir="2700000" algn="tl">
                    <a:srgbClr val="000000">
                      <a:alpha val="43137"/>
                    </a:srgbClr>
                  </a:outerShdw>
                </a:effectLst>
                <a:latin typeface="Georgia" panose="02040502050405020303" pitchFamily="18" charset="0"/>
              </a:rPr>
              <a:t>James </a:t>
            </a:r>
            <a:r>
              <a:rPr kumimoji="0" lang="en-US" sz="48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rPr>
              <a:t>answered with a loud voice: "Why ask  me concerning Jesus the Son of man? He Himself sits in heaven, at the right hand of the Great Power, and shall come on the clouds of heaven.”…</a:t>
            </a:r>
          </a:p>
        </p:txBody>
      </p:sp>
    </p:spTree>
    <p:extLst>
      <p:ext uri="{BB962C8B-B14F-4D97-AF65-F5344CB8AC3E}">
        <p14:creationId xmlns:p14="http://schemas.microsoft.com/office/powerpoint/2010/main" val="24638806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2408</Words>
  <Application>Microsoft Office PowerPoint</Application>
  <PresentationFormat>Widescreen</PresentationFormat>
  <Paragraphs>199</Paragraphs>
  <Slides>55</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Baskerville Old Face</vt:lpstr>
      <vt:lpstr>Calibri</vt:lpstr>
      <vt:lpstr>Calibri Light</vt:lpstr>
      <vt:lpstr>Georgia</vt:lpstr>
      <vt:lpstr>Office Theme</vt:lpstr>
      <vt:lpstr>James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HeartyC</dc:creator>
  <cp:lastModifiedBy>RobinetteT</cp:lastModifiedBy>
  <cp:revision>82</cp:revision>
  <dcterms:created xsi:type="dcterms:W3CDTF">2019-11-25T21:44:34Z</dcterms:created>
  <dcterms:modified xsi:type="dcterms:W3CDTF">2020-04-13T15:41:56Z</dcterms:modified>
</cp:coreProperties>
</file>