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373" r:id="rId2"/>
    <p:sldId id="256" r:id="rId3"/>
    <p:sldId id="257" r:id="rId4"/>
    <p:sldId id="322" r:id="rId5"/>
    <p:sldId id="332" r:id="rId6"/>
    <p:sldId id="340" r:id="rId7"/>
    <p:sldId id="335" r:id="rId8"/>
    <p:sldId id="336" r:id="rId9"/>
    <p:sldId id="358" r:id="rId10"/>
    <p:sldId id="364" r:id="rId11"/>
    <p:sldId id="365" r:id="rId12"/>
    <p:sldId id="366" r:id="rId13"/>
    <p:sldId id="367" r:id="rId14"/>
    <p:sldId id="337" r:id="rId15"/>
    <p:sldId id="359" r:id="rId16"/>
    <p:sldId id="368" r:id="rId17"/>
    <p:sldId id="369" r:id="rId18"/>
    <p:sldId id="370" r:id="rId19"/>
    <p:sldId id="258" r:id="rId20"/>
    <p:sldId id="341" r:id="rId21"/>
    <p:sldId id="321" r:id="rId22"/>
    <p:sldId id="342" r:id="rId23"/>
    <p:sldId id="343" r:id="rId24"/>
    <p:sldId id="345" r:id="rId25"/>
    <p:sldId id="346" r:id="rId26"/>
    <p:sldId id="344" r:id="rId27"/>
    <p:sldId id="350" r:id="rId28"/>
    <p:sldId id="362" r:id="rId29"/>
    <p:sldId id="363" r:id="rId30"/>
    <p:sldId id="352" r:id="rId31"/>
    <p:sldId id="353" r:id="rId32"/>
    <p:sldId id="354" r:id="rId33"/>
    <p:sldId id="349" r:id="rId34"/>
    <p:sldId id="356" r:id="rId35"/>
    <p:sldId id="355" r:id="rId36"/>
    <p:sldId id="348" r:id="rId37"/>
    <p:sldId id="360" r:id="rId38"/>
    <p:sldId id="361" r:id="rId39"/>
    <p:sldId id="371" r:id="rId40"/>
    <p:sldId id="372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CADCC4-C27A-4AC5-AA77-D5580F5188F1}" v="2" dt="2021-02-02T19:31:34.946"/>
    <p1510:client id="{F0737221-D2AC-4332-9876-9C597422A605}" v="31" dt="2021-02-02T23:05:46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638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FEF0AC-57F3-46C3-A067-AF9767D0141E}"/>
              </a:ext>
            </a:extLst>
          </p:cNvPr>
          <p:cNvSpPr/>
          <p:nvPr/>
        </p:nvSpPr>
        <p:spPr>
          <a:xfrm>
            <a:off x="982437" y="2008415"/>
            <a:ext cx="7581900" cy="2906486"/>
          </a:xfrm>
          <a:prstGeom prst="rect">
            <a:avLst/>
          </a:prstGeom>
          <a:solidFill>
            <a:srgbClr val="000000">
              <a:alpha val="21176"/>
            </a:srgbClr>
          </a:solidFill>
          <a:ln>
            <a:solidFill>
              <a:srgbClr val="034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C4E82F-64D4-4769-BE3C-6E5329F7A7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057" y="1231220"/>
            <a:ext cx="8599715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3C1D05-4FCF-4AE8-B4DD-1BA6EC2A19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6057" y="3710895"/>
            <a:ext cx="859971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332145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7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75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345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3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28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4338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5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33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27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33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27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B5DBF-EFC1-419D-87D2-369B4904F7CD}" type="datetimeFigureOut">
              <a:rPr lang="en-US" smtClean="0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3704-1485-4767-A589-51399C7E2A8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49639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7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75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</p:spPr>
        <p:txBody>
          <a:bodyPr/>
          <a:lstStyle>
            <a:lvl1pPr>
              <a:lnSpc>
                <a:spcPct val="100000"/>
              </a:lnSpc>
              <a:defRPr sz="345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3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28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8A2AE349-DB73-4021-B649-1E149B138D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43600" y="2895600"/>
            <a:ext cx="5715000" cy="2590800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>
            <a:lvl1pPr>
              <a:defRPr sz="2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677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85E95879-D2CF-41AB-84DA-4C0DB21D0D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16801" y="6508750"/>
            <a:ext cx="40026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AB3A7BA-EBDE-4491-8C2D-614A9F5F7207}" type="datetimeFigureOut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xmlns="" id="{AC7B42CD-79E1-48A7-822D-E8E9815497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18900" y="6508750"/>
            <a:ext cx="618067" cy="274638"/>
          </a:xfrm>
        </p:spPr>
        <p:txBody>
          <a:bodyPr/>
          <a:lstStyle>
            <a:lvl1pPr>
              <a:defRPr/>
            </a:lvl1pPr>
          </a:lstStyle>
          <a:p>
            <a:fld id="{D8A938D5-FD77-4970-9FD5-525BDB05C87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xmlns="" id="{88FB2862-1CAF-4E2E-A6DA-033060054ED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508750"/>
            <a:ext cx="52091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0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A5347C-9686-4199-8E42-7393ABA32030}" type="datetimeFigureOut">
              <a:rPr lang="en-US" smtClean="0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E5C87-62AD-43CA-996D-5707F8EE94ED}" type="slidenum">
              <a:rPr lang="en-US" altLang="en-US" smtClean="0"/>
              <a:pPr/>
              <a:t>‹#›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97736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</p:sldLayoutIdLst>
  <p:transition>
    <p:wipe dir="r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123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577B9-4968-4283-A5B4-B3D6D0506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 smtClean="0"/>
              <a:t>world’s </a:t>
            </a:r>
            <a:r>
              <a:rPr lang="en-US" dirty="0"/>
              <a:t>view of work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33090CCB-EC99-4C8F-843F-D284E4D04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/>
              <a:t>Work is about making money</a:t>
            </a:r>
          </a:p>
          <a:p>
            <a:pPr lvl="1"/>
            <a:r>
              <a:rPr lang="en-US" altLang="en-US" sz="3600" dirty="0"/>
              <a:t>Work is a necessary evil</a:t>
            </a:r>
          </a:p>
          <a:p>
            <a:pPr lvl="1"/>
            <a:r>
              <a:rPr lang="en-US" altLang="en-US" sz="3600" dirty="0"/>
              <a:t>The more money you have the more freedom you have</a:t>
            </a:r>
          </a:p>
          <a:p>
            <a:pPr lvl="1"/>
            <a:r>
              <a:rPr lang="en-US" altLang="en-US" sz="3600" dirty="0"/>
              <a:t>Pad your life with comfort</a:t>
            </a:r>
          </a:p>
          <a:p>
            <a:pPr lvl="1"/>
            <a:r>
              <a:rPr lang="en-US" altLang="en-US" sz="3600" dirty="0"/>
              <a:t>Reward your hard work with expensive toys</a:t>
            </a:r>
          </a:p>
          <a:p>
            <a:pPr lvl="1"/>
            <a:r>
              <a:rPr lang="en-US" altLang="en-US" sz="3600" dirty="0"/>
              <a:t>Retire as early as possible</a:t>
            </a:r>
            <a:endParaRPr lang="en-US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158EC2-4A05-4D21-AF07-AABAE2E73058}"/>
              </a:ext>
            </a:extLst>
          </p:cNvPr>
          <p:cNvSpPr txBox="1"/>
          <p:nvPr/>
        </p:nvSpPr>
        <p:spPr>
          <a:xfrm>
            <a:off x="2362200" y="1524000"/>
            <a:ext cx="7696200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/>
              <a:t>Leads to-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dirty="0"/>
              <a:t>Improper prioritization of career</a:t>
            </a:r>
          </a:p>
          <a:p>
            <a:pPr lvl="1">
              <a:defRPr/>
            </a:pPr>
            <a:r>
              <a:rPr lang="en-US" sz="3600" dirty="0"/>
              <a:t>	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BC162A-5B7C-42DA-A47A-64BF67FD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 smtClean="0"/>
              <a:t>world’s </a:t>
            </a:r>
            <a:r>
              <a:rPr lang="en-US" dirty="0"/>
              <a:t>view of work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xmlns="" id="{7DBC79E9-6B66-4AC0-BBCC-BA8EB13D2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/>
              <a:t>Work is about making money</a:t>
            </a:r>
          </a:p>
          <a:p>
            <a:pPr lvl="1"/>
            <a:r>
              <a:rPr lang="en-US" altLang="en-US" sz="3600" dirty="0"/>
              <a:t>Work is a necessary evil</a:t>
            </a:r>
          </a:p>
          <a:p>
            <a:pPr lvl="1"/>
            <a:r>
              <a:rPr lang="en-US" altLang="en-US" sz="3600" dirty="0"/>
              <a:t>The more money you have the more freedom you have</a:t>
            </a:r>
          </a:p>
          <a:p>
            <a:pPr lvl="1"/>
            <a:r>
              <a:rPr lang="en-US" altLang="en-US" sz="3600" dirty="0"/>
              <a:t>Pad your life with comfort</a:t>
            </a:r>
          </a:p>
          <a:p>
            <a:pPr lvl="1"/>
            <a:r>
              <a:rPr lang="en-US" altLang="en-US" sz="3600" dirty="0"/>
              <a:t>Reward your hard work with expensive toys</a:t>
            </a:r>
          </a:p>
          <a:p>
            <a:pPr lvl="1"/>
            <a:r>
              <a:rPr lang="en-US" altLang="en-US" sz="3600" dirty="0"/>
              <a:t>Retire as early as possible</a:t>
            </a:r>
            <a:endParaRPr lang="en-US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1939C6F-8C5D-46DF-A4E6-36CCB1C7AD8A}"/>
              </a:ext>
            </a:extLst>
          </p:cNvPr>
          <p:cNvSpPr txBox="1"/>
          <p:nvPr/>
        </p:nvSpPr>
        <p:spPr>
          <a:xfrm>
            <a:off x="2362200" y="1524000"/>
            <a:ext cx="7162800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Leads to-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dirty="0"/>
              <a:t>Burn-out</a:t>
            </a:r>
          </a:p>
          <a:p>
            <a:pPr>
              <a:defRPr/>
            </a:pPr>
            <a:r>
              <a:rPr lang="en-US" sz="3600" dirty="0"/>
              <a:t>	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4D6CF-C923-48D2-A6A1-EE589CB5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 smtClean="0"/>
              <a:t>world’s </a:t>
            </a:r>
            <a:r>
              <a:rPr lang="en-US" dirty="0"/>
              <a:t>view of work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xmlns="" id="{3598C37A-6537-43A1-A3E7-ADBA1D724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/>
              <a:t>Work is about making money</a:t>
            </a:r>
          </a:p>
          <a:p>
            <a:pPr lvl="1"/>
            <a:r>
              <a:rPr lang="en-US" altLang="en-US" sz="3600" dirty="0"/>
              <a:t>Work is a necessary evil</a:t>
            </a:r>
          </a:p>
          <a:p>
            <a:pPr lvl="1"/>
            <a:r>
              <a:rPr lang="en-US" altLang="en-US" sz="3600" dirty="0"/>
              <a:t>The more money you have the more freedom you have</a:t>
            </a:r>
          </a:p>
          <a:p>
            <a:pPr lvl="1"/>
            <a:r>
              <a:rPr lang="en-US" altLang="en-US" sz="3600" dirty="0"/>
              <a:t>Pad your life with comfort</a:t>
            </a:r>
          </a:p>
          <a:p>
            <a:pPr lvl="1"/>
            <a:r>
              <a:rPr lang="en-US" altLang="en-US" sz="3600" dirty="0"/>
              <a:t>Reward your hard work with expensive toys</a:t>
            </a:r>
          </a:p>
          <a:p>
            <a:pPr lvl="1"/>
            <a:r>
              <a:rPr lang="en-US" altLang="en-US" sz="3600" dirty="0"/>
              <a:t>Retire as early as possible</a:t>
            </a:r>
            <a:endParaRPr lang="en-US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9D3F9B8-7E60-4071-9552-1BC4B4F38B39}"/>
              </a:ext>
            </a:extLst>
          </p:cNvPr>
          <p:cNvSpPr txBox="1"/>
          <p:nvPr/>
        </p:nvSpPr>
        <p:spPr>
          <a:xfrm>
            <a:off x="2362200" y="1524000"/>
            <a:ext cx="71628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Leads to-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dirty="0"/>
              <a:t>Unhealthy relationships</a:t>
            </a:r>
          </a:p>
          <a:p>
            <a:pPr>
              <a:defRPr/>
            </a:pPr>
            <a:r>
              <a:rPr lang="en-US" sz="3600" dirty="0"/>
              <a:t>	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8C6E5B-447A-44EB-895F-649BBF93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 smtClean="0"/>
              <a:t>world’s </a:t>
            </a:r>
            <a:r>
              <a:rPr lang="en-US" dirty="0"/>
              <a:t>view of work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xmlns="" id="{762DCB23-D322-4DE9-AFD0-B0511277B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/>
              <a:t>Work is about making money</a:t>
            </a:r>
          </a:p>
          <a:p>
            <a:pPr lvl="1"/>
            <a:r>
              <a:rPr lang="en-US" altLang="en-US" sz="3600" dirty="0"/>
              <a:t>Work is a necessary evil</a:t>
            </a:r>
          </a:p>
          <a:p>
            <a:pPr lvl="1"/>
            <a:r>
              <a:rPr lang="en-US" altLang="en-US" sz="3600" dirty="0"/>
              <a:t>The more money you have the more freedom you have</a:t>
            </a:r>
          </a:p>
          <a:p>
            <a:pPr lvl="1"/>
            <a:r>
              <a:rPr lang="en-US" altLang="en-US" sz="3600" dirty="0"/>
              <a:t>Pad your life with comfort</a:t>
            </a:r>
          </a:p>
          <a:p>
            <a:pPr lvl="1"/>
            <a:r>
              <a:rPr lang="en-US" altLang="en-US" sz="3600" dirty="0"/>
              <a:t>Reward your hard work with expensive toys</a:t>
            </a:r>
          </a:p>
          <a:p>
            <a:pPr lvl="1"/>
            <a:r>
              <a:rPr lang="en-US" altLang="en-US" sz="3600" dirty="0"/>
              <a:t>Retire as early as possible</a:t>
            </a:r>
            <a:endParaRPr lang="en-US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F09B73-E855-44C6-AE92-8B9A56F13ED2}"/>
              </a:ext>
            </a:extLst>
          </p:cNvPr>
          <p:cNvSpPr txBox="1"/>
          <p:nvPr/>
        </p:nvSpPr>
        <p:spPr>
          <a:xfrm>
            <a:off x="2362200" y="1524000"/>
            <a:ext cx="7162800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Leads to-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dirty="0"/>
              <a:t>Materialism</a:t>
            </a:r>
          </a:p>
          <a:p>
            <a:pPr>
              <a:defRPr/>
            </a:pPr>
            <a:r>
              <a:rPr lang="en-US" sz="3600" dirty="0"/>
              <a:t>	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DB668C-EB2E-46F3-882E-1D94E524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God’s view of work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ACF78EC6-E3F7-4D6F-9296-976F83370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Work is a blessing</a:t>
            </a:r>
          </a:p>
          <a:p>
            <a:pPr lvl="1"/>
            <a:r>
              <a:rPr lang="en-US" altLang="en-US" sz="3600" dirty="0"/>
              <a:t>An opportunity to contribute to the community</a:t>
            </a:r>
          </a:p>
          <a:p>
            <a:pPr lvl="1"/>
            <a:r>
              <a:rPr lang="en-US" altLang="en-US" sz="3600" dirty="0"/>
              <a:t>An appropriate use of our God given abilities</a:t>
            </a:r>
          </a:p>
          <a:p>
            <a:pPr lvl="1"/>
            <a:r>
              <a:rPr lang="en-US" altLang="en-US" sz="3600" dirty="0"/>
              <a:t>A way to bear the burdens of others</a:t>
            </a:r>
          </a:p>
          <a:p>
            <a:pPr lvl="1"/>
            <a:r>
              <a:rPr lang="en-US" altLang="en-US" sz="3600" dirty="0"/>
              <a:t>A way to honor God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3641B6-5FB0-4E3B-B1A6-52B62CB3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God’s view of work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xmlns="" id="{E87D83E9-AF74-444D-96C0-F9143AE1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Work is a blessing</a:t>
            </a:r>
          </a:p>
          <a:p>
            <a:pPr lvl="1"/>
            <a:r>
              <a:rPr lang="en-US" altLang="en-US" sz="3600" dirty="0"/>
              <a:t>An opportunity to contribute to the community</a:t>
            </a:r>
          </a:p>
          <a:p>
            <a:pPr lvl="1"/>
            <a:r>
              <a:rPr lang="en-US" altLang="en-US" sz="3600" dirty="0"/>
              <a:t>An appropriate use of our God given abilities</a:t>
            </a:r>
          </a:p>
          <a:p>
            <a:pPr lvl="1"/>
            <a:r>
              <a:rPr lang="en-US" altLang="en-US" sz="3600" dirty="0"/>
              <a:t>A way to bear the burdens of others</a:t>
            </a:r>
          </a:p>
          <a:p>
            <a:pPr lvl="1"/>
            <a:r>
              <a:rPr lang="en-US" altLang="en-US" sz="3600" dirty="0"/>
              <a:t>A way to honor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AEDC243-63A5-410A-9B5F-8B7975F5FD58}"/>
              </a:ext>
            </a:extLst>
          </p:cNvPr>
          <p:cNvSpPr txBox="1"/>
          <p:nvPr/>
        </p:nvSpPr>
        <p:spPr>
          <a:xfrm>
            <a:off x="2362200" y="1524001"/>
            <a:ext cx="7162800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Leads to-</a:t>
            </a:r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D22B28-3E0B-42F8-AE03-10A115BA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God’s view of work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xmlns="" id="{E5DAFA1F-FD02-44FD-8BD1-763DF55C5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Work is a blessing</a:t>
            </a:r>
          </a:p>
          <a:p>
            <a:pPr lvl="1"/>
            <a:r>
              <a:rPr lang="en-US" altLang="en-US" sz="3600" dirty="0"/>
              <a:t>An opportunity to contribute to the community</a:t>
            </a:r>
          </a:p>
          <a:p>
            <a:pPr lvl="1"/>
            <a:r>
              <a:rPr lang="en-US" altLang="en-US" sz="3600" dirty="0"/>
              <a:t>An appropriate use of our God given abilities</a:t>
            </a:r>
          </a:p>
          <a:p>
            <a:pPr lvl="1"/>
            <a:r>
              <a:rPr lang="en-US" altLang="en-US" sz="3600" dirty="0"/>
              <a:t>A way to bear the burdens of others</a:t>
            </a:r>
          </a:p>
          <a:p>
            <a:pPr lvl="1"/>
            <a:r>
              <a:rPr lang="en-US" altLang="en-US" sz="3600" dirty="0"/>
              <a:t>A way to honor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B65B48-9F1E-4E18-9D8C-5CED52B1893D}"/>
              </a:ext>
            </a:extLst>
          </p:cNvPr>
          <p:cNvSpPr txBox="1"/>
          <p:nvPr/>
        </p:nvSpPr>
        <p:spPr>
          <a:xfrm>
            <a:off x="2362200" y="1524000"/>
            <a:ext cx="7162800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Leads to-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dirty="0"/>
              <a:t> Being able to enjoy even menial tasks</a:t>
            </a:r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FAF84-CC45-479E-AA7F-30C61B293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God’s view of work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xmlns="" id="{7EE7FAB8-A738-46F1-9243-57EEC8B5C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Work is a blessing</a:t>
            </a:r>
          </a:p>
          <a:p>
            <a:pPr lvl="1"/>
            <a:r>
              <a:rPr lang="en-US" altLang="en-US" sz="3600" dirty="0"/>
              <a:t>An opportunity to contribute to the community</a:t>
            </a:r>
          </a:p>
          <a:p>
            <a:pPr lvl="1"/>
            <a:r>
              <a:rPr lang="en-US" altLang="en-US" sz="3600" dirty="0"/>
              <a:t>An appropriate use of our God given abilities</a:t>
            </a:r>
          </a:p>
          <a:p>
            <a:pPr lvl="1"/>
            <a:r>
              <a:rPr lang="en-US" altLang="en-US" sz="3600" dirty="0"/>
              <a:t>A way to bear the burdens of others</a:t>
            </a:r>
          </a:p>
          <a:p>
            <a:pPr lvl="1"/>
            <a:r>
              <a:rPr lang="en-US" altLang="en-US" sz="3600" dirty="0"/>
              <a:t>A way to honor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85BCE23-85AB-4594-BFAF-6C5E437D66F7}"/>
              </a:ext>
            </a:extLst>
          </p:cNvPr>
          <p:cNvSpPr txBox="1"/>
          <p:nvPr/>
        </p:nvSpPr>
        <p:spPr>
          <a:xfrm>
            <a:off x="2362200" y="1524000"/>
            <a:ext cx="7162800" cy="3416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Leads to-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dirty="0"/>
              <a:t> Being able to enjoy even menial tasks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dirty="0"/>
              <a:t>Standing out as an ambassador for God</a:t>
            </a:r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AC579F-92F3-41DF-AA71-B9BE954C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God’s view of work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F205AA16-77DD-4456-8DF6-2C48BA44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Work is a blessing</a:t>
            </a:r>
          </a:p>
          <a:p>
            <a:pPr lvl="1"/>
            <a:r>
              <a:rPr lang="en-US" altLang="en-US" sz="3600" dirty="0"/>
              <a:t>An opportunity to contribute to the community</a:t>
            </a:r>
          </a:p>
          <a:p>
            <a:pPr lvl="1"/>
            <a:r>
              <a:rPr lang="en-US" altLang="en-US" sz="3600" dirty="0"/>
              <a:t>An appropriate use of our God given abilities</a:t>
            </a:r>
          </a:p>
          <a:p>
            <a:pPr lvl="1"/>
            <a:r>
              <a:rPr lang="en-US" altLang="en-US" sz="3600" dirty="0"/>
              <a:t>A way to bear the burdens of others</a:t>
            </a:r>
          </a:p>
          <a:p>
            <a:pPr lvl="1"/>
            <a:r>
              <a:rPr lang="en-US" altLang="en-US" sz="3600" dirty="0"/>
              <a:t>A way to honor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C3D0481-ABCB-4B10-B036-230A9FBAC349}"/>
              </a:ext>
            </a:extLst>
          </p:cNvPr>
          <p:cNvSpPr txBox="1"/>
          <p:nvPr/>
        </p:nvSpPr>
        <p:spPr>
          <a:xfrm>
            <a:off x="2362200" y="1524000"/>
            <a:ext cx="7162800" cy="39703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Leads to-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dirty="0"/>
              <a:t> Being able to enjoy even menial tasks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dirty="0"/>
              <a:t>Standing out as an ambassador for God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dirty="0"/>
              <a:t>Being able to love what you do</a:t>
            </a:r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7654B8-1C05-42E3-895B-39D5406E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/>
              <a:t>1 </a:t>
            </a:r>
            <a:r>
              <a:rPr lang="en-US" dirty="0" smtClean="0"/>
              <a:t>Thess. </a:t>
            </a:r>
            <a:r>
              <a:rPr lang="en-US" dirty="0"/>
              <a:t>4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xmlns="" id="{1902F67C-1191-4984-A768-F1C4AD4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4:9 Now as to the ﻿love of the brethren, you ﻿have no need for </a:t>
            </a:r>
            <a:r>
              <a:rPr lang="en-US" altLang="en-US" sz="3600" i="1" dirty="0"/>
              <a:t>anyone </a:t>
            </a:r>
            <a:r>
              <a:rPr lang="en-US" altLang="en-US" sz="3600" dirty="0"/>
              <a:t>to write to you, for you yourselves are ﻿taught by God to love one another; 10 for indeed ﻿you do practice it toward all the brethren who are in all Macedonia. 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64BD73-02A8-4A5B-B05F-A2C9CBCC7D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/>
              <a:t>1 </a:t>
            </a:r>
            <a:r>
              <a:rPr lang="en-US" sz="5400" dirty="0" smtClean="0"/>
              <a:t>Thess. </a:t>
            </a:r>
            <a:r>
              <a:rPr lang="en-US" sz="5400" dirty="0"/>
              <a:t>4</a:t>
            </a:r>
            <a:endParaRPr lang="en-US" sz="7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5" name="Subtitle 2">
            <a:extLst>
              <a:ext uri="{FF2B5EF4-FFF2-40B4-BE49-F238E27FC236}">
                <a16:creationId xmlns:a16="http://schemas.microsoft.com/office/drawing/2014/main" xmlns="" id="{189941ED-6C11-48B3-B723-2582ADFC8C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600" dirty="0"/>
              <a:t>God’s view on work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A6B80-0CF7-4616-9475-75572A5F0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/>
              <a:t>1 Thess 4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xmlns="" id="{0EDA4C74-F3E7-4348-A360-F3A3C7050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4:9 Now as to the ﻿</a:t>
            </a:r>
            <a:r>
              <a:rPr lang="en-US" altLang="en-US" sz="3600" u="sng" dirty="0"/>
              <a:t>love of the brethren</a:t>
            </a:r>
            <a:r>
              <a:rPr lang="en-US" altLang="en-US" sz="3600" dirty="0"/>
              <a:t>, you ﻿have no need for </a:t>
            </a:r>
            <a:r>
              <a:rPr lang="en-US" altLang="en-US" sz="3600" i="1" dirty="0"/>
              <a:t>anyone </a:t>
            </a:r>
            <a:r>
              <a:rPr lang="en-US" altLang="en-US" sz="3600" dirty="0"/>
              <a:t>to write to you, for you yourselves are ﻿taught by God to love one another; 10 for indeed ﻿you do practice it toward all the brethren who are in all Macedonia.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D792DD2-D39F-4C0D-B718-197EFB9F71F0}"/>
              </a:ext>
            </a:extLst>
          </p:cNvPr>
          <p:cNvSpPr txBox="1"/>
          <p:nvPr/>
        </p:nvSpPr>
        <p:spPr>
          <a:xfrm>
            <a:off x="2209800" y="381000"/>
            <a:ext cx="4343400" cy="144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400" dirty="0"/>
              <a:t>Good love in the community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D2496-6AC7-4BA0-91F4-56375913C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/>
              <a:t>1 Thess 4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xmlns="" id="{EE861C0E-239E-44A4-A792-A01369243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But we urge you, brethren, to ﻿excel still more, 11 and to make it your ambition ﻿to lead a quiet life and ﻿attend to your own business and ﻿work with your hands, just as we commanded you,12 so that you will ﻿behave properly toward ﻿outsiders and ﻿not be in any need.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5FFD69-9201-47E6-BE09-6E6C7766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/>
              <a:t>1 Thess 4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xmlns="" id="{7DCE0ED6-2E4F-4AAC-AD1A-514B3AA38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u="sng" dirty="0"/>
              <a:t>But we urge you, brethren, to ﻿excel still more</a:t>
            </a:r>
            <a:r>
              <a:rPr lang="en-US" altLang="en-US" sz="3600" dirty="0"/>
              <a:t>, 11 and to make it your ambition ﻿to lead a quiet life and ﻿attend to your own business and ﻿﻿work with your hands, just as we commanded you,12 so that you will ﻿behave properly toward ﻿﻿outsiders and ﻿not be in any need.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DC81CA-AA52-45AD-A469-2DDF00C75CC8}"/>
              </a:ext>
            </a:extLst>
          </p:cNvPr>
          <p:cNvSpPr txBox="1"/>
          <p:nvPr/>
        </p:nvSpPr>
        <p:spPr>
          <a:xfrm>
            <a:off x="5943600" y="2590801"/>
            <a:ext cx="4267200" cy="31700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Love toward others but ALSO a contributing member of society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64053-B98F-4C39-A4A2-726F900C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Thess 4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xmlns="" id="{FC125676-B882-4BC2-A33C-C60C42392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600" dirty="0"/>
              <a:t>11 and to make it your ambition ﻿to lead a quiet life and ﻿attend to your own business and ﻿work with your hands, 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6A20D9-F8D1-4222-9C6D-590AE702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Thess 4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A3999C92-4379-4145-8128-8538EA6B7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600" dirty="0"/>
              <a:t>11 and to make it your ambition ﻿to lead a quiet life and ﻿attend to your own business and ﻿work with your hands,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6A2CA0-EF85-4223-B4A7-9852C9BD736C}"/>
              </a:ext>
            </a:extLst>
          </p:cNvPr>
          <p:cNvSpPr txBox="1"/>
          <p:nvPr/>
        </p:nvSpPr>
        <p:spPr>
          <a:xfrm>
            <a:off x="4419600" y="4114801"/>
            <a:ext cx="5334000" cy="13234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What does Paul mean here?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F212A7-8E4F-4602-9D2F-2E4FF1C32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quiet life?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xmlns="" id="{5BF5B8B1-5BCD-44CA-9BC6-E2D493B6F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/>
              <a:t>Did Paul lead a quiet life?</a:t>
            </a:r>
          </a:p>
          <a:p>
            <a:pPr lvl="1"/>
            <a:r>
              <a:rPr lang="en-US" altLang="en-US" sz="4000" dirty="0"/>
              <a:t>Shipwrecks</a:t>
            </a:r>
          </a:p>
          <a:p>
            <a:pPr lvl="1"/>
            <a:r>
              <a:rPr lang="en-US" altLang="en-US" sz="4000" dirty="0"/>
              <a:t>Imprisonments</a:t>
            </a:r>
          </a:p>
          <a:p>
            <a:pPr lvl="1"/>
            <a:r>
              <a:rPr lang="en-US" altLang="en-US" sz="4000" dirty="0"/>
              <a:t>Thousands coming to Christ</a:t>
            </a:r>
          </a:p>
          <a:p>
            <a:r>
              <a:rPr lang="en-US" altLang="en-US" sz="4600" dirty="0"/>
              <a:t>He had emotional stability, peace, self-discipline</a:t>
            </a:r>
          </a:p>
          <a:p>
            <a:pPr lvl="1"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C5922-0B50-4A1C-A4D3-A4B43BEE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Thess 4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xmlns="" id="{B541B940-BB57-4416-AB52-48EC9A614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600" dirty="0"/>
              <a:t>11 and to make it your ambition ﻿to lead a quiet life and ﻿attend to your own business and ﻿work with your hands, just as we commanded you,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r>
              <a:rPr lang="en-US" altLang="en-US" sz="3600" dirty="0"/>
              <a:t>This isn’t about living a boring vanilla life </a:t>
            </a:r>
          </a:p>
          <a:p>
            <a:r>
              <a:rPr lang="en-US" altLang="en-US" sz="3600" dirty="0"/>
              <a:t>It IS about living a respectable life, and not being a burden on others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>
              <a:buFont typeface="Wingdings 2" panose="05020102010507070707" pitchFamily="18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4A425-9594-459B-9681-1771082C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/>
              <a:t>1 Thess 4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xmlns="" id="{119995EB-08AE-4C88-8B96-E4F143E95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The issue in Thessalonica</a:t>
            </a:r>
          </a:p>
          <a:p>
            <a:pPr eaLnBrk="1" hangingPunct="1"/>
            <a:r>
              <a:rPr lang="en-US" altLang="en-US" sz="3600" dirty="0"/>
              <a:t>People who were capable of working but wouldn’t.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2 Thess. 3:11 For we hear that some among you are ﻿leading an undisciplined life, doing no work at all, but acting like ﻿busybodies.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208B1-2753-4585-97F4-C9B598C8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/>
              <a:t>1 Thess 4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xmlns="" id="{A7144921-6E56-4C7F-90D7-8E87FF020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The issue in Thessalonica</a:t>
            </a:r>
          </a:p>
          <a:p>
            <a:pPr eaLnBrk="1" hangingPunct="1"/>
            <a:r>
              <a:rPr lang="en-US" altLang="en-US" sz="3600" dirty="0"/>
              <a:t>People who were capable of working but wouldn’t.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600" dirty="0"/>
              <a:t>12 Now such persons we command and exhort in the Lord Jesus Christ to work in quiet fashion and eat their own bread.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7D9F8-67AE-4951-8FC7-7462D75E0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/>
              <a:t>1 Thess 4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xmlns="" id="{C982AE5E-650C-43A5-BDD7-550B5F5DF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The issue in Thessalonica</a:t>
            </a:r>
          </a:p>
          <a:p>
            <a:pPr eaLnBrk="1" hangingPunct="1"/>
            <a:r>
              <a:rPr lang="en-US" altLang="en-US" sz="3600" dirty="0"/>
              <a:t>People who were capable of working but wouldn’t.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600" dirty="0"/>
              <a:t>12 Now such persons we command and exhort in the Lord Jesus Christ to work in quiet fashion and eat their own bread.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3D540F-70E3-48EF-A96B-C0EF75BF5048}"/>
              </a:ext>
            </a:extLst>
          </p:cNvPr>
          <p:cNvSpPr txBox="1"/>
          <p:nvPr/>
        </p:nvSpPr>
        <p:spPr>
          <a:xfrm>
            <a:off x="2438400" y="2316302"/>
            <a:ext cx="5029200" cy="25545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The focus is NOT on unemployment but people who refused to work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D83717-080B-4B15-82C8-9B1C244C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3" y="76200"/>
            <a:ext cx="11506200" cy="1325563"/>
          </a:xfrm>
        </p:spPr>
        <p:txBody>
          <a:bodyPr/>
          <a:lstStyle/>
          <a:p>
            <a:pPr marL="54864">
              <a:defRPr/>
            </a:pPr>
            <a:r>
              <a:rPr lang="en-US" dirty="0"/>
              <a:t>Paul’s thought flow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47649998-2AC9-4291-8077-A53885C39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/>
              <a:t>Chapters 1-3</a:t>
            </a:r>
          </a:p>
          <a:p>
            <a:pPr lvl="1" eaLnBrk="1" hangingPunct="1"/>
            <a:r>
              <a:rPr lang="en-US" altLang="en-US" sz="4800" dirty="0"/>
              <a:t>The centrality of Love</a:t>
            </a:r>
          </a:p>
          <a:p>
            <a:pPr lvl="2" eaLnBrk="1" hangingPunct="1"/>
            <a:r>
              <a:rPr lang="en-US" altLang="en-US" sz="4400" dirty="0"/>
              <a:t>God’s love for us</a:t>
            </a:r>
          </a:p>
          <a:p>
            <a:pPr lvl="2" eaLnBrk="1" hangingPunct="1"/>
            <a:r>
              <a:rPr lang="en-US" altLang="en-US" sz="4400" dirty="0"/>
              <a:t>Our love for others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6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D9C13-DDD3-49B8-A305-417562ED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/>
              <a:t>1 Thess 4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xmlns="" id="{A128B437-8C9E-4485-A381-0F72E82E1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The issue in Thessalonica</a:t>
            </a:r>
          </a:p>
          <a:p>
            <a:pPr eaLnBrk="1" hangingPunct="1"/>
            <a:r>
              <a:rPr lang="en-US" altLang="en-US" sz="3600" dirty="0"/>
              <a:t>People who were capable of working but wouldn’t.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l-GR" altLang="en-US" sz="4400" dirty="0"/>
              <a:t>ἄτακτος</a:t>
            </a:r>
            <a:r>
              <a:rPr lang="en-US" altLang="en-US" sz="4400" dirty="0"/>
              <a:t> [</a:t>
            </a:r>
            <a:r>
              <a:rPr lang="en-US" altLang="en-US" sz="4400" i="1" dirty="0"/>
              <a:t>ataktos</a:t>
            </a:r>
            <a:r>
              <a:rPr lang="en-US" altLang="en-US" sz="4400" dirty="0"/>
              <a:t> /at·ak·tos/]</a:t>
            </a:r>
          </a:p>
          <a:p>
            <a:pPr lvl="1" eaLnBrk="1" hangingPunct="1"/>
            <a:r>
              <a:rPr lang="en-US" altLang="en-US" sz="3600" dirty="0"/>
              <a:t>Undisciplined, or unruly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D59ADE-6030-42E8-A27F-CDCC6D65B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 unruly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A21621-6DC6-4101-9A9F-E0A540447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/>
              <a:t>Being underemployed</a:t>
            </a:r>
          </a:p>
          <a:p>
            <a:pPr lvl="1"/>
            <a:r>
              <a:rPr lang="en-US" altLang="en-US" sz="3600" dirty="0"/>
              <a:t>Having too much time on your hands</a:t>
            </a:r>
          </a:p>
          <a:p>
            <a:pPr lvl="1"/>
            <a:r>
              <a:rPr lang="en-US" altLang="en-US" sz="3600" dirty="0"/>
              <a:t>Makes you feel depressed</a:t>
            </a:r>
          </a:p>
          <a:p>
            <a:pPr lvl="1"/>
            <a:r>
              <a:rPr lang="en-US" altLang="en-US" sz="3600" dirty="0"/>
              <a:t>Can cloud your thinking</a:t>
            </a:r>
          </a:p>
          <a:p>
            <a:pPr lvl="1"/>
            <a:r>
              <a:rPr lang="en-US" altLang="en-US" sz="3600" dirty="0"/>
              <a:t> Leads to gossip, melodrama, and neediness 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490DAB-0B8C-4698-BA3A-F6C07CE3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 unruly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18CB71-FAD8-4B6E-8867-B72AB7473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600" dirty="0"/>
              <a:t>11 and to make it your ambition ﻿to lead a quiet life and ﻿attend to your own business </a:t>
            </a:r>
            <a:r>
              <a:rPr lang="en-US" altLang="en-US" sz="3600" u="sng" dirty="0"/>
              <a:t>and ﻿work with your hands, just as we commanded you</a:t>
            </a:r>
            <a:r>
              <a:rPr lang="en-US" altLang="en-US" sz="3600" dirty="0"/>
              <a:t>,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r>
              <a:rPr lang="en-US" altLang="en-US" sz="3600" dirty="0"/>
              <a:t>Is Paul saying only manual labor is good?</a:t>
            </a:r>
            <a:endParaRPr lang="en-US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F3BF4B-6D16-47AB-8DFF-3AF9F92B7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Manual labor in Greek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D4DAFA-F8AF-4CF4-8188-03B3D348A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“Any occupation entailing labor for wages or the work of a craftsman is only for the vulgar.  Wages, according to Cicero, are a mark of servitude, and a workshop by its very nature cannot be a gentlemanly atmosphere.”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000" i="1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i="1" dirty="0"/>
              <a:t>Cicero's social and political thought, </a:t>
            </a:r>
            <a:r>
              <a:rPr lang="en-US" altLang="en-US" sz="2000" dirty="0"/>
              <a:t>Neal Wood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dirty="0"/>
              <a:t>	University of California Press, 1991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26065-9B61-4682-9C57-A3E8DB51C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Manual labor in Greek thought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xmlns="" id="{2613D09E-DF9E-41BD-BEF3-B76DF7C85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“Any occupation entailing labor for wages or the work of a craftsman is only for the vulgar.  Wages, according to Cicero, are a mark of servitude, and a workshop by its very nature cannot be a gentlemanly atmosphere.”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000" i="1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i="1" dirty="0"/>
              <a:t>Cicero's social and political thought, </a:t>
            </a:r>
            <a:r>
              <a:rPr lang="en-US" altLang="en-US" sz="2000" dirty="0"/>
              <a:t>Neal Wood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dirty="0"/>
              <a:t>	University of California Press, 1991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4441F5C-31EC-4D92-8CC4-5033672F46CD}"/>
              </a:ext>
            </a:extLst>
          </p:cNvPr>
          <p:cNvSpPr txBox="1"/>
          <p:nvPr/>
        </p:nvSpPr>
        <p:spPr>
          <a:xfrm>
            <a:off x="3657600" y="1524000"/>
            <a:ext cx="5029200" cy="2862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They were refusing to work because they believed they were above certain types of labor.</a:t>
            </a: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8394D2-376B-4B7F-A3F0-F09713CCE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 Unruly life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xmlns="" id="{789DABFF-DD6B-4A66-B0D4-38A2DB7AC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Paul’s point, is any work is better than being a drain on others.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C3622-FA6B-4271-900E-DB7BA403F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Thess 4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xmlns="" id="{3CA40C89-7FAB-4D60-9B72-D41CD7AE0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600" dirty="0"/>
              <a:t>12 </a:t>
            </a:r>
            <a:r>
              <a:rPr lang="en-US" altLang="en-US" sz="3600" u="sng" dirty="0"/>
              <a:t>so that you </a:t>
            </a:r>
            <a:r>
              <a:rPr lang="en-US" altLang="en-US" sz="3600" dirty="0"/>
              <a:t>will ﻿behave properly toward ﻿outsiders and ﻿not be in any need.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r>
              <a:rPr lang="en-US" altLang="en-US" sz="3600" dirty="0"/>
              <a:t>Work is not only good, but it actually is a preemptive measure to avoid sin.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7F1F8D-9485-46E9-A1AD-D5F15A5F8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God’s view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5C6F7C-59E4-4818-B088-A15F15C47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/>
              <a:t>Keep in mind we are talking about the importance of having a productive life</a:t>
            </a:r>
          </a:p>
          <a:p>
            <a:pPr lvl="1"/>
            <a:r>
              <a:rPr lang="en-US" altLang="en-US" sz="3200" dirty="0"/>
              <a:t>Stay at home moms should have plenty of work to do</a:t>
            </a:r>
          </a:p>
          <a:p>
            <a:pPr lvl="1"/>
            <a:r>
              <a:rPr lang="en-US" altLang="en-US" sz="3200" dirty="0"/>
              <a:t>People who can’t find any kind of job anywhere</a:t>
            </a:r>
          </a:p>
          <a:p>
            <a:pPr lvl="1"/>
            <a:r>
              <a:rPr lang="en-US" altLang="en-US" sz="3200" dirty="0"/>
              <a:t>Disabilities</a:t>
            </a:r>
          </a:p>
          <a:p>
            <a:pPr lvl="1"/>
            <a:r>
              <a:rPr lang="en-US" altLang="en-US" sz="3200" dirty="0"/>
              <a:t>Retirement</a:t>
            </a:r>
            <a:endParaRPr lang="en-US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FDEB0B-AB5E-4799-88D1-F754BBCFB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Are you underemployed?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542C16-128D-45BB-9063-D8339C24D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/>
              <a:t>Get a job</a:t>
            </a:r>
          </a:p>
          <a:p>
            <a:r>
              <a:rPr lang="en-US" altLang="en-US" sz="4400" dirty="0"/>
              <a:t>Take a class</a:t>
            </a:r>
          </a:p>
          <a:p>
            <a:r>
              <a:rPr lang="en-US" altLang="en-US" sz="4400" dirty="0"/>
              <a:t>Volunteer in the community</a:t>
            </a:r>
          </a:p>
          <a:p>
            <a:pPr lvl="1"/>
            <a:r>
              <a:rPr lang="en-US" altLang="en-US" sz="3600" dirty="0"/>
              <a:t>Help Kids read at a school</a:t>
            </a:r>
          </a:p>
          <a:p>
            <a:pPr lvl="1"/>
            <a:r>
              <a:rPr lang="en-US" altLang="en-US" sz="3600" dirty="0"/>
              <a:t>Volunteer at a senior center</a:t>
            </a:r>
          </a:p>
          <a:p>
            <a:pPr lvl="1"/>
            <a:r>
              <a:rPr lang="en-US" altLang="en-US" sz="3600" dirty="0"/>
              <a:t>Mentor inner-city youth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9F670C-4D40-444D-A761-82A4C94F2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Are you unsatisfied with your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77FC43-4587-43CA-A07B-0D22A6B6D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/>
              <a:t>Find work you love</a:t>
            </a:r>
          </a:p>
          <a:p>
            <a:pPr lvl="1"/>
            <a:r>
              <a:rPr lang="en-US" altLang="en-US" sz="3000" dirty="0"/>
              <a:t>Work that contributes to society</a:t>
            </a:r>
          </a:p>
          <a:p>
            <a:pPr lvl="1"/>
            <a:r>
              <a:rPr lang="en-US" altLang="en-US" sz="3000" dirty="0"/>
              <a:t>That is an expression of your gifts/abilities</a:t>
            </a:r>
          </a:p>
          <a:p>
            <a:pPr lvl="2">
              <a:buFont typeface="Wingdings 2" panose="05020102010507070707" pitchFamily="18" charset="2"/>
              <a:buNone/>
            </a:pPr>
            <a:r>
              <a:rPr lang="en-US" altLang="en-US" sz="2700" dirty="0"/>
              <a:t>				</a:t>
            </a:r>
            <a:r>
              <a:rPr lang="en-US" altLang="en-US" sz="4800" dirty="0"/>
              <a:t>	OR</a:t>
            </a:r>
            <a:endParaRPr lang="en-US" altLang="en-US" sz="2700" dirty="0"/>
          </a:p>
          <a:p>
            <a:r>
              <a:rPr lang="en-US" altLang="en-US" sz="4400" dirty="0"/>
              <a:t>Find a way to love your work</a:t>
            </a:r>
          </a:p>
          <a:p>
            <a:pPr lvl="1">
              <a:buFontTx/>
              <a:buNone/>
            </a:pPr>
            <a:endParaRPr lang="en-US" altLang="en-US" sz="3800" dirty="0"/>
          </a:p>
          <a:p>
            <a:pPr>
              <a:buFont typeface="Wingdings 2" panose="05020102010507070707" pitchFamily="18" charset="2"/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8CA6C0-E8B2-48EF-9F8F-C2039B28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/>
              <a:t>Paul’s thought flow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85D94DAA-1949-4D69-850B-071E24717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/>
              <a:t>Chapters 4 &amp; 5</a:t>
            </a:r>
          </a:p>
          <a:p>
            <a:pPr lvl="1" eaLnBrk="1" hangingPunct="1"/>
            <a:r>
              <a:rPr lang="en-US" altLang="en-US" sz="4800" dirty="0"/>
              <a:t>How to live</a:t>
            </a:r>
          </a:p>
          <a:p>
            <a:pPr lvl="2" eaLnBrk="1" hangingPunct="1"/>
            <a:r>
              <a:rPr lang="en-US" altLang="en-US" sz="4400" dirty="0"/>
              <a:t>God’s view on sexuality</a:t>
            </a:r>
          </a:p>
          <a:p>
            <a:pPr lvl="2" eaLnBrk="1" hangingPunct="1"/>
            <a:r>
              <a:rPr lang="en-US" altLang="en-US" sz="4400" dirty="0"/>
              <a:t>God’s view on work</a:t>
            </a:r>
          </a:p>
          <a:p>
            <a:pPr eaLnBrk="1" hangingPunct="1"/>
            <a:endParaRPr lang="en-US" altLang="en-US" sz="6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2BB05C-8BB7-48F2-9221-2A4A879B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Are you unsatisfied with your work?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xmlns="" id="{F059C2DB-B3B8-4011-BF96-690138CFD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/>
              <a:t>Find work you love</a:t>
            </a:r>
          </a:p>
          <a:p>
            <a:pPr lvl="1"/>
            <a:r>
              <a:rPr lang="en-US" altLang="en-US" sz="3000" dirty="0"/>
              <a:t>Work that contributes to society</a:t>
            </a:r>
          </a:p>
          <a:p>
            <a:pPr lvl="1"/>
            <a:r>
              <a:rPr lang="en-US" altLang="en-US" sz="3000" dirty="0"/>
              <a:t>That is an expression of your gifts/abilities</a:t>
            </a:r>
          </a:p>
          <a:p>
            <a:pPr lvl="2">
              <a:buFont typeface="Wingdings 2" panose="05020102010507070707" pitchFamily="18" charset="2"/>
              <a:buNone/>
            </a:pPr>
            <a:r>
              <a:rPr lang="en-US" altLang="en-US" sz="2700" dirty="0"/>
              <a:t>				</a:t>
            </a:r>
            <a:r>
              <a:rPr lang="en-US" altLang="en-US" sz="4800" dirty="0"/>
              <a:t>	OR</a:t>
            </a:r>
            <a:endParaRPr lang="en-US" altLang="en-US" sz="2700" dirty="0"/>
          </a:p>
          <a:p>
            <a:r>
              <a:rPr lang="en-US" altLang="en-US" sz="4400" dirty="0"/>
              <a:t>Find a way to love your work</a:t>
            </a:r>
          </a:p>
          <a:p>
            <a:pPr lvl="1">
              <a:buFontTx/>
              <a:buNone/>
            </a:pPr>
            <a:endParaRPr lang="en-US" altLang="en-US" sz="3800" dirty="0"/>
          </a:p>
          <a:p>
            <a:pPr>
              <a:buFont typeface="Wingdings 2" panose="05020102010507070707" pitchFamily="18" charset="2"/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55300" name="TextBox 3">
            <a:extLst>
              <a:ext uri="{FF2B5EF4-FFF2-40B4-BE49-F238E27FC236}">
                <a16:creationId xmlns:a16="http://schemas.microsoft.com/office/drawing/2014/main" xmlns="" id="{A2309FEF-10BF-4C01-8618-FAE40623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-304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76C039-DBF1-4480-A7D9-466F5AEE361C}"/>
              </a:ext>
            </a:extLst>
          </p:cNvPr>
          <p:cNvSpPr txBox="1"/>
          <p:nvPr/>
        </p:nvSpPr>
        <p:spPr>
          <a:xfrm>
            <a:off x="2362200" y="1752600"/>
            <a:ext cx="7315200" cy="3416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b="1" dirty="0"/>
              <a:t>Col. 3:23 </a:t>
            </a:r>
            <a:r>
              <a:rPr lang="en-US" sz="3600" dirty="0"/>
              <a:t>Whatever you do, do your work heartily, as for the Lord rather than for men, </a:t>
            </a:r>
            <a:r>
              <a:rPr lang="en-US" sz="3600" b="1" dirty="0"/>
              <a:t>24 </a:t>
            </a:r>
            <a:r>
              <a:rPr lang="en-US" sz="3600" dirty="0"/>
              <a:t>knowing that from the Lord you will receive the reward of the inheritance. It is the Lord Christ whom you serve. 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50506C-DA67-4D4A-9571-270C9D3BC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need work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xmlns="" id="{4764E554-772D-4904-A77F-6988293B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Working hard and being productive are a critical component of healthy living.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600" dirty="0"/>
              <a:t>Ec. 5:12  The sleep of the working man is ﻿pleasant, whether he eats little or much; but the ﻿full stomach of the rich man does not allow him to sleep.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9AE26-A631-439D-9B8D-2B309C3D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need work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xmlns="" id="{53703571-089D-4AE3-B992-5138E5F15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Working hard and being productive are a critical component of healthy living.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dirty="0"/>
              <a:t>Prov. 21:25  The desire of the sluggard puts him to death, For his hands refuse to work; 26  All day long he is craving, While the righteous gives and does not hold back.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553A5B-167E-4768-8073-FDB07C4AA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need work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xmlns="" id="{ACD083EF-357C-40F8-B16B-ACFC073D5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God desires good lives for us, and that means productive lives!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9FDCE8-87B8-45C9-B13B-5BFC9306A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 smtClean="0"/>
              <a:t>world’s </a:t>
            </a:r>
            <a:r>
              <a:rPr lang="en-US" dirty="0"/>
              <a:t>view of work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xmlns="" id="{8C394597-370A-4D41-B740-9884C49C1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/>
              <a:t>Work is about making money</a:t>
            </a:r>
          </a:p>
          <a:p>
            <a:pPr lvl="1"/>
            <a:r>
              <a:rPr lang="en-US" altLang="en-US" sz="3600" dirty="0"/>
              <a:t>Work is a necessary evil</a:t>
            </a:r>
          </a:p>
          <a:p>
            <a:pPr lvl="1"/>
            <a:r>
              <a:rPr lang="en-US" altLang="en-US" sz="3600" dirty="0"/>
              <a:t>The more money you have the more freedom you have</a:t>
            </a:r>
          </a:p>
          <a:p>
            <a:pPr lvl="1"/>
            <a:r>
              <a:rPr lang="en-US" altLang="en-US" sz="3600" dirty="0"/>
              <a:t>Pad your life with comfort</a:t>
            </a:r>
          </a:p>
          <a:p>
            <a:pPr lvl="1"/>
            <a:r>
              <a:rPr lang="en-US" altLang="en-US" sz="3600" dirty="0"/>
              <a:t>Reward your hard work with expensive toys</a:t>
            </a:r>
          </a:p>
          <a:p>
            <a:pPr lvl="1"/>
            <a:r>
              <a:rPr lang="en-US" altLang="en-US" sz="3600" dirty="0"/>
              <a:t>Retire as early as possible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3F04D9-4968-4DF4-891D-100564C8A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 smtClean="0"/>
              <a:t>world’s </a:t>
            </a:r>
            <a:r>
              <a:rPr lang="en-US" dirty="0"/>
              <a:t>view of work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xmlns="" id="{6C898C81-CB40-4A9E-9EAD-617BC9A23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/>
              <a:t>Work is about making money</a:t>
            </a:r>
          </a:p>
          <a:p>
            <a:pPr lvl="1"/>
            <a:r>
              <a:rPr lang="en-US" altLang="en-US" sz="3600" dirty="0"/>
              <a:t>Work is a necessary evil</a:t>
            </a:r>
          </a:p>
          <a:p>
            <a:pPr lvl="1"/>
            <a:r>
              <a:rPr lang="en-US" altLang="en-US" sz="3600" dirty="0"/>
              <a:t>The more money you have the more freedom you have</a:t>
            </a:r>
          </a:p>
          <a:p>
            <a:pPr lvl="1"/>
            <a:r>
              <a:rPr lang="en-US" altLang="en-US" sz="3600" dirty="0"/>
              <a:t>Pad your life with comfort</a:t>
            </a:r>
          </a:p>
          <a:p>
            <a:pPr lvl="1"/>
            <a:r>
              <a:rPr lang="en-US" altLang="en-US" sz="3600" dirty="0"/>
              <a:t>Reward your hard work with expensive toys</a:t>
            </a:r>
          </a:p>
          <a:p>
            <a:pPr lvl="1"/>
            <a:r>
              <a:rPr lang="en-US" altLang="en-US" sz="3600" dirty="0"/>
              <a:t>Retire as early as possible</a:t>
            </a:r>
            <a:endParaRPr lang="en-US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5C8C39-19B3-4CB6-8ECE-090741592841}"/>
              </a:ext>
            </a:extLst>
          </p:cNvPr>
          <p:cNvSpPr txBox="1"/>
          <p:nvPr/>
        </p:nvSpPr>
        <p:spPr>
          <a:xfrm>
            <a:off x="2362200" y="1524001"/>
            <a:ext cx="7162800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Leads to-</a:t>
            </a:r>
          </a:p>
          <a:p>
            <a:pPr lvl="1">
              <a:defRPr/>
            </a:pPr>
            <a:r>
              <a:rPr lang="en-US" sz="3600" dirty="0"/>
              <a:t>	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wellDar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well">
      <a:majorFont>
        <a:latin typeface="Lao UI"/>
        <a:ea typeface=""/>
        <a:cs typeface=""/>
      </a:majorFont>
      <a:minorFont>
        <a:latin typeface="Lao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ln>
          <a:headEnd/>
          <a:tailEnd/>
        </a:ln>
      </a:spPr>
      <a:bodyPr lIns="90488" tIns="44450" rIns="90488" bIns="44450"/>
      <a:lstStyle>
        <a:defPPr algn="l" eaLnBrk="0" hangingPunct="0">
          <a:lnSpc>
            <a:spcPct val="70000"/>
          </a:lnSpc>
          <a:spcBef>
            <a:spcPct val="5000"/>
          </a:spcBef>
          <a:defRPr b="1" dirty="0">
            <a:effectLst>
              <a:outerShdw blurRad="38100" dist="38100" dir="2700000" algn="tl">
                <a:srgbClr val="000000"/>
              </a:outerShdw>
            </a:effectLst>
            <a:latin typeface="Lao UI" panose="020B0502040204020203" pitchFamily="34" charset="0"/>
            <a:cs typeface="Lao UI" panose="020B0502040204020203" pitchFamily="34" charset="0"/>
          </a:defRPr>
        </a:defPPr>
      </a:lstStyle>
      <a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well Best" id="{2ACBA752-5D08-41B8-AF15-90381D729DF9}" vid="{89E53E98-C335-468D-8B65-79CDDEF5FA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dwell best</Template>
  <TotalTime>8832</TotalTime>
  <Words>1175</Words>
  <Application>Microsoft Office PowerPoint</Application>
  <PresentationFormat>Widescreen</PresentationFormat>
  <Paragraphs>221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Lao UI</vt:lpstr>
      <vt:lpstr>Wingdings 2</vt:lpstr>
      <vt:lpstr>DwellDark</vt:lpstr>
      <vt:lpstr>PowerPoint Presentation</vt:lpstr>
      <vt:lpstr>1 Thess. 4</vt:lpstr>
      <vt:lpstr>Paul’s thought flow</vt:lpstr>
      <vt:lpstr>Paul’s thought flow</vt:lpstr>
      <vt:lpstr>We need work</vt:lpstr>
      <vt:lpstr>We need work</vt:lpstr>
      <vt:lpstr>We need work</vt:lpstr>
      <vt:lpstr>The world’s view of work</vt:lpstr>
      <vt:lpstr>The world’s view of work</vt:lpstr>
      <vt:lpstr>The world’s view of work</vt:lpstr>
      <vt:lpstr>The world’s view of work</vt:lpstr>
      <vt:lpstr>The world’s view of work</vt:lpstr>
      <vt:lpstr>The world’s view of work</vt:lpstr>
      <vt:lpstr>God’s view of work</vt:lpstr>
      <vt:lpstr>God’s view of work</vt:lpstr>
      <vt:lpstr>God’s view of work</vt:lpstr>
      <vt:lpstr>God’s view of work</vt:lpstr>
      <vt:lpstr>God’s view of work</vt:lpstr>
      <vt:lpstr>1 Thess. 4</vt:lpstr>
      <vt:lpstr>1 Thess 4</vt:lpstr>
      <vt:lpstr>1 Thess 4</vt:lpstr>
      <vt:lpstr>1 Thess 4</vt:lpstr>
      <vt:lpstr>1 Thess 4</vt:lpstr>
      <vt:lpstr>1 Thess 4</vt:lpstr>
      <vt:lpstr>A quiet life?</vt:lpstr>
      <vt:lpstr>1 Thess 4</vt:lpstr>
      <vt:lpstr>1 Thess 4</vt:lpstr>
      <vt:lpstr>1 Thess 4</vt:lpstr>
      <vt:lpstr>1 Thess 4</vt:lpstr>
      <vt:lpstr>1 Thess 4</vt:lpstr>
      <vt:lpstr>An unruly life</vt:lpstr>
      <vt:lpstr>An unruly life</vt:lpstr>
      <vt:lpstr>Manual labor in Greek thought</vt:lpstr>
      <vt:lpstr>Manual labor in Greek thought</vt:lpstr>
      <vt:lpstr>An Unruly life</vt:lpstr>
      <vt:lpstr>1 Thess 4</vt:lpstr>
      <vt:lpstr>God’s view of work</vt:lpstr>
      <vt:lpstr>Are you underemployed?</vt:lpstr>
      <vt:lpstr>Are you unsatisfied with your work?</vt:lpstr>
      <vt:lpstr>Are you unsatisfied with your work?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Thess. 4</dc:title>
  <dc:creator>loweryr</dc:creator>
  <cp:lastModifiedBy>RichS</cp:lastModifiedBy>
  <cp:revision>17</cp:revision>
  <dcterms:created xsi:type="dcterms:W3CDTF">2009-10-15T18:44:27Z</dcterms:created>
  <dcterms:modified xsi:type="dcterms:W3CDTF">2021-02-08T12:58:44Z</dcterms:modified>
</cp:coreProperties>
</file>