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31"/>
  </p:notesMasterIdLst>
  <p:sldIdLst>
    <p:sldId id="259" r:id="rId3"/>
    <p:sldId id="261" r:id="rId4"/>
    <p:sldId id="262" r:id="rId5"/>
    <p:sldId id="263" r:id="rId6"/>
    <p:sldId id="264" r:id="rId7"/>
    <p:sldId id="265" r:id="rId8"/>
    <p:sldId id="266" r:id="rId9"/>
    <p:sldId id="267" r:id="rId10"/>
    <p:sldId id="268" r:id="rId11"/>
    <p:sldId id="269" r:id="rId12"/>
    <p:sldId id="270" r:id="rId13"/>
    <p:sldId id="274" r:id="rId14"/>
    <p:sldId id="275" r:id="rId15"/>
    <p:sldId id="276" r:id="rId16"/>
    <p:sldId id="271" r:id="rId17"/>
    <p:sldId id="278" r:id="rId18"/>
    <p:sldId id="279" r:id="rId19"/>
    <p:sldId id="280" r:id="rId20"/>
    <p:sldId id="287" r:id="rId21"/>
    <p:sldId id="281" r:id="rId22"/>
    <p:sldId id="282" r:id="rId23"/>
    <p:sldId id="283" r:id="rId24"/>
    <p:sldId id="284" r:id="rId25"/>
    <p:sldId id="272" r:id="rId26"/>
    <p:sldId id="285" r:id="rId27"/>
    <p:sldId id="286" r:id="rId28"/>
    <p:sldId id="273" r:id="rId29"/>
    <p:sldId id="2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48" y="4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8826B8-D0B9-471E-A6FC-7616AF484BEF}" type="datetimeFigureOut">
              <a:rPr lang="en-US" smtClean="0"/>
              <a:t>4/7/2022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6B27BF-804A-4720-B538-386C0E5960FF}" type="slidenum">
              <a:rPr lang="en-US" smtClean="0"/>
              <a:t>‹#›</a:t>
            </a:fld>
            <a:endParaRPr lang="en-US" dirty="0"/>
          </a:p>
        </p:txBody>
      </p:sp>
    </p:spTree>
    <p:extLst>
      <p:ext uri="{BB962C8B-B14F-4D97-AF65-F5344CB8AC3E}">
        <p14:creationId xmlns:p14="http://schemas.microsoft.com/office/powerpoint/2010/main" val="271511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143128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39294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420641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970501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46484457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13799050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07980629"/>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872595068"/>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573650081"/>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853376306"/>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30429601"/>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97842619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1777446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003335451"/>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252850861"/>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44215100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50789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05510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75616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247953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103986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408481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0BC7E3-FA9F-4D43-9944-A2B19F0A0C15}" type="datetimeFigureOut">
              <a:rPr lang="en-US" smtClean="0"/>
              <a:t>4/7/2022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6BD89-ABDB-441F-BC2E-6A5E8905A79D}" type="slidenum">
              <a:rPr lang="en-US" smtClean="0"/>
              <a:t>‹#›</a:t>
            </a:fld>
            <a:endParaRPr lang="en-US" dirty="0"/>
          </a:p>
        </p:txBody>
      </p:sp>
    </p:spTree>
    <p:extLst>
      <p:ext uri="{BB962C8B-B14F-4D97-AF65-F5344CB8AC3E}">
        <p14:creationId xmlns:p14="http://schemas.microsoft.com/office/powerpoint/2010/main" val="1659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BC7E3-FA9F-4D43-9944-A2B19F0A0C15}" type="datetimeFigureOut">
              <a:rPr lang="en-US" smtClean="0"/>
              <a:t>4/7/2022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6BD89-ABDB-441F-BC2E-6A5E8905A79D}" type="slidenum">
              <a:rPr lang="en-US" smtClean="0"/>
              <a:t>‹#›</a:t>
            </a:fld>
            <a:endParaRPr lang="en-US" dirty="0"/>
          </a:p>
        </p:txBody>
      </p:sp>
    </p:spTree>
    <p:extLst>
      <p:ext uri="{BB962C8B-B14F-4D97-AF65-F5344CB8AC3E}">
        <p14:creationId xmlns:p14="http://schemas.microsoft.com/office/powerpoint/2010/main" val="244519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356956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308828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PAST</a:t>
            </a:r>
            <a:r>
              <a:rPr lang="en-US" sz="4000" dirty="0">
                <a:cs typeface="Times New Roman" pitchFamily="18" charset="0"/>
              </a:rPr>
              <a:t> PROVISION</a:t>
            </a:r>
            <a:endParaRPr lang="en-US" sz="4000" i="1" dirty="0">
              <a:cs typeface="Times New Roman" pitchFamily="18" charset="0"/>
            </a:endParaRPr>
          </a:p>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PROVISION</a:t>
            </a:r>
            <a:endParaRPr lang="en-US" sz="4000" i="1" dirty="0">
              <a:cs typeface="Times New Roman" pitchFamily="18" charset="0"/>
            </a:endParaRPr>
          </a:p>
          <a:p>
            <a:pPr eaLnBrk="1" hangingPunct="1">
              <a:lnSpc>
                <a:spcPct val="70000"/>
              </a:lnSpc>
              <a:spcBef>
                <a:spcPct val="30000"/>
              </a:spcBef>
              <a:defRPr/>
            </a:pPr>
            <a:r>
              <a:rPr lang="en-US" sz="4000" u="sng" dirty="0">
                <a:cs typeface="Times New Roman" pitchFamily="18" charset="0"/>
              </a:rPr>
              <a:t>FUTURE</a:t>
            </a:r>
            <a:r>
              <a:rPr lang="en-US" sz="4000" dirty="0">
                <a:cs typeface="Times New Roman" pitchFamily="18" charset="0"/>
              </a:rPr>
              <a:t> PROVISION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Tree>
    <p:extLst>
      <p:ext uri="{BB962C8B-B14F-4D97-AF65-F5344CB8AC3E}">
        <p14:creationId xmlns:p14="http://schemas.microsoft.com/office/powerpoint/2010/main" val="411341750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PAST</a:t>
            </a:r>
            <a:r>
              <a:rPr lang="en-US" sz="4000" dirty="0">
                <a:cs typeface="Times New Roman" pitchFamily="18" charset="0"/>
              </a:rPr>
              <a:t>: JESUS HAS SET US TOTALLY FREE FROM SIN’S </a:t>
            </a:r>
            <a:r>
              <a:rPr lang="en-US" sz="4000" i="1" dirty="0">
                <a:cs typeface="Times New Roman" pitchFamily="18" charset="0"/>
              </a:rPr>
              <a:t>PENALTY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702246"/>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8:1</a:t>
            </a:r>
            <a:r>
              <a:rPr lang="en-US" sz="3200" dirty="0"/>
              <a:t> Therefore there is now no condemnation for those who are in Christ Jesus . . . </a:t>
            </a:r>
            <a:r>
              <a:rPr lang="en-US" sz="3200" baseline="30000" dirty="0">
                <a:solidFill>
                  <a:schemeClr val="bg1"/>
                </a:solidFill>
              </a:rPr>
              <a:t>3</a:t>
            </a:r>
            <a:r>
              <a:rPr lang="en-US" sz="3200" dirty="0">
                <a:solidFill>
                  <a:schemeClr val="bg1"/>
                </a:solidFill>
              </a:rPr>
              <a:t> For what the Law could not do, weak as it was through the flesh, God did: sending His own Son in the likeness of sinful flesh and as an offering for sin, He condemned sin in the flesh . . . </a:t>
            </a:r>
          </a:p>
        </p:txBody>
      </p:sp>
    </p:spTree>
    <p:extLst>
      <p:ext uri="{BB962C8B-B14F-4D97-AF65-F5344CB8AC3E}">
        <p14:creationId xmlns:p14="http://schemas.microsoft.com/office/powerpoint/2010/main" val="10863394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PAST</a:t>
            </a:r>
            <a:r>
              <a:rPr lang="en-US" sz="4000" dirty="0">
                <a:cs typeface="Times New Roman" pitchFamily="18" charset="0"/>
              </a:rPr>
              <a:t>: JESUS HAS SET US TOTALLY FREE FROM SIN’S </a:t>
            </a:r>
            <a:r>
              <a:rPr lang="en-US" sz="4000" i="1" dirty="0">
                <a:cs typeface="Times New Roman" pitchFamily="18" charset="0"/>
              </a:rPr>
              <a:t>PENALTY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702246"/>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8:1</a:t>
            </a:r>
            <a:r>
              <a:rPr lang="en-US" sz="3200" dirty="0"/>
              <a:t> Therefore there is now no condemnation for those who are in Christ Jesus . . . </a:t>
            </a:r>
            <a:r>
              <a:rPr lang="en-US" sz="3200" baseline="30000" dirty="0"/>
              <a:t>3</a:t>
            </a:r>
            <a:r>
              <a:rPr lang="en-US" sz="3200" dirty="0"/>
              <a:t> For what the Law could not do, weak as it was through the flesh, God did: sending His own Son in the likeness of sinful flesh and as an offering for sin, He condemned sin in the flesh . . . </a:t>
            </a:r>
          </a:p>
        </p:txBody>
      </p:sp>
      <p:sp>
        <p:nvSpPr>
          <p:cNvPr id="9" name="Text Box 4"/>
          <p:cNvSpPr txBox="1">
            <a:spLocks noChangeArrowheads="1"/>
          </p:cNvSpPr>
          <p:nvPr/>
        </p:nvSpPr>
        <p:spPr bwMode="auto">
          <a:xfrm>
            <a:off x="109868" y="4959209"/>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 John 1:9</a:t>
            </a:r>
            <a:r>
              <a:rPr lang="en-US" sz="3200" dirty="0"/>
              <a:t> If we confess our sins, He is faithful and </a:t>
            </a:r>
            <a:r>
              <a:rPr lang="en-US" sz="3200" u="sng" dirty="0"/>
              <a:t>just</a:t>
            </a:r>
            <a:r>
              <a:rPr lang="en-US" sz="3200" dirty="0"/>
              <a:t> forgive us our sins and to cleanse us from all unrighteousness . . . </a:t>
            </a:r>
            <a:r>
              <a:rPr lang="en-US" sz="3200" baseline="30000" dirty="0"/>
              <a:t>2:1 </a:t>
            </a:r>
            <a:r>
              <a:rPr lang="en-US" sz="3200" dirty="0"/>
              <a:t>If anyone sins, we have an Advocate with the Father, Jesus Christ the righteous; </a:t>
            </a:r>
            <a:r>
              <a:rPr lang="en-US" sz="3200" baseline="30000" dirty="0"/>
              <a:t>2</a:t>
            </a:r>
            <a:r>
              <a:rPr lang="en-US" sz="3200" dirty="0"/>
              <a:t> He Himself is the propitiation for our sins . . .</a:t>
            </a:r>
          </a:p>
        </p:txBody>
      </p:sp>
    </p:spTree>
    <p:extLst>
      <p:ext uri="{BB962C8B-B14F-4D97-AF65-F5344CB8AC3E}">
        <p14:creationId xmlns:p14="http://schemas.microsoft.com/office/powerpoint/2010/main" val="310343125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PAST</a:t>
            </a:r>
            <a:r>
              <a:rPr lang="en-US" sz="4000" dirty="0">
                <a:cs typeface="Times New Roman" pitchFamily="18" charset="0"/>
              </a:rPr>
              <a:t>: JESUS HAS SET US TOTALLY FREE FROM SIN’S </a:t>
            </a:r>
            <a:r>
              <a:rPr lang="en-US" sz="4000" i="1" dirty="0">
                <a:cs typeface="Times New Roman" pitchFamily="18" charset="0"/>
              </a:rPr>
              <a:t>PENALTY</a:t>
            </a:r>
          </a:p>
          <a:p>
            <a:pPr eaLnBrk="1" hangingPunct="1">
              <a:lnSpc>
                <a:spcPct val="70000"/>
              </a:lnSpc>
              <a:spcBef>
                <a:spcPct val="30000"/>
              </a:spcBef>
              <a:defRPr/>
            </a:pPr>
            <a:endParaRPr lang="en-US" sz="4000" i="1" dirty="0">
              <a:cs typeface="Times New Roman" pitchFamily="18" charset="0"/>
            </a:endParaRPr>
          </a:p>
          <a:p>
            <a:pPr eaLnBrk="1" hangingPunct="1">
              <a:lnSpc>
                <a:spcPct val="70000"/>
              </a:lnSpc>
              <a:spcBef>
                <a:spcPct val="30000"/>
              </a:spcBef>
              <a:defRPr/>
            </a:pPr>
            <a:endParaRPr lang="en-US" sz="4000" i="1" dirty="0">
              <a:cs typeface="Times New Roman" pitchFamily="18" charset="0"/>
            </a:endParaRPr>
          </a:p>
          <a:p>
            <a:pPr eaLnBrk="1" hangingPunct="1">
              <a:lnSpc>
                <a:spcPct val="70000"/>
              </a:lnSpc>
              <a:spcBef>
                <a:spcPct val="30000"/>
              </a:spcBef>
              <a:defRPr/>
            </a:pPr>
            <a:endParaRPr lang="en-US" sz="4000" i="1" dirty="0">
              <a:cs typeface="Times New Roman" pitchFamily="18" charset="0"/>
            </a:endParaRPr>
          </a:p>
          <a:p>
            <a:pPr eaLnBrk="1" hangingPunct="1">
              <a:lnSpc>
                <a:spcPct val="70000"/>
              </a:lnSpc>
              <a:spcBef>
                <a:spcPct val="30000"/>
              </a:spcBef>
              <a:defRPr/>
            </a:pPr>
            <a:endParaRPr lang="en-US" sz="4000" i="1" dirty="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Now we are free from </a:t>
            </a:r>
            <a:br>
              <a:rPr lang="en-US" sz="4400" b="0" i="1" dirty="0">
                <a:effectLst/>
                <a:cs typeface="Times New Roman" pitchFamily="18" charset="0"/>
              </a:rPr>
            </a:br>
            <a:r>
              <a:rPr lang="en-US" sz="4400" b="0" i="1" dirty="0">
                <a:effectLst/>
                <a:cs typeface="Times New Roman" pitchFamily="18" charset="0"/>
              </a:rPr>
              <a:t>being rejected by God when we sin</a:t>
            </a:r>
            <a:br>
              <a:rPr lang="en-US" sz="4400" b="0" i="1" dirty="0">
                <a:effectLst/>
                <a:cs typeface="Times New Roman" pitchFamily="18" charset="0"/>
              </a:rPr>
            </a:br>
            <a:endParaRPr lang="en-US" sz="44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702246"/>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8:1</a:t>
            </a:r>
            <a:r>
              <a:rPr lang="en-US" sz="3200" dirty="0"/>
              <a:t> Therefore there is now no condemnation for those who are in Christ Jesus . . . </a:t>
            </a:r>
            <a:r>
              <a:rPr lang="en-US" sz="3200" baseline="30000" dirty="0"/>
              <a:t>3</a:t>
            </a:r>
            <a:r>
              <a:rPr lang="en-US" sz="3200" dirty="0"/>
              <a:t> For what the Law could not do, weak as it was through the flesh, God did: sending His own Son in the likeness of sinful flesh and as an offering for sin, He condemned sin in the flesh . . . </a:t>
            </a:r>
          </a:p>
        </p:txBody>
      </p:sp>
    </p:spTree>
    <p:extLst>
      <p:ext uri="{BB962C8B-B14F-4D97-AF65-F5344CB8AC3E}">
        <p14:creationId xmlns:p14="http://schemas.microsoft.com/office/powerpoint/2010/main" val="2921803748"/>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PAST</a:t>
            </a:r>
            <a:r>
              <a:rPr lang="en-US" sz="4000" dirty="0">
                <a:cs typeface="Times New Roman" pitchFamily="18" charset="0"/>
              </a:rPr>
              <a:t>: JESUS HAS SET US TOTALLY FREE FROM SIN’S </a:t>
            </a:r>
            <a:r>
              <a:rPr lang="en-US" sz="4000" i="1" dirty="0">
                <a:cs typeface="Times New Roman" pitchFamily="18" charset="0"/>
              </a:rPr>
              <a:t>PENALTY</a:t>
            </a:r>
          </a:p>
          <a:p>
            <a:pPr eaLnBrk="1" hangingPunct="1">
              <a:lnSpc>
                <a:spcPct val="70000"/>
              </a:lnSpc>
              <a:spcBef>
                <a:spcPct val="30000"/>
              </a:spcBef>
              <a:defRPr/>
            </a:pPr>
            <a:endParaRPr lang="en-US" sz="4000" i="1" dirty="0">
              <a:cs typeface="Times New Roman" pitchFamily="18" charset="0"/>
            </a:endParaRPr>
          </a:p>
          <a:p>
            <a:pPr eaLnBrk="1" hangingPunct="1">
              <a:lnSpc>
                <a:spcPct val="70000"/>
              </a:lnSpc>
              <a:spcBef>
                <a:spcPct val="30000"/>
              </a:spcBef>
              <a:defRPr/>
            </a:pPr>
            <a:endParaRPr lang="en-US" sz="4000" i="1" dirty="0">
              <a:cs typeface="Times New Roman" pitchFamily="18" charset="0"/>
            </a:endParaRPr>
          </a:p>
          <a:p>
            <a:pPr eaLnBrk="1" hangingPunct="1">
              <a:lnSpc>
                <a:spcPct val="70000"/>
              </a:lnSpc>
              <a:spcBef>
                <a:spcPct val="30000"/>
              </a:spcBef>
              <a:defRPr/>
            </a:pPr>
            <a:endParaRPr lang="en-US" sz="4000" i="1" dirty="0">
              <a:cs typeface="Times New Roman" pitchFamily="18" charset="0"/>
            </a:endParaRPr>
          </a:p>
          <a:p>
            <a:pPr eaLnBrk="1" hangingPunct="1">
              <a:lnSpc>
                <a:spcPct val="70000"/>
              </a:lnSpc>
              <a:spcBef>
                <a:spcPct val="30000"/>
              </a:spcBef>
              <a:defRPr/>
            </a:pPr>
            <a:endParaRPr lang="en-US" sz="4000" i="1" dirty="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Now God can provide us with </a:t>
            </a:r>
            <a:br>
              <a:rPr lang="en-US" sz="4400" b="0" i="1" dirty="0">
                <a:effectLst/>
                <a:cs typeface="Times New Roman" pitchFamily="18" charset="0"/>
              </a:rPr>
            </a:br>
            <a:r>
              <a:rPr lang="en-US" sz="4400" b="0" i="1" dirty="0">
                <a:effectLst/>
                <a:cs typeface="Times New Roman" pitchFamily="18" charset="0"/>
              </a:rPr>
              <a:t>another Source of help . .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702246"/>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8:1</a:t>
            </a:r>
            <a:r>
              <a:rPr lang="en-US" sz="3200" dirty="0"/>
              <a:t> Therefore there is now no condemnation for those who are in Christ Jesus . . . </a:t>
            </a:r>
            <a:r>
              <a:rPr lang="en-US" sz="3200" baseline="30000" dirty="0"/>
              <a:t>3</a:t>
            </a:r>
            <a:r>
              <a:rPr lang="en-US" sz="3200" dirty="0"/>
              <a:t> For what the Law could not do, weak as it was through the flesh, God did: sending His own Son in the likeness of sinful flesh and as an offering for sin, He condemned sin in the flesh . . . </a:t>
            </a:r>
          </a:p>
        </p:txBody>
      </p:sp>
    </p:spTree>
    <p:extLst>
      <p:ext uri="{BB962C8B-B14F-4D97-AF65-F5344CB8AC3E}">
        <p14:creationId xmlns:p14="http://schemas.microsoft.com/office/powerpoint/2010/main" val="4236113008"/>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702246"/>
            <a:ext cx="11884378"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8:2</a:t>
            </a:r>
            <a:r>
              <a:rPr lang="en-US" sz="3200" dirty="0"/>
              <a:t> For the law of the Spirit of life in Christ Jesus has set you free from the law of sin and of death . . . </a:t>
            </a:r>
            <a:r>
              <a:rPr lang="en-US" sz="3200" baseline="30000" dirty="0">
                <a:solidFill>
                  <a:schemeClr val="bg1"/>
                </a:solidFill>
              </a:rPr>
              <a:t>9</a:t>
            </a:r>
            <a:r>
              <a:rPr lang="en-US" sz="3200" dirty="0">
                <a:solidFill>
                  <a:schemeClr val="bg1"/>
                </a:solidFill>
              </a:rPr>
              <a:t> You are not in the flesh but in the Spirit, if indeed the Spirit of God dwells in you. But if anyone does not have the Spirit of Christ, he does not belong to Him . . . </a:t>
            </a:r>
            <a:r>
              <a:rPr lang="en-US" sz="3200" baseline="30000" dirty="0">
                <a:solidFill>
                  <a:schemeClr val="bg1"/>
                </a:solidFill>
              </a:rPr>
              <a:t>11</a:t>
            </a:r>
            <a:r>
              <a:rPr lang="en-US" sz="3200" dirty="0">
                <a:solidFill>
                  <a:schemeClr val="bg1"/>
                </a:solidFill>
              </a:rPr>
              <a:t> But if the Spirit of Him who raised Jesus from the dead dwells in you, He who raised Christ Jesus from the dead will also give life to your mortal bodies through His Spirit who dwells in you. </a:t>
            </a:r>
          </a:p>
        </p:txBody>
      </p:sp>
    </p:spTree>
    <p:extLst>
      <p:ext uri="{BB962C8B-B14F-4D97-AF65-F5344CB8AC3E}">
        <p14:creationId xmlns:p14="http://schemas.microsoft.com/office/powerpoint/2010/main" val="31576447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702246"/>
            <a:ext cx="11884378"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8:2</a:t>
            </a:r>
            <a:r>
              <a:rPr lang="en-US" sz="3200" dirty="0"/>
              <a:t> For the law of the Spirit of life in Christ Jesus has set you free from the law of sin and of death . . . </a:t>
            </a:r>
            <a:r>
              <a:rPr lang="en-US" sz="3200" baseline="30000" dirty="0"/>
              <a:t>9</a:t>
            </a:r>
            <a:r>
              <a:rPr lang="en-US" sz="3200" dirty="0"/>
              <a:t> You are not in the flesh but in the Spirit, if indeed the Spirit of God dwells in you. But if anyone does not have the Spirit of Christ, he does not belong to Him . . . </a:t>
            </a:r>
            <a:r>
              <a:rPr lang="en-US" sz="3200" baseline="30000" dirty="0"/>
              <a:t>11</a:t>
            </a:r>
            <a:r>
              <a:rPr lang="en-US" sz="3200" dirty="0"/>
              <a:t> But if the Spirit of Him who raised Jesus from the dead dwells in you, He who raised Christ Jesus from the dead will also give life to your mortal bodies through His Spirit who dwells in you. </a:t>
            </a:r>
          </a:p>
        </p:txBody>
      </p:sp>
    </p:spTree>
    <p:extLst>
      <p:ext uri="{BB962C8B-B14F-4D97-AF65-F5344CB8AC3E}">
        <p14:creationId xmlns:p14="http://schemas.microsoft.com/office/powerpoint/2010/main" val="3291958928"/>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The Spirit has the power to defeat our sinful habits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3734213"/>
            <a:ext cx="11884378"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8:13</a:t>
            </a:r>
            <a:r>
              <a:rPr lang="en-US" sz="3200" dirty="0"/>
              <a:t> . . . if by the Spirit you are putting to death the deeds of the body, you will live. </a:t>
            </a:r>
          </a:p>
        </p:txBody>
      </p:sp>
    </p:spTree>
    <p:extLst>
      <p:ext uri="{BB962C8B-B14F-4D97-AF65-F5344CB8AC3E}">
        <p14:creationId xmlns:p14="http://schemas.microsoft.com/office/powerpoint/2010/main" val="329409483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The Spirit has the power to enable us to love God &amp; others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3747280"/>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8:4</a:t>
            </a:r>
            <a:r>
              <a:rPr lang="en-US" sz="3200" dirty="0"/>
              <a:t> . . . so that the requirement of the Law (see Rom. 13:8,9) might be fulfilled in us, who do not walk according to the flesh but according to the Spirit.</a:t>
            </a:r>
          </a:p>
        </p:txBody>
      </p:sp>
    </p:spTree>
    <p:extLst>
      <p:ext uri="{BB962C8B-B14F-4D97-AF65-F5344CB8AC3E}">
        <p14:creationId xmlns:p14="http://schemas.microsoft.com/office/powerpoint/2010/main" val="87469623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The Spirit has the power to enable us to love God &amp; others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3747280"/>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8:4</a:t>
            </a:r>
            <a:r>
              <a:rPr lang="en-US" sz="3200" dirty="0"/>
              <a:t> . . . so that the requirement of the Law (see Rom. 13:8,9) might be fulfilled in us, who do not </a:t>
            </a:r>
            <a:r>
              <a:rPr lang="en-US" sz="3200" u="sng" dirty="0"/>
              <a:t>walk</a:t>
            </a:r>
            <a:r>
              <a:rPr lang="en-US" sz="3200" dirty="0"/>
              <a:t> according to the flesh but </a:t>
            </a:r>
            <a:r>
              <a:rPr lang="en-US" sz="3200" u="sng" dirty="0"/>
              <a:t>according to the Spirit</a:t>
            </a:r>
            <a:r>
              <a:rPr lang="en-US" sz="3200" dirty="0"/>
              <a:t>.</a:t>
            </a:r>
          </a:p>
        </p:txBody>
      </p:sp>
    </p:spTree>
    <p:extLst>
      <p:ext uri="{BB962C8B-B14F-4D97-AF65-F5344CB8AC3E}">
        <p14:creationId xmlns:p14="http://schemas.microsoft.com/office/powerpoint/2010/main" val="3634519963"/>
      </p:ext>
    </p:extLst>
  </p:cSld>
  <p:clrMapOvr>
    <a:masterClrMapping/>
  </p:clrMapOvr>
  <p:transition spd="med">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1722529"/>
            <a:ext cx="11884378" cy="189795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7:14</a:t>
            </a:r>
            <a:r>
              <a:rPr lang="en-US" sz="3200" dirty="0"/>
              <a:t> For we know that the Law is spiritual, but I am of flesh, sold into bondage to sin.</a:t>
            </a:r>
          </a:p>
          <a:p>
            <a:pPr>
              <a:lnSpc>
                <a:spcPts val="3200"/>
              </a:lnSpc>
              <a:spcBef>
                <a:spcPts val="1200"/>
              </a:spcBef>
            </a:pPr>
            <a:r>
              <a:rPr lang="en-US" sz="3200" baseline="30000" dirty="0">
                <a:solidFill>
                  <a:schemeClr val="bg1"/>
                </a:solidFill>
              </a:rPr>
              <a:t>Romans 5:19</a:t>
            </a:r>
            <a:r>
              <a:rPr lang="en-US" sz="3200" dirty="0">
                <a:solidFill>
                  <a:schemeClr val="bg1"/>
                </a:solidFill>
              </a:rPr>
              <a:t> For as through the one man’s disobedience the many were made sinners . . .</a:t>
            </a:r>
          </a:p>
        </p:txBody>
      </p:sp>
    </p:spTree>
    <p:extLst>
      <p:ext uri="{BB962C8B-B14F-4D97-AF65-F5344CB8AC3E}">
        <p14:creationId xmlns:p14="http://schemas.microsoft.com/office/powerpoint/2010/main" val="425555377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Walking according to the Spirit involves focusing &amp; depending on the Spirit’s help</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3838712"/>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8:5</a:t>
            </a:r>
            <a:r>
              <a:rPr lang="en-US" sz="3200" dirty="0"/>
              <a:t> For those who are according to the flesh </a:t>
            </a:r>
            <a:r>
              <a:rPr lang="en-US" sz="3200" u="sng" dirty="0"/>
              <a:t>set their minds on </a:t>
            </a:r>
            <a:r>
              <a:rPr lang="en-US" sz="3200" dirty="0"/>
              <a:t>the things of the flesh, but those who are according to the Spirit (</a:t>
            </a:r>
            <a:r>
              <a:rPr lang="en-US" sz="3200" u="sng" dirty="0"/>
              <a:t>set their minds on</a:t>
            </a:r>
            <a:r>
              <a:rPr lang="en-US" sz="3200" dirty="0"/>
              <a:t>) the things of the Spirit. </a:t>
            </a:r>
            <a:r>
              <a:rPr lang="en-US" sz="3200" baseline="30000" dirty="0"/>
              <a:t>6</a:t>
            </a:r>
            <a:r>
              <a:rPr lang="en-US" sz="3200" dirty="0"/>
              <a:t> For the mind set on the flesh is death, but </a:t>
            </a:r>
            <a:r>
              <a:rPr lang="en-US" sz="3200" u="sng" dirty="0"/>
              <a:t>the mind set on</a:t>
            </a:r>
            <a:r>
              <a:rPr lang="en-US" sz="3200" dirty="0"/>
              <a:t> the Spirit is life and peace . . .</a:t>
            </a:r>
          </a:p>
        </p:txBody>
      </p:sp>
    </p:spTree>
    <p:extLst>
      <p:ext uri="{BB962C8B-B14F-4D97-AF65-F5344CB8AC3E}">
        <p14:creationId xmlns:p14="http://schemas.microsoft.com/office/powerpoint/2010/main" val="1058070748"/>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Walking according to the Spirit involves focusing &amp; depending on the Spirit’s help</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HIS PERSONAL MORAL GUIDANCE (8:14)</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HIS ASSURANCE OF THE FATHER’S LOVE (8:15,16)</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HIS ASSISTANCE IN PRAYER (8:26,27)</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Tree>
    <p:extLst>
      <p:ext uri="{BB962C8B-B14F-4D97-AF65-F5344CB8AC3E}">
        <p14:creationId xmlns:p14="http://schemas.microsoft.com/office/powerpoint/2010/main" val="3786156963"/>
      </p:ext>
    </p:extLst>
  </p:cSld>
  <p:clrMapOvr>
    <a:masterClrMapping/>
  </p:clrMapOvr>
  <p:transition spd="med">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algn="ctr" eaLnBrk="1" hangingPunct="1">
              <a:lnSpc>
                <a:spcPct val="70000"/>
              </a:lnSpc>
              <a:spcBef>
                <a:spcPct val="30000"/>
              </a:spcBef>
              <a:defRPr/>
            </a:pPr>
            <a:r>
              <a:rPr lang="en-US" sz="4400" b="0" i="1" dirty="0">
                <a:effectLst/>
                <a:cs typeface="Times New Roman" pitchFamily="18" charset="0"/>
              </a:rPr>
              <a:t>The more we depend on the Spirit’s help, </a:t>
            </a:r>
            <a:br>
              <a:rPr lang="en-US" sz="4400" b="0" i="1" dirty="0">
                <a:effectLst/>
                <a:cs typeface="Times New Roman" pitchFamily="18" charset="0"/>
              </a:rPr>
            </a:br>
            <a:r>
              <a:rPr lang="en-US" sz="4400" b="0" i="1" dirty="0">
                <a:effectLst/>
                <a:cs typeface="Times New Roman" pitchFamily="18" charset="0"/>
              </a:rPr>
              <a:t>the more He will transform us . .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Tree>
    <p:extLst>
      <p:ext uri="{BB962C8B-B14F-4D97-AF65-F5344CB8AC3E}">
        <p14:creationId xmlns:p14="http://schemas.microsoft.com/office/powerpoint/2010/main" val="3772856646"/>
      </p:ext>
    </p:extLst>
  </p:cSld>
  <p:clrMapOvr>
    <a:masterClrMapping/>
  </p:clrMapOvr>
  <p:transition spd="med">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algn="ctr" eaLnBrk="1" hangingPunct="1">
              <a:lnSpc>
                <a:spcPct val="70000"/>
              </a:lnSpc>
              <a:spcBef>
                <a:spcPct val="30000"/>
              </a:spcBef>
              <a:defRPr/>
            </a:pPr>
            <a:r>
              <a:rPr lang="en-US" sz="4400" b="0" i="1" dirty="0">
                <a:effectLst/>
                <a:cs typeface="Times New Roman" pitchFamily="18" charset="0"/>
              </a:rPr>
              <a:t>The more we depend on the Spirit’s help, </a:t>
            </a:r>
            <a:br>
              <a:rPr lang="en-US" sz="4400" b="0" i="1" dirty="0">
                <a:effectLst/>
                <a:cs typeface="Times New Roman" pitchFamily="18" charset="0"/>
              </a:rPr>
            </a:br>
            <a:r>
              <a:rPr lang="en-US" sz="4400" b="0" i="1" dirty="0">
                <a:effectLst/>
                <a:cs typeface="Times New Roman" pitchFamily="18" charset="0"/>
              </a:rPr>
              <a:t>the more He will transform us . . .</a:t>
            </a:r>
          </a:p>
          <a:p>
            <a:pPr algn="ctr" eaLnBrk="1" hangingPunct="1">
              <a:lnSpc>
                <a:spcPct val="70000"/>
              </a:lnSpc>
              <a:spcBef>
                <a:spcPct val="30000"/>
              </a:spcBef>
              <a:defRPr/>
            </a:pPr>
            <a:r>
              <a:rPr lang="en-US" sz="4400" b="0" i="1" dirty="0">
                <a:effectLst/>
                <a:cs typeface="Times New Roman" pitchFamily="18" charset="0"/>
              </a:rPr>
              <a:t>. . . &amp; His transforming work is </a:t>
            </a:r>
            <a:br>
              <a:rPr lang="en-US" sz="4400" b="0" i="1" dirty="0">
                <a:effectLst/>
                <a:cs typeface="Times New Roman" pitchFamily="18" charset="0"/>
              </a:rPr>
            </a:br>
            <a:r>
              <a:rPr lang="en-US" sz="4400" b="0" i="1" dirty="0">
                <a:effectLst/>
                <a:cs typeface="Times New Roman" pitchFamily="18" charset="0"/>
              </a:rPr>
              <a:t>God’s guarantee that He will one day complete what He has begun . .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Tree>
    <p:extLst>
      <p:ext uri="{BB962C8B-B14F-4D97-AF65-F5344CB8AC3E}">
        <p14:creationId xmlns:p14="http://schemas.microsoft.com/office/powerpoint/2010/main" val="2442517989"/>
      </p:ext>
    </p:extLst>
  </p:cSld>
  <p:clrMapOvr>
    <a:masterClrMapping/>
  </p:clrMapOvr>
  <p:transition spd="med">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FUTURE</a:t>
            </a:r>
            <a:r>
              <a:rPr lang="en-US" sz="4000" dirty="0">
                <a:cs typeface="Times New Roman" pitchFamily="18" charset="0"/>
              </a:rPr>
              <a:t>: JESUS WILL SET US TOTALLY FREE FROM SIN’S </a:t>
            </a:r>
            <a:r>
              <a:rPr lang="en-US" sz="4000" i="1" dirty="0">
                <a:cs typeface="Times New Roman" pitchFamily="18" charset="0"/>
              </a:rPr>
              <a:t>PRESENCE</a:t>
            </a:r>
            <a:r>
              <a:rPr lang="en-US" sz="4000" dirty="0">
                <a:cs typeface="Times New Roman" pitchFamily="18" charset="0"/>
              </a:rPr>
              <a:t> WHEN HE RETURNS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2702246"/>
            <a:ext cx="11884378" cy="419602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18</a:t>
            </a:r>
            <a:r>
              <a:rPr lang="en-US" sz="3200" dirty="0"/>
              <a:t> For I consider that the sufferings of this present time are not worthy to be compared with </a:t>
            </a:r>
            <a:r>
              <a:rPr lang="en-US" sz="3200" u="sng" dirty="0"/>
              <a:t>the glory that is to be revealed to us</a:t>
            </a:r>
            <a:r>
              <a:rPr lang="en-US" sz="3200" dirty="0"/>
              <a:t>. </a:t>
            </a:r>
            <a:r>
              <a:rPr lang="en-US" sz="3200" baseline="30000" dirty="0"/>
              <a:t>19</a:t>
            </a:r>
            <a:r>
              <a:rPr lang="en-US" sz="3200" dirty="0"/>
              <a:t> For the anxious longing of the creation waits eagerly for </a:t>
            </a:r>
            <a:r>
              <a:rPr lang="en-US" sz="3200" u="sng" dirty="0"/>
              <a:t>the revealing of the sons of God</a:t>
            </a:r>
            <a:r>
              <a:rPr lang="en-US" sz="3200" dirty="0"/>
              <a:t>. </a:t>
            </a:r>
            <a:r>
              <a:rPr lang="en-US" sz="3200" baseline="30000" dirty="0"/>
              <a:t>20</a:t>
            </a:r>
            <a:r>
              <a:rPr lang="en-US" sz="3200" dirty="0"/>
              <a:t> For the creation was subjected to futility, not willingly, but because of Him who subjected it, in hope </a:t>
            </a:r>
            <a:r>
              <a:rPr lang="en-US" sz="3200" baseline="30000" dirty="0"/>
              <a:t>21</a:t>
            </a:r>
            <a:r>
              <a:rPr lang="en-US" sz="3200" dirty="0"/>
              <a:t> that the creation itself also will be set free from its slavery to corruption into </a:t>
            </a:r>
            <a:r>
              <a:rPr lang="en-US" sz="3200" u="sng" dirty="0"/>
              <a:t>the freedom of the glory of the children of God</a:t>
            </a:r>
            <a:r>
              <a:rPr lang="en-US" sz="3200" dirty="0"/>
              <a:t>. </a:t>
            </a:r>
            <a:r>
              <a:rPr lang="en-US" sz="3200" baseline="30000" dirty="0"/>
              <a:t>22</a:t>
            </a:r>
            <a:r>
              <a:rPr lang="en-US" sz="3200" dirty="0"/>
              <a:t> For we know that the whole creation groans and suffers the pains of childbirth together until now. </a:t>
            </a:r>
          </a:p>
        </p:txBody>
      </p:sp>
    </p:spTree>
    <p:extLst>
      <p:ext uri="{BB962C8B-B14F-4D97-AF65-F5344CB8AC3E}">
        <p14:creationId xmlns:p14="http://schemas.microsoft.com/office/powerpoint/2010/main" val="29398449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FUTURE</a:t>
            </a:r>
            <a:r>
              <a:rPr lang="en-US" sz="4000" dirty="0">
                <a:cs typeface="Times New Roman" pitchFamily="18" charset="0"/>
              </a:rPr>
              <a:t>: JESUS WILL SET US TOTALLY FREE FROM SIN’S </a:t>
            </a:r>
            <a:r>
              <a:rPr lang="en-US" sz="4000" i="1" dirty="0">
                <a:cs typeface="Times New Roman" pitchFamily="18" charset="0"/>
              </a:rPr>
              <a:t>PRESENCE</a:t>
            </a:r>
            <a:r>
              <a:rPr lang="en-US" sz="4000" dirty="0">
                <a:cs typeface="Times New Roman" pitchFamily="18" charset="0"/>
              </a:rPr>
              <a:t> WHEN HE RETURNS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2702246"/>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8:23</a:t>
            </a:r>
            <a:r>
              <a:rPr lang="en-US" sz="3200" dirty="0"/>
              <a:t> And not only this, but also we ourselves, having the first fruits of the Spirit, even we ourselves groan within ourselves, waiting eagerly for our adoption as sons, </a:t>
            </a:r>
            <a:r>
              <a:rPr lang="en-US" sz="3200" u="sng" dirty="0"/>
              <a:t>the redemption of our body</a:t>
            </a:r>
            <a:r>
              <a:rPr lang="en-US" sz="3200" dirty="0"/>
              <a:t>. </a:t>
            </a:r>
          </a:p>
        </p:txBody>
      </p:sp>
      <p:sp>
        <p:nvSpPr>
          <p:cNvPr id="7" name="Text Box 4"/>
          <p:cNvSpPr txBox="1">
            <a:spLocks noChangeArrowheads="1"/>
          </p:cNvSpPr>
          <p:nvPr/>
        </p:nvSpPr>
        <p:spPr bwMode="auto">
          <a:xfrm>
            <a:off x="124378" y="4552820"/>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Philippians 3:20</a:t>
            </a:r>
            <a:r>
              <a:rPr lang="en-US" sz="3200" dirty="0"/>
              <a:t> For our citizenship is in heaven, from which also we eagerly wait for a Savior, the Lord Jesus Christ; </a:t>
            </a:r>
            <a:r>
              <a:rPr lang="en-US" sz="3200" baseline="30000" dirty="0"/>
              <a:t>21</a:t>
            </a:r>
            <a:r>
              <a:rPr lang="en-US" sz="3200" dirty="0"/>
              <a:t> who will </a:t>
            </a:r>
            <a:r>
              <a:rPr lang="en-US" sz="3200" u="sng" dirty="0"/>
              <a:t>transform the body of our humble state into conformity with the body of His glory</a:t>
            </a:r>
            <a:r>
              <a:rPr lang="en-US" sz="3200" dirty="0"/>
              <a:t>, by the exertion of the power that He has even to subject all things to Himself. </a:t>
            </a:r>
          </a:p>
        </p:txBody>
      </p:sp>
    </p:spTree>
    <p:extLst>
      <p:ext uri="{BB962C8B-B14F-4D97-AF65-F5344CB8AC3E}">
        <p14:creationId xmlns:p14="http://schemas.microsoft.com/office/powerpoint/2010/main" val="40834886"/>
      </p:ext>
    </p:extLst>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FUTURE</a:t>
            </a:r>
            <a:r>
              <a:rPr lang="en-US" sz="4000" dirty="0">
                <a:cs typeface="Times New Roman" pitchFamily="18" charset="0"/>
              </a:rPr>
              <a:t>: JESUS WILL SET US TOTALLY FREE FROM SIN’S </a:t>
            </a:r>
            <a:r>
              <a:rPr lang="en-US" sz="4000" i="1" dirty="0">
                <a:cs typeface="Times New Roman" pitchFamily="18" charset="0"/>
              </a:rPr>
              <a:t>PRESENCE</a:t>
            </a:r>
            <a:r>
              <a:rPr lang="en-US" sz="4000" dirty="0">
                <a:cs typeface="Times New Roman" pitchFamily="18" charset="0"/>
              </a:rPr>
              <a:t> WHEN HE RETURNS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2702246"/>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8:24</a:t>
            </a:r>
            <a:r>
              <a:rPr lang="en-US" sz="3200" dirty="0"/>
              <a:t> For in hope we have been saved, but hope that is seen is not hope; for who hopes for what he already sees? </a:t>
            </a:r>
            <a:r>
              <a:rPr lang="en-US" sz="3200" baseline="30000" dirty="0"/>
              <a:t>25</a:t>
            </a:r>
            <a:r>
              <a:rPr lang="en-US" sz="3200" dirty="0"/>
              <a:t> But if we hope for what we do not see, with perseverance we wait eagerly for it. </a:t>
            </a:r>
          </a:p>
        </p:txBody>
      </p:sp>
    </p:spTree>
    <p:extLst>
      <p:ext uri="{BB962C8B-B14F-4D97-AF65-F5344CB8AC3E}">
        <p14:creationId xmlns:p14="http://schemas.microsoft.com/office/powerpoint/2010/main" val="2577638602"/>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u="sng" dirty="0">
                <a:cs typeface="Times New Roman" pitchFamily="18" charset="0"/>
              </a:rPr>
              <a:t>PAST</a:t>
            </a:r>
            <a:r>
              <a:rPr lang="en-US" sz="4000" dirty="0">
                <a:cs typeface="Times New Roman" pitchFamily="18" charset="0"/>
              </a:rPr>
              <a:t>: JESUS HAS SET US TOTALLY FREE FROM SIN’S </a:t>
            </a:r>
            <a:r>
              <a:rPr lang="en-US" sz="4000" i="1" dirty="0">
                <a:cs typeface="Times New Roman" pitchFamily="18" charset="0"/>
              </a:rPr>
              <a:t>PENALTY</a:t>
            </a:r>
          </a:p>
          <a:p>
            <a:pPr eaLnBrk="1" hangingPunct="1">
              <a:lnSpc>
                <a:spcPct val="70000"/>
              </a:lnSpc>
              <a:spcBef>
                <a:spcPct val="30000"/>
              </a:spcBef>
              <a:defRPr/>
            </a:pPr>
            <a:r>
              <a:rPr lang="en-US" sz="4000" u="sng" dirty="0">
                <a:cs typeface="Times New Roman" pitchFamily="18" charset="0"/>
              </a:rPr>
              <a:t>PRESENT</a:t>
            </a:r>
            <a:r>
              <a:rPr lang="en-US" sz="4000" dirty="0">
                <a:cs typeface="Times New Roman" pitchFamily="18" charset="0"/>
              </a:rPr>
              <a:t>: JESUS’ SPIRIT CAN SET US SUBSTANTIALLY FREE FROM SIN’S </a:t>
            </a:r>
            <a:r>
              <a:rPr lang="en-US" sz="4000" i="1" dirty="0">
                <a:cs typeface="Times New Roman" pitchFamily="18" charset="0"/>
              </a:rPr>
              <a:t>POWER</a:t>
            </a:r>
          </a:p>
          <a:p>
            <a:pPr eaLnBrk="1" hangingPunct="1">
              <a:lnSpc>
                <a:spcPct val="70000"/>
              </a:lnSpc>
              <a:spcBef>
                <a:spcPct val="30000"/>
              </a:spcBef>
              <a:defRPr/>
            </a:pPr>
            <a:r>
              <a:rPr lang="en-US" sz="4000" u="sng" dirty="0">
                <a:cs typeface="Times New Roman" pitchFamily="18" charset="0"/>
              </a:rPr>
              <a:t>FUTURE</a:t>
            </a:r>
            <a:r>
              <a:rPr lang="en-US" sz="4000" dirty="0">
                <a:cs typeface="Times New Roman" pitchFamily="18" charset="0"/>
              </a:rPr>
              <a:t>: JESUS WILL SET US TOTALLY FREE FROM SIN’S </a:t>
            </a:r>
            <a:r>
              <a:rPr lang="en-US" sz="4000" i="1" dirty="0">
                <a:cs typeface="Times New Roman" pitchFamily="18" charset="0"/>
              </a:rPr>
              <a:t>PRESENCE</a:t>
            </a:r>
            <a:r>
              <a:rPr lang="en-US" sz="4000" dirty="0">
                <a:cs typeface="Times New Roman" pitchFamily="18" charset="0"/>
              </a:rPr>
              <a:t> WHEN HE RETURNS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Tree>
    <p:extLst>
      <p:ext uri="{BB962C8B-B14F-4D97-AF65-F5344CB8AC3E}">
        <p14:creationId xmlns:p14="http://schemas.microsoft.com/office/powerpoint/2010/main" val="3837611324"/>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ct val="30000"/>
              </a:spcBef>
              <a:defRPr/>
            </a:pPr>
            <a:r>
              <a:rPr lang="en-US" sz="7200" b="0" i="1" dirty="0">
                <a:effectLst/>
                <a:cs typeface="Times New Roman" pitchFamily="18" charset="0"/>
              </a:rPr>
              <a:t>Questions?</a:t>
            </a:r>
          </a:p>
          <a:p>
            <a:pPr algn="ctr" eaLnBrk="1" hangingPunct="1">
              <a:lnSpc>
                <a:spcPct val="70000"/>
              </a:lnSpc>
              <a:spcBef>
                <a:spcPct val="30000"/>
              </a:spcBef>
              <a:defRPr/>
            </a:pPr>
            <a:r>
              <a:rPr lang="en-US" sz="7200" b="0" i="1" dirty="0">
                <a:effectLst/>
                <a:cs typeface="Times New Roman" pitchFamily="18" charset="0"/>
              </a:rPr>
              <a:t>Comments?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Tree>
    <p:extLst>
      <p:ext uri="{BB962C8B-B14F-4D97-AF65-F5344CB8AC3E}">
        <p14:creationId xmlns:p14="http://schemas.microsoft.com/office/powerpoint/2010/main" val="3890628600"/>
      </p:ext>
    </p:extLst>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117122" y="1722529"/>
            <a:ext cx="11884378" cy="189795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7:14</a:t>
            </a:r>
            <a:r>
              <a:rPr lang="en-US" sz="3200" dirty="0"/>
              <a:t> For we know that the Law is spiritual, but I am of flesh, sold into bondage to sin.</a:t>
            </a:r>
          </a:p>
          <a:p>
            <a:pPr>
              <a:lnSpc>
                <a:spcPts val="3200"/>
              </a:lnSpc>
              <a:spcBef>
                <a:spcPts val="1200"/>
              </a:spcBef>
            </a:pPr>
            <a:r>
              <a:rPr lang="en-US" sz="3200" baseline="30000" dirty="0"/>
              <a:t>Romans 5:19</a:t>
            </a:r>
            <a:r>
              <a:rPr lang="en-US" sz="3200" dirty="0"/>
              <a:t> For as through the one man’s disobedience the many were </a:t>
            </a:r>
            <a:r>
              <a:rPr lang="en-US" sz="3200" u="sng" dirty="0"/>
              <a:t>made sinners</a:t>
            </a:r>
            <a:r>
              <a:rPr lang="en-US" sz="3200" dirty="0"/>
              <a:t> . . .</a:t>
            </a:r>
          </a:p>
        </p:txBody>
      </p:sp>
    </p:spTree>
    <p:extLst>
      <p:ext uri="{BB962C8B-B14F-4D97-AF65-F5344CB8AC3E}">
        <p14:creationId xmlns:p14="http://schemas.microsoft.com/office/powerpoint/2010/main" val="1271440538"/>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0" y="1435145"/>
            <a:ext cx="12192000" cy="547842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200" baseline="30000" dirty="0"/>
              <a:t>7:15</a:t>
            </a:r>
            <a:r>
              <a:rPr lang="en-US" sz="3200" dirty="0"/>
              <a:t> For what I am doing, I do not understand; for I am not practicing what I would like to do, but I am doing the very thing I hate . . . </a:t>
            </a:r>
            <a:r>
              <a:rPr lang="en-US" sz="3200" baseline="30000" dirty="0"/>
              <a:t>17</a:t>
            </a:r>
            <a:r>
              <a:rPr lang="en-US" sz="3200" dirty="0"/>
              <a:t> So now, no longer am I the one doing it, but sin which dwells in me. </a:t>
            </a:r>
            <a:r>
              <a:rPr lang="en-US" sz="3200" baseline="30000" dirty="0"/>
              <a:t>18</a:t>
            </a:r>
            <a:r>
              <a:rPr lang="en-US" sz="3200" dirty="0"/>
              <a:t> For I know that nothing good dwells in me, that is, in my flesh; for the willing is present in me, but the doing of the good is not. </a:t>
            </a:r>
            <a:r>
              <a:rPr lang="en-US" sz="3200" baseline="30000" dirty="0"/>
              <a:t>19</a:t>
            </a:r>
            <a:r>
              <a:rPr lang="en-US" sz="3200" dirty="0"/>
              <a:t> For the good that I want, I do not do, but I practice the very evil that I do not want. </a:t>
            </a:r>
            <a:r>
              <a:rPr lang="en-US" sz="3200" baseline="30000" dirty="0"/>
              <a:t>20</a:t>
            </a:r>
            <a:r>
              <a:rPr lang="en-US" sz="3200" dirty="0"/>
              <a:t> But if I am doing the very thing I do not want, I am no longer the one doing it, but sin which dwells in me. </a:t>
            </a:r>
            <a:r>
              <a:rPr lang="en-US" sz="3200" baseline="30000" dirty="0"/>
              <a:t>21</a:t>
            </a:r>
            <a:r>
              <a:rPr lang="en-US" sz="3200" dirty="0"/>
              <a:t> I find then the principle that evil is present in me, the one who wants to do good. </a:t>
            </a:r>
            <a:r>
              <a:rPr lang="en-US" sz="3200" baseline="30000" dirty="0"/>
              <a:t>22</a:t>
            </a:r>
            <a:r>
              <a:rPr lang="en-US" sz="3200" dirty="0"/>
              <a:t> For I joyfully concur with the law of God in the inner man, </a:t>
            </a:r>
            <a:r>
              <a:rPr lang="en-US" sz="3200" baseline="30000" dirty="0"/>
              <a:t>23</a:t>
            </a:r>
            <a:r>
              <a:rPr lang="en-US" sz="3200" dirty="0"/>
              <a:t> but I see a different law in the members of my body, waging war against the law of my mind and making me a prisoner of the law of sin which is in my members. </a:t>
            </a:r>
          </a:p>
        </p:txBody>
      </p:sp>
    </p:spTree>
    <p:extLst>
      <p:ext uri="{BB962C8B-B14F-4D97-AF65-F5344CB8AC3E}">
        <p14:creationId xmlns:p14="http://schemas.microsoft.com/office/powerpoint/2010/main" val="2194349983"/>
      </p:ext>
    </p:extLst>
  </p:cSld>
  <p:clrMapOvr>
    <a:masterClrMapping/>
  </p:clrMapOvr>
  <p:transition spd="med">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0" y="1435145"/>
            <a:ext cx="12192000" cy="547842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200" baseline="30000" dirty="0"/>
              <a:t>7:15</a:t>
            </a:r>
            <a:r>
              <a:rPr lang="en-US" sz="3200" dirty="0"/>
              <a:t> For what I am doing, I do not understand; for I am not practicing what I would like to do, but I am doing the very thing I hate . . . </a:t>
            </a:r>
            <a:r>
              <a:rPr lang="en-US" sz="3200" baseline="30000" dirty="0"/>
              <a:t>17</a:t>
            </a:r>
            <a:r>
              <a:rPr lang="en-US" sz="3200" dirty="0"/>
              <a:t> So now, no longer am I the one doing it, but </a:t>
            </a:r>
            <a:r>
              <a:rPr lang="en-US" sz="3200" u="sng" dirty="0"/>
              <a:t>sin which dwells in me</a:t>
            </a:r>
            <a:r>
              <a:rPr lang="en-US" sz="3200" dirty="0"/>
              <a:t>. </a:t>
            </a:r>
            <a:r>
              <a:rPr lang="en-US" sz="3200" baseline="30000" dirty="0"/>
              <a:t>18</a:t>
            </a:r>
            <a:r>
              <a:rPr lang="en-US" sz="3200" dirty="0"/>
              <a:t> For I know that nothing good dwells in me, that is, in my flesh; for the willing is present in me, but the doing of the good is not. </a:t>
            </a:r>
            <a:r>
              <a:rPr lang="en-US" sz="3200" baseline="30000" dirty="0"/>
              <a:t>19</a:t>
            </a:r>
            <a:r>
              <a:rPr lang="en-US" sz="3200" dirty="0"/>
              <a:t> For the good that I want, I do not do, but I practice the very evil that I do not want. </a:t>
            </a:r>
            <a:r>
              <a:rPr lang="en-US" sz="3200" baseline="30000" dirty="0"/>
              <a:t>20</a:t>
            </a:r>
            <a:r>
              <a:rPr lang="en-US" sz="3200" dirty="0"/>
              <a:t> But if I am doing the very thing I do not want, I am no longer the one doing it, but </a:t>
            </a:r>
            <a:r>
              <a:rPr lang="en-US" sz="3200" u="sng" dirty="0"/>
              <a:t>sin which dwells in me</a:t>
            </a:r>
            <a:r>
              <a:rPr lang="en-US" sz="3200" dirty="0"/>
              <a:t>. </a:t>
            </a:r>
            <a:r>
              <a:rPr lang="en-US" sz="3200" baseline="30000" dirty="0"/>
              <a:t>21</a:t>
            </a:r>
            <a:r>
              <a:rPr lang="en-US" sz="3200" dirty="0"/>
              <a:t> I find then the principle that </a:t>
            </a:r>
            <a:r>
              <a:rPr lang="en-US" sz="3200" u="sng" dirty="0"/>
              <a:t>evil is present in me</a:t>
            </a:r>
            <a:r>
              <a:rPr lang="en-US" sz="3200" dirty="0"/>
              <a:t>, the one who wants to do good. </a:t>
            </a:r>
            <a:r>
              <a:rPr lang="en-US" sz="3200" baseline="30000" dirty="0"/>
              <a:t>22</a:t>
            </a:r>
            <a:r>
              <a:rPr lang="en-US" sz="3200" dirty="0"/>
              <a:t> For I joyfully concur with the law of God in the inner man, </a:t>
            </a:r>
            <a:r>
              <a:rPr lang="en-US" sz="3200" baseline="30000" dirty="0"/>
              <a:t>23</a:t>
            </a:r>
            <a:r>
              <a:rPr lang="en-US" sz="3200" dirty="0"/>
              <a:t> but I see a different law in the members of my body, waging war against the law of my mind and making me a prisoner of </a:t>
            </a:r>
            <a:r>
              <a:rPr lang="en-US" sz="3200" u="sng" dirty="0"/>
              <a:t>the law of sin which is in my members</a:t>
            </a:r>
            <a:r>
              <a:rPr lang="en-US" sz="3200" dirty="0"/>
              <a:t>. </a:t>
            </a:r>
          </a:p>
        </p:txBody>
      </p:sp>
    </p:spTree>
    <p:extLst>
      <p:ext uri="{BB962C8B-B14F-4D97-AF65-F5344CB8AC3E}">
        <p14:creationId xmlns:p14="http://schemas.microsoft.com/office/powerpoint/2010/main" val="370313431"/>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9" name="Text Box 4"/>
          <p:cNvSpPr txBox="1">
            <a:spLocks noChangeArrowheads="1"/>
          </p:cNvSpPr>
          <p:nvPr/>
        </p:nvSpPr>
        <p:spPr bwMode="auto">
          <a:xfrm>
            <a:off x="0" y="1435145"/>
            <a:ext cx="12192000" cy="547842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200" baseline="30000" dirty="0"/>
              <a:t>7:15</a:t>
            </a:r>
            <a:r>
              <a:rPr lang="en-US" sz="3200" dirty="0"/>
              <a:t> For what I am doing, I do not understand; for </a:t>
            </a:r>
            <a:r>
              <a:rPr lang="en-US" sz="3200" u="sng" dirty="0"/>
              <a:t>I am not practicing what I would like to do, but I am doing the very thing I hate</a:t>
            </a:r>
            <a:r>
              <a:rPr lang="en-US" sz="3200" dirty="0"/>
              <a:t> . . . </a:t>
            </a:r>
            <a:r>
              <a:rPr lang="en-US" sz="3200" baseline="30000" dirty="0"/>
              <a:t>17</a:t>
            </a:r>
            <a:r>
              <a:rPr lang="en-US" sz="3200" dirty="0"/>
              <a:t> So now, no longer am I the one doing it, but sin which dwells in me. </a:t>
            </a:r>
            <a:r>
              <a:rPr lang="en-US" sz="3200" baseline="30000" dirty="0"/>
              <a:t>18</a:t>
            </a:r>
            <a:r>
              <a:rPr lang="en-US" sz="3200" dirty="0"/>
              <a:t> For I know that nothing good dwells in me, that is, in my flesh; for the willing is present in me, but the doing of the good is not. </a:t>
            </a:r>
            <a:r>
              <a:rPr lang="en-US" sz="3200" baseline="30000" dirty="0"/>
              <a:t>19</a:t>
            </a:r>
            <a:r>
              <a:rPr lang="en-US" sz="3200" dirty="0"/>
              <a:t> For </a:t>
            </a:r>
            <a:r>
              <a:rPr lang="en-US" sz="3200" u="sng" dirty="0"/>
              <a:t>the good that I want, I do not do, but I practice the very evil that I do not want</a:t>
            </a:r>
            <a:r>
              <a:rPr lang="en-US" sz="3200" dirty="0"/>
              <a:t>. </a:t>
            </a:r>
            <a:r>
              <a:rPr lang="en-US" sz="3200" baseline="30000" dirty="0"/>
              <a:t>20</a:t>
            </a:r>
            <a:r>
              <a:rPr lang="en-US" sz="3200" dirty="0"/>
              <a:t> But if I am doing the very thing I do not want, I am no longer the one doing it, but sin which dwells in me. </a:t>
            </a:r>
            <a:r>
              <a:rPr lang="en-US" sz="3200" baseline="30000" dirty="0"/>
              <a:t>21</a:t>
            </a:r>
            <a:r>
              <a:rPr lang="en-US" sz="3200" dirty="0"/>
              <a:t> I find then the principle that </a:t>
            </a:r>
            <a:r>
              <a:rPr lang="en-US" sz="3200" u="sng" dirty="0"/>
              <a:t>evil is present in me, the one who wants to do good</a:t>
            </a:r>
            <a:r>
              <a:rPr lang="en-US" sz="3200" dirty="0"/>
              <a:t>. </a:t>
            </a:r>
            <a:r>
              <a:rPr lang="en-US" sz="3200" baseline="30000" dirty="0"/>
              <a:t>22</a:t>
            </a:r>
            <a:r>
              <a:rPr lang="en-US" sz="3200" dirty="0"/>
              <a:t> For </a:t>
            </a:r>
            <a:r>
              <a:rPr lang="en-US" sz="3200" u="sng" dirty="0"/>
              <a:t>I joyfully concur with the law of God in the inner man, </a:t>
            </a:r>
            <a:r>
              <a:rPr lang="en-US" sz="3200" u="sng" baseline="30000" dirty="0"/>
              <a:t>23</a:t>
            </a:r>
            <a:r>
              <a:rPr lang="en-US" sz="3200" u="sng" dirty="0"/>
              <a:t> but I see a different law in the members of my body, waging war against the law of my mind and making me a prisoner of the law of sin which is in my members</a:t>
            </a:r>
            <a:r>
              <a:rPr lang="en-US" sz="3200" dirty="0"/>
              <a:t>. </a:t>
            </a:r>
          </a:p>
        </p:txBody>
      </p:sp>
    </p:spTree>
    <p:extLst>
      <p:ext uri="{BB962C8B-B14F-4D97-AF65-F5344CB8AC3E}">
        <p14:creationId xmlns:p14="http://schemas.microsoft.com/office/powerpoint/2010/main" val="446564280"/>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Paul’s sin-problem was an internal disposition – coveting</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2872065"/>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7:7</a:t>
            </a:r>
            <a:r>
              <a:rPr lang="en-US" sz="3200" dirty="0"/>
              <a:t> . . . I would not have come to know sin except through the Law; for I would not have known about coveting if the Law had not said, “</a:t>
            </a:r>
            <a:r>
              <a:rPr lang="en-US" sz="3200" cap="small" dirty="0"/>
              <a:t>You shall not</a:t>
            </a:r>
            <a:r>
              <a:rPr lang="en-US" sz="3200" dirty="0"/>
              <a:t> </a:t>
            </a:r>
            <a:r>
              <a:rPr lang="en-US" sz="3200" cap="small" dirty="0"/>
              <a:t>covet</a:t>
            </a:r>
            <a:r>
              <a:rPr lang="en-US" sz="3200" dirty="0"/>
              <a:t>.” </a:t>
            </a:r>
            <a:r>
              <a:rPr lang="en-US" sz="3200" baseline="30000" dirty="0"/>
              <a:t>8</a:t>
            </a:r>
            <a:r>
              <a:rPr lang="en-US" sz="3200" dirty="0"/>
              <a:t> But sin, taking opportunity through the commandment, produced in me coveting of every kind . . . </a:t>
            </a:r>
          </a:p>
        </p:txBody>
      </p:sp>
    </p:spTree>
    <p:extLst>
      <p:ext uri="{BB962C8B-B14F-4D97-AF65-F5344CB8AC3E}">
        <p14:creationId xmlns:p14="http://schemas.microsoft.com/office/powerpoint/2010/main" val="583300254"/>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Paul’s sin-problem was an internal disposition – coveting</a:t>
            </a:r>
          </a:p>
          <a:p>
            <a:pPr algn="ctr" eaLnBrk="1" hangingPunct="1">
              <a:lnSpc>
                <a:spcPct val="70000"/>
              </a:lnSpc>
              <a:spcBef>
                <a:spcPct val="30000"/>
              </a:spcBef>
              <a:defRPr/>
            </a:pPr>
            <a:r>
              <a:rPr lang="en-US" sz="4400" b="0" i="1" dirty="0">
                <a:effectLst/>
                <a:cs typeface="Times New Roman" pitchFamily="18" charset="0"/>
              </a:rPr>
              <a:t>Our greatest sin-problems are also </a:t>
            </a:r>
            <a:br>
              <a:rPr lang="en-US" sz="4400" b="0" i="1" dirty="0">
                <a:effectLst/>
                <a:cs typeface="Times New Roman" pitchFamily="18" charset="0"/>
              </a:rPr>
            </a:br>
            <a:r>
              <a:rPr lang="en-US" sz="4400" b="0" i="1" dirty="0">
                <a:effectLst/>
                <a:cs typeface="Times New Roman" pitchFamily="18" charset="0"/>
              </a:rPr>
              <a:t>internal dispositions – pride, critical spirit, resentment, inordinate desire, etc.</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4439609"/>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7:24</a:t>
            </a:r>
            <a:r>
              <a:rPr lang="en-US" sz="3200" dirty="0"/>
              <a:t> Wretched man that I am! Who will set me free from the body of this death? </a:t>
            </a:r>
            <a:r>
              <a:rPr lang="en-US" sz="3200" baseline="30000" dirty="0">
                <a:solidFill>
                  <a:schemeClr val="bg1"/>
                </a:solidFill>
              </a:rPr>
              <a:t>25</a:t>
            </a:r>
            <a:r>
              <a:rPr lang="en-US" sz="3200" dirty="0">
                <a:solidFill>
                  <a:schemeClr val="bg1"/>
                </a:solidFill>
              </a:rPr>
              <a:t> Thanks be to God through Jesus Christ our Lord! . . . </a:t>
            </a:r>
          </a:p>
        </p:txBody>
      </p:sp>
    </p:spTree>
    <p:extLst>
      <p:ext uri="{BB962C8B-B14F-4D97-AF65-F5344CB8AC3E}">
        <p14:creationId xmlns:p14="http://schemas.microsoft.com/office/powerpoint/2010/main" val="1253274895"/>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Paul’s sin-problem was an internal disposition – coveting</a:t>
            </a:r>
          </a:p>
          <a:p>
            <a:pPr algn="ctr" eaLnBrk="1" hangingPunct="1">
              <a:lnSpc>
                <a:spcPct val="70000"/>
              </a:lnSpc>
              <a:spcBef>
                <a:spcPct val="30000"/>
              </a:spcBef>
              <a:defRPr/>
            </a:pPr>
            <a:r>
              <a:rPr lang="en-US" sz="4400" b="0" i="1" dirty="0">
                <a:effectLst/>
                <a:cs typeface="Times New Roman" pitchFamily="18" charset="0"/>
              </a:rPr>
              <a:t>Our greatest sin-problems are also </a:t>
            </a:r>
            <a:br>
              <a:rPr lang="en-US" sz="4400" b="0" i="1" dirty="0">
                <a:effectLst/>
                <a:cs typeface="Times New Roman" pitchFamily="18" charset="0"/>
              </a:rPr>
            </a:br>
            <a:r>
              <a:rPr lang="en-US" sz="4400" b="0" i="1" dirty="0">
                <a:effectLst/>
                <a:cs typeface="Times New Roman" pitchFamily="18" charset="0"/>
              </a:rPr>
              <a:t>internal dispositions – pride, critical spirit, resentment, inordinate desire, etc.</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Romans 7 &amp; 8</a:t>
            </a:r>
            <a:br>
              <a:rPr lang="en-US" sz="4800" kern="0" dirty="0"/>
            </a:br>
            <a:r>
              <a:rPr lang="en-US" sz="4800" kern="0" dirty="0"/>
              <a:t>The Problem of Indwelling Sin</a:t>
            </a:r>
            <a:endParaRPr lang="en-US" sz="4800" b="0" dirty="0">
              <a:effectLst/>
              <a:cs typeface="Times New Roman" pitchFamily="18" charset="0"/>
            </a:endParaRPr>
          </a:p>
        </p:txBody>
      </p:sp>
      <p:sp>
        <p:nvSpPr>
          <p:cNvPr id="7" name="Text Box 4"/>
          <p:cNvSpPr txBox="1">
            <a:spLocks noChangeArrowheads="1"/>
          </p:cNvSpPr>
          <p:nvPr/>
        </p:nvSpPr>
        <p:spPr bwMode="auto">
          <a:xfrm>
            <a:off x="117122" y="4439609"/>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7:24</a:t>
            </a:r>
            <a:r>
              <a:rPr lang="en-US" sz="3200" dirty="0"/>
              <a:t> Wretched man that I am! Who will set me free from the body of this death? </a:t>
            </a:r>
            <a:r>
              <a:rPr lang="en-US" sz="3200" baseline="30000" dirty="0"/>
              <a:t>25</a:t>
            </a:r>
            <a:r>
              <a:rPr lang="en-US" sz="3200" dirty="0"/>
              <a:t> Thanks be to God through Jesus Christ our Lord! . . . </a:t>
            </a:r>
          </a:p>
        </p:txBody>
      </p:sp>
    </p:spTree>
    <p:extLst>
      <p:ext uri="{BB962C8B-B14F-4D97-AF65-F5344CB8AC3E}">
        <p14:creationId xmlns:p14="http://schemas.microsoft.com/office/powerpoint/2010/main" val="754536938"/>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2322</Words>
  <Application>Microsoft Office PowerPoint</Application>
  <PresentationFormat>Widescreen</PresentationFormat>
  <Paragraphs>103</Paragraphs>
  <Slides>28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Calibri Light</vt:lpstr>
      <vt:lpstr>Times New Roman</vt:lpstr>
      <vt:lpstr>Trebuchet MS</vt:lpstr>
      <vt:lpstr>Wingdings</vt:lpstr>
      <vt:lpstr>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2022-04-07T12:14:53Z</dcterms:created>
  <dcterms:modified xsi:type="dcterms:W3CDTF">2022-04-07T12:15:20Z</dcterms:modified>
</cp:coreProperties>
</file>