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34"/>
  </p:notesMasterIdLst>
  <p:sldIdLst>
    <p:sldId id="256" r:id="rId2"/>
    <p:sldId id="1398" r:id="rId3"/>
    <p:sldId id="1399" r:id="rId4"/>
    <p:sldId id="1400" r:id="rId5"/>
    <p:sldId id="257" r:id="rId6"/>
    <p:sldId id="1401" r:id="rId7"/>
    <p:sldId id="1403" r:id="rId8"/>
    <p:sldId id="1404" r:id="rId9"/>
    <p:sldId id="1391" r:id="rId10"/>
    <p:sldId id="1405" r:id="rId11"/>
    <p:sldId id="1406" r:id="rId12"/>
    <p:sldId id="1397" r:id="rId13"/>
    <p:sldId id="1392" r:id="rId14"/>
    <p:sldId id="1411" r:id="rId15"/>
    <p:sldId id="1407" r:id="rId16"/>
    <p:sldId id="1408" r:id="rId17"/>
    <p:sldId id="1409" r:id="rId18"/>
    <p:sldId id="1410" r:id="rId19"/>
    <p:sldId id="1412" r:id="rId20"/>
    <p:sldId id="1393" r:id="rId21"/>
    <p:sldId id="1418" r:id="rId22"/>
    <p:sldId id="1394" r:id="rId23"/>
    <p:sldId id="1413" r:id="rId24"/>
    <p:sldId id="1415" r:id="rId25"/>
    <p:sldId id="1414" r:id="rId26"/>
    <p:sldId id="1416" r:id="rId27"/>
    <p:sldId id="1417" r:id="rId28"/>
    <p:sldId id="1421" r:id="rId29"/>
    <p:sldId id="1395" r:id="rId30"/>
    <p:sldId id="1419" r:id="rId31"/>
    <p:sldId id="1396" r:id="rId32"/>
    <p:sldId id="142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7"/>
    <p:restoredTop sz="65876"/>
  </p:normalViewPr>
  <p:slideViewPr>
    <p:cSldViewPr snapToGrid="0" snapToObjects="1">
      <p:cViewPr varScale="1">
        <p:scale>
          <a:sx n="53" d="100"/>
          <a:sy n="53" d="100"/>
        </p:scale>
        <p:origin x="1204" y="24"/>
      </p:cViewPr>
      <p:guideLst/>
    </p:cSldViewPr>
  </p:slideViewPr>
  <p:notesTextViewPr>
    <p:cViewPr>
      <p:scale>
        <a:sx n="1" d="1"/>
        <a:sy n="1" d="1"/>
      </p:scale>
      <p:origin x="0" y="0"/>
    </p:cViewPr>
  </p:notesTextViewPr>
  <p:sorterViewPr>
    <p:cViewPr>
      <p:scale>
        <a:sx n="115" d="100"/>
        <a:sy n="115" d="100"/>
      </p:scale>
      <p:origin x="0" y="-136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68829A-3E29-A549-9317-89DECD12BFEA}" type="datetimeFigureOut">
              <a:rPr lang="en-US" smtClean="0"/>
              <a:t>4/5/2021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9488A9-ED67-7845-9F24-C29C6A44D820}" type="slidenum">
              <a:rPr lang="en-US" smtClean="0"/>
              <a:t>‹#›</a:t>
            </a:fld>
            <a:endParaRPr lang="en-US"/>
          </a:p>
        </p:txBody>
      </p:sp>
    </p:spTree>
    <p:extLst>
      <p:ext uri="{BB962C8B-B14F-4D97-AF65-F5344CB8AC3E}">
        <p14:creationId xmlns:p14="http://schemas.microsoft.com/office/powerpoint/2010/main" val="284809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488A9-ED67-7845-9F24-C29C6A44D820}" type="slidenum">
              <a:rPr lang="en-US" smtClean="0"/>
              <a:t>1</a:t>
            </a:fld>
            <a:endParaRPr lang="en-US"/>
          </a:p>
        </p:txBody>
      </p:sp>
    </p:spTree>
    <p:extLst>
      <p:ext uri="{BB962C8B-B14F-4D97-AF65-F5344CB8AC3E}">
        <p14:creationId xmlns:p14="http://schemas.microsoft.com/office/powerpoint/2010/main" val="3187316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488A9-ED67-7845-9F24-C29C6A44D8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561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488A9-ED67-7845-9F24-C29C6A44D820}" type="slidenum">
              <a:rPr lang="en-US" smtClean="0"/>
              <a:t>25</a:t>
            </a:fld>
            <a:endParaRPr lang="en-US"/>
          </a:p>
        </p:txBody>
      </p:sp>
    </p:spTree>
    <p:extLst>
      <p:ext uri="{BB962C8B-B14F-4D97-AF65-F5344CB8AC3E}">
        <p14:creationId xmlns:p14="http://schemas.microsoft.com/office/powerpoint/2010/main" val="1943569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488A9-ED67-7845-9F24-C29C6A44D8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792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488A9-ED67-7845-9F24-C29C6A44D820}" type="slidenum">
              <a:rPr lang="en-US" smtClean="0"/>
              <a:t>27</a:t>
            </a:fld>
            <a:endParaRPr lang="en-US"/>
          </a:p>
        </p:txBody>
      </p:sp>
    </p:spTree>
    <p:extLst>
      <p:ext uri="{BB962C8B-B14F-4D97-AF65-F5344CB8AC3E}">
        <p14:creationId xmlns:p14="http://schemas.microsoft.com/office/powerpoint/2010/main" val="4147520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488A9-ED67-7845-9F24-C29C6A44D820}" type="slidenum">
              <a:rPr lang="en-US" smtClean="0"/>
              <a:t>28</a:t>
            </a:fld>
            <a:endParaRPr lang="en-US"/>
          </a:p>
        </p:txBody>
      </p:sp>
    </p:spTree>
    <p:extLst>
      <p:ext uri="{BB962C8B-B14F-4D97-AF65-F5344CB8AC3E}">
        <p14:creationId xmlns:p14="http://schemas.microsoft.com/office/powerpoint/2010/main" val="3285151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488A9-ED67-7845-9F24-C29C6A44D820}" type="slidenum">
              <a:rPr lang="en-US" smtClean="0"/>
              <a:t>31</a:t>
            </a:fld>
            <a:endParaRPr lang="en-US"/>
          </a:p>
        </p:txBody>
      </p:sp>
    </p:spTree>
    <p:extLst>
      <p:ext uri="{BB962C8B-B14F-4D97-AF65-F5344CB8AC3E}">
        <p14:creationId xmlns:p14="http://schemas.microsoft.com/office/powerpoint/2010/main" val="215270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488A9-ED67-7845-9F24-C29C6A44D8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66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488A9-ED67-7845-9F24-C29C6A44D820}" type="slidenum">
              <a:rPr lang="en-US" smtClean="0"/>
              <a:t>3</a:t>
            </a:fld>
            <a:endParaRPr lang="en-US"/>
          </a:p>
        </p:txBody>
      </p:sp>
    </p:spTree>
    <p:extLst>
      <p:ext uri="{BB962C8B-B14F-4D97-AF65-F5344CB8AC3E}">
        <p14:creationId xmlns:p14="http://schemas.microsoft.com/office/powerpoint/2010/main" val="735055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488A9-ED67-7845-9F24-C29C6A44D820}" type="slidenum">
              <a:rPr lang="en-US" smtClean="0"/>
              <a:t>11</a:t>
            </a:fld>
            <a:endParaRPr lang="en-US"/>
          </a:p>
        </p:txBody>
      </p:sp>
    </p:spTree>
    <p:extLst>
      <p:ext uri="{BB962C8B-B14F-4D97-AF65-F5344CB8AC3E}">
        <p14:creationId xmlns:p14="http://schemas.microsoft.com/office/powerpoint/2010/main" val="788328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488A9-ED67-7845-9F24-C29C6A44D820}" type="slidenum">
              <a:rPr lang="en-US" smtClean="0"/>
              <a:t>12</a:t>
            </a:fld>
            <a:endParaRPr lang="en-US"/>
          </a:p>
        </p:txBody>
      </p:sp>
    </p:spTree>
    <p:extLst>
      <p:ext uri="{BB962C8B-B14F-4D97-AF65-F5344CB8AC3E}">
        <p14:creationId xmlns:p14="http://schemas.microsoft.com/office/powerpoint/2010/main" val="724655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488A9-ED67-7845-9F24-C29C6A44D820}" type="slidenum">
              <a:rPr lang="en-US" smtClean="0"/>
              <a:t>13</a:t>
            </a:fld>
            <a:endParaRPr lang="en-US"/>
          </a:p>
        </p:txBody>
      </p:sp>
    </p:spTree>
    <p:extLst>
      <p:ext uri="{BB962C8B-B14F-4D97-AF65-F5344CB8AC3E}">
        <p14:creationId xmlns:p14="http://schemas.microsoft.com/office/powerpoint/2010/main" val="1391102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488A9-ED67-7845-9F24-C29C6A44D8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060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488A9-ED67-7845-9F24-C29C6A44D8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729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488A9-ED67-7845-9F24-C29C6A44D8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519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488A9-ED67-7845-9F24-C29C6A44D8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006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FF75F7-8272-304D-B3C5-9D74710325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9CB41E4-8038-944F-814C-4B62ED9A6C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E9CEFE0-C108-F847-919B-7F7821638CE4}"/>
              </a:ext>
            </a:extLst>
          </p:cNvPr>
          <p:cNvSpPr>
            <a:spLocks noGrp="1"/>
          </p:cNvSpPr>
          <p:nvPr>
            <p:ph type="dt" sz="half" idx="10"/>
          </p:nvPr>
        </p:nvSpPr>
        <p:spPr/>
        <p:txBody>
          <a:bodyPr/>
          <a:lstStyle/>
          <a:p>
            <a:fld id="{29AAA438-B5D3-DE46-86C5-6B760536596C}" type="datetimeFigureOut">
              <a:rPr lang="en-US" smtClean="0"/>
              <a:t>4/5/2021</a:t>
            </a:fld>
            <a:endParaRPr lang="en-US"/>
          </a:p>
        </p:txBody>
      </p:sp>
      <p:sp>
        <p:nvSpPr>
          <p:cNvPr id="5" name="Footer Placeholder 4">
            <a:extLst>
              <a:ext uri="{FF2B5EF4-FFF2-40B4-BE49-F238E27FC236}">
                <a16:creationId xmlns="" xmlns:a16="http://schemas.microsoft.com/office/drawing/2014/main" id="{964CD529-5A7B-CA40-8A71-08ABDF14E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2104B5A-7E69-084D-B525-11EDF8104165}"/>
              </a:ext>
            </a:extLst>
          </p:cNvPr>
          <p:cNvSpPr>
            <a:spLocks noGrp="1"/>
          </p:cNvSpPr>
          <p:nvPr>
            <p:ph type="sldNum" sz="quarter" idx="12"/>
          </p:nvPr>
        </p:nvSpPr>
        <p:spPr/>
        <p:txBody>
          <a:bodyPr/>
          <a:lstStyle/>
          <a:p>
            <a:fld id="{559F1F3B-6748-F84E-9384-D8BAF6C5FBE1}" type="slidenum">
              <a:rPr lang="en-US" smtClean="0"/>
              <a:t>‹#›</a:t>
            </a:fld>
            <a:endParaRPr lang="en-US"/>
          </a:p>
        </p:txBody>
      </p:sp>
    </p:spTree>
    <p:extLst>
      <p:ext uri="{BB962C8B-B14F-4D97-AF65-F5344CB8AC3E}">
        <p14:creationId xmlns:p14="http://schemas.microsoft.com/office/powerpoint/2010/main" val="2264745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671B4D-E069-274D-8861-A5A9D2C36A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5561B4B-F916-8A45-B15F-079D27699D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3D9B877-0F84-3649-8EEE-F8AE551FB8CB}"/>
              </a:ext>
            </a:extLst>
          </p:cNvPr>
          <p:cNvSpPr>
            <a:spLocks noGrp="1"/>
          </p:cNvSpPr>
          <p:nvPr>
            <p:ph type="dt" sz="half" idx="10"/>
          </p:nvPr>
        </p:nvSpPr>
        <p:spPr/>
        <p:txBody>
          <a:bodyPr/>
          <a:lstStyle/>
          <a:p>
            <a:fld id="{29AAA438-B5D3-DE46-86C5-6B760536596C}" type="datetimeFigureOut">
              <a:rPr lang="en-US" smtClean="0"/>
              <a:t>4/5/2021</a:t>
            </a:fld>
            <a:endParaRPr lang="en-US"/>
          </a:p>
        </p:txBody>
      </p:sp>
      <p:sp>
        <p:nvSpPr>
          <p:cNvPr id="5" name="Footer Placeholder 4">
            <a:extLst>
              <a:ext uri="{FF2B5EF4-FFF2-40B4-BE49-F238E27FC236}">
                <a16:creationId xmlns="" xmlns:a16="http://schemas.microsoft.com/office/drawing/2014/main" id="{421BA137-E19F-C140-9346-80C8E75E8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2B7BD23-0F15-914C-B8BA-CC737E68C17D}"/>
              </a:ext>
            </a:extLst>
          </p:cNvPr>
          <p:cNvSpPr>
            <a:spLocks noGrp="1"/>
          </p:cNvSpPr>
          <p:nvPr>
            <p:ph type="sldNum" sz="quarter" idx="12"/>
          </p:nvPr>
        </p:nvSpPr>
        <p:spPr/>
        <p:txBody>
          <a:bodyPr/>
          <a:lstStyle/>
          <a:p>
            <a:fld id="{559F1F3B-6748-F84E-9384-D8BAF6C5FBE1}" type="slidenum">
              <a:rPr lang="en-US" smtClean="0"/>
              <a:t>‹#›</a:t>
            </a:fld>
            <a:endParaRPr lang="en-US"/>
          </a:p>
        </p:txBody>
      </p:sp>
    </p:spTree>
    <p:extLst>
      <p:ext uri="{BB962C8B-B14F-4D97-AF65-F5344CB8AC3E}">
        <p14:creationId xmlns:p14="http://schemas.microsoft.com/office/powerpoint/2010/main" val="355330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A4B1161-DA0E-684C-96C5-EB9A3D7D93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9CD8872-0038-034A-8AC9-4493C6684E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FE7311F-7496-8F4B-B745-91A67F32FDAF}"/>
              </a:ext>
            </a:extLst>
          </p:cNvPr>
          <p:cNvSpPr>
            <a:spLocks noGrp="1"/>
          </p:cNvSpPr>
          <p:nvPr>
            <p:ph type="dt" sz="half" idx="10"/>
          </p:nvPr>
        </p:nvSpPr>
        <p:spPr/>
        <p:txBody>
          <a:bodyPr/>
          <a:lstStyle/>
          <a:p>
            <a:fld id="{29AAA438-B5D3-DE46-86C5-6B760536596C}" type="datetimeFigureOut">
              <a:rPr lang="en-US" smtClean="0"/>
              <a:t>4/5/2021</a:t>
            </a:fld>
            <a:endParaRPr lang="en-US"/>
          </a:p>
        </p:txBody>
      </p:sp>
      <p:sp>
        <p:nvSpPr>
          <p:cNvPr id="5" name="Footer Placeholder 4">
            <a:extLst>
              <a:ext uri="{FF2B5EF4-FFF2-40B4-BE49-F238E27FC236}">
                <a16:creationId xmlns="" xmlns:a16="http://schemas.microsoft.com/office/drawing/2014/main" id="{F8C45995-631F-8B4A-B05D-CAEC7885B7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771C43E-32E5-DE44-8082-8B789B203975}"/>
              </a:ext>
            </a:extLst>
          </p:cNvPr>
          <p:cNvSpPr>
            <a:spLocks noGrp="1"/>
          </p:cNvSpPr>
          <p:nvPr>
            <p:ph type="sldNum" sz="quarter" idx="12"/>
          </p:nvPr>
        </p:nvSpPr>
        <p:spPr/>
        <p:txBody>
          <a:bodyPr/>
          <a:lstStyle/>
          <a:p>
            <a:fld id="{559F1F3B-6748-F84E-9384-D8BAF6C5FBE1}" type="slidenum">
              <a:rPr lang="en-US" smtClean="0"/>
              <a:t>‹#›</a:t>
            </a:fld>
            <a:endParaRPr lang="en-US"/>
          </a:p>
        </p:txBody>
      </p:sp>
    </p:spTree>
    <p:extLst>
      <p:ext uri="{BB962C8B-B14F-4D97-AF65-F5344CB8AC3E}">
        <p14:creationId xmlns:p14="http://schemas.microsoft.com/office/powerpoint/2010/main" val="3751147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3A2312-F22B-DD4E-B9A7-AEA265A0D1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191454E-CFC4-C84E-B2B1-AB754113AD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B8A5E27-E4A8-1A4F-BE2F-BCAE1A1DE136}"/>
              </a:ext>
            </a:extLst>
          </p:cNvPr>
          <p:cNvSpPr>
            <a:spLocks noGrp="1"/>
          </p:cNvSpPr>
          <p:nvPr>
            <p:ph type="dt" sz="half" idx="10"/>
          </p:nvPr>
        </p:nvSpPr>
        <p:spPr/>
        <p:txBody>
          <a:bodyPr/>
          <a:lstStyle/>
          <a:p>
            <a:fld id="{29AAA438-B5D3-DE46-86C5-6B760536596C}" type="datetimeFigureOut">
              <a:rPr lang="en-US" smtClean="0"/>
              <a:t>4/5/2021</a:t>
            </a:fld>
            <a:endParaRPr lang="en-US"/>
          </a:p>
        </p:txBody>
      </p:sp>
      <p:sp>
        <p:nvSpPr>
          <p:cNvPr id="5" name="Footer Placeholder 4">
            <a:extLst>
              <a:ext uri="{FF2B5EF4-FFF2-40B4-BE49-F238E27FC236}">
                <a16:creationId xmlns="" xmlns:a16="http://schemas.microsoft.com/office/drawing/2014/main" id="{11BB995E-D4F9-DD4E-AC50-926804E5E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21EFBAE-A56C-D04F-9F63-1D86ACD23C50}"/>
              </a:ext>
            </a:extLst>
          </p:cNvPr>
          <p:cNvSpPr>
            <a:spLocks noGrp="1"/>
          </p:cNvSpPr>
          <p:nvPr>
            <p:ph type="sldNum" sz="quarter" idx="12"/>
          </p:nvPr>
        </p:nvSpPr>
        <p:spPr/>
        <p:txBody>
          <a:bodyPr/>
          <a:lstStyle/>
          <a:p>
            <a:fld id="{559F1F3B-6748-F84E-9384-D8BAF6C5FBE1}" type="slidenum">
              <a:rPr lang="en-US" smtClean="0"/>
              <a:t>‹#›</a:t>
            </a:fld>
            <a:endParaRPr lang="en-US"/>
          </a:p>
        </p:txBody>
      </p:sp>
    </p:spTree>
    <p:extLst>
      <p:ext uri="{BB962C8B-B14F-4D97-AF65-F5344CB8AC3E}">
        <p14:creationId xmlns:p14="http://schemas.microsoft.com/office/powerpoint/2010/main" val="350364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544257-D02E-C148-A666-FD7970DEBF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1A3CC90-F0CE-1343-AC56-D0B2F6F9A5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1EA7EBD-294A-8049-A059-BC4729922B47}"/>
              </a:ext>
            </a:extLst>
          </p:cNvPr>
          <p:cNvSpPr>
            <a:spLocks noGrp="1"/>
          </p:cNvSpPr>
          <p:nvPr>
            <p:ph type="dt" sz="half" idx="10"/>
          </p:nvPr>
        </p:nvSpPr>
        <p:spPr/>
        <p:txBody>
          <a:bodyPr/>
          <a:lstStyle/>
          <a:p>
            <a:fld id="{29AAA438-B5D3-DE46-86C5-6B760536596C}" type="datetimeFigureOut">
              <a:rPr lang="en-US" smtClean="0"/>
              <a:t>4/5/2021</a:t>
            </a:fld>
            <a:endParaRPr lang="en-US"/>
          </a:p>
        </p:txBody>
      </p:sp>
      <p:sp>
        <p:nvSpPr>
          <p:cNvPr id="5" name="Footer Placeholder 4">
            <a:extLst>
              <a:ext uri="{FF2B5EF4-FFF2-40B4-BE49-F238E27FC236}">
                <a16:creationId xmlns="" xmlns:a16="http://schemas.microsoft.com/office/drawing/2014/main" id="{6E3405BE-B0EB-414A-9F2F-8880CCD289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E2B5418-21F0-7A4A-A9F1-3E3CCB63C18C}"/>
              </a:ext>
            </a:extLst>
          </p:cNvPr>
          <p:cNvSpPr>
            <a:spLocks noGrp="1"/>
          </p:cNvSpPr>
          <p:nvPr>
            <p:ph type="sldNum" sz="quarter" idx="12"/>
          </p:nvPr>
        </p:nvSpPr>
        <p:spPr/>
        <p:txBody>
          <a:bodyPr/>
          <a:lstStyle/>
          <a:p>
            <a:fld id="{559F1F3B-6748-F84E-9384-D8BAF6C5FBE1}" type="slidenum">
              <a:rPr lang="en-US" smtClean="0"/>
              <a:t>‹#›</a:t>
            </a:fld>
            <a:endParaRPr lang="en-US"/>
          </a:p>
        </p:txBody>
      </p:sp>
    </p:spTree>
    <p:extLst>
      <p:ext uri="{BB962C8B-B14F-4D97-AF65-F5344CB8AC3E}">
        <p14:creationId xmlns:p14="http://schemas.microsoft.com/office/powerpoint/2010/main" val="1529962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5EA69A-37E4-3B48-99A7-E5BAD32AB0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D9DFA2E-5F8E-3B40-8453-B0BB3876EE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B64CDFE-0FBB-F243-83F1-CEC815EB06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AE7A842-92EA-6B45-8B73-A6FF45B6C871}"/>
              </a:ext>
            </a:extLst>
          </p:cNvPr>
          <p:cNvSpPr>
            <a:spLocks noGrp="1"/>
          </p:cNvSpPr>
          <p:nvPr>
            <p:ph type="dt" sz="half" idx="10"/>
          </p:nvPr>
        </p:nvSpPr>
        <p:spPr/>
        <p:txBody>
          <a:bodyPr/>
          <a:lstStyle/>
          <a:p>
            <a:fld id="{29AAA438-B5D3-DE46-86C5-6B760536596C}" type="datetimeFigureOut">
              <a:rPr lang="en-US" smtClean="0"/>
              <a:t>4/5/2021</a:t>
            </a:fld>
            <a:endParaRPr lang="en-US"/>
          </a:p>
        </p:txBody>
      </p:sp>
      <p:sp>
        <p:nvSpPr>
          <p:cNvPr id="6" name="Footer Placeholder 5">
            <a:extLst>
              <a:ext uri="{FF2B5EF4-FFF2-40B4-BE49-F238E27FC236}">
                <a16:creationId xmlns="" xmlns:a16="http://schemas.microsoft.com/office/drawing/2014/main" id="{E62E008D-7621-FE4A-A8BB-532CF5727D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6DF6967-B651-FF4D-BCBD-57283701DA8F}"/>
              </a:ext>
            </a:extLst>
          </p:cNvPr>
          <p:cNvSpPr>
            <a:spLocks noGrp="1"/>
          </p:cNvSpPr>
          <p:nvPr>
            <p:ph type="sldNum" sz="quarter" idx="12"/>
          </p:nvPr>
        </p:nvSpPr>
        <p:spPr/>
        <p:txBody>
          <a:bodyPr/>
          <a:lstStyle/>
          <a:p>
            <a:fld id="{559F1F3B-6748-F84E-9384-D8BAF6C5FBE1}" type="slidenum">
              <a:rPr lang="en-US" smtClean="0"/>
              <a:t>‹#›</a:t>
            </a:fld>
            <a:endParaRPr lang="en-US"/>
          </a:p>
        </p:txBody>
      </p:sp>
    </p:spTree>
    <p:extLst>
      <p:ext uri="{BB962C8B-B14F-4D97-AF65-F5344CB8AC3E}">
        <p14:creationId xmlns:p14="http://schemas.microsoft.com/office/powerpoint/2010/main" val="580940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1DF2CD-4579-004B-A5FB-C7D9B6BB1C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33028C7-8F8A-7B46-AB26-B06658760F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5B53A0D-D655-8749-857C-4DBBBD0125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339574B-150D-A34F-9967-67B90C8C8B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74C0267-750A-C843-8D1F-BC038DBA97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1AE75F1-5810-154E-823C-92AD472D14FB}"/>
              </a:ext>
            </a:extLst>
          </p:cNvPr>
          <p:cNvSpPr>
            <a:spLocks noGrp="1"/>
          </p:cNvSpPr>
          <p:nvPr>
            <p:ph type="dt" sz="half" idx="10"/>
          </p:nvPr>
        </p:nvSpPr>
        <p:spPr/>
        <p:txBody>
          <a:bodyPr/>
          <a:lstStyle/>
          <a:p>
            <a:fld id="{29AAA438-B5D3-DE46-86C5-6B760536596C}" type="datetimeFigureOut">
              <a:rPr lang="en-US" smtClean="0"/>
              <a:t>4/5/2021</a:t>
            </a:fld>
            <a:endParaRPr lang="en-US"/>
          </a:p>
        </p:txBody>
      </p:sp>
      <p:sp>
        <p:nvSpPr>
          <p:cNvPr id="8" name="Footer Placeholder 7">
            <a:extLst>
              <a:ext uri="{FF2B5EF4-FFF2-40B4-BE49-F238E27FC236}">
                <a16:creationId xmlns="" xmlns:a16="http://schemas.microsoft.com/office/drawing/2014/main" id="{F99317CF-E434-034B-9D7A-2F0E923951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A9BEDC4B-3D9A-4443-97EF-55A57F1A8F7C}"/>
              </a:ext>
            </a:extLst>
          </p:cNvPr>
          <p:cNvSpPr>
            <a:spLocks noGrp="1"/>
          </p:cNvSpPr>
          <p:nvPr>
            <p:ph type="sldNum" sz="quarter" idx="12"/>
          </p:nvPr>
        </p:nvSpPr>
        <p:spPr/>
        <p:txBody>
          <a:bodyPr/>
          <a:lstStyle/>
          <a:p>
            <a:fld id="{559F1F3B-6748-F84E-9384-D8BAF6C5FBE1}" type="slidenum">
              <a:rPr lang="en-US" smtClean="0"/>
              <a:t>‹#›</a:t>
            </a:fld>
            <a:endParaRPr lang="en-US"/>
          </a:p>
        </p:txBody>
      </p:sp>
    </p:spTree>
    <p:extLst>
      <p:ext uri="{BB962C8B-B14F-4D97-AF65-F5344CB8AC3E}">
        <p14:creationId xmlns:p14="http://schemas.microsoft.com/office/powerpoint/2010/main" val="722435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41A5CE-534C-2940-87C3-CB0B3567A0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C8ABC26-D37F-8B4E-A362-F09AB2D443D0}"/>
              </a:ext>
            </a:extLst>
          </p:cNvPr>
          <p:cNvSpPr>
            <a:spLocks noGrp="1"/>
          </p:cNvSpPr>
          <p:nvPr>
            <p:ph type="dt" sz="half" idx="10"/>
          </p:nvPr>
        </p:nvSpPr>
        <p:spPr/>
        <p:txBody>
          <a:bodyPr/>
          <a:lstStyle/>
          <a:p>
            <a:fld id="{29AAA438-B5D3-DE46-86C5-6B760536596C}" type="datetimeFigureOut">
              <a:rPr lang="en-US" smtClean="0"/>
              <a:t>4/5/2021</a:t>
            </a:fld>
            <a:endParaRPr lang="en-US"/>
          </a:p>
        </p:txBody>
      </p:sp>
      <p:sp>
        <p:nvSpPr>
          <p:cNvPr id="4" name="Footer Placeholder 3">
            <a:extLst>
              <a:ext uri="{FF2B5EF4-FFF2-40B4-BE49-F238E27FC236}">
                <a16:creationId xmlns="" xmlns:a16="http://schemas.microsoft.com/office/drawing/2014/main" id="{D9650F94-20F9-C944-8A4A-2CBDE6AF4D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BE5D07E8-DEA6-A84C-86C8-EFA658CD5905}"/>
              </a:ext>
            </a:extLst>
          </p:cNvPr>
          <p:cNvSpPr>
            <a:spLocks noGrp="1"/>
          </p:cNvSpPr>
          <p:nvPr>
            <p:ph type="sldNum" sz="quarter" idx="12"/>
          </p:nvPr>
        </p:nvSpPr>
        <p:spPr/>
        <p:txBody>
          <a:bodyPr/>
          <a:lstStyle/>
          <a:p>
            <a:fld id="{559F1F3B-6748-F84E-9384-D8BAF6C5FBE1}" type="slidenum">
              <a:rPr lang="en-US" smtClean="0"/>
              <a:t>‹#›</a:t>
            </a:fld>
            <a:endParaRPr lang="en-US"/>
          </a:p>
        </p:txBody>
      </p:sp>
    </p:spTree>
    <p:extLst>
      <p:ext uri="{BB962C8B-B14F-4D97-AF65-F5344CB8AC3E}">
        <p14:creationId xmlns:p14="http://schemas.microsoft.com/office/powerpoint/2010/main" val="541119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D7110F9-8D3F-ED45-9AD3-0310D2DA68DE}"/>
              </a:ext>
            </a:extLst>
          </p:cNvPr>
          <p:cNvSpPr>
            <a:spLocks noGrp="1"/>
          </p:cNvSpPr>
          <p:nvPr>
            <p:ph type="dt" sz="half" idx="10"/>
          </p:nvPr>
        </p:nvSpPr>
        <p:spPr/>
        <p:txBody>
          <a:bodyPr/>
          <a:lstStyle/>
          <a:p>
            <a:fld id="{29AAA438-B5D3-DE46-86C5-6B760536596C}" type="datetimeFigureOut">
              <a:rPr lang="en-US" smtClean="0"/>
              <a:t>4/5/2021</a:t>
            </a:fld>
            <a:endParaRPr lang="en-US"/>
          </a:p>
        </p:txBody>
      </p:sp>
      <p:sp>
        <p:nvSpPr>
          <p:cNvPr id="3" name="Footer Placeholder 2">
            <a:extLst>
              <a:ext uri="{FF2B5EF4-FFF2-40B4-BE49-F238E27FC236}">
                <a16:creationId xmlns="" xmlns:a16="http://schemas.microsoft.com/office/drawing/2014/main" id="{65B9C35F-10DC-8746-92C2-CAB642EB71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14DEC1F-D783-2541-8B5D-02932476A6FF}"/>
              </a:ext>
            </a:extLst>
          </p:cNvPr>
          <p:cNvSpPr>
            <a:spLocks noGrp="1"/>
          </p:cNvSpPr>
          <p:nvPr>
            <p:ph type="sldNum" sz="quarter" idx="12"/>
          </p:nvPr>
        </p:nvSpPr>
        <p:spPr/>
        <p:txBody>
          <a:bodyPr/>
          <a:lstStyle/>
          <a:p>
            <a:fld id="{559F1F3B-6748-F84E-9384-D8BAF6C5FBE1}" type="slidenum">
              <a:rPr lang="en-US" smtClean="0"/>
              <a:t>‹#›</a:t>
            </a:fld>
            <a:endParaRPr lang="en-US"/>
          </a:p>
        </p:txBody>
      </p:sp>
    </p:spTree>
    <p:extLst>
      <p:ext uri="{BB962C8B-B14F-4D97-AF65-F5344CB8AC3E}">
        <p14:creationId xmlns:p14="http://schemas.microsoft.com/office/powerpoint/2010/main" val="4042304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EA7351-A4F7-7849-8980-EEE9760D23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F9CC98D-36A4-204B-B1DB-D314418280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CA69C00-CF49-9347-A677-5FCE1E353F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B7E673E-296A-1A44-94B0-483C68B6E54E}"/>
              </a:ext>
            </a:extLst>
          </p:cNvPr>
          <p:cNvSpPr>
            <a:spLocks noGrp="1"/>
          </p:cNvSpPr>
          <p:nvPr>
            <p:ph type="dt" sz="half" idx="10"/>
          </p:nvPr>
        </p:nvSpPr>
        <p:spPr/>
        <p:txBody>
          <a:bodyPr/>
          <a:lstStyle/>
          <a:p>
            <a:fld id="{29AAA438-B5D3-DE46-86C5-6B760536596C}" type="datetimeFigureOut">
              <a:rPr lang="en-US" smtClean="0"/>
              <a:t>4/5/2021</a:t>
            </a:fld>
            <a:endParaRPr lang="en-US"/>
          </a:p>
        </p:txBody>
      </p:sp>
      <p:sp>
        <p:nvSpPr>
          <p:cNvPr id="6" name="Footer Placeholder 5">
            <a:extLst>
              <a:ext uri="{FF2B5EF4-FFF2-40B4-BE49-F238E27FC236}">
                <a16:creationId xmlns="" xmlns:a16="http://schemas.microsoft.com/office/drawing/2014/main" id="{D4A6F007-2083-C84B-B4B3-D1C3A07440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DD5F123-9A69-FB42-BE05-B92D1F4D9F61}"/>
              </a:ext>
            </a:extLst>
          </p:cNvPr>
          <p:cNvSpPr>
            <a:spLocks noGrp="1"/>
          </p:cNvSpPr>
          <p:nvPr>
            <p:ph type="sldNum" sz="quarter" idx="12"/>
          </p:nvPr>
        </p:nvSpPr>
        <p:spPr/>
        <p:txBody>
          <a:bodyPr/>
          <a:lstStyle/>
          <a:p>
            <a:fld id="{559F1F3B-6748-F84E-9384-D8BAF6C5FBE1}" type="slidenum">
              <a:rPr lang="en-US" smtClean="0"/>
              <a:t>‹#›</a:t>
            </a:fld>
            <a:endParaRPr lang="en-US"/>
          </a:p>
        </p:txBody>
      </p:sp>
    </p:spTree>
    <p:extLst>
      <p:ext uri="{BB962C8B-B14F-4D97-AF65-F5344CB8AC3E}">
        <p14:creationId xmlns:p14="http://schemas.microsoft.com/office/powerpoint/2010/main" val="175825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0EB397-9099-9F4F-B616-B861978F3D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5598427-567B-5D47-82C2-04205F37F6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BB3CD72-8549-D94F-B1F1-E98D3C5BC6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A0C44D9-C02C-0447-81EB-A4D9FFC66375}"/>
              </a:ext>
            </a:extLst>
          </p:cNvPr>
          <p:cNvSpPr>
            <a:spLocks noGrp="1"/>
          </p:cNvSpPr>
          <p:nvPr>
            <p:ph type="dt" sz="half" idx="10"/>
          </p:nvPr>
        </p:nvSpPr>
        <p:spPr/>
        <p:txBody>
          <a:bodyPr/>
          <a:lstStyle/>
          <a:p>
            <a:fld id="{29AAA438-B5D3-DE46-86C5-6B760536596C}" type="datetimeFigureOut">
              <a:rPr lang="en-US" smtClean="0"/>
              <a:t>4/5/2021</a:t>
            </a:fld>
            <a:endParaRPr lang="en-US"/>
          </a:p>
        </p:txBody>
      </p:sp>
      <p:sp>
        <p:nvSpPr>
          <p:cNvPr id="6" name="Footer Placeholder 5">
            <a:extLst>
              <a:ext uri="{FF2B5EF4-FFF2-40B4-BE49-F238E27FC236}">
                <a16:creationId xmlns="" xmlns:a16="http://schemas.microsoft.com/office/drawing/2014/main" id="{ED8BCE04-45B0-9D47-9269-120A973928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F84BD93-B1FE-7C41-939D-A1E07851B924}"/>
              </a:ext>
            </a:extLst>
          </p:cNvPr>
          <p:cNvSpPr>
            <a:spLocks noGrp="1"/>
          </p:cNvSpPr>
          <p:nvPr>
            <p:ph type="sldNum" sz="quarter" idx="12"/>
          </p:nvPr>
        </p:nvSpPr>
        <p:spPr/>
        <p:txBody>
          <a:bodyPr/>
          <a:lstStyle/>
          <a:p>
            <a:fld id="{559F1F3B-6748-F84E-9384-D8BAF6C5FBE1}" type="slidenum">
              <a:rPr lang="en-US" smtClean="0"/>
              <a:t>‹#›</a:t>
            </a:fld>
            <a:endParaRPr lang="en-US"/>
          </a:p>
        </p:txBody>
      </p:sp>
    </p:spTree>
    <p:extLst>
      <p:ext uri="{BB962C8B-B14F-4D97-AF65-F5344CB8AC3E}">
        <p14:creationId xmlns:p14="http://schemas.microsoft.com/office/powerpoint/2010/main" val="3965175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5D770A4-70A7-B844-8925-ABA17BB107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F561A22-2AEA-5A4A-A02D-83252E3D83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4697BA1-CCA6-F946-AED3-0B14C16AD7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AAA438-B5D3-DE46-86C5-6B760536596C}" type="datetimeFigureOut">
              <a:rPr lang="en-US" smtClean="0"/>
              <a:t>4/5/2021</a:t>
            </a:fld>
            <a:endParaRPr lang="en-US"/>
          </a:p>
        </p:txBody>
      </p:sp>
      <p:sp>
        <p:nvSpPr>
          <p:cNvPr id="5" name="Footer Placeholder 4">
            <a:extLst>
              <a:ext uri="{FF2B5EF4-FFF2-40B4-BE49-F238E27FC236}">
                <a16:creationId xmlns="" xmlns:a16="http://schemas.microsoft.com/office/drawing/2014/main" id="{7293ABBF-B33B-7943-AF3A-1670B5E351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95BC5E2-1067-B940-99E5-70D38B6811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9F1F3B-6748-F84E-9384-D8BAF6C5FBE1}" type="slidenum">
              <a:rPr lang="en-US" smtClean="0"/>
              <a:t>‹#›</a:t>
            </a:fld>
            <a:endParaRPr lang="en-US"/>
          </a:p>
        </p:txBody>
      </p:sp>
    </p:spTree>
    <p:extLst>
      <p:ext uri="{BB962C8B-B14F-4D97-AF65-F5344CB8AC3E}">
        <p14:creationId xmlns:p14="http://schemas.microsoft.com/office/powerpoint/2010/main" val="1154398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notesSlide" Target="../notesSlides/notesSlide1.xml"/><Relationship Id="rId7" Type="http://schemas.openxmlformats.org/officeDocument/2006/relationships/package" Target="../embeddings/Microsoft_PowerPoint_Presentation1.pptx"/><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Text&#10;&#10;Description automatically generated">
            <a:extLst>
              <a:ext uri="{FF2B5EF4-FFF2-40B4-BE49-F238E27FC236}">
                <a16:creationId xmlns="" xmlns:a16="http://schemas.microsoft.com/office/drawing/2014/main" id="{A445F1B3-6AA0-2949-89C5-9632F81ADA8F}"/>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35000"/>
                    </a14:imgEffect>
                  </a14:imgLayer>
                </a14:imgProps>
              </a:ex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6" name="TextBox 5">
            <a:extLst>
              <a:ext uri="{FF2B5EF4-FFF2-40B4-BE49-F238E27FC236}">
                <a16:creationId xmlns="" xmlns:a16="http://schemas.microsoft.com/office/drawing/2014/main" id="{CEBE34A6-2F47-CB4A-BC22-F04A18CD72E7}"/>
              </a:ext>
            </a:extLst>
          </p:cNvPr>
          <p:cNvSpPr txBox="1"/>
          <p:nvPr/>
        </p:nvSpPr>
        <p:spPr>
          <a:xfrm>
            <a:off x="394447" y="466165"/>
            <a:ext cx="11259671"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7" name="TextBox 6">
            <a:extLst>
              <a:ext uri="{FF2B5EF4-FFF2-40B4-BE49-F238E27FC236}">
                <a16:creationId xmlns="" xmlns:a16="http://schemas.microsoft.com/office/drawing/2014/main" id="{B530918B-7D89-A14F-B526-9A12D985EC33}"/>
              </a:ext>
            </a:extLst>
          </p:cNvPr>
          <p:cNvSpPr txBox="1"/>
          <p:nvPr/>
        </p:nvSpPr>
        <p:spPr>
          <a:xfrm>
            <a:off x="394447" y="3805116"/>
            <a:ext cx="7787027" cy="10895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Living with Dying</a:t>
            </a:r>
          </a:p>
        </p:txBody>
      </p:sp>
      <p:graphicFrame>
        <p:nvGraphicFramePr>
          <p:cNvPr id="2" name="Object 1">
            <a:hlinkClick r:id="" action="ppaction://ole?verb=0"/>
            <a:extLst>
              <a:ext uri="{FF2B5EF4-FFF2-40B4-BE49-F238E27FC236}">
                <a16:creationId xmlns="" xmlns:a16="http://schemas.microsoft.com/office/drawing/2014/main" id="{06871FFD-9A88-45C3-8517-69582BE483B0}"/>
              </a:ext>
            </a:extLst>
          </p:cNvPr>
          <p:cNvGraphicFramePr>
            <a:graphicFrameLocks noChangeAspect="1"/>
          </p:cNvGraphicFramePr>
          <p:nvPr>
            <p:extLst>
              <p:ext uri="{D42A27DB-BD31-4B8C-83A1-F6EECF244321}">
                <p14:modId xmlns:p14="http://schemas.microsoft.com/office/powerpoint/2010/main" val="3017695272"/>
              </p:ext>
            </p:extLst>
          </p:nvPr>
        </p:nvGraphicFramePr>
        <p:xfrm>
          <a:off x="11938000" y="6572250"/>
          <a:ext cx="914400" cy="771525"/>
        </p:xfrm>
        <a:graphic>
          <a:graphicData uri="http://schemas.openxmlformats.org/presentationml/2006/ole">
            <mc:AlternateContent xmlns:mc="http://schemas.openxmlformats.org/markup-compatibility/2006">
              <mc:Choice xmlns:v="urn:schemas-microsoft-com:vml" Requires="v">
                <p:oleObj spid="_x0000_s1030" name="Presentation" showAsIcon="1" r:id="rId7" imgW="914400" imgH="771480" progId="PowerPoint.Show.12">
                  <p:embed/>
                </p:oleObj>
              </mc:Choice>
              <mc:Fallback>
                <p:oleObj name="Presentation" showAsIcon="1" r:id="rId7" imgW="914400" imgH="771480" progId="PowerPoint.Show.12">
                  <p:embed/>
                  <p:pic>
                    <p:nvPicPr>
                      <p:cNvPr id="0" name=""/>
                      <p:cNvPicPr/>
                      <p:nvPr/>
                    </p:nvPicPr>
                    <p:blipFill>
                      <a:blip r:embed="rId8"/>
                      <a:stretch>
                        <a:fillRect/>
                      </a:stretch>
                    </p:blipFill>
                    <p:spPr>
                      <a:xfrm>
                        <a:off x="11938000" y="657225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336477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20. My confident hope is that I will </a:t>
            </a:r>
            <a:r>
              <a:rPr kumimoji="0" lang="en-US" sz="5400" b="0"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in no way be </a:t>
            </a:r>
            <a:r>
              <a:rPr kumimoji="0" lang="en-US" sz="5400" b="0"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ashamed</a:t>
            </a: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but that with complete boldness</a:t>
            </a:r>
            <a:r>
              <a:rPr kumimoji="0" lang="en-US" sz="54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even now as always, Christ will be exalted in my body, whether I live or die.</a:t>
            </a:r>
          </a:p>
        </p:txBody>
      </p:sp>
      <p:sp>
        <p:nvSpPr>
          <p:cNvPr id="6" name="Rounded Rectangle 5">
            <a:extLst>
              <a:ext uri="{FF2B5EF4-FFF2-40B4-BE49-F238E27FC236}">
                <a16:creationId xmlns="" xmlns:a16="http://schemas.microsoft.com/office/drawing/2014/main" id="{BBD865EA-4147-714A-82C4-1DAF133E4BD1}"/>
              </a:ext>
            </a:extLst>
          </p:cNvPr>
          <p:cNvSpPr/>
          <p:nvPr/>
        </p:nvSpPr>
        <p:spPr>
          <a:xfrm>
            <a:off x="1732547" y="2141620"/>
            <a:ext cx="9144000" cy="1900990"/>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0" b="1" dirty="0">
                <a:effectLst>
                  <a:outerShdw blurRad="38100" dist="38100" dir="2700000" algn="tl">
                    <a:srgbClr val="000000">
                      <a:alpha val="43137"/>
                    </a:srgbClr>
                  </a:outerShdw>
                </a:effectLst>
                <a:latin typeface="Century Gothic" panose="020B0502020202020204" pitchFamily="34" charset="0"/>
              </a:rPr>
              <a:t>Not intimidated; embarrassed</a:t>
            </a:r>
            <a:endParaRPr lang="el-GR" sz="6000" b="1" u="sng" dirty="0">
              <a:solidFill>
                <a:schemeClr val="accent4"/>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45785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20. My confident hope is that I will </a:t>
            </a:r>
            <a:r>
              <a:rPr kumimoji="0" lang="en-US" sz="5400" b="0" i="0"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in no way be ashamed</a:t>
            </a: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but that with </a:t>
            </a:r>
            <a:r>
              <a:rPr kumimoji="0" lang="en-US" sz="5400" b="0"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complete boldness</a:t>
            </a:r>
            <a:r>
              <a:rPr kumimoji="0" lang="en-US" sz="54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even now as always, Christ will be exalted in my body, whether I live or die.</a:t>
            </a:r>
          </a:p>
        </p:txBody>
      </p:sp>
      <p:sp>
        <p:nvSpPr>
          <p:cNvPr id="6" name="Rounded Rectangle 5">
            <a:extLst>
              <a:ext uri="{FF2B5EF4-FFF2-40B4-BE49-F238E27FC236}">
                <a16:creationId xmlns="" xmlns:a16="http://schemas.microsoft.com/office/drawing/2014/main" id="{B37C2BDD-F095-6149-B9EA-A68E571329CD}"/>
              </a:ext>
            </a:extLst>
          </p:cNvPr>
          <p:cNvSpPr/>
          <p:nvPr/>
        </p:nvSpPr>
        <p:spPr>
          <a:xfrm>
            <a:off x="1949115" y="2974580"/>
            <a:ext cx="8999621" cy="1910241"/>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0" b="1" dirty="0">
                <a:effectLst>
                  <a:outerShdw blurRad="38100" dist="38100" dir="2700000" algn="tl">
                    <a:srgbClr val="000000">
                      <a:alpha val="43137"/>
                    </a:srgbClr>
                  </a:outerShdw>
                </a:effectLst>
                <a:latin typeface="Century Gothic" panose="020B0502020202020204" pitchFamily="34" charset="0"/>
              </a:rPr>
              <a:t>Frankness; plainness; publicly open</a:t>
            </a:r>
            <a:endParaRPr lang="el-GR" sz="6000" b="1" u="sng" dirty="0">
              <a:solidFill>
                <a:schemeClr val="accent4"/>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7326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20. </a:t>
            </a:r>
            <a:r>
              <a:rPr kumimoji="0" lang="en-US" sz="54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My confident hope is that I will in no way be ashamed but that with complete boldness, even now as always, </a:t>
            </a:r>
            <a:r>
              <a:rPr kumimoji="0" lang="en-US" sz="5400" b="0"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Christ will be exalted</a:t>
            </a: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in my body, whether I live or die.</a:t>
            </a:r>
          </a:p>
        </p:txBody>
      </p:sp>
      <p:sp>
        <p:nvSpPr>
          <p:cNvPr id="3" name="Rounded Rectangle 2">
            <a:extLst>
              <a:ext uri="{FF2B5EF4-FFF2-40B4-BE49-F238E27FC236}">
                <a16:creationId xmlns="" xmlns:a16="http://schemas.microsoft.com/office/drawing/2014/main" id="{8B127235-37B2-7E44-A6F3-7E4D5EB375F0}"/>
              </a:ext>
            </a:extLst>
          </p:cNvPr>
          <p:cNvSpPr/>
          <p:nvPr/>
        </p:nvSpPr>
        <p:spPr>
          <a:xfrm>
            <a:off x="938464" y="436200"/>
            <a:ext cx="10865172" cy="2427316"/>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0" b="1" dirty="0" err="1">
                <a:effectLst>
                  <a:outerShdw blurRad="38100" dist="38100" dir="2700000" algn="tl">
                    <a:srgbClr val="000000">
                      <a:alpha val="43137"/>
                    </a:srgbClr>
                  </a:outerShdw>
                </a:effectLst>
                <a:latin typeface="Century Gothic" panose="020B0502020202020204" pitchFamily="34" charset="0"/>
              </a:rPr>
              <a:t>megalynō</a:t>
            </a:r>
            <a:r>
              <a:rPr lang="en-US" sz="6000" b="1" dirty="0">
                <a:effectLst>
                  <a:outerShdw blurRad="38100" dist="38100" dir="2700000" algn="tl">
                    <a:srgbClr val="000000">
                      <a:alpha val="43137"/>
                    </a:srgbClr>
                  </a:outerShdw>
                </a:effectLst>
                <a:latin typeface="Century Gothic" panose="020B0502020202020204" pitchFamily="34" charset="0"/>
              </a:rPr>
              <a:t> (</a:t>
            </a:r>
            <a:r>
              <a:rPr lang="el-GR" sz="6000" b="1" dirty="0">
                <a:effectLst>
                  <a:outerShdw blurRad="38100" dist="38100" dir="2700000" algn="tl">
                    <a:srgbClr val="000000">
                      <a:alpha val="43137"/>
                    </a:srgbClr>
                  </a:outerShdw>
                </a:effectLst>
                <a:latin typeface="Century Gothic" panose="020B0502020202020204" pitchFamily="34" charset="0"/>
              </a:rPr>
              <a:t>μεγαλύνω</a:t>
            </a:r>
            <a:r>
              <a:rPr lang="en-US" sz="6000" b="1" dirty="0">
                <a:effectLst>
                  <a:outerShdw blurRad="38100" dist="38100" dir="2700000" algn="tl">
                    <a:srgbClr val="000000">
                      <a:alpha val="43137"/>
                    </a:srgbClr>
                  </a:outerShdw>
                </a:effectLst>
                <a:latin typeface="Century Gothic" panose="020B0502020202020204" pitchFamily="34" charset="0"/>
              </a:rPr>
              <a:t>): to make large; to make great; </a:t>
            </a:r>
            <a:r>
              <a:rPr lang="en-US" sz="6000" b="1" u="sng" dirty="0">
                <a:solidFill>
                  <a:schemeClr val="accent4"/>
                </a:solidFill>
                <a:effectLst>
                  <a:outerShdw blurRad="38100" dist="38100" dir="2700000" algn="tl">
                    <a:srgbClr val="000000">
                      <a:alpha val="43137"/>
                    </a:srgbClr>
                  </a:outerShdw>
                </a:effectLst>
                <a:latin typeface="Century Gothic" panose="020B0502020202020204" pitchFamily="34" charset="0"/>
              </a:rPr>
              <a:t>to magnify</a:t>
            </a:r>
            <a:endParaRPr lang="el-GR" sz="6000" b="1" u="sng" dirty="0">
              <a:solidFill>
                <a:schemeClr val="accent4"/>
              </a:solidFill>
              <a:effectLst>
                <a:outerShdw blurRad="38100" dist="38100" dir="2700000" algn="tl">
                  <a:srgbClr val="000000">
                    <a:alpha val="43137"/>
                  </a:srgbClr>
                </a:outerShdw>
              </a:effectLst>
              <a:latin typeface="Century Gothic" panose="020B0502020202020204" pitchFamily="34" charset="0"/>
            </a:endParaRPr>
          </a:p>
        </p:txBody>
      </p:sp>
      <p:sp>
        <p:nvSpPr>
          <p:cNvPr id="6" name="Rounded Rectangle 5">
            <a:extLst>
              <a:ext uri="{FF2B5EF4-FFF2-40B4-BE49-F238E27FC236}">
                <a16:creationId xmlns="" xmlns:a16="http://schemas.microsoft.com/office/drawing/2014/main" id="{939503FB-2611-DE4A-B078-F1B0F02B529C}"/>
              </a:ext>
            </a:extLst>
          </p:cNvPr>
          <p:cNvSpPr/>
          <p:nvPr/>
        </p:nvSpPr>
        <p:spPr>
          <a:xfrm>
            <a:off x="3124200" y="4731011"/>
            <a:ext cx="8057804" cy="986590"/>
          </a:xfrm>
          <a:prstGeom prst="round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effectLst>
                  <a:outerShdw blurRad="38100" dist="38100" dir="2700000" algn="tl">
                    <a:srgbClr val="000000">
                      <a:alpha val="43137"/>
                    </a:srgbClr>
                  </a:outerShdw>
                </a:effectLst>
                <a:latin typeface="Century Gothic" panose="020B0502020202020204" pitchFamily="34" charset="0"/>
              </a:rPr>
              <a:t>Binoculars &amp; Microscope</a:t>
            </a:r>
          </a:p>
        </p:txBody>
      </p:sp>
    </p:spTree>
    <p:extLst>
      <p:ext uri="{BB962C8B-B14F-4D97-AF65-F5344CB8AC3E}">
        <p14:creationId xmlns:p14="http://schemas.microsoft.com/office/powerpoint/2010/main" val="335039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1754326"/>
          </a:xfrm>
          <a:prstGeom prst="rect">
            <a:avLst/>
          </a:prstGeom>
          <a:noFill/>
        </p:spPr>
        <p:txBody>
          <a:bodyPr wrap="square" rtlCol="0">
            <a:spAutoFit/>
          </a:bodyPr>
          <a:lstStyle/>
          <a:p>
            <a:pPr algn="ct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21</a:t>
            </a:r>
            <a:r>
              <a:rPr lang="en-US" sz="5400" dirty="0">
                <a:solidFill>
                  <a:prstClr val="white"/>
                </a:solidFill>
                <a:effectLst>
                  <a:outerShdw blurRad="38100" dist="38100" dir="2700000" algn="tl">
                    <a:srgbClr val="000000">
                      <a:alpha val="43137"/>
                    </a:srgbClr>
                  </a:outerShdw>
                </a:effectLst>
                <a:latin typeface="Century Gothic" panose="020B0502020202020204" pitchFamily="34" charset="0"/>
              </a:rPr>
              <a:t>. For to me, </a:t>
            </a:r>
            <a:r>
              <a:rPr lang="en-US" sz="5400" dirty="0">
                <a:solidFill>
                  <a:schemeClr val="bg1"/>
                </a:solidFill>
                <a:effectLst>
                  <a:outerShdw blurRad="38100" dist="38100" dir="2700000" algn="tl">
                    <a:srgbClr val="000000">
                      <a:alpha val="43137"/>
                    </a:srgbClr>
                  </a:outerShdw>
                </a:effectLst>
                <a:latin typeface="Century Gothic" panose="020B0502020202020204" pitchFamily="34" charset="0"/>
              </a:rPr>
              <a:t>living is Christ </a:t>
            </a:r>
            <a:r>
              <a:rPr lang="en-US" sz="5400" dirty="0">
                <a:solidFill>
                  <a:prstClr val="white"/>
                </a:solidFill>
                <a:effectLst>
                  <a:outerShdw blurRad="38100" dist="38100" dir="2700000" algn="tl">
                    <a:srgbClr val="000000">
                      <a:alpha val="43137"/>
                    </a:srgbClr>
                  </a:outerShdw>
                </a:effectLst>
                <a:latin typeface="Century Gothic" panose="020B0502020202020204" pitchFamily="34" charset="0"/>
              </a:rPr>
              <a:t>and dying is gain.</a:t>
            </a:r>
            <a:endPar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3625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21. For to me, </a:t>
            </a:r>
            <a:r>
              <a:rPr kumimoji="0" lang="en-US" sz="54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living is Christ</a:t>
            </a: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and dying is gain.</a:t>
            </a:r>
          </a:p>
        </p:txBody>
      </p:sp>
      <p:sp>
        <p:nvSpPr>
          <p:cNvPr id="6" name="Rounded Rectangle 5">
            <a:extLst>
              <a:ext uri="{FF2B5EF4-FFF2-40B4-BE49-F238E27FC236}">
                <a16:creationId xmlns="" xmlns:a16="http://schemas.microsoft.com/office/drawing/2014/main" id="{95A624CE-9404-734E-9477-D1E2A18FE482}"/>
              </a:ext>
            </a:extLst>
          </p:cNvPr>
          <p:cNvSpPr/>
          <p:nvPr/>
        </p:nvSpPr>
        <p:spPr>
          <a:xfrm>
            <a:off x="149630" y="2070210"/>
            <a:ext cx="11870573" cy="3298328"/>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All that Paul wants out of life is to </a:t>
            </a:r>
            <a:r>
              <a:rPr kumimoji="0" lang="en-US" sz="60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live for Christ</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and all he wants out of death is to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be with Christ</a:t>
            </a:r>
            <a:r>
              <a:rPr kumimoji="0" lang="en-US" sz="6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endParaRPr kumimoji="0" lang="el-GR" sz="6000" b="1" i="1"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7" name="Rounded Rectangle 6">
            <a:extLst>
              <a:ext uri="{FF2B5EF4-FFF2-40B4-BE49-F238E27FC236}">
                <a16:creationId xmlns="" xmlns:a16="http://schemas.microsoft.com/office/drawing/2014/main" id="{79E3F9F1-3E29-B044-B464-9FD50BB38EC1}"/>
              </a:ext>
            </a:extLst>
          </p:cNvPr>
          <p:cNvSpPr/>
          <p:nvPr/>
        </p:nvSpPr>
        <p:spPr>
          <a:xfrm>
            <a:off x="6318046" y="5555526"/>
            <a:ext cx="5153890" cy="986590"/>
          </a:xfrm>
          <a:prstGeom prst="round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One Sentence</a:t>
            </a:r>
          </a:p>
        </p:txBody>
      </p:sp>
    </p:spTree>
    <p:extLst>
      <p:ext uri="{BB962C8B-B14F-4D97-AF65-F5344CB8AC3E}">
        <p14:creationId xmlns:p14="http://schemas.microsoft.com/office/powerpoint/2010/main" val="7606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21. For to me, living is Christ and dying is gain.</a:t>
            </a:r>
          </a:p>
        </p:txBody>
      </p:sp>
      <p:sp>
        <p:nvSpPr>
          <p:cNvPr id="6" name="Rounded Rectangle 5">
            <a:extLst>
              <a:ext uri="{FF2B5EF4-FFF2-40B4-BE49-F238E27FC236}">
                <a16:creationId xmlns="" xmlns:a16="http://schemas.microsoft.com/office/drawing/2014/main" id="{95A624CE-9404-734E-9477-D1E2A18FE482}"/>
              </a:ext>
            </a:extLst>
          </p:cNvPr>
          <p:cNvSpPr/>
          <p:nvPr/>
        </p:nvSpPr>
        <p:spPr>
          <a:xfrm>
            <a:off x="149630" y="2070210"/>
            <a:ext cx="11870573" cy="3298328"/>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All that Paul wants out of life is to </a:t>
            </a:r>
            <a:r>
              <a:rPr kumimoji="0" lang="en-US" sz="60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live for Christ</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and all he wants out of death is to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be with Christ</a:t>
            </a:r>
            <a:r>
              <a:rPr kumimoji="0" lang="en-US" sz="6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endParaRPr kumimoji="0" lang="el-GR" sz="6000" b="1" i="1"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7" name="Rounded Rectangle 6">
            <a:extLst>
              <a:ext uri="{FF2B5EF4-FFF2-40B4-BE49-F238E27FC236}">
                <a16:creationId xmlns="" xmlns:a16="http://schemas.microsoft.com/office/drawing/2014/main" id="{79E3F9F1-3E29-B044-B464-9FD50BB38EC1}"/>
              </a:ext>
            </a:extLst>
          </p:cNvPr>
          <p:cNvSpPr/>
          <p:nvPr/>
        </p:nvSpPr>
        <p:spPr>
          <a:xfrm>
            <a:off x="6318046" y="5555526"/>
            <a:ext cx="5153890" cy="986590"/>
          </a:xfrm>
          <a:prstGeom prst="round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One Sentence</a:t>
            </a:r>
          </a:p>
        </p:txBody>
      </p:sp>
      <p:sp>
        <p:nvSpPr>
          <p:cNvPr id="2" name="Rectangle 1">
            <a:extLst>
              <a:ext uri="{FF2B5EF4-FFF2-40B4-BE49-F238E27FC236}">
                <a16:creationId xmlns="" xmlns:a16="http://schemas.microsoft.com/office/drawing/2014/main" id="{0007A234-B3FB-F24E-9BDE-E05F98469B55}"/>
              </a:ext>
            </a:extLst>
          </p:cNvPr>
          <p:cNvSpPr/>
          <p:nvPr/>
        </p:nvSpPr>
        <p:spPr>
          <a:xfrm>
            <a:off x="0" y="2469729"/>
            <a:ext cx="12192000" cy="2367203"/>
          </a:xfrm>
          <a:prstGeom prst="rect">
            <a:avLst/>
          </a:prstGeom>
          <a:solidFill>
            <a:schemeClr val="accent2"/>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r>
              <a:rPr lang="en-US" sz="8000" b="1" i="1" dirty="0">
                <a:effectLst>
                  <a:outerShdw blurRad="38100" dist="38100" dir="2700000" algn="tl">
                    <a:srgbClr val="000000">
                      <a:alpha val="43137"/>
                    </a:srgbClr>
                  </a:outerShdw>
                </a:effectLst>
                <a:latin typeface="Century Gothic" panose="020B0502020202020204" pitchFamily="34" charset="0"/>
              </a:rPr>
              <a:t>“For me to live is ____ and to die is ____.” </a:t>
            </a:r>
          </a:p>
        </p:txBody>
      </p:sp>
      <p:sp>
        <p:nvSpPr>
          <p:cNvPr id="3" name="Rounded Rectangle 2">
            <a:extLst>
              <a:ext uri="{FF2B5EF4-FFF2-40B4-BE49-F238E27FC236}">
                <a16:creationId xmlns="" xmlns:a16="http://schemas.microsoft.com/office/drawing/2014/main" id="{0BF60646-4E76-F14E-8615-C544F1F69906}"/>
              </a:ext>
            </a:extLst>
          </p:cNvPr>
          <p:cNvSpPr/>
          <p:nvPr/>
        </p:nvSpPr>
        <p:spPr>
          <a:xfrm>
            <a:off x="735980" y="44604"/>
            <a:ext cx="10571357" cy="2367203"/>
          </a:xfrm>
          <a:prstGeom prst="roundRect">
            <a:avLst/>
          </a:prstGeom>
          <a:solidFill>
            <a:schemeClr val="accent4"/>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8000"/>
              </a:lnSpc>
            </a:pPr>
            <a:r>
              <a:rPr lang="en-US" sz="5400" b="1" dirty="0">
                <a:solidFill>
                  <a:schemeClr val="accent1">
                    <a:lumMod val="75000"/>
                  </a:schemeClr>
                </a:solidFill>
                <a:effectLst>
                  <a:outerShdw blurRad="38100" dist="38100" dir="2700000" algn="tl">
                    <a:srgbClr val="000000">
                      <a:alpha val="43137"/>
                    </a:srgbClr>
                  </a:outerShdw>
                </a:effectLst>
                <a:latin typeface="Century Gothic" panose="020B0502020202020204" pitchFamily="34" charset="0"/>
              </a:rPr>
              <a:t>Many will say that they want to live a </a:t>
            </a:r>
            <a:r>
              <a:rPr lang="en-US" sz="5400" b="1" i="1" dirty="0">
                <a:solidFill>
                  <a:schemeClr val="accent1">
                    <a:lumMod val="75000"/>
                  </a:schemeClr>
                </a:solidFill>
                <a:effectLst>
                  <a:outerShdw blurRad="38100" dist="38100" dir="2700000" algn="tl">
                    <a:srgbClr val="000000">
                      <a:alpha val="43137"/>
                    </a:srgbClr>
                  </a:outerShdw>
                </a:effectLst>
                <a:latin typeface="Century Gothic" panose="020B0502020202020204" pitchFamily="34" charset="0"/>
              </a:rPr>
              <a:t>long life</a:t>
            </a:r>
            <a:r>
              <a:rPr lang="en-US" sz="5400" b="1" dirty="0">
                <a:solidFill>
                  <a:schemeClr val="accent1">
                    <a:lumMod val="75000"/>
                  </a:schemeClr>
                </a:solidFill>
                <a:effectLst>
                  <a:outerShdw blurRad="38100" dist="38100" dir="2700000" algn="tl">
                    <a:srgbClr val="000000">
                      <a:alpha val="43137"/>
                    </a:srgbClr>
                  </a:outerShdw>
                </a:effectLst>
                <a:latin typeface="Century Gothic" panose="020B0502020202020204" pitchFamily="34" charset="0"/>
              </a:rPr>
              <a:t>, but the question to ask is, </a:t>
            </a:r>
            <a:r>
              <a:rPr lang="en-US" sz="5400" b="1" i="1" dirty="0">
                <a:solidFill>
                  <a:schemeClr val="accent1">
                    <a:lumMod val="75000"/>
                  </a:schemeClr>
                </a:solidFill>
                <a:effectLst>
                  <a:outerShdw blurRad="38100" dist="38100" dir="2700000" algn="tl">
                    <a:srgbClr val="000000">
                      <a:alpha val="43137"/>
                    </a:srgbClr>
                  </a:outerShdw>
                </a:effectLst>
                <a:latin typeface="Century Gothic" panose="020B0502020202020204" pitchFamily="34" charset="0"/>
              </a:rPr>
              <a:t>why?</a:t>
            </a:r>
            <a:endParaRPr lang="en-US" sz="5400" b="1" dirty="0">
              <a:solidFill>
                <a:schemeClr val="accent1">
                  <a:lumMod val="75000"/>
                </a:schemeClr>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381120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accel="50000" fill="hold" grpId="0" nodeType="clickEffect" p14:presetBounceEnd="5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50000">
                                          <p:cBhvr additive="base">
                                            <p:cTn id="12"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3"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accel="50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21. For to me, living is Christ and dying is gain.</a:t>
            </a:r>
          </a:p>
        </p:txBody>
      </p:sp>
      <p:sp>
        <p:nvSpPr>
          <p:cNvPr id="6" name="Rounded Rectangle 5">
            <a:extLst>
              <a:ext uri="{FF2B5EF4-FFF2-40B4-BE49-F238E27FC236}">
                <a16:creationId xmlns="" xmlns:a16="http://schemas.microsoft.com/office/drawing/2014/main" id="{95A624CE-9404-734E-9477-D1E2A18FE482}"/>
              </a:ext>
            </a:extLst>
          </p:cNvPr>
          <p:cNvSpPr/>
          <p:nvPr/>
        </p:nvSpPr>
        <p:spPr>
          <a:xfrm>
            <a:off x="149630" y="2070210"/>
            <a:ext cx="11870573" cy="3298328"/>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All that Paul wants out of life is to </a:t>
            </a:r>
            <a:r>
              <a:rPr kumimoji="0" lang="en-US" sz="60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live for Christ</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and all he wants out of death is to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be with Christ</a:t>
            </a:r>
            <a:r>
              <a:rPr kumimoji="0" lang="en-US" sz="6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endParaRPr kumimoji="0" lang="el-GR" sz="6000" b="1" i="1"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7" name="Rounded Rectangle 6">
            <a:extLst>
              <a:ext uri="{FF2B5EF4-FFF2-40B4-BE49-F238E27FC236}">
                <a16:creationId xmlns="" xmlns:a16="http://schemas.microsoft.com/office/drawing/2014/main" id="{79E3F9F1-3E29-B044-B464-9FD50BB38EC1}"/>
              </a:ext>
            </a:extLst>
          </p:cNvPr>
          <p:cNvSpPr/>
          <p:nvPr/>
        </p:nvSpPr>
        <p:spPr>
          <a:xfrm>
            <a:off x="6318046" y="5555526"/>
            <a:ext cx="5153890" cy="986590"/>
          </a:xfrm>
          <a:prstGeom prst="round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One Sentence</a:t>
            </a:r>
          </a:p>
        </p:txBody>
      </p:sp>
      <p:sp>
        <p:nvSpPr>
          <p:cNvPr id="2" name="Rectangle 1">
            <a:extLst>
              <a:ext uri="{FF2B5EF4-FFF2-40B4-BE49-F238E27FC236}">
                <a16:creationId xmlns="" xmlns:a16="http://schemas.microsoft.com/office/drawing/2014/main" id="{0007A234-B3FB-F24E-9BDE-E05F98469B55}"/>
              </a:ext>
            </a:extLst>
          </p:cNvPr>
          <p:cNvSpPr/>
          <p:nvPr/>
        </p:nvSpPr>
        <p:spPr>
          <a:xfrm>
            <a:off x="0" y="2469729"/>
            <a:ext cx="12192000" cy="2367203"/>
          </a:xfrm>
          <a:prstGeom prst="rect">
            <a:avLst/>
          </a:prstGeom>
          <a:solidFill>
            <a:schemeClr val="accent2"/>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8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“For me to live is ____ and to die is ____.” </a:t>
            </a:r>
          </a:p>
        </p:txBody>
      </p:sp>
      <p:sp>
        <p:nvSpPr>
          <p:cNvPr id="3" name="Rounded Rectangle 2">
            <a:extLst>
              <a:ext uri="{FF2B5EF4-FFF2-40B4-BE49-F238E27FC236}">
                <a16:creationId xmlns="" xmlns:a16="http://schemas.microsoft.com/office/drawing/2014/main" id="{0BF60646-4E76-F14E-8615-C544F1F69906}"/>
              </a:ext>
            </a:extLst>
          </p:cNvPr>
          <p:cNvSpPr/>
          <p:nvPr/>
        </p:nvSpPr>
        <p:spPr>
          <a:xfrm>
            <a:off x="735980" y="44604"/>
            <a:ext cx="10571357" cy="2367203"/>
          </a:xfrm>
          <a:prstGeom prst="roundRect">
            <a:avLst/>
          </a:prstGeom>
          <a:solidFill>
            <a:schemeClr val="accent4"/>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78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Many will say that they want to live a </a:t>
            </a:r>
            <a:r>
              <a:rPr kumimoji="0" lang="en-US" sz="5400" b="1" i="1"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long life</a:t>
            </a:r>
            <a:r>
              <a:rPr kumimoji="0" lang="en-US" sz="5400" b="1"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but the question to ask is, </a:t>
            </a:r>
            <a:r>
              <a:rPr kumimoji="0" lang="en-US" sz="5400" b="1" i="1"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why?</a:t>
            </a:r>
            <a:endParaRPr kumimoji="0" lang="en-US" sz="5400" b="1"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8" name="Rectangle 7">
            <a:extLst>
              <a:ext uri="{FF2B5EF4-FFF2-40B4-BE49-F238E27FC236}">
                <a16:creationId xmlns="" xmlns:a16="http://schemas.microsoft.com/office/drawing/2014/main" id="{9386F6A3-9846-E849-8255-FA539850FA3D}"/>
              </a:ext>
            </a:extLst>
          </p:cNvPr>
          <p:cNvSpPr/>
          <p:nvPr/>
        </p:nvSpPr>
        <p:spPr>
          <a:xfrm>
            <a:off x="379141" y="1092820"/>
            <a:ext cx="11463454" cy="5084956"/>
          </a:xfrm>
          <a:prstGeom prst="rect">
            <a:avLst/>
          </a:prstGeom>
          <a:solidFill>
            <a:schemeClr val="accent5"/>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5400" b="1" dirty="0">
                <a:effectLst>
                  <a:outerShdw blurRad="38100" dist="38100" dir="2700000" algn="tl">
                    <a:srgbClr val="000000">
                      <a:alpha val="43137"/>
                    </a:srgbClr>
                  </a:outerShdw>
                </a:effectLst>
                <a:latin typeface="Century Gothic" panose="020B0502020202020204" pitchFamily="34" charset="0"/>
              </a:rPr>
              <a:t>(Heb. 12:1-2)…</a:t>
            </a:r>
            <a:r>
              <a:rPr lang="en-US" sz="5400" b="1" dirty="0">
                <a:solidFill>
                  <a:schemeClr val="bg1"/>
                </a:solidFill>
                <a:effectLst>
                  <a:outerShdw blurRad="38100" dist="38100" dir="2700000" algn="tl">
                    <a:srgbClr val="000000">
                      <a:alpha val="43137"/>
                    </a:srgbClr>
                  </a:outerShdw>
                </a:effectLst>
                <a:latin typeface="Century Gothic" panose="020B0502020202020204" pitchFamily="34" charset="0"/>
              </a:rPr>
              <a:t>we must get rid of every weight and the sin that clings so closely</a:t>
            </a:r>
            <a:r>
              <a:rPr lang="en-US" sz="5400" b="1" dirty="0">
                <a:effectLst>
                  <a:outerShdw blurRad="38100" dist="38100" dir="2700000" algn="tl">
                    <a:srgbClr val="000000">
                      <a:alpha val="43137"/>
                    </a:srgbClr>
                  </a:outerShdw>
                </a:effectLst>
                <a:latin typeface="Century Gothic" panose="020B0502020202020204" pitchFamily="34" charset="0"/>
              </a:rPr>
              <a:t>, and </a:t>
            </a:r>
            <a:r>
              <a:rPr lang="en-US" sz="5400" b="1" u="sng" dirty="0">
                <a:solidFill>
                  <a:schemeClr val="accent4"/>
                </a:solidFill>
                <a:effectLst>
                  <a:outerShdw blurRad="38100" dist="38100" dir="2700000" algn="tl">
                    <a:srgbClr val="000000">
                      <a:alpha val="43137"/>
                    </a:srgbClr>
                  </a:outerShdw>
                </a:effectLst>
                <a:latin typeface="Century Gothic" panose="020B0502020202020204" pitchFamily="34" charset="0"/>
              </a:rPr>
              <a:t>run with endurance the race set out for us</a:t>
            </a:r>
            <a:r>
              <a:rPr lang="en-US" sz="5400" b="1" dirty="0">
                <a:effectLst>
                  <a:outerShdw blurRad="38100" dist="38100" dir="2700000" algn="tl">
                    <a:srgbClr val="000000">
                      <a:alpha val="43137"/>
                    </a:srgbClr>
                  </a:outerShdw>
                </a:effectLst>
                <a:latin typeface="Century Gothic" panose="020B0502020202020204" pitchFamily="34" charset="0"/>
              </a:rPr>
              <a:t>, keeping our eyes fixed on Jesus, the pioneer and perfecter of our faith.</a:t>
            </a:r>
          </a:p>
        </p:txBody>
      </p:sp>
    </p:spTree>
    <p:extLst>
      <p:ext uri="{BB962C8B-B14F-4D97-AF65-F5344CB8AC3E}">
        <p14:creationId xmlns:p14="http://schemas.microsoft.com/office/powerpoint/2010/main" val="407478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F51C25E-3F7C-6F4C-8E37-624955B37E9D}"/>
              </a:ext>
            </a:extLst>
          </p:cNvPr>
          <p:cNvSpPr txBox="1"/>
          <p:nvPr/>
        </p:nvSpPr>
        <p:spPr>
          <a:xfrm>
            <a:off x="192505" y="2310063"/>
            <a:ext cx="11999495"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II. Our Perspective on Death</a:t>
            </a:r>
          </a:p>
        </p:txBody>
      </p:sp>
      <p:sp>
        <p:nvSpPr>
          <p:cNvPr id="2" name="Rounded Rectangle 1">
            <a:extLst>
              <a:ext uri="{FF2B5EF4-FFF2-40B4-BE49-F238E27FC236}">
                <a16:creationId xmlns="" xmlns:a16="http://schemas.microsoft.com/office/drawing/2014/main" id="{3462199A-EC51-0C4D-AC69-8A39F7CD8D6A}"/>
              </a:ext>
            </a:extLst>
          </p:cNvPr>
          <p:cNvSpPr/>
          <p:nvPr/>
        </p:nvSpPr>
        <p:spPr>
          <a:xfrm>
            <a:off x="1159727" y="3612995"/>
            <a:ext cx="9723863" cy="2720898"/>
          </a:xfrm>
          <a:prstGeom prst="roundRect">
            <a:avLst/>
          </a:prstGeom>
          <a:solidFill>
            <a:schemeClr val="accent4"/>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6000" b="1" i="1" dirty="0">
                <a:solidFill>
                  <a:schemeClr val="accent1">
                    <a:lumMod val="75000"/>
                  </a:schemeClr>
                </a:solidFill>
                <a:effectLst>
                  <a:outerShdw blurRad="38100" dist="38100" dir="2700000" algn="tl">
                    <a:srgbClr val="000000">
                      <a:alpha val="43137"/>
                    </a:srgbClr>
                  </a:outerShdw>
                </a:effectLst>
                <a:latin typeface="Century Gothic" panose="020B0502020202020204" pitchFamily="34" charset="0"/>
              </a:rPr>
              <a:t>“Nobody is ready to die until they know what it means to live.”</a:t>
            </a:r>
          </a:p>
        </p:txBody>
      </p:sp>
    </p:spTree>
    <p:extLst>
      <p:ext uri="{BB962C8B-B14F-4D97-AF65-F5344CB8AC3E}">
        <p14:creationId xmlns:p14="http://schemas.microsoft.com/office/powerpoint/2010/main" val="895596609"/>
      </p:ext>
    </p:extLst>
  </p:cSld>
  <p:clrMapOvr>
    <a:masterClrMapping/>
  </p:clrMapOvr>
  <mc:AlternateContent xmlns:mc="http://schemas.openxmlformats.org/markup-compatibility/2006" xmlns:p14="http://schemas.microsoft.com/office/powerpoint/2010/main">
    <mc:Choice Requires="p14">
      <p:transition spd="slow" p14:dur="20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21. For to me, living is Christ and </a:t>
            </a:r>
            <a:r>
              <a:rPr kumimoji="0" lang="en-US" sz="5400" b="0"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dying is gain</a:t>
            </a: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p>
        </p:txBody>
      </p:sp>
      <p:sp>
        <p:nvSpPr>
          <p:cNvPr id="6" name="Rounded Rectangle 5">
            <a:extLst>
              <a:ext uri="{FF2B5EF4-FFF2-40B4-BE49-F238E27FC236}">
                <a16:creationId xmlns="" xmlns:a16="http://schemas.microsoft.com/office/drawing/2014/main" id="{95A624CE-9404-734E-9477-D1E2A18FE482}"/>
              </a:ext>
            </a:extLst>
          </p:cNvPr>
          <p:cNvSpPr/>
          <p:nvPr/>
        </p:nvSpPr>
        <p:spPr>
          <a:xfrm>
            <a:off x="149630" y="2236207"/>
            <a:ext cx="11870573" cy="1939538"/>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For Paul, death was a </a:t>
            </a:r>
            <a:r>
              <a:rPr kumimoji="0" lang="en-US" sz="60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gain</a:t>
            </a:r>
            <a:r>
              <a:rPr kumimoji="0" lang="en-US" sz="60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and a </a:t>
            </a:r>
            <a:r>
              <a:rPr kumimoji="0" lang="en-US" sz="60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departure</a:t>
            </a:r>
            <a:r>
              <a:rPr kumimoji="0" lang="en-US" sz="6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endParaRPr kumimoji="0" lang="el-GR" sz="6000" b="1" i="1"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8" name="Rounded Rectangle 7">
            <a:extLst>
              <a:ext uri="{FF2B5EF4-FFF2-40B4-BE49-F238E27FC236}">
                <a16:creationId xmlns="" xmlns:a16="http://schemas.microsoft.com/office/drawing/2014/main" id="{328E78FC-CCCC-2546-8A3B-82894AC136EE}"/>
              </a:ext>
            </a:extLst>
          </p:cNvPr>
          <p:cNvSpPr/>
          <p:nvPr/>
        </p:nvSpPr>
        <p:spPr>
          <a:xfrm>
            <a:off x="8541834" y="5618784"/>
            <a:ext cx="2930102" cy="923331"/>
          </a:xfrm>
          <a:prstGeom prst="round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Florist</a:t>
            </a:r>
          </a:p>
        </p:txBody>
      </p:sp>
    </p:spTree>
    <p:extLst>
      <p:ext uri="{BB962C8B-B14F-4D97-AF65-F5344CB8AC3E}">
        <p14:creationId xmlns:p14="http://schemas.microsoft.com/office/powerpoint/2010/main" val="263051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10" name="Rounded Rectangle 9">
            <a:extLst>
              <a:ext uri="{FF2B5EF4-FFF2-40B4-BE49-F238E27FC236}">
                <a16:creationId xmlns="" xmlns:a16="http://schemas.microsoft.com/office/drawing/2014/main" id="{9BA40531-304C-1D41-8DAD-58D1B584B708}"/>
              </a:ext>
            </a:extLst>
          </p:cNvPr>
          <p:cNvSpPr/>
          <p:nvPr/>
        </p:nvSpPr>
        <p:spPr>
          <a:xfrm>
            <a:off x="149630" y="2236207"/>
            <a:ext cx="11870573" cy="1939538"/>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For Paul, death was </a:t>
            </a:r>
            <a:r>
              <a:rPr kumimoji="0" lang="en-US" sz="60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gain</a:t>
            </a:r>
            <a:r>
              <a:rPr kumimoji="0" lang="en-US" sz="60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and a </a:t>
            </a:r>
            <a:r>
              <a:rPr kumimoji="0" lang="en-US" sz="60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departure</a:t>
            </a:r>
            <a:r>
              <a:rPr kumimoji="0" lang="en-US" sz="6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endParaRPr kumimoji="0" lang="el-GR" sz="6000" b="1" i="1"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21. For to me, living is Christ and </a:t>
            </a:r>
            <a:r>
              <a:rPr kumimoji="0" lang="en-US" sz="54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dying is gain</a:t>
            </a: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p>
        </p:txBody>
      </p:sp>
      <p:sp>
        <p:nvSpPr>
          <p:cNvPr id="8" name="Rounded Rectangle 7">
            <a:extLst>
              <a:ext uri="{FF2B5EF4-FFF2-40B4-BE49-F238E27FC236}">
                <a16:creationId xmlns="" xmlns:a16="http://schemas.microsoft.com/office/drawing/2014/main" id="{328E78FC-CCCC-2546-8A3B-82894AC136EE}"/>
              </a:ext>
            </a:extLst>
          </p:cNvPr>
          <p:cNvSpPr/>
          <p:nvPr/>
        </p:nvSpPr>
        <p:spPr>
          <a:xfrm>
            <a:off x="8541834" y="5618784"/>
            <a:ext cx="2930102" cy="923331"/>
          </a:xfrm>
          <a:prstGeom prst="round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Florist</a:t>
            </a:r>
          </a:p>
        </p:txBody>
      </p:sp>
      <p:sp>
        <p:nvSpPr>
          <p:cNvPr id="9" name="Rounded Rectangle 8">
            <a:extLst>
              <a:ext uri="{FF2B5EF4-FFF2-40B4-BE49-F238E27FC236}">
                <a16:creationId xmlns="" xmlns:a16="http://schemas.microsoft.com/office/drawing/2014/main" id="{EA048BBC-67A4-9E4F-BF3E-FB01558AC7ED}"/>
              </a:ext>
            </a:extLst>
          </p:cNvPr>
          <p:cNvSpPr/>
          <p:nvPr/>
        </p:nvSpPr>
        <p:spPr>
          <a:xfrm>
            <a:off x="1222984" y="2653991"/>
            <a:ext cx="9723863" cy="2720898"/>
          </a:xfrm>
          <a:prstGeom prst="roundRect">
            <a:avLst/>
          </a:prstGeom>
          <a:solidFill>
            <a:schemeClr val="accent4"/>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Christians could actually call this life “</a:t>
            </a:r>
            <a:r>
              <a:rPr lang="en-US" sz="5400" b="1" i="1" dirty="0">
                <a:solidFill>
                  <a:srgbClr val="4472C4">
                    <a:lumMod val="75000"/>
                  </a:srgbClr>
                </a:solidFill>
                <a:effectLst>
                  <a:outerShdw blurRad="38100" dist="38100" dir="2700000" algn="tl">
                    <a:srgbClr val="000000">
                      <a:alpha val="43137"/>
                    </a:srgbClr>
                  </a:outerShdw>
                </a:effectLst>
                <a:latin typeface="Century Gothic" panose="020B0502020202020204" pitchFamily="34" charset="0"/>
              </a:rPr>
              <a:t>pre</a:t>
            </a:r>
            <a:r>
              <a:rPr kumimoji="0" lang="en-US" sz="5400" b="1" i="1"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-life” </a:t>
            </a:r>
            <a:r>
              <a:rPr kumimoji="0" lang="en-US" sz="5400" b="1"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and after death</a:t>
            </a:r>
            <a:r>
              <a:rPr kumimoji="0" lang="en-US" sz="5400" b="1" i="1"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“real-life”.</a:t>
            </a:r>
          </a:p>
        </p:txBody>
      </p:sp>
    </p:spTree>
    <p:extLst>
      <p:ext uri="{BB962C8B-B14F-4D97-AF65-F5344CB8AC3E}">
        <p14:creationId xmlns:p14="http://schemas.microsoft.com/office/powerpoint/2010/main" val="127911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0949928-14E5-0B43-B84B-16558CAB7FBE}"/>
              </a:ext>
            </a:extLst>
          </p:cNvPr>
          <p:cNvSpPr txBox="1"/>
          <p:nvPr/>
        </p:nvSpPr>
        <p:spPr>
          <a:xfrm>
            <a:off x="188494" y="410825"/>
            <a:ext cx="11815011" cy="6075509"/>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sz="5400" b="1" dirty="0">
                <a:solidFill>
                  <a:schemeClr val="bg1"/>
                </a:solidFill>
                <a:effectLst>
                  <a:outerShdw blurRad="38100" dist="38100" dir="2700000" algn="tl">
                    <a:srgbClr val="000000">
                      <a:alpha val="43137"/>
                    </a:srgbClr>
                  </a:outerShdw>
                </a:effectLst>
                <a:latin typeface="Century Gothic" panose="020B0502020202020204" pitchFamily="34" charset="0"/>
              </a:rPr>
              <a:t>Paul is writing this letter under house arrest in Rome.</a:t>
            </a:r>
          </a:p>
          <a:p>
            <a:pPr marL="285750" indent="-285750">
              <a:lnSpc>
                <a:spcPct val="90000"/>
              </a:lnSpc>
              <a:buFont typeface="Arial" panose="020B0604020202020204" pitchFamily="34" charset="0"/>
              <a:buChar char="•"/>
            </a:pPr>
            <a:r>
              <a:rPr lang="en-US" sz="5400" b="1" dirty="0">
                <a:solidFill>
                  <a:schemeClr val="bg1"/>
                </a:solidFill>
                <a:effectLst>
                  <a:outerShdw blurRad="38100" dist="38100" dir="2700000" algn="tl">
                    <a:srgbClr val="000000">
                      <a:alpha val="43137"/>
                    </a:srgbClr>
                  </a:outerShdw>
                </a:effectLst>
                <a:latin typeface="Century Gothic" panose="020B0502020202020204" pitchFamily="34" charset="0"/>
              </a:rPr>
              <a:t>Chained 24 hours a day to a Roman guard.</a:t>
            </a:r>
          </a:p>
          <a:p>
            <a:pPr marL="285750" indent="-285750">
              <a:lnSpc>
                <a:spcPct val="90000"/>
              </a:lnSpc>
              <a:buFont typeface="Arial" panose="020B0604020202020204" pitchFamily="34" charset="0"/>
              <a:buChar char="•"/>
            </a:pPr>
            <a:r>
              <a:rPr lang="en-US" sz="5400" b="1" dirty="0">
                <a:solidFill>
                  <a:schemeClr val="bg1"/>
                </a:solidFill>
                <a:effectLst>
                  <a:outerShdw blurRad="38100" dist="38100" dir="2700000" algn="tl">
                    <a:srgbClr val="000000">
                      <a:alpha val="43137"/>
                    </a:srgbClr>
                  </a:outerShdw>
                </a:effectLst>
                <a:latin typeface="Century Gothic" panose="020B0502020202020204" pitchFamily="34" charset="0"/>
              </a:rPr>
              <a:t>By this point he’s been in prison for around 4 years.</a:t>
            </a:r>
          </a:p>
          <a:p>
            <a:pPr marL="285750" indent="-285750">
              <a:lnSpc>
                <a:spcPct val="90000"/>
              </a:lnSpc>
              <a:buFont typeface="Arial" panose="020B0604020202020204" pitchFamily="34" charset="0"/>
              <a:buChar char="•"/>
            </a:pPr>
            <a:r>
              <a:rPr lang="en-US" sz="5400" b="1" dirty="0">
                <a:solidFill>
                  <a:schemeClr val="bg1"/>
                </a:solidFill>
                <a:effectLst>
                  <a:outerShdw blurRad="38100" dist="38100" dir="2700000" algn="tl">
                    <a:srgbClr val="000000">
                      <a:alpha val="43137"/>
                    </a:srgbClr>
                  </a:outerShdw>
                </a:effectLst>
                <a:latin typeface="Century Gothic" panose="020B0502020202020204" pitchFamily="34" charset="0"/>
              </a:rPr>
              <a:t>Every day he’s living in the shadow of his own execution.</a:t>
            </a:r>
          </a:p>
        </p:txBody>
      </p:sp>
    </p:spTree>
    <p:extLst>
      <p:ext uri="{BB962C8B-B14F-4D97-AF65-F5344CB8AC3E}">
        <p14:creationId xmlns:p14="http://schemas.microsoft.com/office/powerpoint/2010/main" val="240517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3416320"/>
          </a:xfrm>
          <a:prstGeom prst="rect">
            <a:avLst/>
          </a:prstGeom>
          <a:noFill/>
        </p:spPr>
        <p:txBody>
          <a:bodyPr wrap="square" rtlCol="0">
            <a:spAutoFit/>
          </a:bodyPr>
          <a:lstStyle/>
          <a:p>
            <a:pPr algn="ct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22</a:t>
            </a:r>
            <a:r>
              <a:rPr lang="en-US" sz="5400" dirty="0">
                <a:solidFill>
                  <a:prstClr val="white"/>
                </a:solidFill>
                <a:effectLst>
                  <a:outerShdw blurRad="38100" dist="38100" dir="2700000" algn="tl">
                    <a:srgbClr val="000000">
                      <a:alpha val="43137"/>
                    </a:srgbClr>
                  </a:outerShdw>
                </a:effectLst>
                <a:latin typeface="Century Gothic" panose="020B0502020202020204" pitchFamily="34" charset="0"/>
              </a:rPr>
              <a:t>. Now if I am to go on living in the body, this will mean productive work for me, yet I don’t know which I prefer:</a:t>
            </a:r>
            <a:endPar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301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22. Now if I am to go on living in the body, this will mean productive work for me, yet </a:t>
            </a:r>
            <a:r>
              <a:rPr kumimoji="0" lang="en-US" sz="5400" b="0"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I don’t know which I prefer</a:t>
            </a: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p>
        </p:txBody>
      </p:sp>
      <p:sp>
        <p:nvSpPr>
          <p:cNvPr id="6" name="Rectangle 5">
            <a:extLst>
              <a:ext uri="{FF2B5EF4-FFF2-40B4-BE49-F238E27FC236}">
                <a16:creationId xmlns="" xmlns:a16="http://schemas.microsoft.com/office/drawing/2014/main" id="{7CEF7FE6-5D55-3E45-A112-5816730CFB78}"/>
              </a:ext>
            </a:extLst>
          </p:cNvPr>
          <p:cNvSpPr/>
          <p:nvPr/>
        </p:nvSpPr>
        <p:spPr>
          <a:xfrm>
            <a:off x="401444" y="4062892"/>
            <a:ext cx="6713034" cy="1491831"/>
          </a:xfrm>
          <a:prstGeom prst="rect">
            <a:avLst/>
          </a:prstGeom>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Paul had been to Heaven</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 Cor. 12:1-4</a:t>
            </a:r>
          </a:p>
        </p:txBody>
      </p:sp>
    </p:spTree>
    <p:extLst>
      <p:ext uri="{BB962C8B-B14F-4D97-AF65-F5344CB8AC3E}">
        <p14:creationId xmlns:p14="http://schemas.microsoft.com/office/powerpoint/2010/main" val="376101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4247317"/>
          </a:xfrm>
          <a:prstGeom prst="rect">
            <a:avLst/>
          </a:prstGeom>
          <a:noFill/>
        </p:spPr>
        <p:txBody>
          <a:bodyPr wrap="square" rtlCol="0">
            <a:spAutoFit/>
          </a:bodyPr>
          <a:lstStyle/>
          <a:p>
            <a:pPr algn="ct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23-24</a:t>
            </a:r>
            <a:r>
              <a:rPr lang="en-US" sz="5400" dirty="0">
                <a:solidFill>
                  <a:prstClr val="white"/>
                </a:solidFill>
                <a:effectLst>
                  <a:outerShdw blurRad="38100" dist="38100" dir="2700000" algn="tl">
                    <a:srgbClr val="000000">
                      <a:alpha val="43137"/>
                    </a:srgbClr>
                  </a:outerShdw>
                </a:effectLst>
                <a:latin typeface="Century Gothic" panose="020B0502020202020204" pitchFamily="34" charset="0"/>
              </a:rPr>
              <a:t>. I feel torn between the two, because I have a desire to depart and be with Christ, which is better by far, but it is more vital for your sake that I remain in the body.</a:t>
            </a:r>
            <a:endPar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7988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23-24. I feel torn between the two, </a:t>
            </a:r>
            <a:r>
              <a:rPr kumimoji="0" lang="en-US" sz="5400" b="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because I have a desire </a:t>
            </a:r>
            <a:r>
              <a:rPr kumimoji="0" lang="en-US" sz="5400" b="0"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to depart</a:t>
            </a:r>
            <a:r>
              <a:rPr kumimoji="0" lang="en-US" sz="5400" b="0"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5400" b="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and be with Christ</a:t>
            </a:r>
            <a:r>
              <a:rPr kumimoji="0" lang="en-US" sz="5400" b="0" i="0"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which is better by far</a:t>
            </a:r>
            <a:r>
              <a:rPr kumimoji="0" lang="en-US" sz="54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but it is more vital for your sake that I remain in the body.</a:t>
            </a:r>
          </a:p>
        </p:txBody>
      </p:sp>
      <p:sp>
        <p:nvSpPr>
          <p:cNvPr id="2" name="Rectangle 1">
            <a:extLst>
              <a:ext uri="{FF2B5EF4-FFF2-40B4-BE49-F238E27FC236}">
                <a16:creationId xmlns="" xmlns:a16="http://schemas.microsoft.com/office/drawing/2014/main" id="{21A74343-C721-1249-91F4-64B3893A076D}"/>
              </a:ext>
            </a:extLst>
          </p:cNvPr>
          <p:cNvSpPr/>
          <p:nvPr/>
        </p:nvSpPr>
        <p:spPr>
          <a:xfrm>
            <a:off x="149630" y="2007220"/>
            <a:ext cx="11870574" cy="4801521"/>
          </a:xfrm>
          <a:prstGeom prst="rect">
            <a:avLst/>
          </a:prstGeom>
          <a:solidFill>
            <a:schemeClr val="accent5"/>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r>
              <a:rPr lang="en-US" sz="4400" b="1" dirty="0">
                <a:effectLst>
                  <a:outerShdw blurRad="38100" dist="38100" dir="2700000" algn="tl">
                    <a:srgbClr val="000000">
                      <a:alpha val="43137"/>
                    </a:srgbClr>
                  </a:outerShdw>
                </a:effectLst>
                <a:latin typeface="Century Gothic" panose="020B0502020202020204" pitchFamily="34" charset="0"/>
              </a:rPr>
              <a:t>(2 Tim. 4:6-8) For I am already being poured out as an offering, and </a:t>
            </a:r>
            <a:r>
              <a:rPr lang="en-US" sz="4400" b="1" u="sng" dirty="0">
                <a:solidFill>
                  <a:schemeClr val="accent4"/>
                </a:solidFill>
                <a:effectLst>
                  <a:outerShdw blurRad="38100" dist="38100" dir="2700000" algn="tl">
                    <a:srgbClr val="000000">
                      <a:alpha val="43137"/>
                    </a:srgbClr>
                  </a:outerShdw>
                </a:effectLst>
                <a:latin typeface="Century Gothic" panose="020B0502020202020204" pitchFamily="34" charset="0"/>
              </a:rPr>
              <a:t>the time for me to depart is at hand</a:t>
            </a:r>
            <a:r>
              <a:rPr lang="en-US" sz="4400" b="1" dirty="0">
                <a:effectLst>
                  <a:outerShdw blurRad="38100" dist="38100" dir="2700000" algn="tl">
                    <a:srgbClr val="000000">
                      <a:alpha val="43137"/>
                    </a:srgbClr>
                  </a:outerShdw>
                </a:effectLst>
                <a:latin typeface="Century Gothic" panose="020B0502020202020204" pitchFamily="34" charset="0"/>
              </a:rPr>
              <a:t>. </a:t>
            </a:r>
            <a:r>
              <a:rPr lang="en-US" sz="4400" b="1" dirty="0">
                <a:solidFill>
                  <a:schemeClr val="accent5">
                    <a:lumMod val="60000"/>
                    <a:lumOff val="40000"/>
                  </a:schemeClr>
                </a:solidFill>
                <a:effectLst>
                  <a:outerShdw blurRad="38100" dist="38100" dir="2700000" algn="tl">
                    <a:srgbClr val="000000">
                      <a:alpha val="43137"/>
                    </a:srgbClr>
                  </a:outerShdw>
                </a:effectLst>
                <a:latin typeface="Century Gothic" panose="020B0502020202020204" pitchFamily="34" charset="0"/>
              </a:rPr>
              <a:t>I have competed well; I have finished the race; I have kept the faith! Finally the crown of righteousness is reserved for me. The Lord, the righteous Judge, will award it to me in that day—and not to me only, but also to all who have set their affection on his appearing.</a:t>
            </a:r>
          </a:p>
        </p:txBody>
      </p:sp>
      <p:sp>
        <p:nvSpPr>
          <p:cNvPr id="3" name="Rounded Rectangle 2">
            <a:extLst>
              <a:ext uri="{FF2B5EF4-FFF2-40B4-BE49-F238E27FC236}">
                <a16:creationId xmlns="" xmlns:a16="http://schemas.microsoft.com/office/drawing/2014/main" id="{7C7BC930-ED21-1B42-BD7D-ADE34B12CBF6}"/>
              </a:ext>
            </a:extLst>
          </p:cNvPr>
          <p:cNvSpPr/>
          <p:nvPr/>
        </p:nvSpPr>
        <p:spPr>
          <a:xfrm>
            <a:off x="3902927" y="3925229"/>
            <a:ext cx="7649736" cy="2118732"/>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r>
              <a:rPr lang="en-US" sz="5400" b="1" dirty="0">
                <a:effectLst>
                  <a:outerShdw blurRad="38100" dist="38100" dir="2700000" algn="tl">
                    <a:srgbClr val="000000">
                      <a:alpha val="43137"/>
                    </a:srgbClr>
                  </a:outerShdw>
                </a:effectLst>
                <a:latin typeface="Century Gothic" panose="020B0502020202020204" pitchFamily="34" charset="0"/>
              </a:rPr>
              <a:t>For Paul, death was not a termination, but a </a:t>
            </a:r>
            <a:r>
              <a:rPr lang="en-US" sz="5400" b="1" i="1" u="sng" dirty="0">
                <a:effectLst>
                  <a:outerShdw blurRad="38100" dist="38100" dir="2700000" algn="tl">
                    <a:srgbClr val="000000">
                      <a:alpha val="43137"/>
                    </a:srgbClr>
                  </a:outerShdw>
                </a:effectLst>
                <a:latin typeface="Century Gothic" panose="020B0502020202020204" pitchFamily="34" charset="0"/>
              </a:rPr>
              <a:t>transition</a:t>
            </a:r>
            <a:r>
              <a:rPr lang="en-US" sz="5400" b="1" i="1" dirty="0">
                <a:effectLst>
                  <a:outerShdw blurRad="38100" dist="38100" dir="2700000" algn="tl">
                    <a:srgbClr val="000000">
                      <a:alpha val="43137"/>
                    </a:srgbClr>
                  </a:outerShdw>
                </a:effectLst>
                <a:latin typeface="Century Gothic" panose="020B0502020202020204" pitchFamily="34" charset="0"/>
              </a:rPr>
              <a:t>.</a:t>
            </a:r>
          </a:p>
        </p:txBody>
      </p:sp>
    </p:spTree>
    <p:extLst>
      <p:ext uri="{BB962C8B-B14F-4D97-AF65-F5344CB8AC3E}">
        <p14:creationId xmlns:p14="http://schemas.microsoft.com/office/powerpoint/2010/main" val="9835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23-24. I feel torn between the two, because I have a desire </a:t>
            </a:r>
            <a:r>
              <a:rPr kumimoji="0" lang="en-US" sz="54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to depart</a:t>
            </a:r>
            <a:r>
              <a:rPr kumimoji="0" lang="en-US" sz="5400" b="0"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and be with Christ</a:t>
            </a:r>
            <a:r>
              <a:rPr kumimoji="0" lang="en-US" sz="54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which is better by far, but it is more vital for your sake that I remain in the body.</a:t>
            </a:r>
          </a:p>
        </p:txBody>
      </p:sp>
      <p:sp>
        <p:nvSpPr>
          <p:cNvPr id="2" name="Rectangle 1">
            <a:extLst>
              <a:ext uri="{FF2B5EF4-FFF2-40B4-BE49-F238E27FC236}">
                <a16:creationId xmlns="" xmlns:a16="http://schemas.microsoft.com/office/drawing/2014/main" id="{21A74343-C721-1249-91F4-64B3893A076D}"/>
              </a:ext>
            </a:extLst>
          </p:cNvPr>
          <p:cNvSpPr/>
          <p:nvPr/>
        </p:nvSpPr>
        <p:spPr>
          <a:xfrm>
            <a:off x="149630" y="2007220"/>
            <a:ext cx="11870574" cy="4801521"/>
          </a:xfrm>
          <a:prstGeom prst="rect">
            <a:avLst/>
          </a:prstGeom>
          <a:solidFill>
            <a:schemeClr val="accent5"/>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4400" b="1" i="0" u="none" strike="noStrike" kern="1200" cap="none"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 Tim. 4:6-8) </a:t>
            </a:r>
            <a:r>
              <a:rPr kumimoji="0" lang="en-US" sz="4400" b="1" i="0" u="none" strike="noStrike" kern="1200" cap="none" normalizeH="0" baseline="0" noProof="0" dirty="0">
                <a:ln>
                  <a:noFill/>
                </a:ln>
                <a:solidFill>
                  <a:schemeClr val="accent5">
                    <a:lumMod val="60000"/>
                    <a:lumOff val="40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For I am already being poured out as an offering, and </a:t>
            </a:r>
            <a:r>
              <a:rPr kumimoji="0" lang="en-US" sz="4400" b="1" i="0" strike="noStrike" kern="1200" cap="none" normalizeH="0" baseline="0" noProof="0" dirty="0">
                <a:ln>
                  <a:noFill/>
                </a:ln>
                <a:solidFill>
                  <a:schemeClr val="accent5">
                    <a:lumMod val="60000"/>
                    <a:lumOff val="40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the time for me to depart is at hand</a:t>
            </a:r>
            <a:r>
              <a:rPr kumimoji="0" lang="en-US" sz="4400" b="1" i="0" u="none" strike="noStrike" kern="1200" cap="none" normalizeH="0" baseline="0" noProof="0" dirty="0">
                <a:ln>
                  <a:noFill/>
                </a:ln>
                <a:solidFill>
                  <a:schemeClr val="accent5">
                    <a:lumMod val="60000"/>
                    <a:lumOff val="40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400" b="1" i="0" u="none" strike="noStrike" kern="1200" cap="none"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I have competed well; I have finished the race; I have kept the faith! Finally the crown of righteousness is reserved for me. The Lord, the righteous Judge, will award it to me in that day—</a:t>
            </a:r>
            <a:r>
              <a:rPr kumimoji="0" lang="en-US" sz="4400" b="1" i="0" u="sng" strike="noStrike" kern="1200" cap="none"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and not to me only, but also to all who have set their affection on his appearing</a:t>
            </a:r>
            <a:r>
              <a:rPr kumimoji="0" lang="en-US" sz="4400" b="1" i="0" u="none" strike="noStrike" kern="1200" cap="none"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p>
        </p:txBody>
      </p:sp>
      <p:sp>
        <p:nvSpPr>
          <p:cNvPr id="6" name="Rounded Rectangle 5">
            <a:extLst>
              <a:ext uri="{FF2B5EF4-FFF2-40B4-BE49-F238E27FC236}">
                <a16:creationId xmlns="" xmlns:a16="http://schemas.microsoft.com/office/drawing/2014/main" id="{12255036-A34B-5F48-8D80-AFEFBB607BA8}"/>
              </a:ext>
            </a:extLst>
          </p:cNvPr>
          <p:cNvSpPr/>
          <p:nvPr/>
        </p:nvSpPr>
        <p:spPr>
          <a:xfrm>
            <a:off x="171796" y="1310268"/>
            <a:ext cx="7649736" cy="2118732"/>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r>
              <a:rPr lang="en-US" sz="5400" b="1" dirty="0">
                <a:effectLst>
                  <a:outerShdw blurRad="38100" dist="38100" dir="2700000" algn="tl">
                    <a:srgbClr val="000000">
                      <a:alpha val="43137"/>
                    </a:srgbClr>
                  </a:outerShdw>
                </a:effectLst>
                <a:latin typeface="Century Gothic" panose="020B0502020202020204" pitchFamily="34" charset="0"/>
              </a:rPr>
              <a:t>This is available to all people!</a:t>
            </a:r>
            <a:endParaRPr lang="en-US" sz="5400" b="1" i="1" u="sng" dirty="0">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42721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23-24. I feel torn between the two, because </a:t>
            </a:r>
            <a:r>
              <a:rPr kumimoji="0" lang="en-US" sz="5400" b="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I have a desire to depart and </a:t>
            </a:r>
            <a:r>
              <a:rPr kumimoji="0" lang="en-US" sz="5400" b="0"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be with Christ</a:t>
            </a: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5400" b="0" i="0"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which is better by far</a:t>
            </a:r>
            <a:r>
              <a:rPr kumimoji="0" lang="en-US" sz="54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but it is more vital for your sake that I remain in the body.</a:t>
            </a:r>
          </a:p>
        </p:txBody>
      </p:sp>
      <p:sp>
        <p:nvSpPr>
          <p:cNvPr id="6" name="Rectangle 5">
            <a:extLst>
              <a:ext uri="{FF2B5EF4-FFF2-40B4-BE49-F238E27FC236}">
                <a16:creationId xmlns="" xmlns:a16="http://schemas.microsoft.com/office/drawing/2014/main" id="{89DA2BEB-FB07-264F-BA65-742C56D2E36B}"/>
              </a:ext>
            </a:extLst>
          </p:cNvPr>
          <p:cNvSpPr/>
          <p:nvPr/>
        </p:nvSpPr>
        <p:spPr>
          <a:xfrm>
            <a:off x="149630" y="3925229"/>
            <a:ext cx="11870574" cy="2883512"/>
          </a:xfrm>
          <a:prstGeom prst="rect">
            <a:avLst/>
          </a:prstGeom>
          <a:solidFill>
            <a:schemeClr val="accent5"/>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r>
              <a:rPr lang="en-US" sz="5800" b="1" dirty="0">
                <a:effectLst>
                  <a:outerShdw blurRad="38100" dist="38100" dir="2700000" algn="tl">
                    <a:srgbClr val="000000">
                      <a:alpha val="43137"/>
                    </a:srgbClr>
                  </a:outerShdw>
                </a:effectLst>
                <a:latin typeface="Century Gothic" panose="020B0502020202020204" pitchFamily="34" charset="0"/>
              </a:rPr>
              <a:t>(2 Cor. 5:8) Thus we are full of courage and would prefer </a:t>
            </a:r>
            <a:r>
              <a:rPr lang="en-US" sz="5800" b="1" u="sng" dirty="0">
                <a:solidFill>
                  <a:schemeClr val="accent4"/>
                </a:solidFill>
                <a:effectLst>
                  <a:outerShdw blurRad="38100" dist="38100" dir="2700000" algn="tl">
                    <a:srgbClr val="000000">
                      <a:alpha val="43137"/>
                    </a:srgbClr>
                  </a:outerShdw>
                </a:effectLst>
                <a:latin typeface="Century Gothic" panose="020B0502020202020204" pitchFamily="34" charset="0"/>
              </a:rPr>
              <a:t>to be away from the body and at home with the Lord</a:t>
            </a:r>
            <a:r>
              <a:rPr lang="en-US" sz="5800" b="1" dirty="0">
                <a:effectLst>
                  <a:outerShdw blurRad="38100" dist="38100" dir="2700000" algn="tl">
                    <a:srgbClr val="000000">
                      <a:alpha val="43137"/>
                    </a:srgbClr>
                  </a:outerShdw>
                </a:effectLst>
                <a:latin typeface="Century Gothic" panose="020B0502020202020204" pitchFamily="34" charset="0"/>
              </a:rPr>
              <a:t>.</a:t>
            </a:r>
          </a:p>
        </p:txBody>
      </p:sp>
      <p:sp>
        <p:nvSpPr>
          <p:cNvPr id="7" name="Rounded Rectangle 6">
            <a:extLst>
              <a:ext uri="{FF2B5EF4-FFF2-40B4-BE49-F238E27FC236}">
                <a16:creationId xmlns="" xmlns:a16="http://schemas.microsoft.com/office/drawing/2014/main" id="{B2F19C92-4D3C-B241-AAF6-18EFB0AEC581}"/>
              </a:ext>
            </a:extLst>
          </p:cNvPr>
          <p:cNvSpPr/>
          <p:nvPr/>
        </p:nvSpPr>
        <p:spPr>
          <a:xfrm>
            <a:off x="468352" y="315884"/>
            <a:ext cx="10749776" cy="1691336"/>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n-US" sz="6000" b="1" dirty="0">
                <a:effectLst>
                  <a:outerShdw blurRad="38100" dist="38100" dir="2700000" algn="tl">
                    <a:srgbClr val="000000">
                      <a:alpha val="43137"/>
                    </a:srgbClr>
                  </a:outerShdw>
                </a:effectLst>
                <a:latin typeface="Century Gothic" panose="020B0502020202020204" pitchFamily="34" charset="0"/>
              </a:rPr>
              <a:t>No </a:t>
            </a:r>
            <a:r>
              <a:rPr lang="en-US" sz="6000" b="1" i="1" dirty="0">
                <a:effectLst>
                  <a:outerShdw blurRad="38100" dist="38100" dir="2700000" algn="tl">
                    <a:srgbClr val="000000">
                      <a:alpha val="43137"/>
                    </a:srgbClr>
                  </a:outerShdw>
                </a:effectLst>
                <a:latin typeface="Century Gothic" panose="020B0502020202020204" pitchFamily="34" charset="0"/>
              </a:rPr>
              <a:t>soul sleep</a:t>
            </a:r>
            <a:r>
              <a:rPr lang="en-US" sz="6000" b="1" dirty="0">
                <a:effectLst>
                  <a:outerShdw blurRad="38100" dist="38100" dir="2700000" algn="tl">
                    <a:srgbClr val="000000">
                      <a:alpha val="43137"/>
                    </a:srgbClr>
                  </a:outerShdw>
                </a:effectLst>
                <a:latin typeface="Century Gothic" panose="020B0502020202020204" pitchFamily="34" charset="0"/>
              </a:rPr>
              <a:t>, no </a:t>
            </a:r>
            <a:r>
              <a:rPr lang="en-US" sz="6000" b="1" i="1" dirty="0">
                <a:effectLst>
                  <a:outerShdw blurRad="38100" dist="38100" dir="2700000" algn="tl">
                    <a:srgbClr val="000000">
                      <a:alpha val="43137"/>
                    </a:srgbClr>
                  </a:outerShdw>
                </a:effectLst>
                <a:latin typeface="Century Gothic" panose="020B0502020202020204" pitchFamily="34" charset="0"/>
              </a:rPr>
              <a:t>purgatory, </a:t>
            </a:r>
            <a:r>
              <a:rPr lang="en-US" sz="6000" b="1" dirty="0">
                <a:effectLst>
                  <a:outerShdw blurRad="38100" dist="38100" dir="2700000" algn="tl">
                    <a:srgbClr val="000000">
                      <a:alpha val="43137"/>
                    </a:srgbClr>
                  </a:outerShdw>
                </a:effectLst>
                <a:latin typeface="Century Gothic" panose="020B0502020202020204" pitchFamily="34" charset="0"/>
              </a:rPr>
              <a:t>no </a:t>
            </a:r>
            <a:r>
              <a:rPr lang="en-US" sz="6000" b="1" i="1" dirty="0">
                <a:effectLst>
                  <a:outerShdw blurRad="38100" dist="38100" dir="2700000" algn="tl">
                    <a:srgbClr val="000000">
                      <a:alpha val="43137"/>
                    </a:srgbClr>
                  </a:outerShdw>
                </a:effectLst>
                <a:latin typeface="Century Gothic" panose="020B0502020202020204" pitchFamily="34" charset="0"/>
              </a:rPr>
              <a:t>reincarnation</a:t>
            </a:r>
          </a:p>
        </p:txBody>
      </p:sp>
    </p:spTree>
    <p:extLst>
      <p:ext uri="{BB962C8B-B14F-4D97-AF65-F5344CB8AC3E}">
        <p14:creationId xmlns:p14="http://schemas.microsoft.com/office/powerpoint/2010/main" val="223787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23-24. I feel torn between the two, because I have a desire to depart and </a:t>
            </a:r>
            <a:r>
              <a:rPr kumimoji="0" lang="en-US" sz="54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be with Christ</a:t>
            </a: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5400" b="0" i="0"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which is better by far</a:t>
            </a:r>
            <a:r>
              <a:rPr kumimoji="0" lang="en-US" sz="54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but it is more vital for your sake that I remain in the body.</a:t>
            </a:r>
          </a:p>
        </p:txBody>
      </p:sp>
      <p:sp>
        <p:nvSpPr>
          <p:cNvPr id="6" name="Rectangle 5">
            <a:extLst>
              <a:ext uri="{FF2B5EF4-FFF2-40B4-BE49-F238E27FC236}">
                <a16:creationId xmlns="" xmlns:a16="http://schemas.microsoft.com/office/drawing/2014/main" id="{89DA2BEB-FB07-264F-BA65-742C56D2E36B}"/>
              </a:ext>
            </a:extLst>
          </p:cNvPr>
          <p:cNvSpPr/>
          <p:nvPr/>
        </p:nvSpPr>
        <p:spPr>
          <a:xfrm>
            <a:off x="149630" y="3925229"/>
            <a:ext cx="11870574" cy="2883512"/>
          </a:xfrm>
          <a:prstGeom prst="rect">
            <a:avLst/>
          </a:prstGeom>
          <a:solidFill>
            <a:schemeClr val="accent5"/>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r>
              <a:rPr kumimoji="0" lang="en-US" sz="5800" b="1" i="0" u="none" strike="noStrike" kern="1200" cap="none"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rPr>
              <a:t>(Lk. 23:43)</a:t>
            </a:r>
            <a:r>
              <a:rPr lang="en-US" sz="5800" b="1" dirty="0">
                <a:solidFill>
                  <a:prstClr val="white"/>
                </a:solidFill>
                <a:effectLst>
                  <a:outerShdw blurRad="38100" dist="38100" dir="2700000" algn="tl">
                    <a:srgbClr val="000000">
                      <a:alpha val="43137"/>
                    </a:srgbClr>
                  </a:outerShdw>
                </a:effectLst>
                <a:latin typeface="Century Gothic" panose="020B0502020202020204" pitchFamily="34" charset="0"/>
              </a:rPr>
              <a:t> And Jesus said to him, “I tell you the truth, </a:t>
            </a:r>
            <a:r>
              <a:rPr lang="en-US" sz="5800" b="1" u="sng" dirty="0">
                <a:solidFill>
                  <a:schemeClr val="accent4"/>
                </a:solidFill>
                <a:effectLst>
                  <a:outerShdw blurRad="38100" dist="38100" dir="2700000" algn="tl">
                    <a:srgbClr val="000000">
                      <a:alpha val="43137"/>
                    </a:srgbClr>
                  </a:outerShdw>
                </a:effectLst>
                <a:latin typeface="Century Gothic" panose="020B0502020202020204" pitchFamily="34" charset="0"/>
              </a:rPr>
              <a:t>today you will be with me in paradise</a:t>
            </a:r>
            <a:r>
              <a:rPr lang="en-US" sz="5800" b="1" dirty="0">
                <a:solidFill>
                  <a:prstClr val="white"/>
                </a:solidFill>
                <a:effectLst>
                  <a:outerShdw blurRad="38100" dist="38100" dir="2700000" algn="tl">
                    <a:srgbClr val="000000">
                      <a:alpha val="43137"/>
                    </a:srgbClr>
                  </a:outerShdw>
                </a:effectLst>
                <a:latin typeface="Century Gothic" panose="020B0502020202020204" pitchFamily="34" charset="0"/>
              </a:rPr>
              <a:t>.”</a:t>
            </a:r>
            <a:endParaRPr kumimoji="0" lang="en-US" sz="5800" b="1" i="0" u="none" strike="noStrike" kern="1200" cap="none"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ndParaRPr>
          </a:p>
        </p:txBody>
      </p:sp>
      <p:sp>
        <p:nvSpPr>
          <p:cNvPr id="7" name="Rounded Rectangle 6">
            <a:extLst>
              <a:ext uri="{FF2B5EF4-FFF2-40B4-BE49-F238E27FC236}">
                <a16:creationId xmlns="" xmlns:a16="http://schemas.microsoft.com/office/drawing/2014/main" id="{F6764BB4-1BF6-3041-A5C8-CE682AE50263}"/>
              </a:ext>
            </a:extLst>
          </p:cNvPr>
          <p:cNvSpPr/>
          <p:nvPr/>
        </p:nvSpPr>
        <p:spPr>
          <a:xfrm>
            <a:off x="468352" y="315884"/>
            <a:ext cx="10749776" cy="1691336"/>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n-US" sz="6000" b="1" dirty="0">
                <a:effectLst>
                  <a:outerShdw blurRad="38100" dist="38100" dir="2700000" algn="tl">
                    <a:srgbClr val="000000">
                      <a:alpha val="43137"/>
                    </a:srgbClr>
                  </a:outerShdw>
                </a:effectLst>
                <a:latin typeface="Century Gothic" panose="020B0502020202020204" pitchFamily="34" charset="0"/>
              </a:rPr>
              <a:t>No </a:t>
            </a:r>
            <a:r>
              <a:rPr lang="en-US" sz="6000" b="1" i="1" dirty="0">
                <a:effectLst>
                  <a:outerShdw blurRad="38100" dist="38100" dir="2700000" algn="tl">
                    <a:srgbClr val="000000">
                      <a:alpha val="43137"/>
                    </a:srgbClr>
                  </a:outerShdw>
                </a:effectLst>
                <a:latin typeface="Century Gothic" panose="020B0502020202020204" pitchFamily="34" charset="0"/>
              </a:rPr>
              <a:t>soul sleep</a:t>
            </a:r>
            <a:r>
              <a:rPr lang="en-US" sz="6000" b="1" dirty="0">
                <a:effectLst>
                  <a:outerShdw blurRad="38100" dist="38100" dir="2700000" algn="tl">
                    <a:srgbClr val="000000">
                      <a:alpha val="43137"/>
                    </a:srgbClr>
                  </a:outerShdw>
                </a:effectLst>
                <a:latin typeface="Century Gothic" panose="020B0502020202020204" pitchFamily="34" charset="0"/>
              </a:rPr>
              <a:t>, no </a:t>
            </a:r>
            <a:r>
              <a:rPr lang="en-US" sz="6000" b="1" i="1" dirty="0">
                <a:effectLst>
                  <a:outerShdw blurRad="38100" dist="38100" dir="2700000" algn="tl">
                    <a:srgbClr val="000000">
                      <a:alpha val="43137"/>
                    </a:srgbClr>
                  </a:outerShdw>
                </a:effectLst>
                <a:latin typeface="Century Gothic" panose="020B0502020202020204" pitchFamily="34" charset="0"/>
              </a:rPr>
              <a:t>purgatory, </a:t>
            </a:r>
            <a:r>
              <a:rPr lang="en-US" sz="6000" b="1" dirty="0">
                <a:effectLst>
                  <a:outerShdw blurRad="38100" dist="38100" dir="2700000" algn="tl">
                    <a:srgbClr val="000000">
                      <a:alpha val="43137"/>
                    </a:srgbClr>
                  </a:outerShdw>
                </a:effectLst>
                <a:latin typeface="Century Gothic" panose="020B0502020202020204" pitchFamily="34" charset="0"/>
              </a:rPr>
              <a:t>no </a:t>
            </a:r>
            <a:r>
              <a:rPr lang="en-US" sz="6000" b="1" i="1" dirty="0">
                <a:effectLst>
                  <a:outerShdw blurRad="38100" dist="38100" dir="2700000" algn="tl">
                    <a:srgbClr val="000000">
                      <a:alpha val="43137"/>
                    </a:srgbClr>
                  </a:outerShdw>
                </a:effectLst>
                <a:latin typeface="Century Gothic" panose="020B0502020202020204" pitchFamily="34" charset="0"/>
              </a:rPr>
              <a:t>reincarnation</a:t>
            </a:r>
          </a:p>
        </p:txBody>
      </p:sp>
      <p:sp>
        <p:nvSpPr>
          <p:cNvPr id="2" name="Rounded Rectangle 1">
            <a:extLst>
              <a:ext uri="{FF2B5EF4-FFF2-40B4-BE49-F238E27FC236}">
                <a16:creationId xmlns="" xmlns:a16="http://schemas.microsoft.com/office/drawing/2014/main" id="{EC5B100C-2C19-0C48-B47B-9BCC2E8E92A9}"/>
              </a:ext>
            </a:extLst>
          </p:cNvPr>
          <p:cNvSpPr/>
          <p:nvPr/>
        </p:nvSpPr>
        <p:spPr>
          <a:xfrm>
            <a:off x="6713034" y="1679690"/>
            <a:ext cx="5307170" cy="3171091"/>
          </a:xfrm>
          <a:prstGeom prst="roundRect">
            <a:avLst/>
          </a:prstGeom>
          <a:solidFill>
            <a:schemeClr val="accent4"/>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r>
              <a:rPr lang="en-US" sz="4800" b="1" dirty="0">
                <a:solidFill>
                  <a:schemeClr val="accent1"/>
                </a:solidFill>
                <a:effectLst>
                  <a:outerShdw blurRad="38100" dist="38100" dir="2700000" algn="tl">
                    <a:srgbClr val="000000">
                      <a:alpha val="43137"/>
                    </a:srgbClr>
                  </a:outerShdw>
                </a:effectLst>
                <a:latin typeface="Century Gothic" panose="020B0502020202020204" pitchFamily="34" charset="0"/>
              </a:rPr>
              <a:t>Immediate, conscious, personal, fellowship with Jesus</a:t>
            </a:r>
          </a:p>
        </p:txBody>
      </p:sp>
    </p:spTree>
    <p:extLst>
      <p:ext uri="{BB962C8B-B14F-4D97-AF65-F5344CB8AC3E}">
        <p14:creationId xmlns:p14="http://schemas.microsoft.com/office/powerpoint/2010/main" val="350609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23-24. </a:t>
            </a:r>
            <a:r>
              <a:rPr kumimoji="0" lang="en-US" sz="54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I feel torn between the two, because I have a desire </a:t>
            </a:r>
            <a:r>
              <a:rPr kumimoji="0" lang="en-US" sz="5400" b="0" i="0"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to depart </a:t>
            </a:r>
            <a:r>
              <a:rPr kumimoji="0" lang="en-US" sz="54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and </a:t>
            </a:r>
            <a:r>
              <a:rPr kumimoji="0" lang="en-US" sz="5400" b="0"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be with Christ</a:t>
            </a:r>
            <a:r>
              <a:rPr kumimoji="0" lang="en-US" sz="5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54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5400" b="0"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which is better by far</a:t>
            </a:r>
            <a:r>
              <a:rPr kumimoji="0" lang="en-US" sz="54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but it is more vital for your sake that I remain in the body.</a:t>
            </a:r>
          </a:p>
        </p:txBody>
      </p:sp>
      <p:sp>
        <p:nvSpPr>
          <p:cNvPr id="6" name="Rounded Rectangle 5">
            <a:extLst>
              <a:ext uri="{FF2B5EF4-FFF2-40B4-BE49-F238E27FC236}">
                <a16:creationId xmlns="" xmlns:a16="http://schemas.microsoft.com/office/drawing/2014/main" id="{44A52450-20CB-824C-9AD6-9E6D2EAAB1A2}"/>
              </a:ext>
            </a:extLst>
          </p:cNvPr>
          <p:cNvSpPr/>
          <p:nvPr/>
        </p:nvSpPr>
        <p:spPr>
          <a:xfrm>
            <a:off x="3813717" y="2966224"/>
            <a:ext cx="7828157" cy="2564781"/>
          </a:xfrm>
          <a:prstGeom prst="round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n-US" sz="8000" b="1" dirty="0">
                <a:effectLst>
                  <a:outerShdw blurRad="38100" dist="38100" dir="2700000" algn="tl">
                    <a:srgbClr val="000000">
                      <a:alpha val="43137"/>
                    </a:srgbClr>
                  </a:outerShdw>
                </a:effectLst>
                <a:latin typeface="Century Gothic" panose="020B0502020202020204" pitchFamily="34" charset="0"/>
              </a:rPr>
              <a:t>There is no comparison!</a:t>
            </a:r>
          </a:p>
        </p:txBody>
      </p:sp>
      <p:sp>
        <p:nvSpPr>
          <p:cNvPr id="7" name="Rounded Rectangle 6">
            <a:extLst>
              <a:ext uri="{FF2B5EF4-FFF2-40B4-BE49-F238E27FC236}">
                <a16:creationId xmlns="" xmlns:a16="http://schemas.microsoft.com/office/drawing/2014/main" id="{1537DD35-9FA1-964A-93C5-C3188F3CFE2E}"/>
              </a:ext>
            </a:extLst>
          </p:cNvPr>
          <p:cNvSpPr/>
          <p:nvPr/>
        </p:nvSpPr>
        <p:spPr>
          <a:xfrm>
            <a:off x="349354" y="4763791"/>
            <a:ext cx="2930102" cy="923331"/>
          </a:xfrm>
          <a:prstGeom prst="round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a:solidFill>
                  <a:prstClr val="white"/>
                </a:solidFill>
                <a:effectLst>
                  <a:outerShdw blurRad="38100" dist="38100" dir="2700000" algn="tl">
                    <a:srgbClr val="000000">
                      <a:alpha val="43137"/>
                    </a:srgbClr>
                  </a:outerShdw>
                </a:effectLst>
                <a:latin typeface="Century Gothic" panose="020B0502020202020204" pitchFamily="34" charset="0"/>
              </a:rPr>
              <a:t>My dogs</a:t>
            </a: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6244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23-24. </a:t>
            </a:r>
            <a:r>
              <a:rPr kumimoji="0" lang="en-US" sz="5400" b="0"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I feel torn</a:t>
            </a:r>
            <a:r>
              <a:rPr kumimoji="0" lang="en-US" sz="5400" b="0" i="0" u="sng"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 between the two</a:t>
            </a:r>
            <a:r>
              <a:rPr kumimoji="0" lang="en-US" sz="54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54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because I have a desire to depart and be with Christ, which is better by far, but it is more vital for your sake that I remain in the body.</a:t>
            </a:r>
          </a:p>
        </p:txBody>
      </p:sp>
      <p:sp>
        <p:nvSpPr>
          <p:cNvPr id="7" name="Rounded Rectangle 6">
            <a:extLst>
              <a:ext uri="{FF2B5EF4-FFF2-40B4-BE49-F238E27FC236}">
                <a16:creationId xmlns="" xmlns:a16="http://schemas.microsoft.com/office/drawing/2014/main" id="{BBFAC3E5-293D-1C40-A129-C5E1873C6E10}"/>
              </a:ext>
            </a:extLst>
          </p:cNvPr>
          <p:cNvSpPr/>
          <p:nvPr/>
        </p:nvSpPr>
        <p:spPr>
          <a:xfrm>
            <a:off x="3622321" y="1306913"/>
            <a:ext cx="5153891" cy="923331"/>
          </a:xfrm>
          <a:prstGeom prst="round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a:solidFill>
                  <a:prstClr val="white"/>
                </a:solidFill>
                <a:effectLst>
                  <a:outerShdw blurRad="38100" dist="38100" dir="2700000" algn="tl">
                    <a:srgbClr val="000000">
                      <a:alpha val="43137"/>
                    </a:srgbClr>
                  </a:outerShdw>
                </a:effectLst>
                <a:latin typeface="Century Gothic" panose="020B0502020202020204" pitchFamily="34" charset="0"/>
              </a:rPr>
              <a:t>Gold or Silver?</a:t>
            </a: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6" name="Rounded Rectangle 5">
            <a:extLst>
              <a:ext uri="{FF2B5EF4-FFF2-40B4-BE49-F238E27FC236}">
                <a16:creationId xmlns="" xmlns:a16="http://schemas.microsoft.com/office/drawing/2014/main" id="{FC92D5AF-06BC-C04A-BCF5-A4E43C415EEC}"/>
              </a:ext>
            </a:extLst>
          </p:cNvPr>
          <p:cNvSpPr/>
          <p:nvPr/>
        </p:nvSpPr>
        <p:spPr>
          <a:xfrm>
            <a:off x="378330" y="2047039"/>
            <a:ext cx="11641874" cy="3010830"/>
          </a:xfrm>
          <a:prstGeom prst="round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6600" b="1" dirty="0">
                <a:effectLst>
                  <a:outerShdw blurRad="38100" dist="38100" dir="2700000" algn="tl">
                    <a:srgbClr val="000000">
                      <a:alpha val="43137"/>
                    </a:srgbClr>
                  </a:outerShdw>
                </a:effectLst>
                <a:latin typeface="Century Gothic" panose="020B0502020202020204" pitchFamily="34" charset="0"/>
              </a:rPr>
              <a:t>Remember, Paul was saying this </a:t>
            </a:r>
            <a:r>
              <a:rPr lang="en-US" sz="6600" b="1" i="1" dirty="0">
                <a:effectLst>
                  <a:outerShdw blurRad="38100" dist="38100" dir="2700000" algn="tl">
                    <a:srgbClr val="000000">
                      <a:alpha val="43137"/>
                    </a:srgbClr>
                  </a:outerShdw>
                </a:effectLst>
                <a:latin typeface="Century Gothic" panose="020B0502020202020204" pitchFamily="34" charset="0"/>
              </a:rPr>
              <a:t>while he was in </a:t>
            </a:r>
            <a:r>
              <a:rPr lang="en-US" sz="6600" b="1" i="1" u="sng" dirty="0">
                <a:effectLst>
                  <a:outerShdw blurRad="38100" dist="38100" dir="2700000" algn="tl">
                    <a:srgbClr val="000000">
                      <a:alpha val="43137"/>
                    </a:srgbClr>
                  </a:outerShdw>
                </a:effectLst>
                <a:latin typeface="Century Gothic" panose="020B0502020202020204" pitchFamily="34" charset="0"/>
              </a:rPr>
              <a:t>PRISON</a:t>
            </a:r>
            <a:r>
              <a:rPr lang="en-US" sz="6600" b="1" i="1" dirty="0">
                <a:effectLst>
                  <a:outerShdw blurRad="38100" dist="38100" dir="2700000" algn="tl">
                    <a:srgbClr val="000000">
                      <a:alpha val="43137"/>
                    </a:srgbClr>
                  </a:outerShdw>
                </a:effectLst>
                <a:latin typeface="Century Gothic" panose="020B0502020202020204" pitchFamily="34" charset="0"/>
              </a:rPr>
              <a:t>!!</a:t>
            </a:r>
          </a:p>
        </p:txBody>
      </p:sp>
    </p:spTree>
    <p:extLst>
      <p:ext uri="{BB962C8B-B14F-4D97-AF65-F5344CB8AC3E}">
        <p14:creationId xmlns:p14="http://schemas.microsoft.com/office/powerpoint/2010/main" val="100849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4247317"/>
          </a:xfrm>
          <a:prstGeom prst="rect">
            <a:avLst/>
          </a:prstGeom>
          <a:noFill/>
        </p:spPr>
        <p:txBody>
          <a:bodyPr wrap="square" rtlCol="0">
            <a:spAutoFit/>
          </a:bodyPr>
          <a:lstStyle/>
          <a:p>
            <a:pPr algn="ct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25</a:t>
            </a:r>
            <a:r>
              <a:rPr lang="en-US" sz="5400" dirty="0">
                <a:solidFill>
                  <a:prstClr val="white"/>
                </a:solidFill>
                <a:effectLst>
                  <a:outerShdw blurRad="38100" dist="38100" dir="2700000" algn="tl">
                    <a:srgbClr val="000000">
                      <a:alpha val="43137"/>
                    </a:srgbClr>
                  </a:outerShdw>
                </a:effectLst>
                <a:latin typeface="Century Gothic" panose="020B0502020202020204" pitchFamily="34" charset="0"/>
              </a:rPr>
              <a:t>. And since I am sure of this, I know that I will remain and continue with all of you for the sake of your progress and joy in the faith,</a:t>
            </a:r>
            <a:endPar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6424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0949928-14E5-0B43-B84B-16558CAB7FBE}"/>
              </a:ext>
            </a:extLst>
          </p:cNvPr>
          <p:cNvSpPr txBox="1"/>
          <p:nvPr/>
        </p:nvSpPr>
        <p:spPr>
          <a:xfrm>
            <a:off x="188494" y="410825"/>
            <a:ext cx="11815011" cy="6075509"/>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Paul is writing this letter under house arrest in Rome.</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Chained 24 hours a day to a Roman guard.</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By this point he’s been in prison for around 4 years.</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Every day he’s living in the shadow of his own execution.</a:t>
            </a:r>
          </a:p>
        </p:txBody>
      </p:sp>
      <p:sp>
        <p:nvSpPr>
          <p:cNvPr id="2" name="Rounded Rectangle 1">
            <a:extLst>
              <a:ext uri="{FF2B5EF4-FFF2-40B4-BE49-F238E27FC236}">
                <a16:creationId xmlns="" xmlns:a16="http://schemas.microsoft.com/office/drawing/2014/main" id="{1497D947-E148-1F46-A9F4-5FC0C86597D9}"/>
              </a:ext>
            </a:extLst>
          </p:cNvPr>
          <p:cNvSpPr/>
          <p:nvPr/>
        </p:nvSpPr>
        <p:spPr>
          <a:xfrm>
            <a:off x="1235242" y="1648326"/>
            <a:ext cx="9721516" cy="3561347"/>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600" b="1" dirty="0">
                <a:effectLst>
                  <a:outerShdw blurRad="38100" dist="38100" dir="2700000" algn="tl">
                    <a:srgbClr val="000000">
                      <a:alpha val="43137"/>
                    </a:srgbClr>
                  </a:outerShdw>
                </a:effectLst>
                <a:latin typeface="Century Gothic" panose="020B0502020202020204" pitchFamily="34" charset="0"/>
              </a:rPr>
              <a:t>Our </a:t>
            </a:r>
            <a:r>
              <a:rPr lang="en-US" sz="6600" b="1" u="sng" dirty="0">
                <a:effectLst>
                  <a:outerShdw blurRad="38100" dist="38100" dir="2700000" algn="tl">
                    <a:srgbClr val="000000">
                      <a:alpha val="43137"/>
                    </a:srgbClr>
                  </a:outerShdw>
                </a:effectLst>
                <a:latin typeface="Century Gothic" panose="020B0502020202020204" pitchFamily="34" charset="0"/>
              </a:rPr>
              <a:t>purpose</a:t>
            </a:r>
            <a:r>
              <a:rPr lang="en-US" sz="6600" b="1" dirty="0">
                <a:effectLst>
                  <a:outerShdw blurRad="38100" dist="38100" dir="2700000" algn="tl">
                    <a:srgbClr val="000000">
                      <a:alpha val="43137"/>
                    </a:srgbClr>
                  </a:outerShdw>
                </a:effectLst>
                <a:latin typeface="Century Gothic" panose="020B0502020202020204" pitchFamily="34" charset="0"/>
              </a:rPr>
              <a:t> in </a:t>
            </a:r>
            <a:r>
              <a:rPr lang="en-US" sz="6600" b="1" i="1" dirty="0">
                <a:effectLst>
                  <a:outerShdw blurRad="38100" dist="38100" dir="2700000" algn="tl">
                    <a:srgbClr val="000000">
                      <a:alpha val="43137"/>
                    </a:srgbClr>
                  </a:outerShdw>
                </a:effectLst>
                <a:latin typeface="Century Gothic" panose="020B0502020202020204" pitchFamily="34" charset="0"/>
              </a:rPr>
              <a:t>living</a:t>
            </a:r>
            <a:r>
              <a:rPr lang="en-US" sz="6600" b="1" dirty="0">
                <a:effectLst>
                  <a:outerShdw blurRad="38100" dist="38100" dir="2700000" algn="tl">
                    <a:srgbClr val="000000">
                      <a:alpha val="43137"/>
                    </a:srgbClr>
                  </a:outerShdw>
                </a:effectLst>
                <a:latin typeface="Century Gothic" panose="020B0502020202020204" pitchFamily="34" charset="0"/>
              </a:rPr>
              <a:t> will shape our </a:t>
            </a:r>
            <a:r>
              <a:rPr lang="en-US" sz="6600" b="1" u="sng" dirty="0">
                <a:effectLst>
                  <a:outerShdw blurRad="38100" dist="38100" dir="2700000" algn="tl">
                    <a:srgbClr val="000000">
                      <a:alpha val="43137"/>
                    </a:srgbClr>
                  </a:outerShdw>
                </a:effectLst>
                <a:latin typeface="Century Gothic" panose="020B0502020202020204" pitchFamily="34" charset="0"/>
              </a:rPr>
              <a:t>perspective</a:t>
            </a:r>
            <a:r>
              <a:rPr lang="en-US" sz="6600" b="1" dirty="0">
                <a:effectLst>
                  <a:outerShdw blurRad="38100" dist="38100" dir="2700000" algn="tl">
                    <a:srgbClr val="000000">
                      <a:alpha val="43137"/>
                    </a:srgbClr>
                  </a:outerShdw>
                </a:effectLst>
                <a:latin typeface="Century Gothic" panose="020B0502020202020204" pitchFamily="34" charset="0"/>
              </a:rPr>
              <a:t> on </a:t>
            </a:r>
            <a:r>
              <a:rPr lang="en-US" sz="6600" b="1" i="1" dirty="0">
                <a:effectLst>
                  <a:outerShdw blurRad="38100" dist="38100" dir="2700000" algn="tl">
                    <a:srgbClr val="000000">
                      <a:alpha val="43137"/>
                    </a:srgbClr>
                  </a:outerShdw>
                </a:effectLst>
                <a:latin typeface="Century Gothic" panose="020B0502020202020204" pitchFamily="34" charset="0"/>
              </a:rPr>
              <a:t>dying.</a:t>
            </a:r>
          </a:p>
        </p:txBody>
      </p:sp>
    </p:spTree>
    <p:extLst>
      <p:ext uri="{BB962C8B-B14F-4D97-AF65-F5344CB8AC3E}">
        <p14:creationId xmlns:p14="http://schemas.microsoft.com/office/powerpoint/2010/main" val="366277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25. And since I am sure of this, I know that </a:t>
            </a:r>
            <a:r>
              <a:rPr kumimoji="0" lang="en-US" sz="5400" b="0"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I will remain and continue with all of you for the sake of your progress and joy</a:t>
            </a: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in the faith,</a:t>
            </a:r>
          </a:p>
        </p:txBody>
      </p:sp>
      <p:sp>
        <p:nvSpPr>
          <p:cNvPr id="6" name="Rounded Rectangle 5">
            <a:extLst>
              <a:ext uri="{FF2B5EF4-FFF2-40B4-BE49-F238E27FC236}">
                <a16:creationId xmlns="" xmlns:a16="http://schemas.microsoft.com/office/drawing/2014/main" id="{B8745F44-32EA-774A-9214-C76165B76780}"/>
              </a:ext>
            </a:extLst>
          </p:cNvPr>
          <p:cNvSpPr/>
          <p:nvPr/>
        </p:nvSpPr>
        <p:spPr>
          <a:xfrm>
            <a:off x="735981" y="3746811"/>
            <a:ext cx="10905894" cy="2972721"/>
          </a:xfrm>
          <a:prstGeom prst="round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6600" b="1" dirty="0">
                <a:effectLst>
                  <a:outerShdw blurRad="38100" dist="38100" dir="2700000" algn="tl">
                    <a:srgbClr val="000000">
                      <a:alpha val="43137"/>
                    </a:srgbClr>
                  </a:outerShdw>
                </a:effectLst>
                <a:latin typeface="Century Gothic" panose="020B0502020202020204" pitchFamily="34" charset="0"/>
              </a:rPr>
              <a:t>Paul’s </a:t>
            </a:r>
            <a:r>
              <a:rPr lang="en-US" sz="6600" b="1" i="1" u="sng" dirty="0">
                <a:effectLst>
                  <a:outerShdw blurRad="38100" dist="38100" dir="2700000" algn="tl">
                    <a:srgbClr val="000000">
                      <a:alpha val="43137"/>
                    </a:srgbClr>
                  </a:outerShdw>
                </a:effectLst>
                <a:latin typeface="Century Gothic" panose="020B0502020202020204" pitchFamily="34" charset="0"/>
              </a:rPr>
              <a:t>purpose</a:t>
            </a:r>
            <a:r>
              <a:rPr lang="en-US" sz="6600" b="1" i="1" dirty="0">
                <a:effectLst>
                  <a:outerShdw blurRad="38100" dist="38100" dir="2700000" algn="tl">
                    <a:srgbClr val="000000">
                      <a:alpha val="43137"/>
                    </a:srgbClr>
                  </a:outerShdw>
                </a:effectLst>
                <a:latin typeface="Century Gothic" panose="020B0502020202020204" pitchFamily="34" charset="0"/>
              </a:rPr>
              <a:t> </a:t>
            </a:r>
            <a:r>
              <a:rPr lang="en-US" sz="6600" b="1" dirty="0">
                <a:effectLst>
                  <a:outerShdw blurRad="38100" dist="38100" dir="2700000" algn="tl">
                    <a:srgbClr val="000000">
                      <a:alpha val="43137"/>
                    </a:srgbClr>
                  </a:outerShdw>
                </a:effectLst>
                <a:latin typeface="Century Gothic" panose="020B0502020202020204" pitchFamily="34" charset="0"/>
              </a:rPr>
              <a:t>in life was to help others draw close to Jesus</a:t>
            </a:r>
          </a:p>
        </p:txBody>
      </p:sp>
    </p:spTree>
    <p:extLst>
      <p:ext uri="{BB962C8B-B14F-4D97-AF65-F5344CB8AC3E}">
        <p14:creationId xmlns:p14="http://schemas.microsoft.com/office/powerpoint/2010/main" val="366789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3416320"/>
          </a:xfrm>
          <a:prstGeom prst="rect">
            <a:avLst/>
          </a:prstGeom>
          <a:noFill/>
        </p:spPr>
        <p:txBody>
          <a:bodyPr wrap="square" rtlCol="0">
            <a:spAutoFit/>
          </a:bodyPr>
          <a:lstStyle/>
          <a:p>
            <a:pPr algn="ct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26</a:t>
            </a:r>
            <a:r>
              <a:rPr lang="en-US" sz="5400" dirty="0">
                <a:solidFill>
                  <a:prstClr val="white"/>
                </a:solidFill>
                <a:effectLst>
                  <a:outerShdw blurRad="38100" dist="38100" dir="2700000" algn="tl">
                    <a:srgbClr val="000000">
                      <a:alpha val="43137"/>
                    </a:srgbClr>
                  </a:outerShdw>
                </a:effectLst>
                <a:latin typeface="Century Gothic" panose="020B0502020202020204" pitchFamily="34" charset="0"/>
              </a:rPr>
              <a:t>. so that what you can be proud of may increase because of me in Christ Jesus, when I come back to you.</a:t>
            </a:r>
            <a:endPar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6" name="Rounded Rectangle 5">
            <a:extLst>
              <a:ext uri="{FF2B5EF4-FFF2-40B4-BE49-F238E27FC236}">
                <a16:creationId xmlns="" xmlns:a16="http://schemas.microsoft.com/office/drawing/2014/main" id="{B277BC9A-F335-2947-83E0-796AEFE03625}"/>
              </a:ext>
            </a:extLst>
          </p:cNvPr>
          <p:cNvSpPr/>
          <p:nvPr/>
        </p:nvSpPr>
        <p:spPr>
          <a:xfrm>
            <a:off x="1235242" y="3732204"/>
            <a:ext cx="9721516" cy="2845614"/>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600" b="1" dirty="0">
                <a:effectLst>
                  <a:outerShdw blurRad="38100" dist="38100" dir="2700000" algn="tl">
                    <a:srgbClr val="000000">
                      <a:alpha val="43137"/>
                    </a:srgbClr>
                  </a:outerShdw>
                </a:effectLst>
                <a:latin typeface="Century Gothic" panose="020B0502020202020204" pitchFamily="34" charset="0"/>
              </a:rPr>
              <a:t>Our </a:t>
            </a:r>
            <a:r>
              <a:rPr lang="en-US" sz="6600" b="1" u="sng" dirty="0">
                <a:effectLst>
                  <a:outerShdw blurRad="38100" dist="38100" dir="2700000" algn="tl">
                    <a:srgbClr val="000000">
                      <a:alpha val="43137"/>
                    </a:srgbClr>
                  </a:outerShdw>
                </a:effectLst>
                <a:latin typeface="Century Gothic" panose="020B0502020202020204" pitchFamily="34" charset="0"/>
              </a:rPr>
              <a:t>purpose</a:t>
            </a:r>
            <a:r>
              <a:rPr lang="en-US" sz="6600" b="1" dirty="0">
                <a:effectLst>
                  <a:outerShdw blurRad="38100" dist="38100" dir="2700000" algn="tl">
                    <a:srgbClr val="000000">
                      <a:alpha val="43137"/>
                    </a:srgbClr>
                  </a:outerShdw>
                </a:effectLst>
                <a:latin typeface="Century Gothic" panose="020B0502020202020204" pitchFamily="34" charset="0"/>
              </a:rPr>
              <a:t> in </a:t>
            </a:r>
            <a:r>
              <a:rPr lang="en-US" sz="6600" b="1" i="1" dirty="0">
                <a:effectLst>
                  <a:outerShdw blurRad="38100" dist="38100" dir="2700000" algn="tl">
                    <a:srgbClr val="000000">
                      <a:alpha val="43137"/>
                    </a:srgbClr>
                  </a:outerShdw>
                </a:effectLst>
                <a:latin typeface="Century Gothic" panose="020B0502020202020204" pitchFamily="34" charset="0"/>
              </a:rPr>
              <a:t>life</a:t>
            </a:r>
            <a:r>
              <a:rPr lang="en-US" sz="6600" b="1" dirty="0">
                <a:effectLst>
                  <a:outerShdw blurRad="38100" dist="38100" dir="2700000" algn="tl">
                    <a:srgbClr val="000000">
                      <a:alpha val="43137"/>
                    </a:srgbClr>
                  </a:outerShdw>
                </a:effectLst>
                <a:latin typeface="Century Gothic" panose="020B0502020202020204" pitchFamily="34" charset="0"/>
              </a:rPr>
              <a:t> will shape our </a:t>
            </a:r>
            <a:r>
              <a:rPr lang="en-US" sz="6600" b="1" u="sng" dirty="0">
                <a:effectLst>
                  <a:outerShdw blurRad="38100" dist="38100" dir="2700000" algn="tl">
                    <a:srgbClr val="000000">
                      <a:alpha val="43137"/>
                    </a:srgbClr>
                  </a:outerShdw>
                </a:effectLst>
                <a:latin typeface="Century Gothic" panose="020B0502020202020204" pitchFamily="34" charset="0"/>
              </a:rPr>
              <a:t>perspective</a:t>
            </a:r>
            <a:r>
              <a:rPr lang="en-US" sz="6600" b="1" dirty="0">
                <a:effectLst>
                  <a:outerShdw blurRad="38100" dist="38100" dir="2700000" algn="tl">
                    <a:srgbClr val="000000">
                      <a:alpha val="43137"/>
                    </a:srgbClr>
                  </a:outerShdw>
                </a:effectLst>
                <a:latin typeface="Century Gothic" panose="020B0502020202020204" pitchFamily="34" charset="0"/>
              </a:rPr>
              <a:t> on </a:t>
            </a:r>
            <a:r>
              <a:rPr lang="en-US" sz="6600" b="1" i="1" dirty="0">
                <a:effectLst>
                  <a:outerShdw blurRad="38100" dist="38100" dir="2700000" algn="tl">
                    <a:srgbClr val="000000">
                      <a:alpha val="43137"/>
                    </a:srgbClr>
                  </a:outerShdw>
                </a:effectLst>
                <a:latin typeface="Century Gothic" panose="020B0502020202020204" pitchFamily="34" charset="0"/>
              </a:rPr>
              <a:t>death.</a:t>
            </a:r>
          </a:p>
        </p:txBody>
      </p:sp>
      <p:sp>
        <p:nvSpPr>
          <p:cNvPr id="7" name="Rounded Rectangle 6">
            <a:extLst>
              <a:ext uri="{FF2B5EF4-FFF2-40B4-BE49-F238E27FC236}">
                <a16:creationId xmlns="" xmlns:a16="http://schemas.microsoft.com/office/drawing/2014/main" id="{A0F2DE74-309F-A441-A644-1F4BAB1EE2A1}"/>
              </a:ext>
            </a:extLst>
          </p:cNvPr>
          <p:cNvSpPr/>
          <p:nvPr/>
        </p:nvSpPr>
        <p:spPr>
          <a:xfrm>
            <a:off x="4572000" y="2808873"/>
            <a:ext cx="7448203" cy="923331"/>
          </a:xfrm>
          <a:prstGeom prst="round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a:solidFill>
                  <a:prstClr val="white"/>
                </a:solidFill>
                <a:effectLst>
                  <a:outerShdw blurRad="38100" dist="38100" dir="2700000" algn="tl">
                    <a:srgbClr val="000000">
                      <a:alpha val="43137"/>
                    </a:srgbClr>
                  </a:outerShdw>
                </a:effectLst>
                <a:latin typeface="Century Gothic" panose="020B0502020202020204" pitchFamily="34" charset="0"/>
              </a:rPr>
              <a:t>Moments before death</a:t>
            </a: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623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26. so that what you can be proud of may increase because of me in Christ Jesus, when I come back to you.</a:t>
            </a:r>
          </a:p>
        </p:txBody>
      </p:sp>
      <p:sp>
        <p:nvSpPr>
          <p:cNvPr id="6" name="Rounded Rectangle 5">
            <a:extLst>
              <a:ext uri="{FF2B5EF4-FFF2-40B4-BE49-F238E27FC236}">
                <a16:creationId xmlns="" xmlns:a16="http://schemas.microsoft.com/office/drawing/2014/main" id="{B277BC9A-F335-2947-83E0-796AEFE03625}"/>
              </a:ext>
            </a:extLst>
          </p:cNvPr>
          <p:cNvSpPr/>
          <p:nvPr/>
        </p:nvSpPr>
        <p:spPr>
          <a:xfrm>
            <a:off x="1235242" y="3732204"/>
            <a:ext cx="9721516" cy="2845614"/>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Our </a:t>
            </a:r>
            <a:r>
              <a:rPr kumimoji="0" lang="en-US" sz="66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purpose</a:t>
            </a: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in </a:t>
            </a:r>
            <a:r>
              <a:rPr kumimoji="0" lang="en-US" sz="66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life</a:t>
            </a: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will shape our </a:t>
            </a:r>
            <a:r>
              <a:rPr kumimoji="0" lang="en-US" sz="66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perspective</a:t>
            </a: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on </a:t>
            </a:r>
            <a:r>
              <a:rPr kumimoji="0" lang="en-US" sz="66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death.</a:t>
            </a:r>
          </a:p>
        </p:txBody>
      </p:sp>
      <p:sp>
        <p:nvSpPr>
          <p:cNvPr id="7" name="Rounded Rectangle 6">
            <a:extLst>
              <a:ext uri="{FF2B5EF4-FFF2-40B4-BE49-F238E27FC236}">
                <a16:creationId xmlns="" xmlns:a16="http://schemas.microsoft.com/office/drawing/2014/main" id="{A0F2DE74-309F-A441-A644-1F4BAB1EE2A1}"/>
              </a:ext>
            </a:extLst>
          </p:cNvPr>
          <p:cNvSpPr/>
          <p:nvPr/>
        </p:nvSpPr>
        <p:spPr>
          <a:xfrm>
            <a:off x="4572000" y="2808873"/>
            <a:ext cx="7448203" cy="923331"/>
          </a:xfrm>
          <a:prstGeom prst="round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Moments before death</a:t>
            </a:r>
          </a:p>
        </p:txBody>
      </p:sp>
      <p:sp>
        <p:nvSpPr>
          <p:cNvPr id="8" name="Rectangle 7">
            <a:extLst>
              <a:ext uri="{FF2B5EF4-FFF2-40B4-BE49-F238E27FC236}">
                <a16:creationId xmlns="" xmlns:a16="http://schemas.microsoft.com/office/drawing/2014/main" id="{A29EEE22-AF9B-8E46-BD0E-C4574A592C33}"/>
              </a:ext>
            </a:extLst>
          </p:cNvPr>
          <p:cNvSpPr/>
          <p:nvPr/>
        </p:nvSpPr>
        <p:spPr>
          <a:xfrm>
            <a:off x="149629" y="315884"/>
            <a:ext cx="11870574" cy="6261934"/>
          </a:xfrm>
          <a:prstGeom prst="rect">
            <a:avLst/>
          </a:prstGeom>
          <a:solidFill>
            <a:schemeClr val="accent5"/>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kumimoji="0" lang="en-US" sz="4800" b="1" i="0" u="none" strike="noStrike" kern="1200" cap="none"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(Heb. 12:14-15</a:t>
            </a:r>
            <a:r>
              <a:rPr lang="en-US" sz="4800" b="1" dirty="0">
                <a:solidFill>
                  <a:prstClr val="white"/>
                </a:solidFill>
                <a:effectLst>
                  <a:outerShdw blurRad="38100" dist="38100" dir="2700000" algn="tl">
                    <a:srgbClr val="000000">
                      <a:alpha val="43137"/>
                    </a:srgbClr>
                  </a:outerShdw>
                </a:effectLst>
                <a:latin typeface="Century Gothic" panose="020B0502020202020204" pitchFamily="34" charset="0"/>
              </a:rPr>
              <a:t>) Because God’s children are human beings—made of flesh and blood—the Son also became flesh and blood. For only as a human being could he die, and only by dying could he break the power of the devil, who had the power of death. </a:t>
            </a:r>
            <a:r>
              <a:rPr lang="en-US" sz="4800" b="1" u="sng" dirty="0">
                <a:solidFill>
                  <a:schemeClr val="accent4"/>
                </a:solidFill>
                <a:effectLst>
                  <a:outerShdw blurRad="38100" dist="38100" dir="2700000" algn="tl">
                    <a:srgbClr val="000000">
                      <a:alpha val="43137"/>
                    </a:srgbClr>
                  </a:outerShdw>
                </a:effectLst>
                <a:latin typeface="Century Gothic" panose="020B0502020202020204" pitchFamily="34" charset="0"/>
              </a:rPr>
              <a:t>Only in this way could he set free all who have lived their lives as slaves to the fear of dying</a:t>
            </a:r>
            <a:r>
              <a:rPr lang="en-US" sz="4800" b="1" dirty="0">
                <a:solidFill>
                  <a:prstClr val="white"/>
                </a:solidFill>
                <a:effectLst>
                  <a:outerShdw blurRad="38100" dist="38100" dir="2700000" algn="tl">
                    <a:srgbClr val="000000">
                      <a:alpha val="43137"/>
                    </a:srgbClr>
                  </a:outerShdw>
                </a:effectLst>
                <a:latin typeface="Century Gothic" panose="020B0502020202020204" pitchFamily="34" charset="0"/>
              </a:rPr>
              <a:t>.</a:t>
            </a:r>
            <a:endParaRPr kumimoji="0" lang="en-US" sz="4800" b="1" i="0" u="none" strike="noStrike" kern="1200" cap="none"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2479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F51C25E-3F7C-6F4C-8E37-624955B37E9D}"/>
              </a:ext>
            </a:extLst>
          </p:cNvPr>
          <p:cNvSpPr txBox="1"/>
          <p:nvPr/>
        </p:nvSpPr>
        <p:spPr>
          <a:xfrm>
            <a:off x="192505" y="2310063"/>
            <a:ext cx="10130590" cy="1200329"/>
          </a:xfrm>
          <a:prstGeom prst="rect">
            <a:avLst/>
          </a:prstGeom>
          <a:noFill/>
        </p:spPr>
        <p:txBody>
          <a:bodyPr wrap="square" rtlCol="0">
            <a:spAutoFit/>
          </a:bodyPr>
          <a:lstStyle/>
          <a:p>
            <a:r>
              <a:rPr lang="en-US" sz="7200" b="1" dirty="0">
                <a:solidFill>
                  <a:schemeClr val="bg1"/>
                </a:solidFill>
                <a:effectLst>
                  <a:outerShdw blurRad="38100" dist="38100" dir="2700000" algn="tl">
                    <a:srgbClr val="000000">
                      <a:alpha val="43137"/>
                    </a:srgbClr>
                  </a:outerShdw>
                </a:effectLst>
                <a:latin typeface="Century Gothic" panose="020B0502020202020204" pitchFamily="34" charset="0"/>
              </a:rPr>
              <a:t>I. Our Purpose in Life</a:t>
            </a:r>
          </a:p>
        </p:txBody>
      </p:sp>
    </p:spTree>
    <p:extLst>
      <p:ext uri="{BB962C8B-B14F-4D97-AF65-F5344CB8AC3E}">
        <p14:creationId xmlns:p14="http://schemas.microsoft.com/office/powerpoint/2010/main" val="2647327633"/>
      </p:ext>
    </p:extLst>
  </p:cSld>
  <p:clrMapOvr>
    <a:masterClrMapping/>
  </p:clrMapOvr>
  <mc:AlternateContent xmlns:mc="http://schemas.openxmlformats.org/markup-compatibility/2006" xmlns:p14="http://schemas.microsoft.com/office/powerpoint/2010/main">
    <mc:Choice Requires="p14">
      <p:transition spd="slow" p14:dur="2000">
        <p:zoom/>
      </p:transition>
    </mc:Choice>
    <mc:Fallback xmlns="">
      <p:transition spd="slow">
        <p:zo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4247317"/>
          </a:xfrm>
          <a:prstGeom prst="rect">
            <a:avLst/>
          </a:prstGeom>
          <a:noFill/>
        </p:spPr>
        <p:txBody>
          <a:bodyPr wrap="square" rtlCol="0">
            <a:spAutoFit/>
          </a:bodyPr>
          <a:lstStyle/>
          <a:p>
            <a:pPr algn="ct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19</a:t>
            </a:r>
            <a:r>
              <a:rPr lang="en-US" sz="5400" dirty="0">
                <a:solidFill>
                  <a:prstClr val="white"/>
                </a:solidFill>
                <a:effectLst>
                  <a:outerShdw blurRad="38100" dist="38100" dir="2700000" algn="tl">
                    <a:srgbClr val="000000">
                      <a:alpha val="43137"/>
                    </a:srgbClr>
                  </a:outerShdw>
                </a:effectLst>
                <a:latin typeface="Century Gothic" panose="020B0502020202020204" pitchFamily="34" charset="0"/>
              </a:rPr>
              <a:t>. Yes, and I will continue to rejoice, for I know that this will turn out for my deliverance through your prayers and the help of the Spirit of Jesus Christ.</a:t>
            </a:r>
            <a:endPar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3688159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19. </a:t>
            </a:r>
            <a:r>
              <a:rPr kumimoji="0" lang="en-US" sz="5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Yes, and I will continue to rejoice, for </a:t>
            </a:r>
            <a:r>
              <a:rPr kumimoji="0" lang="en-US" sz="5400" b="0"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I know that this will turn out for my deliverance</a:t>
            </a: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54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through your prayers and the help of the Spirit of Jesus Christ.</a:t>
            </a:r>
          </a:p>
        </p:txBody>
      </p:sp>
      <p:sp>
        <p:nvSpPr>
          <p:cNvPr id="6" name="Rounded Rectangle 5">
            <a:extLst>
              <a:ext uri="{FF2B5EF4-FFF2-40B4-BE49-F238E27FC236}">
                <a16:creationId xmlns="" xmlns:a16="http://schemas.microsoft.com/office/drawing/2014/main" id="{3608EA39-0931-B84B-8C0C-1BD4937A9265}"/>
              </a:ext>
            </a:extLst>
          </p:cNvPr>
          <p:cNvSpPr/>
          <p:nvPr/>
        </p:nvSpPr>
        <p:spPr>
          <a:xfrm>
            <a:off x="2743201" y="3054326"/>
            <a:ext cx="8582812" cy="2073728"/>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0" b="1" dirty="0">
                <a:effectLst>
                  <a:outerShdw blurRad="38100" dist="38100" dir="2700000" algn="tl">
                    <a:srgbClr val="000000">
                      <a:alpha val="43137"/>
                    </a:srgbClr>
                  </a:outerShdw>
                </a:effectLst>
                <a:latin typeface="Century Gothic" panose="020B0502020202020204" pitchFamily="34" charset="0"/>
              </a:rPr>
              <a:t>Paul knows he will be saved either way.</a:t>
            </a:r>
            <a:endParaRPr lang="el-GR" sz="6000" b="1" u="sng" dirty="0">
              <a:solidFill>
                <a:schemeClr val="accent4"/>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76982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19. </a:t>
            </a:r>
            <a:r>
              <a:rPr kumimoji="0" lang="en-US" sz="54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Yes, and I will continue to rejoice, for I know that this will turn out for my deliverance </a:t>
            </a:r>
            <a:r>
              <a:rPr kumimoji="0" lang="en-US" sz="5400" b="0"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through your prayers</a:t>
            </a: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and </a:t>
            </a:r>
            <a:r>
              <a:rPr kumimoji="0" lang="en-US" sz="5400" b="0" i="0"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the help of the Spirit</a:t>
            </a: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of Jesus Christ.</a:t>
            </a:r>
          </a:p>
        </p:txBody>
      </p:sp>
      <p:sp>
        <p:nvSpPr>
          <p:cNvPr id="6" name="Rounded Rectangle 5">
            <a:extLst>
              <a:ext uri="{FF2B5EF4-FFF2-40B4-BE49-F238E27FC236}">
                <a16:creationId xmlns="" xmlns:a16="http://schemas.microsoft.com/office/drawing/2014/main" id="{2B488169-E280-E846-91AC-274BF453C9E3}"/>
              </a:ext>
            </a:extLst>
          </p:cNvPr>
          <p:cNvSpPr/>
          <p:nvPr/>
        </p:nvSpPr>
        <p:spPr>
          <a:xfrm>
            <a:off x="171796" y="3811682"/>
            <a:ext cx="11848408" cy="2348485"/>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5400" b="1" dirty="0">
                <a:effectLst>
                  <a:outerShdw blurRad="38100" dist="38100" dir="2700000" algn="tl">
                    <a:srgbClr val="000000">
                      <a:alpha val="43137"/>
                    </a:srgbClr>
                  </a:outerShdw>
                </a:effectLst>
                <a:latin typeface="Century Gothic" panose="020B0502020202020204" pitchFamily="34" charset="0"/>
              </a:rPr>
              <a:t>Paul was not too prideful to remain dependent on the prayers of others.</a:t>
            </a:r>
            <a:endParaRPr lang="el-GR" sz="5400" b="1" u="sng" dirty="0">
              <a:solidFill>
                <a:schemeClr val="accent4"/>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55259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19. </a:t>
            </a:r>
            <a:r>
              <a:rPr kumimoji="0" lang="en-US" sz="54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Yes, and I will continue to rejoice, for I know that this will turn out for my deliverance </a:t>
            </a: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through </a:t>
            </a:r>
            <a:r>
              <a:rPr kumimoji="0" lang="en-US" sz="5400" b="0"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your prayers</a:t>
            </a: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and </a:t>
            </a:r>
            <a:r>
              <a:rPr kumimoji="0" lang="en-US" sz="5400" b="0" i="0"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the help of </a:t>
            </a:r>
            <a:r>
              <a:rPr kumimoji="0" lang="en-US" sz="54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the Spirit</a:t>
            </a: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of Jesus Christ.</a:t>
            </a:r>
          </a:p>
        </p:txBody>
      </p:sp>
      <p:sp>
        <p:nvSpPr>
          <p:cNvPr id="6" name="Rounded Rectangle 5">
            <a:extLst>
              <a:ext uri="{FF2B5EF4-FFF2-40B4-BE49-F238E27FC236}">
                <a16:creationId xmlns="" xmlns:a16="http://schemas.microsoft.com/office/drawing/2014/main" id="{1EEE54A5-974D-584C-B855-88C2D74C85A0}"/>
              </a:ext>
            </a:extLst>
          </p:cNvPr>
          <p:cNvSpPr/>
          <p:nvPr/>
        </p:nvSpPr>
        <p:spPr>
          <a:xfrm>
            <a:off x="1275347" y="599884"/>
            <a:ext cx="6641432" cy="2073728"/>
          </a:xfrm>
          <a:prstGeom prst="round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0" b="1" dirty="0">
                <a:effectLst>
                  <a:outerShdw blurRad="38100" dist="38100" dir="2700000" algn="tl">
                    <a:srgbClr val="000000">
                      <a:alpha val="43137"/>
                    </a:srgbClr>
                  </a:outerShdw>
                </a:effectLst>
                <a:latin typeface="Century Gothic" panose="020B0502020202020204" pitchFamily="34" charset="0"/>
              </a:rPr>
              <a:t>Mixture of people &amp; God</a:t>
            </a:r>
            <a:endParaRPr lang="el-GR" sz="6000" b="1" u="sng" dirty="0">
              <a:solidFill>
                <a:schemeClr val="accent4"/>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25975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 xmlns:a16="http://schemas.microsoft.com/office/drawing/2014/main" id="{3DE45545-8DDF-4E42-A294-D26F981A7FC4}"/>
              </a:ext>
            </a:extLst>
          </p:cNvPr>
          <p:cNvSpPr txBox="1"/>
          <p:nvPr/>
        </p:nvSpPr>
        <p:spPr>
          <a:xfrm>
            <a:off x="149630" y="315884"/>
            <a:ext cx="11870574" cy="4247317"/>
          </a:xfrm>
          <a:prstGeom prst="rect">
            <a:avLst/>
          </a:prstGeom>
          <a:noFill/>
        </p:spPr>
        <p:txBody>
          <a:bodyPr wrap="square" rtlCol="0">
            <a:spAutoFit/>
          </a:bodyPr>
          <a:lstStyle/>
          <a:p>
            <a:pPr algn="ct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20</a:t>
            </a:r>
            <a:r>
              <a:rPr lang="en-US" sz="5400" dirty="0">
                <a:solidFill>
                  <a:prstClr val="white"/>
                </a:solidFill>
                <a:effectLst>
                  <a:outerShdw blurRad="38100" dist="38100" dir="2700000" algn="tl">
                    <a:srgbClr val="000000">
                      <a:alpha val="43137"/>
                    </a:srgbClr>
                  </a:outerShdw>
                </a:effectLst>
                <a:latin typeface="Century Gothic" panose="020B0502020202020204" pitchFamily="34" charset="0"/>
              </a:rPr>
              <a:t>. My confident hope is that I will in no way be ashamed but that with complete boldness, even now as always, Christ will be exalted in my body, whether I live or die.</a:t>
            </a:r>
            <a:endPar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3667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1639</Words>
  <Application>Microsoft Office PowerPoint</Application>
  <PresentationFormat>Widescreen</PresentationFormat>
  <Paragraphs>131</Paragraphs>
  <Slides>32</Slides>
  <Notes>16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8" baseType="lpstr">
      <vt:lpstr>Arial</vt:lpstr>
      <vt:lpstr>Calibri</vt:lpstr>
      <vt:lpstr>Calibri Light</vt:lpstr>
      <vt:lpstr>Century Gothic</vt:lpstr>
      <vt:lpstr>Office Theme</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2021-04-05T14:06:33Z</dcterms:created>
  <dcterms:modified xsi:type="dcterms:W3CDTF">2021-04-05T14:07:04Z</dcterms:modified>
</cp:coreProperties>
</file>