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sldIdLst>
    <p:sldId id="1273" r:id="rId2"/>
    <p:sldId id="7322" r:id="rId3"/>
    <p:sldId id="7436" r:id="rId4"/>
    <p:sldId id="7437" r:id="rId5"/>
    <p:sldId id="7438" r:id="rId6"/>
    <p:sldId id="7439" r:id="rId7"/>
    <p:sldId id="7440" r:id="rId8"/>
    <p:sldId id="7441" r:id="rId9"/>
    <p:sldId id="7405" r:id="rId10"/>
    <p:sldId id="7432" r:id="rId11"/>
    <p:sldId id="7442" r:id="rId12"/>
    <p:sldId id="7443" r:id="rId13"/>
    <p:sldId id="7444" r:id="rId14"/>
    <p:sldId id="7445" r:id="rId15"/>
    <p:sldId id="7446" r:id="rId16"/>
    <p:sldId id="7447" r:id="rId17"/>
    <p:sldId id="7449" r:id="rId18"/>
    <p:sldId id="7433" r:id="rId19"/>
    <p:sldId id="7450" r:id="rId20"/>
    <p:sldId id="7434" r:id="rId21"/>
    <p:sldId id="7452" r:id="rId22"/>
    <p:sldId id="7451" r:id="rId23"/>
    <p:sldId id="7453" r:id="rId24"/>
    <p:sldId id="7454" r:id="rId25"/>
    <p:sldId id="7455" r:id="rId26"/>
    <p:sldId id="7456" r:id="rId27"/>
    <p:sldId id="7457" r:id="rId28"/>
    <p:sldId id="7458" r:id="rId29"/>
    <p:sldId id="7459" r:id="rId30"/>
    <p:sldId id="7460" r:id="rId31"/>
    <p:sldId id="7461" r:id="rId32"/>
    <p:sldId id="7462" r:id="rId33"/>
    <p:sldId id="7465" r:id="rId34"/>
    <p:sldId id="7463" r:id="rId35"/>
    <p:sldId id="7468" r:id="rId36"/>
    <p:sldId id="7469" r:id="rId37"/>
    <p:sldId id="7466" r:id="rId38"/>
    <p:sldId id="7475" r:id="rId39"/>
    <p:sldId id="7470" r:id="rId40"/>
    <p:sldId id="7471" r:id="rId41"/>
    <p:sldId id="7472" r:id="rId42"/>
    <p:sldId id="7473" r:id="rId43"/>
    <p:sldId id="7474" r:id="rId44"/>
    <p:sldId id="6665" r:id="rId45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65" autoAdjust="0"/>
    <p:restoredTop sz="90476" autoAdjust="0"/>
  </p:normalViewPr>
  <p:slideViewPr>
    <p:cSldViewPr>
      <p:cViewPr varScale="1">
        <p:scale>
          <a:sx n="76" d="100"/>
          <a:sy n="76" d="100"/>
        </p:scale>
        <p:origin x="36" y="27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47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30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97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20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04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71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02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41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99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598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46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17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91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981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30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9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301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829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444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76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267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5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809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38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063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7309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4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51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68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5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33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8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62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Ecclesiastes 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Time and Eternity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urn! Turn! Turn! (album) - Wikipedia">
            <a:extLst>
              <a:ext uri="{FF2B5EF4-FFF2-40B4-BE49-F238E27FC236}">
                <a16:creationId xmlns:a16="http://schemas.microsoft.com/office/drawing/2014/main" xmlns="" id="{D57D27CE-D568-4F4B-A174-CF9BA010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2474519"/>
            <a:ext cx="3158066" cy="31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A time to scatter stones and a time to gather stones.</a:t>
            </a:r>
            <a:br>
              <a:rPr lang="en-US" dirty="0"/>
            </a:br>
            <a:r>
              <a:rPr lang="en-US" dirty="0"/>
              <a:t>A time to embrace and a time to turn away.</a:t>
            </a:r>
          </a:p>
          <a:p>
            <a:r>
              <a:rPr lang="en-US" dirty="0"/>
              <a:t>6 A time to search and a time to quit searching.</a:t>
            </a:r>
            <a:br>
              <a:rPr lang="en-US" dirty="0"/>
            </a:br>
            <a:r>
              <a:rPr lang="en-US" dirty="0"/>
              <a:t>A time to keep and a time to throw away.</a:t>
            </a:r>
          </a:p>
          <a:p>
            <a:r>
              <a:rPr lang="en-US" dirty="0"/>
              <a:t>7 A time to tear and a time to mend.</a:t>
            </a:r>
            <a:br>
              <a:rPr lang="en-US" dirty="0"/>
            </a:br>
            <a:r>
              <a:rPr lang="en-US" dirty="0"/>
              <a:t>A time to be quiet and a time to speak.</a:t>
            </a:r>
          </a:p>
          <a:p>
            <a:r>
              <a:rPr lang="en-US" dirty="0"/>
              <a:t>8 A time to love and a time to hate.</a:t>
            </a:r>
            <a:br>
              <a:rPr lang="en-US" dirty="0"/>
            </a:br>
            <a:r>
              <a:rPr lang="en-US" dirty="0"/>
              <a:t>A time for war and a time for peace.</a:t>
            </a:r>
          </a:p>
          <a:p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DEC48ADB-056F-4A47-863E-86DDDA814F63}"/>
              </a:ext>
            </a:extLst>
          </p:cNvPr>
          <p:cNvSpPr/>
          <p:nvPr/>
        </p:nvSpPr>
        <p:spPr bwMode="auto">
          <a:xfrm>
            <a:off x="7442200" y="4835725"/>
            <a:ext cx="2480734" cy="757130"/>
          </a:xfrm>
          <a:prstGeom prst="roundRect">
            <a:avLst>
              <a:gd name="adj" fmla="val 0"/>
            </a:avLst>
          </a:prstGeom>
          <a:solidFill>
            <a:srgbClr val="000000">
              <a:alpha val="74902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1965 #1 Hit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Written ~1000 </a:t>
            </a: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B.C.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82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For everything there is a season,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for every purpose </a:t>
            </a:r>
            <a:r>
              <a:rPr lang="en-US" u="sng" dirty="0"/>
              <a:t>under heaven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A time to be born and a time to die.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plant and a time to harvest.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time to kill and a time to heal.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tear down and a time to build up.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 time to cry and a time to laugh.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grieve and a time to dance.</a:t>
            </a:r>
          </a:p>
        </p:txBody>
      </p:sp>
    </p:spTree>
    <p:extLst>
      <p:ext uri="{BB962C8B-B14F-4D97-AF65-F5344CB8AC3E}">
        <p14:creationId xmlns:p14="http://schemas.microsoft.com/office/powerpoint/2010/main" val="19882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For everything there is a season,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for every purpose </a:t>
            </a:r>
            <a:r>
              <a:rPr lang="en-US" dirty="0"/>
              <a:t>under heaven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A time to be born and a time to die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plant and a time to harvest.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time to kill and a time to heal.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tear down and a time to build up.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 time to cry and a time to laugh.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grieve and a time to dance.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56A1D0-F972-421A-B943-12CE248C04E0}"/>
              </a:ext>
            </a:extLst>
          </p:cNvPr>
          <p:cNvSpPr/>
          <p:nvPr/>
        </p:nvSpPr>
        <p:spPr bwMode="auto">
          <a:xfrm>
            <a:off x="4809066" y="1943100"/>
            <a:ext cx="51816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Birth and death are the bookends of life under the sun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fourteen pairs, and each positive thing is paired with a negative that cancels it out</a:t>
            </a:r>
          </a:p>
        </p:txBody>
      </p:sp>
    </p:spTree>
    <p:extLst>
      <p:ext uri="{BB962C8B-B14F-4D97-AF65-F5344CB8AC3E}">
        <p14:creationId xmlns:p14="http://schemas.microsoft.com/office/powerpoint/2010/main" val="27692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For everything there is a season,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for every purpose </a:t>
            </a:r>
            <a:r>
              <a:rPr lang="en-US" dirty="0"/>
              <a:t>under heaven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A time to be born and a time to die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plant and a time to harvest.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time to kill and a time to heal.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tear down and a time to build up.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 time to cry and a time to laugh.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grieve and a time to dance.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56A1D0-F972-421A-B943-12CE248C04E0}"/>
              </a:ext>
            </a:extLst>
          </p:cNvPr>
          <p:cNvSpPr/>
          <p:nvPr/>
        </p:nvSpPr>
        <p:spPr bwMode="auto">
          <a:xfrm>
            <a:off x="4809066" y="1943100"/>
            <a:ext cx="51816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Birth and death are the bookends of life under the sun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pairs… and each positive thing is paired with a negative that cancels it out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E6F118EF-CE30-457E-B43E-DBF3EFDE323F}"/>
              </a:ext>
            </a:extLst>
          </p:cNvPr>
          <p:cNvSpPr/>
          <p:nvPr/>
        </p:nvSpPr>
        <p:spPr bwMode="auto">
          <a:xfrm>
            <a:off x="3414184" y="1943100"/>
            <a:ext cx="6580716" cy="358251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Better to spend your time at funerals than at parties.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After all, everyone dies— so the living should take this to heart…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wise person thinks a lot about death, while a fool thinks only about having a good time.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(Eccl 7:2, 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25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For everything there is a season,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for every purpose </a:t>
            </a:r>
            <a:r>
              <a:rPr lang="en-US" dirty="0"/>
              <a:t>under heaven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A time to be born and a time to die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plant and a time to harvest.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time to kill and a time to heal.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tear down and a time to build up.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 time to cry and a time to laugh.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grieve and a time to dance.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56A1D0-F972-421A-B943-12CE248C04E0}"/>
              </a:ext>
            </a:extLst>
          </p:cNvPr>
          <p:cNvSpPr/>
          <p:nvPr/>
        </p:nvSpPr>
        <p:spPr bwMode="auto">
          <a:xfrm>
            <a:off x="4809066" y="1943100"/>
            <a:ext cx="518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happy time at the birth of a child…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happy time of planting the new tree…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happiness at the wedding day…</a:t>
            </a:r>
          </a:p>
        </p:txBody>
      </p:sp>
    </p:spTree>
    <p:extLst>
      <p:ext uri="{BB962C8B-B14F-4D97-AF65-F5344CB8AC3E}">
        <p14:creationId xmlns:p14="http://schemas.microsoft.com/office/powerpoint/2010/main" val="90150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For everything there is a season,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for every purpose </a:t>
            </a:r>
            <a:r>
              <a:rPr lang="en-US" dirty="0"/>
              <a:t>under heaven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A time to be born and a time to die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plant and a time to harvest.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time to kill and a time to heal.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tear down and a time to build up.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 time to cry and a time to laugh.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grieve and a time to dance.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56A1D0-F972-421A-B943-12CE248C04E0}"/>
              </a:ext>
            </a:extLst>
          </p:cNvPr>
          <p:cNvSpPr/>
          <p:nvPr/>
        </p:nvSpPr>
        <p:spPr bwMode="auto">
          <a:xfrm>
            <a:off x="4809066" y="1943100"/>
            <a:ext cx="518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day of death often comes unexpectedly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0458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For everything there is a season,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for every purpose </a:t>
            </a:r>
            <a:r>
              <a:rPr lang="en-US" dirty="0"/>
              <a:t>under heaven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/>
              <a:t>A time to be born and a time to die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plant and a time to harvest.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A time to kill and a time to heal.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tear down and a time to build up.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A time to cry and a time to laugh.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to grieve and a time to dance.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B56A1D0-F972-421A-B943-12CE248C04E0}"/>
              </a:ext>
            </a:extLst>
          </p:cNvPr>
          <p:cNvSpPr/>
          <p:nvPr/>
        </p:nvSpPr>
        <p:spPr bwMode="auto">
          <a:xfrm>
            <a:off x="4809066" y="1943100"/>
            <a:ext cx="518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day of death often comes unexpectedly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3F7E4DFD-56E0-4E90-80C7-9ECEFF4F4AD5}"/>
              </a:ext>
            </a:extLst>
          </p:cNvPr>
          <p:cNvSpPr/>
          <p:nvPr/>
        </p:nvSpPr>
        <p:spPr bwMode="auto">
          <a:xfrm>
            <a:off x="136525" y="1943100"/>
            <a:ext cx="9867900" cy="358251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dig a well, you might fall in.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demolish an old wall, you could be bitten by a snake.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work in a quarry, stones might fall and crush you.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you chop wood, there is danger with each stroke of your ax.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(Eccl 10:8-9)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72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08FEB26-B1FF-442E-8C8D-6677D06A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We’d like to eliminate the negatives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61F9618-51A9-452D-AD37-BF843A63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4910666" cy="4635500"/>
          </a:xfrm>
        </p:spPr>
        <p:txBody>
          <a:bodyPr/>
          <a:lstStyle/>
          <a:p>
            <a:r>
              <a:rPr lang="en-US" dirty="0"/>
              <a:t>A time to be born and … plant and … heal and … </a:t>
            </a:r>
            <a:br>
              <a:rPr lang="en-US" dirty="0"/>
            </a:br>
            <a:r>
              <a:rPr lang="en-US" dirty="0"/>
              <a:t>build up… and laugh… and dance… and embrace … and search … and keep … and mend… and love … </a:t>
            </a:r>
            <a:br>
              <a:rPr lang="en-US" dirty="0"/>
            </a:br>
            <a:r>
              <a:rPr lang="en-US" dirty="0"/>
              <a:t>and a time for peace.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DA4E49BD-79E7-4DAA-A567-C55DFAF0C781}"/>
              </a:ext>
            </a:extLst>
          </p:cNvPr>
          <p:cNvSpPr txBox="1">
            <a:spLocks/>
          </p:cNvSpPr>
          <p:nvPr/>
        </p:nvSpPr>
        <p:spPr bwMode="auto">
          <a:xfrm>
            <a:off x="5232400" y="889000"/>
            <a:ext cx="4910666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A time to die… and to uproot… and to kill … and tear down … </a:t>
            </a:r>
            <a:br>
              <a:rPr lang="en-US" kern="0" dirty="0"/>
            </a:br>
            <a:r>
              <a:rPr lang="en-US" kern="0" dirty="0"/>
              <a:t>and cry … and grieve … and turn away… and quit searching… and throw away… and tear… and to hate… and a time for war</a:t>
            </a:r>
          </a:p>
          <a:p>
            <a:endParaRPr lang="en-US" kern="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837464E-84CF-4D48-A496-5CDB9F449959}"/>
              </a:ext>
            </a:extLst>
          </p:cNvPr>
          <p:cNvSpPr/>
          <p:nvPr/>
        </p:nvSpPr>
        <p:spPr bwMode="auto">
          <a:xfrm>
            <a:off x="2184400" y="3936373"/>
            <a:ext cx="5791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have to accept both parts, and sometimes all we can do is respond</a:t>
            </a:r>
          </a:p>
        </p:txBody>
      </p:sp>
    </p:spTree>
    <p:extLst>
      <p:ext uri="{BB962C8B-B14F-4D97-AF65-F5344CB8AC3E}">
        <p14:creationId xmlns:p14="http://schemas.microsoft.com/office/powerpoint/2010/main" val="37862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What </a:t>
            </a:r>
            <a:r>
              <a:rPr lang="en-US" u="sng" dirty="0"/>
              <a:t>profit</a:t>
            </a:r>
            <a:r>
              <a:rPr lang="en-US" dirty="0"/>
              <a:t> is there to the worker from that in which he toils?</a:t>
            </a:r>
          </a:p>
        </p:txBody>
      </p:sp>
    </p:spTree>
    <p:extLst>
      <p:ext uri="{BB962C8B-B14F-4D97-AF65-F5344CB8AC3E}">
        <p14:creationId xmlns:p14="http://schemas.microsoft.com/office/powerpoint/2010/main" val="426891818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What </a:t>
            </a:r>
            <a:r>
              <a:rPr lang="en-US" u="sng" dirty="0"/>
              <a:t>profit</a:t>
            </a:r>
            <a:r>
              <a:rPr lang="en-US" dirty="0"/>
              <a:t> is there to the worker from that in which he toils?</a:t>
            </a:r>
          </a:p>
          <a:p>
            <a:r>
              <a:rPr lang="en-US" dirty="0"/>
              <a:t>10 I have seen the task which God has given the sons of men with which to occupy themselves.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7991E2E-D2AE-4C64-979A-45FAD57F3EEC}"/>
              </a:ext>
            </a:extLst>
          </p:cNvPr>
          <p:cNvSpPr/>
          <p:nvPr/>
        </p:nvSpPr>
        <p:spPr bwMode="auto">
          <a:xfrm>
            <a:off x="431800" y="2435192"/>
            <a:ext cx="92964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 the sun, it all cancels out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we gain from a whole lifetime of cancelling events?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Especially when the end cancels the beginning!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received 86,400 seconds yesterday.</a:t>
            </a:r>
          </a:p>
        </p:txBody>
      </p:sp>
    </p:spTree>
    <p:extLst>
      <p:ext uri="{BB962C8B-B14F-4D97-AF65-F5344CB8AC3E}">
        <p14:creationId xmlns:p14="http://schemas.microsoft.com/office/powerpoint/2010/main" val="1591173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403B4-9DD2-4E95-A32F-FE9F3AF0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A7223-1121-4C33-B077-C10BDB13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86,400 pennies each morning</a:t>
            </a:r>
          </a:p>
          <a:p>
            <a:r>
              <a:rPr lang="en-US" dirty="0"/>
              <a:t>Over $6000 per week</a:t>
            </a:r>
          </a:p>
          <a:p>
            <a:r>
              <a:rPr lang="en-US" dirty="0"/>
              <a:t>More than $315,000 per year</a:t>
            </a:r>
          </a:p>
          <a:p>
            <a:endParaRPr lang="en-US" dirty="0"/>
          </a:p>
        </p:txBody>
      </p:sp>
      <p:pic>
        <p:nvPicPr>
          <p:cNvPr id="1026" name="Picture 2" descr="Bag of money on a white background free image download">
            <a:extLst>
              <a:ext uri="{FF2B5EF4-FFF2-40B4-BE49-F238E27FC236}">
                <a16:creationId xmlns:a16="http://schemas.microsoft.com/office/drawing/2014/main" xmlns="" id="{64AC0A75-B75D-4267-A262-639B0F116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006475"/>
            <a:ext cx="3212402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Yet God has made everything beautiful for its own time.</a:t>
            </a:r>
          </a:p>
          <a:p>
            <a:r>
              <a:rPr lang="en-US" dirty="0"/>
              <a:t>He has also planted eternity in the human heart,</a:t>
            </a:r>
          </a:p>
          <a:p>
            <a:r>
              <a:rPr lang="en-US" dirty="0"/>
              <a:t>but even so, people cannot see the whole scope of God’s work from beginning to end.</a:t>
            </a:r>
          </a:p>
        </p:txBody>
      </p:sp>
    </p:spTree>
    <p:extLst>
      <p:ext uri="{BB962C8B-B14F-4D97-AF65-F5344CB8AC3E}">
        <p14:creationId xmlns:p14="http://schemas.microsoft.com/office/powerpoint/2010/main" val="41299503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Yet God has made everything beautiful for its own time.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has also planted </a:t>
            </a:r>
            <a:r>
              <a:rPr lang="en-US" dirty="0"/>
              <a:t>eternity in the human heart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even so, people cannot see the whole scope of God’s work from beginning to end.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36C3A-39F8-4EC2-A67B-ED7111B58E5A}"/>
              </a:ext>
            </a:extLst>
          </p:cNvPr>
          <p:cNvGrpSpPr/>
          <p:nvPr/>
        </p:nvGrpSpPr>
        <p:grpSpPr>
          <a:xfrm>
            <a:off x="2790336" y="4486275"/>
            <a:ext cx="596646" cy="1261706"/>
            <a:chOff x="2790336" y="4486275"/>
            <a:chExt cx="596646" cy="12617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DC9B2E5-21F5-4DB9-95BE-DB629C947920}"/>
                </a:ext>
              </a:extLst>
            </p:cNvPr>
            <p:cNvCxnSpPr/>
            <p:nvPr/>
          </p:nvCxnSpPr>
          <p:spPr bwMode="auto">
            <a:xfrm>
              <a:off x="31750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xmlns="" id="{89727F95-CB5C-4A21-9E0A-EF2CC653674F}"/>
                </a:ext>
              </a:extLst>
            </p:cNvPr>
            <p:cNvSpPr/>
            <p:nvPr/>
          </p:nvSpPr>
          <p:spPr bwMode="auto">
            <a:xfrm rot="2963180">
              <a:off x="2484503" y="4845502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C9B7357-2F4D-4890-AB7E-D41545CDC88A}"/>
              </a:ext>
            </a:extLst>
          </p:cNvPr>
          <p:cNvCxnSpPr>
            <a:cxnSpLocks/>
          </p:cNvCxnSpPr>
          <p:nvPr/>
        </p:nvCxnSpPr>
        <p:spPr bwMode="auto">
          <a:xfrm>
            <a:off x="0" y="4634595"/>
            <a:ext cx="980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A8C275-D7FB-423B-96FB-3465247F621B}"/>
              </a:ext>
            </a:extLst>
          </p:cNvPr>
          <p:cNvGrpSpPr/>
          <p:nvPr/>
        </p:nvGrpSpPr>
        <p:grpSpPr>
          <a:xfrm>
            <a:off x="743078" y="4486275"/>
            <a:ext cx="596646" cy="1370561"/>
            <a:chOff x="743078" y="4486275"/>
            <a:chExt cx="596646" cy="1370561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A631588A-935B-4F0B-B429-8B1749D6F352}"/>
                </a:ext>
              </a:extLst>
            </p:cNvPr>
            <p:cNvSpPr/>
            <p:nvPr/>
          </p:nvSpPr>
          <p:spPr bwMode="auto">
            <a:xfrm rot="2963180">
              <a:off x="437245" y="4954357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Born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0C358E-81D3-4966-972A-3912DD811EE5}"/>
                </a:ext>
              </a:extLst>
            </p:cNvPr>
            <p:cNvCxnSpPr/>
            <p:nvPr/>
          </p:nvCxnSpPr>
          <p:spPr bwMode="auto">
            <a:xfrm>
              <a:off x="10414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55552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Yet God has made everything beautiful for its own time.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has also planted </a:t>
            </a:r>
            <a:r>
              <a:rPr lang="en-US" dirty="0"/>
              <a:t>eternity in the human heart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even so, people cannot see the whole scope of God’s work from beginning to end.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36C3A-39F8-4EC2-A67B-ED7111B58E5A}"/>
              </a:ext>
            </a:extLst>
          </p:cNvPr>
          <p:cNvGrpSpPr/>
          <p:nvPr/>
        </p:nvGrpSpPr>
        <p:grpSpPr>
          <a:xfrm>
            <a:off x="2790336" y="4486275"/>
            <a:ext cx="596646" cy="1261706"/>
            <a:chOff x="2790336" y="4486275"/>
            <a:chExt cx="596646" cy="12617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DC9B2E5-21F5-4DB9-95BE-DB629C947920}"/>
                </a:ext>
              </a:extLst>
            </p:cNvPr>
            <p:cNvCxnSpPr/>
            <p:nvPr/>
          </p:nvCxnSpPr>
          <p:spPr bwMode="auto">
            <a:xfrm>
              <a:off x="31750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xmlns="" id="{89727F95-CB5C-4A21-9E0A-EF2CC653674F}"/>
                </a:ext>
              </a:extLst>
            </p:cNvPr>
            <p:cNvSpPr/>
            <p:nvPr/>
          </p:nvSpPr>
          <p:spPr bwMode="auto">
            <a:xfrm rot="2963180">
              <a:off x="2484503" y="4845502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C9B7357-2F4D-4890-AB7E-D41545CDC88A}"/>
              </a:ext>
            </a:extLst>
          </p:cNvPr>
          <p:cNvCxnSpPr>
            <a:cxnSpLocks/>
          </p:cNvCxnSpPr>
          <p:nvPr/>
        </p:nvCxnSpPr>
        <p:spPr bwMode="auto">
          <a:xfrm>
            <a:off x="0" y="4634595"/>
            <a:ext cx="980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A8C275-D7FB-423B-96FB-3465247F621B}"/>
              </a:ext>
            </a:extLst>
          </p:cNvPr>
          <p:cNvGrpSpPr/>
          <p:nvPr/>
        </p:nvGrpSpPr>
        <p:grpSpPr>
          <a:xfrm>
            <a:off x="743078" y="4486275"/>
            <a:ext cx="596646" cy="1370561"/>
            <a:chOff x="743078" y="4486275"/>
            <a:chExt cx="596646" cy="1370561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A631588A-935B-4F0B-B429-8B1749D6F352}"/>
                </a:ext>
              </a:extLst>
            </p:cNvPr>
            <p:cNvSpPr/>
            <p:nvPr/>
          </p:nvSpPr>
          <p:spPr bwMode="auto">
            <a:xfrm rot="2963180">
              <a:off x="437245" y="4954357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Born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0C358E-81D3-4966-972A-3912DD811EE5}"/>
                </a:ext>
              </a:extLst>
            </p:cNvPr>
            <p:cNvCxnSpPr/>
            <p:nvPr/>
          </p:nvCxnSpPr>
          <p:spPr bwMode="auto">
            <a:xfrm>
              <a:off x="10414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05C4AE09-27EB-48CF-95C2-7664A7279252}"/>
              </a:ext>
            </a:extLst>
          </p:cNvPr>
          <p:cNvSpPr/>
          <p:nvPr/>
        </p:nvSpPr>
        <p:spPr bwMode="auto">
          <a:xfrm>
            <a:off x="4252383" y="1914242"/>
            <a:ext cx="57150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should be fine with death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we simply cannot accept the fact of our own death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feel like we were made for eternity</a:t>
            </a:r>
          </a:p>
        </p:txBody>
      </p:sp>
    </p:spTree>
    <p:extLst>
      <p:ext uri="{BB962C8B-B14F-4D97-AF65-F5344CB8AC3E}">
        <p14:creationId xmlns:p14="http://schemas.microsoft.com/office/powerpoint/2010/main" val="2195840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http://www.schwarzenegger.com/newsletter/post/this-is-a-long-one-but-its-worth-it, retrieved 12/9/2021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i="1" dirty="0"/>
              <a:t>Q: What do you think about death?</a:t>
            </a:r>
          </a:p>
          <a:p>
            <a:r>
              <a:rPr lang="en-US" sz="3200" dirty="0"/>
              <a:t>Well, unfortunately, death is the one thing we can’t overcome.</a:t>
            </a:r>
          </a:p>
          <a:p>
            <a:r>
              <a:rPr lang="en-US" sz="3200" dirty="0"/>
              <a:t>And I have to say, that pisses me off...</a:t>
            </a:r>
          </a:p>
          <a:p>
            <a:r>
              <a:rPr lang="en-US" sz="3200" dirty="0"/>
              <a:t>I hate the idea of death.</a:t>
            </a:r>
          </a:p>
          <a:p>
            <a:r>
              <a:rPr lang="en-US" sz="3200" dirty="0"/>
              <a:t>I don’t like to think about it, </a:t>
            </a:r>
          </a:p>
          <a:p>
            <a:r>
              <a:rPr lang="en-US" sz="3200" dirty="0"/>
              <a:t>I don’t even like to say the word.</a:t>
            </a:r>
          </a:p>
        </p:txBody>
      </p:sp>
      <p:pic>
        <p:nvPicPr>
          <p:cNvPr id="7170" name="Picture 2" descr="Arnold Schwarzenegger - Wikipedia">
            <a:extLst>
              <a:ext uri="{FF2B5EF4-FFF2-40B4-BE49-F238E27FC236}">
                <a16:creationId xmlns:a16="http://schemas.microsoft.com/office/drawing/2014/main" xmlns="" id="{6057B7C8-5C2E-4536-AC99-EE32BCDC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15" y="114299"/>
            <a:ext cx="3950717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http://www.schwarzenegger.com/newsletter/post/this-is-a-long-one-but-its-worth-it, retrieved 12/9/2021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i="1" dirty="0"/>
              <a:t>Q: What do you think about death?</a:t>
            </a:r>
          </a:p>
          <a:p>
            <a:r>
              <a:rPr lang="en-US" sz="3200" dirty="0"/>
              <a:t>Well, unfortunately, death is the one thing we can’t overcome.</a:t>
            </a:r>
          </a:p>
          <a:p>
            <a:r>
              <a:rPr lang="en-US" sz="3200" dirty="0"/>
              <a:t>And I have to say, that pisses me off...</a:t>
            </a:r>
          </a:p>
          <a:p>
            <a:r>
              <a:rPr lang="en-US" sz="3200" dirty="0"/>
              <a:t>I hate the idea of death.</a:t>
            </a:r>
          </a:p>
          <a:p>
            <a:r>
              <a:rPr lang="en-US" sz="3200" dirty="0"/>
              <a:t>I don’t like to think about it, </a:t>
            </a:r>
          </a:p>
          <a:p>
            <a:r>
              <a:rPr lang="en-US" sz="3200" dirty="0"/>
              <a:t>I don’t even like to say the word.</a:t>
            </a:r>
          </a:p>
        </p:txBody>
      </p:sp>
      <p:pic>
        <p:nvPicPr>
          <p:cNvPr id="7170" name="Picture 2" descr="Arnold Schwarzenegger - Wikipedia">
            <a:extLst>
              <a:ext uri="{FF2B5EF4-FFF2-40B4-BE49-F238E27FC236}">
                <a16:creationId xmlns:a16="http://schemas.microsoft.com/office/drawing/2014/main" xmlns="" id="{6057B7C8-5C2E-4536-AC99-EE32BCDC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15" y="114299"/>
            <a:ext cx="3950717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rnold Schwarzenegger&amp;#39;s Diet and Workout Plan | Man of Many">
            <a:extLst>
              <a:ext uri="{FF2B5EF4-FFF2-40B4-BE49-F238E27FC236}">
                <a16:creationId xmlns:a16="http://schemas.microsoft.com/office/drawing/2014/main" xmlns="" id="{6C384D1E-B6A3-48D8-9284-0A802FBEC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767" y="69852"/>
            <a:ext cx="74676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rnold Schwarzenegger Trains 6 Days a Week, Different Body Part a Day">
            <a:extLst>
              <a:ext uri="{FF2B5EF4-FFF2-40B4-BE49-F238E27FC236}">
                <a16:creationId xmlns:a16="http://schemas.microsoft.com/office/drawing/2014/main" xmlns="" id="{5D5FC2FC-9F90-4670-9860-222238CF9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2600" y="39541"/>
            <a:ext cx="2971800" cy="37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3B0A77A-5B04-4A52-AB78-96F7D1216F51}"/>
              </a:ext>
            </a:extLst>
          </p:cNvPr>
          <p:cNvSpPr txBox="1">
            <a:spLocks/>
          </p:cNvSpPr>
          <p:nvPr/>
        </p:nvSpPr>
        <p:spPr bwMode="auto">
          <a:xfrm>
            <a:off x="4394200" y="3279635"/>
            <a:ext cx="5520266" cy="2305191"/>
          </a:xfrm>
          <a:prstGeom prst="rect">
            <a:avLst/>
          </a:prstGeom>
          <a:solidFill>
            <a:srgbClr val="000000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There is a time to be born, and a time to die…</a:t>
            </a:r>
          </a:p>
          <a:p>
            <a:r>
              <a:rPr lang="en-US" kern="0" dirty="0"/>
              <a:t>Yet he has planted eternity in the human heart</a:t>
            </a:r>
          </a:p>
        </p:txBody>
      </p:sp>
    </p:spTree>
    <p:extLst>
      <p:ext uri="{BB962C8B-B14F-4D97-AF65-F5344CB8AC3E}">
        <p14:creationId xmlns:p14="http://schemas.microsoft.com/office/powerpoint/2010/main" val="22902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6" y="79377"/>
            <a:ext cx="4661496" cy="5521324"/>
          </a:xfrm>
        </p:spPr>
        <p:txBody>
          <a:bodyPr/>
          <a:lstStyle/>
          <a:p>
            <a:r>
              <a:rPr lang="en-US" sz="3200" dirty="0"/>
              <a:t>Because I’m a billionaire, I’m going to have access to better healthcare…</a:t>
            </a:r>
          </a:p>
          <a:p>
            <a:r>
              <a:rPr lang="en-US" sz="3200" dirty="0"/>
              <a:t>I’m going to be like 160 and I’m going to be part of this, like, class of immortal overlords</a:t>
            </a:r>
          </a:p>
        </p:txBody>
      </p:sp>
      <p:pic>
        <p:nvPicPr>
          <p:cNvPr id="9218" name="Picture 2" descr="Facebook&amp;#39;s Sean Parker on social media">
            <a:extLst>
              <a:ext uri="{FF2B5EF4-FFF2-40B4-BE49-F238E27FC236}">
                <a16:creationId xmlns:a16="http://schemas.microsoft.com/office/drawing/2014/main" xmlns="" id="{6BD020E1-6CF7-4EAB-987F-254DC1EEF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3329" y="89186"/>
            <a:ext cx="5219046" cy="50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30" y="5143500"/>
            <a:ext cx="5181003" cy="482314"/>
          </a:xfrm>
        </p:spPr>
        <p:txBody>
          <a:bodyPr/>
          <a:lstStyle/>
          <a:p>
            <a:r>
              <a:rPr lang="en-US" sz="800" dirty="0" err="1"/>
              <a:t>Tanza</a:t>
            </a:r>
            <a:r>
              <a:rPr lang="en-US" sz="800" dirty="0"/>
              <a:t> </a:t>
            </a:r>
            <a:r>
              <a:rPr lang="en-US" sz="800" dirty="0" err="1"/>
              <a:t>Loudenback</a:t>
            </a:r>
            <a:r>
              <a:rPr lang="en-US" sz="800" dirty="0"/>
              <a:t>, “Ex-Facebook President and Billionaire Sean Parker Reveals One of the Biggest Advantages Rich People Have over Everyone Else,” Business Insider, November 10, 2017, http://www.businessinsider.com/ex-facebook-president-sean-parker-billionaire-advantage-better-healthcare-2017-11 (accessed May 31, 2018). </a:t>
            </a:r>
            <a:br>
              <a:rPr lang="en-US" sz="800" dirty="0"/>
            </a:br>
            <a:r>
              <a:rPr lang="en-US" sz="800" dirty="0"/>
              <a:t>Cited in Clay Jones, Immortal (Harvest House, 2020), p. 27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6C92C05F-1789-4677-BDC9-49E99C6E1879}"/>
              </a:ext>
            </a:extLst>
          </p:cNvPr>
          <p:cNvSpPr txBox="1">
            <a:spLocks/>
          </p:cNvSpPr>
          <p:nvPr/>
        </p:nvSpPr>
        <p:spPr bwMode="auto">
          <a:xfrm>
            <a:off x="8280399" y="82554"/>
            <a:ext cx="1744133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2000" kern="0" dirty="0"/>
              <a:t>Sean Parker, </a:t>
            </a:r>
            <a:br>
              <a:rPr lang="en-US" sz="2000" kern="0" dirty="0"/>
            </a:br>
            <a:r>
              <a:rPr lang="en-US" sz="2000" kern="0" dirty="0"/>
              <a:t>Founder of </a:t>
            </a:r>
            <a:br>
              <a:rPr lang="en-US" sz="2000" kern="0" dirty="0"/>
            </a:br>
            <a:r>
              <a:rPr lang="en-US" sz="2000" kern="0" dirty="0"/>
              <a:t>Napster, </a:t>
            </a:r>
            <a:br>
              <a:rPr lang="en-US" sz="2000" kern="0" dirty="0"/>
            </a:br>
            <a:r>
              <a:rPr lang="en-US" sz="2000" kern="0" dirty="0"/>
              <a:t>First </a:t>
            </a:r>
            <a:br>
              <a:rPr lang="en-US" sz="2000" kern="0" dirty="0"/>
            </a:br>
            <a:r>
              <a:rPr lang="en-US" sz="2000" kern="0" dirty="0"/>
              <a:t>Facebook </a:t>
            </a:r>
            <a:br>
              <a:rPr lang="en-US" sz="2000" kern="0" dirty="0"/>
            </a:br>
            <a:r>
              <a:rPr lang="en-US" sz="2000" kern="0" dirty="0"/>
              <a:t>President</a:t>
            </a:r>
          </a:p>
        </p:txBody>
      </p:sp>
    </p:spTree>
    <p:extLst>
      <p:ext uri="{BB962C8B-B14F-4D97-AF65-F5344CB8AC3E}">
        <p14:creationId xmlns:p14="http://schemas.microsoft.com/office/powerpoint/2010/main" val="39649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6" y="79377"/>
            <a:ext cx="4377264" cy="5521324"/>
          </a:xfrm>
        </p:spPr>
        <p:txBody>
          <a:bodyPr/>
          <a:lstStyle/>
          <a:p>
            <a:r>
              <a:rPr lang="en-US" sz="3200" dirty="0"/>
              <a:t>Claims to have spent $1 million on a quest to live to 180. </a:t>
            </a:r>
          </a:p>
          <a:p>
            <a:r>
              <a:rPr lang="en-US" sz="3200" dirty="0"/>
              <a:t>He has bone marrow extracted from his hips and then has the stem cells filtered out and injected into every joint in his body, his spinal cord, and his cerebral fluid.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0" y="5143500"/>
            <a:ext cx="5389034" cy="482314"/>
          </a:xfrm>
        </p:spPr>
        <p:txBody>
          <a:bodyPr/>
          <a:lstStyle/>
          <a:p>
            <a:r>
              <a:rPr lang="en-US" sz="800" dirty="0"/>
              <a:t>“Asprey’s Quest for 180,” The Week, February 15, 2019, 10., Cited in Clay Jones, Immortal (Harvest House, 2020), p. 27</a:t>
            </a:r>
          </a:p>
        </p:txBody>
      </p:sp>
      <p:pic>
        <p:nvPicPr>
          <p:cNvPr id="10242" name="Picture 2" descr="About">
            <a:extLst>
              <a:ext uri="{FF2B5EF4-FFF2-40B4-BE49-F238E27FC236}">
                <a16:creationId xmlns:a16="http://schemas.microsoft.com/office/drawing/2014/main" xmlns="" id="{3DAE1E09-8292-4E15-A29F-F4B36D106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2800" y="0"/>
            <a:ext cx="5537200" cy="49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51EF58B1-6B8F-4209-8703-6447E790BFF6}"/>
              </a:ext>
            </a:extLst>
          </p:cNvPr>
          <p:cNvSpPr txBox="1">
            <a:spLocks/>
          </p:cNvSpPr>
          <p:nvPr/>
        </p:nvSpPr>
        <p:spPr bwMode="auto">
          <a:xfrm>
            <a:off x="8280399" y="82554"/>
            <a:ext cx="1744133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2000" kern="0" dirty="0"/>
              <a:t>David Asprey, Founder of Bulletproof Coffee</a:t>
            </a:r>
          </a:p>
        </p:txBody>
      </p:sp>
    </p:spTree>
    <p:extLst>
      <p:ext uri="{BB962C8B-B14F-4D97-AF65-F5344CB8AC3E}">
        <p14:creationId xmlns:p14="http://schemas.microsoft.com/office/powerpoint/2010/main" val="19793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6" y="79377"/>
            <a:ext cx="4377264" cy="5521324"/>
          </a:xfrm>
        </p:spPr>
        <p:txBody>
          <a:bodyPr/>
          <a:lstStyle/>
          <a:p>
            <a:r>
              <a:rPr lang="en-US" sz="3200" dirty="0"/>
              <a:t>He intends to do this twice a year.</a:t>
            </a:r>
          </a:p>
          <a:p>
            <a:r>
              <a:rPr lang="en-US" sz="3200" dirty="0"/>
              <a:t>He also “takes 100 supplements a day, religiously follows a low-carb, high fat diet, bathes in infrared light, chills in a cryotherapy chamber, and relaxes in a hyperbaric oxygen chamber.”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0" y="5143500"/>
            <a:ext cx="5389034" cy="482314"/>
          </a:xfrm>
        </p:spPr>
        <p:txBody>
          <a:bodyPr/>
          <a:lstStyle/>
          <a:p>
            <a:r>
              <a:rPr lang="en-US" sz="800" dirty="0"/>
              <a:t>“Asprey’s Quest for 180,” The Week, February 15, 2019, 10., Cited in Clay Jones, Immortal (Harvest House, 2020), p. 27</a:t>
            </a:r>
          </a:p>
        </p:txBody>
      </p:sp>
      <p:pic>
        <p:nvPicPr>
          <p:cNvPr id="10242" name="Picture 2" descr="About">
            <a:extLst>
              <a:ext uri="{FF2B5EF4-FFF2-40B4-BE49-F238E27FC236}">
                <a16:creationId xmlns:a16="http://schemas.microsoft.com/office/drawing/2014/main" xmlns="" id="{3DAE1E09-8292-4E15-A29F-F4B36D106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2800" y="0"/>
            <a:ext cx="5537200" cy="49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7C6C8E3C-E654-48B2-B731-BEBF00F66FBC}"/>
              </a:ext>
            </a:extLst>
          </p:cNvPr>
          <p:cNvSpPr txBox="1">
            <a:spLocks/>
          </p:cNvSpPr>
          <p:nvPr/>
        </p:nvSpPr>
        <p:spPr bwMode="auto">
          <a:xfrm>
            <a:off x="8280399" y="82554"/>
            <a:ext cx="1744133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2000" kern="0" dirty="0"/>
              <a:t>David Asprey, Founder of Bulletproof Coffee</a:t>
            </a:r>
          </a:p>
        </p:txBody>
      </p:sp>
    </p:spTree>
    <p:extLst>
      <p:ext uri="{BB962C8B-B14F-4D97-AF65-F5344CB8AC3E}">
        <p14:creationId xmlns:p14="http://schemas.microsoft.com/office/powerpoint/2010/main" val="2857006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ood from young animals can revitalise old ones | The Economist">
            <a:extLst>
              <a:ext uri="{FF2B5EF4-FFF2-40B4-BE49-F238E27FC236}">
                <a16:creationId xmlns:a16="http://schemas.microsoft.com/office/drawing/2014/main" xmlns="" id="{D8221A55-F29C-4D3A-A0D0-47E9E6A4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188C2E2B-1AC4-42FC-9F87-7B28F92DF773}"/>
              </a:ext>
            </a:extLst>
          </p:cNvPr>
          <p:cNvSpPr/>
          <p:nvPr/>
        </p:nvSpPr>
        <p:spPr bwMode="auto">
          <a:xfrm>
            <a:off x="5079999" y="4587371"/>
            <a:ext cx="5046889" cy="1089529"/>
          </a:xfrm>
          <a:prstGeom prst="roundRect">
            <a:avLst>
              <a:gd name="adj" fmla="val 0"/>
            </a:avLst>
          </a:prstGeom>
          <a:solidFill>
            <a:srgbClr val="000000">
              <a:alpha val="67059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“Young Blood Transfusion”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“Vampire Therapy”</a:t>
            </a:r>
          </a:p>
        </p:txBody>
      </p:sp>
    </p:spTree>
    <p:extLst>
      <p:ext uri="{BB962C8B-B14F-4D97-AF65-F5344CB8AC3E}">
        <p14:creationId xmlns:p14="http://schemas.microsoft.com/office/powerpoint/2010/main" val="3012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calendar&#10;&#10;Description automatically generated">
            <a:extLst>
              <a:ext uri="{FF2B5EF4-FFF2-40B4-BE49-F238E27FC236}">
                <a16:creationId xmlns:a16="http://schemas.microsoft.com/office/drawing/2014/main" xmlns="" id="{AC11E243-E533-4C8C-B186-0C254B1E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798"/>
            <a:ext cx="10160000" cy="50914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E80F545-2A29-485B-8407-90064599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83" y="5403201"/>
            <a:ext cx="8589433" cy="267983"/>
          </a:xfrm>
        </p:spPr>
        <p:txBody>
          <a:bodyPr/>
          <a:lstStyle/>
          <a:p>
            <a:r>
              <a:rPr lang="en-US" sz="1400" dirty="0"/>
              <a:t>https://www.gocomics.com/pearlsbeforeswine/2009/07/19</a:t>
            </a:r>
          </a:p>
        </p:txBody>
      </p:sp>
    </p:spTree>
    <p:extLst>
      <p:ext uri="{BB962C8B-B14F-4D97-AF65-F5344CB8AC3E}">
        <p14:creationId xmlns:p14="http://schemas.microsoft.com/office/powerpoint/2010/main" val="21083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403B4-9DD2-4E95-A32F-FE9F3AF0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A7223-1121-4C33-B077-C10BDB13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86,400 seconds each morning</a:t>
            </a:r>
          </a:p>
          <a:p>
            <a:r>
              <a:rPr lang="en-US" dirty="0"/>
              <a:t>More than 600,000 seconds per week</a:t>
            </a:r>
          </a:p>
          <a:p>
            <a:r>
              <a:rPr lang="en-US" dirty="0"/>
              <a:t>Over 31.5 million seconds per year</a:t>
            </a:r>
          </a:p>
        </p:txBody>
      </p:sp>
      <p:pic>
        <p:nvPicPr>
          <p:cNvPr id="2050" name="Picture 2" descr="Vol.9 Legibility, accuracy, and functionality. The design of stopwatches. |  by Seiko watch design">
            <a:extLst>
              <a:ext uri="{FF2B5EF4-FFF2-40B4-BE49-F238E27FC236}">
                <a16:creationId xmlns:a16="http://schemas.microsoft.com/office/drawing/2014/main" xmlns="" id="{8BB66ABA-25AC-41AD-89DB-FC11E483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28700"/>
            <a:ext cx="44323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rry Ellison Steps Down as Oracle CEO - Variety">
            <a:extLst>
              <a:ext uri="{FF2B5EF4-FFF2-40B4-BE49-F238E27FC236}">
                <a16:creationId xmlns:a16="http://schemas.microsoft.com/office/drawing/2014/main" xmlns="" id="{1356351C-2541-491D-AABC-0DEF9A788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539" y="79377"/>
            <a:ext cx="8637061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9400" y="114299"/>
            <a:ext cx="5755747" cy="5521324"/>
          </a:xfrm>
        </p:spPr>
        <p:txBody>
          <a:bodyPr/>
          <a:lstStyle/>
          <a:p>
            <a:r>
              <a:rPr lang="en-US" sz="3200" dirty="0"/>
              <a:t>Ellison has donated more than $430 million to antiaging research… </a:t>
            </a:r>
          </a:p>
          <a:p>
            <a:r>
              <a:rPr lang="en-US" sz="3200" dirty="0"/>
              <a:t>“Death has never made any sense to me. How can a person be there and then just vanish, just not be there? … </a:t>
            </a:r>
          </a:p>
          <a:p>
            <a:r>
              <a:rPr lang="en-US" sz="3200" dirty="0"/>
              <a:t>                   Death makes me </a:t>
            </a:r>
            <a:br>
              <a:rPr lang="en-US" sz="3200" dirty="0"/>
            </a:br>
            <a:r>
              <a:rPr lang="en-US" sz="3200" dirty="0"/>
              <a:t>                 very angry.            </a:t>
            </a:r>
          </a:p>
          <a:p>
            <a:r>
              <a:rPr lang="en-US" sz="3200" dirty="0"/>
              <a:t>              Premature death </a:t>
            </a:r>
            <a:br>
              <a:rPr lang="en-US" sz="3200" dirty="0"/>
            </a:br>
            <a:r>
              <a:rPr lang="en-US" sz="3200" dirty="0"/>
              <a:t>           makes me angrier still.”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30" y="5295900"/>
            <a:ext cx="5181003" cy="329914"/>
          </a:xfrm>
        </p:spPr>
        <p:txBody>
          <a:bodyPr/>
          <a:lstStyle/>
          <a:p>
            <a:r>
              <a:rPr lang="en-US" sz="800" dirty="0"/>
              <a:t>Mike Wilson, The Difference Between God and Larry Ellison: Inside the Oracle Corporation (New York: </a:t>
            </a:r>
            <a:r>
              <a:rPr lang="en-US" sz="800" dirty="0" err="1"/>
              <a:t>HarperBusiness</a:t>
            </a:r>
            <a:r>
              <a:rPr lang="en-US" sz="800" dirty="0"/>
              <a:t>, 2002), 266.  Cited in Clay Jones, Immortal (Harvest House, 2020), p. 24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E1D3781B-50EC-4F6F-B7CB-573FA0D4F620}"/>
              </a:ext>
            </a:extLst>
          </p:cNvPr>
          <p:cNvSpPr txBox="1">
            <a:spLocks/>
          </p:cNvSpPr>
          <p:nvPr/>
        </p:nvSpPr>
        <p:spPr bwMode="auto">
          <a:xfrm>
            <a:off x="279400" y="4000500"/>
            <a:ext cx="1931461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/>
              <a:t>Larry Ellison, Founder of Oracle, worth $108B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8E13A47-6E09-4702-BA87-80C0C1DB999F}"/>
              </a:ext>
            </a:extLst>
          </p:cNvPr>
          <p:cNvSpPr txBox="1">
            <a:spLocks/>
          </p:cNvSpPr>
          <p:nvPr/>
        </p:nvSpPr>
        <p:spPr bwMode="auto">
          <a:xfrm>
            <a:off x="100539" y="3004319"/>
            <a:ext cx="5055661" cy="2305191"/>
          </a:xfrm>
          <a:prstGeom prst="rect">
            <a:avLst/>
          </a:prstGeom>
          <a:solidFill>
            <a:srgbClr val="000000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There is a time to be born, and a time to die…</a:t>
            </a:r>
          </a:p>
          <a:p>
            <a:r>
              <a:rPr lang="en-US" kern="0" dirty="0"/>
              <a:t>Yet he has planted eternity in the human heart</a:t>
            </a:r>
          </a:p>
        </p:txBody>
      </p:sp>
    </p:spTree>
    <p:extLst>
      <p:ext uri="{BB962C8B-B14F-4D97-AF65-F5344CB8AC3E}">
        <p14:creationId xmlns:p14="http://schemas.microsoft.com/office/powerpoint/2010/main" val="15128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mplin Media Group - Frozen in time: Oregon firm preserves bodies, brains  in hopes that science catches up">
            <a:extLst>
              <a:ext uri="{FF2B5EF4-FFF2-40B4-BE49-F238E27FC236}">
                <a16:creationId xmlns:a16="http://schemas.microsoft.com/office/drawing/2014/main" xmlns="" id="{C17DC6B3-7E1B-4453-937E-EDC30A8E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" y="120407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2000" y="114299"/>
            <a:ext cx="4003147" cy="5181601"/>
          </a:xfrm>
        </p:spPr>
        <p:txBody>
          <a:bodyPr/>
          <a:lstStyle/>
          <a:p>
            <a:r>
              <a:rPr lang="en-US" sz="3200" dirty="0"/>
              <a:t>Yeah, I’m afraid of death in all ways, and I will never give up…</a:t>
            </a:r>
          </a:p>
          <a:p>
            <a:r>
              <a:rPr lang="en-US" sz="3200" dirty="0"/>
              <a:t>I want to yell at the entire world,</a:t>
            </a:r>
          </a:p>
          <a:p>
            <a:r>
              <a:rPr lang="en-US" sz="3200" dirty="0"/>
              <a:t>‘Don’t you get it, you’re going to die.</a:t>
            </a:r>
          </a:p>
          <a:p>
            <a:r>
              <a:rPr lang="en-US" sz="3200" dirty="0"/>
              <a:t>Here’s an option, 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i="1" u="sng" dirty="0"/>
              <a:t>only</a:t>
            </a:r>
            <a:r>
              <a:rPr lang="en-US" sz="3200" dirty="0"/>
              <a:t> option.’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0" y="5143500"/>
            <a:ext cx="4169833" cy="329914"/>
          </a:xfrm>
        </p:spPr>
        <p:txBody>
          <a:bodyPr/>
          <a:lstStyle/>
          <a:p>
            <a:r>
              <a:rPr lang="en-US" sz="800" dirty="0"/>
              <a:t>Ben </a:t>
            </a:r>
            <a:r>
              <a:rPr lang="en-US" sz="800" dirty="0" err="1"/>
              <a:t>Makuch</a:t>
            </a:r>
            <a:r>
              <a:rPr lang="en-US" sz="800" dirty="0"/>
              <a:t> in “Frozen Faith: Cryonics and the Quest to Cheat Death,” YouTube video uploaded by Motherboard, May 5, 2016, https://www.youtube.com/watch?v=m5KuNAeOtJ0 (accessed December 15, 2018).Cited in Clay Jones, Immortal (Harvest House, 2020), p. 50-51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E1D3781B-50EC-4F6F-B7CB-573FA0D4F620}"/>
              </a:ext>
            </a:extLst>
          </p:cNvPr>
          <p:cNvSpPr txBox="1">
            <a:spLocks/>
          </p:cNvSpPr>
          <p:nvPr/>
        </p:nvSpPr>
        <p:spPr bwMode="auto">
          <a:xfrm>
            <a:off x="0" y="4686300"/>
            <a:ext cx="2914125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/>
              <a:t>Jordan Sparks, </a:t>
            </a:r>
            <a:br>
              <a:rPr lang="en-US" sz="2000" kern="0" dirty="0"/>
            </a:br>
            <a:r>
              <a:rPr lang="en-US" sz="2000" kern="0" dirty="0"/>
              <a:t>director of the Oregon Cryonics Institute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7DEBD36-5524-45A4-ADF9-0BF425AAABAC}"/>
              </a:ext>
            </a:extLst>
          </p:cNvPr>
          <p:cNvSpPr txBox="1">
            <a:spLocks/>
          </p:cNvSpPr>
          <p:nvPr/>
        </p:nvSpPr>
        <p:spPr bwMode="auto">
          <a:xfrm>
            <a:off x="99486" y="2356292"/>
            <a:ext cx="5520266" cy="2305191"/>
          </a:xfrm>
          <a:prstGeom prst="rect">
            <a:avLst/>
          </a:prstGeom>
          <a:solidFill>
            <a:srgbClr val="000000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There is a time to be born, and a time to die…</a:t>
            </a:r>
          </a:p>
          <a:p>
            <a:r>
              <a:rPr lang="en-US" kern="0" dirty="0"/>
              <a:t>Yet he has planted eternity in the human heart</a:t>
            </a:r>
          </a:p>
        </p:txBody>
      </p:sp>
    </p:spTree>
    <p:extLst>
      <p:ext uri="{BB962C8B-B14F-4D97-AF65-F5344CB8AC3E}">
        <p14:creationId xmlns:p14="http://schemas.microsoft.com/office/powerpoint/2010/main" val="15992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there was a way to overcome death? To get safely from “now” to “eternity”?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eternal Son of God entered the “now”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He lived as a human and died for your sins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“Death is swallowed up in victory” </a:t>
            </a:r>
            <a:r>
              <a:rPr lang="en-US" sz="2000" i="1" dirty="0"/>
              <a:t>(1 Cor 15:54)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The first step to a proper use of time is getting right with God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36C3A-39F8-4EC2-A67B-ED7111B58E5A}"/>
              </a:ext>
            </a:extLst>
          </p:cNvPr>
          <p:cNvGrpSpPr/>
          <p:nvPr/>
        </p:nvGrpSpPr>
        <p:grpSpPr>
          <a:xfrm>
            <a:off x="2790336" y="4486275"/>
            <a:ext cx="596646" cy="1261706"/>
            <a:chOff x="2790336" y="4486275"/>
            <a:chExt cx="596646" cy="12617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DC9B2E5-21F5-4DB9-95BE-DB629C947920}"/>
                </a:ext>
              </a:extLst>
            </p:cNvPr>
            <p:cNvCxnSpPr/>
            <p:nvPr/>
          </p:nvCxnSpPr>
          <p:spPr bwMode="auto">
            <a:xfrm>
              <a:off x="31750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xmlns="" id="{89727F95-CB5C-4A21-9E0A-EF2CC653674F}"/>
                </a:ext>
              </a:extLst>
            </p:cNvPr>
            <p:cNvSpPr/>
            <p:nvPr/>
          </p:nvSpPr>
          <p:spPr bwMode="auto">
            <a:xfrm rot="2963180">
              <a:off x="2484503" y="4845502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C9B7357-2F4D-4890-AB7E-D41545CDC88A}"/>
              </a:ext>
            </a:extLst>
          </p:cNvPr>
          <p:cNvCxnSpPr>
            <a:cxnSpLocks/>
          </p:cNvCxnSpPr>
          <p:nvPr/>
        </p:nvCxnSpPr>
        <p:spPr bwMode="auto">
          <a:xfrm>
            <a:off x="0" y="4634595"/>
            <a:ext cx="980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A8C275-D7FB-423B-96FB-3465247F621B}"/>
              </a:ext>
            </a:extLst>
          </p:cNvPr>
          <p:cNvGrpSpPr/>
          <p:nvPr/>
        </p:nvGrpSpPr>
        <p:grpSpPr>
          <a:xfrm>
            <a:off x="743078" y="4486275"/>
            <a:ext cx="596646" cy="1370561"/>
            <a:chOff x="743078" y="4486275"/>
            <a:chExt cx="596646" cy="1370561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A631588A-935B-4F0B-B429-8B1749D6F352}"/>
                </a:ext>
              </a:extLst>
            </p:cNvPr>
            <p:cNvSpPr/>
            <p:nvPr/>
          </p:nvSpPr>
          <p:spPr bwMode="auto">
            <a:xfrm rot="2963180">
              <a:off x="437245" y="4954357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Born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0C358E-81D3-4966-972A-3912DD811EE5}"/>
                </a:ext>
              </a:extLst>
            </p:cNvPr>
            <p:cNvCxnSpPr/>
            <p:nvPr/>
          </p:nvCxnSpPr>
          <p:spPr bwMode="auto">
            <a:xfrm>
              <a:off x="10414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9636B745-E828-481B-A94D-76E6739EEEC1}"/>
              </a:ext>
            </a:extLst>
          </p:cNvPr>
          <p:cNvSpPr txBox="1">
            <a:spLocks/>
          </p:cNvSpPr>
          <p:nvPr/>
        </p:nvSpPr>
        <p:spPr bwMode="auto">
          <a:xfrm>
            <a:off x="5483840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Eternity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2FB60B2B-8107-4015-92DC-7411C65A28D7}"/>
              </a:ext>
            </a:extLst>
          </p:cNvPr>
          <p:cNvSpPr txBox="1">
            <a:spLocks/>
          </p:cNvSpPr>
          <p:nvPr/>
        </p:nvSpPr>
        <p:spPr bwMode="auto">
          <a:xfrm>
            <a:off x="1146175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8084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big key to understanding Ecclesiastes (and life!)</a:t>
            </a:r>
            <a:br>
              <a:rPr lang="en-US" dirty="0"/>
            </a:br>
            <a:r>
              <a:rPr lang="en-US" dirty="0"/>
              <a:t>is finding that balance between eternity and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Enjoy life… and remember there’s an afterlife and a God who is really there</a:t>
            </a:r>
          </a:p>
          <a:p>
            <a:pPr marL="571500" indent="-571500">
              <a:buFontTx/>
              <a:buChar char="-"/>
            </a:pPr>
            <a:r>
              <a:rPr lang="en-US" dirty="0"/>
              <a:t>Enjoy pleasure… but under God’s design, and allow your desires to point you to the Creator of pleasure and eternity with Him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36C3A-39F8-4EC2-A67B-ED7111B58E5A}"/>
              </a:ext>
            </a:extLst>
          </p:cNvPr>
          <p:cNvGrpSpPr/>
          <p:nvPr/>
        </p:nvGrpSpPr>
        <p:grpSpPr>
          <a:xfrm>
            <a:off x="2790336" y="4486275"/>
            <a:ext cx="596646" cy="1261706"/>
            <a:chOff x="2790336" y="4486275"/>
            <a:chExt cx="596646" cy="12617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DC9B2E5-21F5-4DB9-95BE-DB629C947920}"/>
                </a:ext>
              </a:extLst>
            </p:cNvPr>
            <p:cNvCxnSpPr/>
            <p:nvPr/>
          </p:nvCxnSpPr>
          <p:spPr bwMode="auto">
            <a:xfrm>
              <a:off x="31750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xmlns="" id="{89727F95-CB5C-4A21-9E0A-EF2CC653674F}"/>
                </a:ext>
              </a:extLst>
            </p:cNvPr>
            <p:cNvSpPr/>
            <p:nvPr/>
          </p:nvSpPr>
          <p:spPr bwMode="auto">
            <a:xfrm rot="2963180">
              <a:off x="2484503" y="4845502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C9B7357-2F4D-4890-AB7E-D41545CDC88A}"/>
              </a:ext>
            </a:extLst>
          </p:cNvPr>
          <p:cNvCxnSpPr>
            <a:cxnSpLocks/>
          </p:cNvCxnSpPr>
          <p:nvPr/>
        </p:nvCxnSpPr>
        <p:spPr bwMode="auto">
          <a:xfrm>
            <a:off x="0" y="4634595"/>
            <a:ext cx="980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A8C275-D7FB-423B-96FB-3465247F621B}"/>
              </a:ext>
            </a:extLst>
          </p:cNvPr>
          <p:cNvGrpSpPr/>
          <p:nvPr/>
        </p:nvGrpSpPr>
        <p:grpSpPr>
          <a:xfrm>
            <a:off x="743078" y="4486275"/>
            <a:ext cx="596646" cy="1370561"/>
            <a:chOff x="743078" y="4486275"/>
            <a:chExt cx="596646" cy="1370561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A631588A-935B-4F0B-B429-8B1749D6F352}"/>
                </a:ext>
              </a:extLst>
            </p:cNvPr>
            <p:cNvSpPr/>
            <p:nvPr/>
          </p:nvSpPr>
          <p:spPr bwMode="auto">
            <a:xfrm rot="2963180">
              <a:off x="437245" y="4954357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Born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0C358E-81D3-4966-972A-3912DD811EE5}"/>
                </a:ext>
              </a:extLst>
            </p:cNvPr>
            <p:cNvCxnSpPr/>
            <p:nvPr/>
          </p:nvCxnSpPr>
          <p:spPr bwMode="auto">
            <a:xfrm>
              <a:off x="10414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9636B745-E828-481B-A94D-76E6739EEEC1}"/>
              </a:ext>
            </a:extLst>
          </p:cNvPr>
          <p:cNvSpPr txBox="1">
            <a:spLocks/>
          </p:cNvSpPr>
          <p:nvPr/>
        </p:nvSpPr>
        <p:spPr bwMode="auto">
          <a:xfrm>
            <a:off x="5483840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Eternity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2FB60B2B-8107-4015-92DC-7411C65A28D7}"/>
              </a:ext>
            </a:extLst>
          </p:cNvPr>
          <p:cNvSpPr txBox="1">
            <a:spLocks/>
          </p:cNvSpPr>
          <p:nvPr/>
        </p:nvSpPr>
        <p:spPr bwMode="auto">
          <a:xfrm>
            <a:off x="1146175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720510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big key to understanding Ecclesiastes (and life!)</a:t>
            </a:r>
            <a:br>
              <a:rPr lang="en-US" dirty="0"/>
            </a:br>
            <a:r>
              <a:rPr lang="en-US" dirty="0"/>
              <a:t>is finding that balance between eternity and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You need to live wisely now… but do it in light of eternity, because time is final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36C3A-39F8-4EC2-A67B-ED7111B58E5A}"/>
              </a:ext>
            </a:extLst>
          </p:cNvPr>
          <p:cNvGrpSpPr/>
          <p:nvPr/>
        </p:nvGrpSpPr>
        <p:grpSpPr>
          <a:xfrm>
            <a:off x="2790336" y="4486275"/>
            <a:ext cx="596646" cy="1261706"/>
            <a:chOff x="2790336" y="4486275"/>
            <a:chExt cx="596646" cy="12617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DC9B2E5-21F5-4DB9-95BE-DB629C947920}"/>
                </a:ext>
              </a:extLst>
            </p:cNvPr>
            <p:cNvCxnSpPr/>
            <p:nvPr/>
          </p:nvCxnSpPr>
          <p:spPr bwMode="auto">
            <a:xfrm>
              <a:off x="31750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xmlns="" id="{89727F95-CB5C-4A21-9E0A-EF2CC653674F}"/>
                </a:ext>
              </a:extLst>
            </p:cNvPr>
            <p:cNvSpPr/>
            <p:nvPr/>
          </p:nvSpPr>
          <p:spPr bwMode="auto">
            <a:xfrm rot="2963180">
              <a:off x="2484503" y="4845502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C9B7357-2F4D-4890-AB7E-D41545CDC88A}"/>
              </a:ext>
            </a:extLst>
          </p:cNvPr>
          <p:cNvCxnSpPr>
            <a:cxnSpLocks/>
          </p:cNvCxnSpPr>
          <p:nvPr/>
        </p:nvCxnSpPr>
        <p:spPr bwMode="auto">
          <a:xfrm>
            <a:off x="0" y="4634595"/>
            <a:ext cx="980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A8C275-D7FB-423B-96FB-3465247F621B}"/>
              </a:ext>
            </a:extLst>
          </p:cNvPr>
          <p:cNvGrpSpPr/>
          <p:nvPr/>
        </p:nvGrpSpPr>
        <p:grpSpPr>
          <a:xfrm>
            <a:off x="743078" y="4486275"/>
            <a:ext cx="596646" cy="1370561"/>
            <a:chOff x="743078" y="4486275"/>
            <a:chExt cx="596646" cy="1370561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A631588A-935B-4F0B-B429-8B1749D6F352}"/>
                </a:ext>
              </a:extLst>
            </p:cNvPr>
            <p:cNvSpPr/>
            <p:nvPr/>
          </p:nvSpPr>
          <p:spPr bwMode="auto">
            <a:xfrm rot="2963180">
              <a:off x="437245" y="4954357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Born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0C358E-81D3-4966-972A-3912DD811EE5}"/>
                </a:ext>
              </a:extLst>
            </p:cNvPr>
            <p:cNvCxnSpPr/>
            <p:nvPr/>
          </p:nvCxnSpPr>
          <p:spPr bwMode="auto">
            <a:xfrm>
              <a:off x="10414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9636B745-E828-481B-A94D-76E6739EEEC1}"/>
              </a:ext>
            </a:extLst>
          </p:cNvPr>
          <p:cNvSpPr txBox="1">
            <a:spLocks/>
          </p:cNvSpPr>
          <p:nvPr/>
        </p:nvSpPr>
        <p:spPr bwMode="auto">
          <a:xfrm>
            <a:off x="5483840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Eternity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2FB60B2B-8107-4015-92DC-7411C65A28D7}"/>
              </a:ext>
            </a:extLst>
          </p:cNvPr>
          <p:cNvSpPr txBox="1">
            <a:spLocks/>
          </p:cNvSpPr>
          <p:nvPr/>
        </p:nvSpPr>
        <p:spPr bwMode="auto">
          <a:xfrm>
            <a:off x="1146175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456602224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big key to understanding Ecclesiastes (and life!)</a:t>
            </a:r>
            <a:br>
              <a:rPr lang="en-US" dirty="0"/>
            </a:br>
            <a:r>
              <a:rPr lang="en-US" dirty="0"/>
              <a:t>is finding that balance between eternity and now</a:t>
            </a:r>
          </a:p>
          <a:p>
            <a:pPr marL="571500" indent="-571500">
              <a:buFontTx/>
              <a:buChar char="-"/>
            </a:pPr>
            <a:r>
              <a:rPr lang="en-US" dirty="0"/>
              <a:t>You need to live wisely now… but do it in light of eternity, because time is final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F836C3A-39F8-4EC2-A67B-ED7111B58E5A}"/>
              </a:ext>
            </a:extLst>
          </p:cNvPr>
          <p:cNvGrpSpPr/>
          <p:nvPr/>
        </p:nvGrpSpPr>
        <p:grpSpPr>
          <a:xfrm>
            <a:off x="2790336" y="4486275"/>
            <a:ext cx="596646" cy="1261706"/>
            <a:chOff x="2790336" y="4486275"/>
            <a:chExt cx="596646" cy="12617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ADC9B2E5-21F5-4DB9-95BE-DB629C947920}"/>
                </a:ext>
              </a:extLst>
            </p:cNvPr>
            <p:cNvCxnSpPr/>
            <p:nvPr/>
          </p:nvCxnSpPr>
          <p:spPr bwMode="auto">
            <a:xfrm>
              <a:off x="31750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ounded Rectangle 6">
              <a:extLst>
                <a:ext uri="{FF2B5EF4-FFF2-40B4-BE49-F238E27FC236}">
                  <a16:creationId xmlns:a16="http://schemas.microsoft.com/office/drawing/2014/main" xmlns="" id="{89727F95-CB5C-4A21-9E0A-EF2CC653674F}"/>
                </a:ext>
              </a:extLst>
            </p:cNvPr>
            <p:cNvSpPr/>
            <p:nvPr/>
          </p:nvSpPr>
          <p:spPr bwMode="auto">
            <a:xfrm rot="2963180">
              <a:off x="2484503" y="4845502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C9B7357-2F4D-4890-AB7E-D41545CDC88A}"/>
              </a:ext>
            </a:extLst>
          </p:cNvPr>
          <p:cNvCxnSpPr>
            <a:cxnSpLocks/>
          </p:cNvCxnSpPr>
          <p:nvPr/>
        </p:nvCxnSpPr>
        <p:spPr bwMode="auto">
          <a:xfrm>
            <a:off x="0" y="4634595"/>
            <a:ext cx="9804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A8C275-D7FB-423B-96FB-3465247F621B}"/>
              </a:ext>
            </a:extLst>
          </p:cNvPr>
          <p:cNvGrpSpPr/>
          <p:nvPr/>
        </p:nvGrpSpPr>
        <p:grpSpPr>
          <a:xfrm>
            <a:off x="743078" y="4486275"/>
            <a:ext cx="596646" cy="1370561"/>
            <a:chOff x="743078" y="4486275"/>
            <a:chExt cx="596646" cy="1370561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xmlns="" id="{A631588A-935B-4F0B-B429-8B1749D6F352}"/>
                </a:ext>
              </a:extLst>
            </p:cNvPr>
            <p:cNvSpPr/>
            <p:nvPr/>
          </p:nvSpPr>
          <p:spPr bwMode="auto">
            <a:xfrm rot="2963180">
              <a:off x="437245" y="4954357"/>
              <a:ext cx="1208312" cy="596646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sp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en-US" sz="36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Born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70C358E-81D3-4966-972A-3912DD811EE5}"/>
                </a:ext>
              </a:extLst>
            </p:cNvPr>
            <p:cNvCxnSpPr/>
            <p:nvPr/>
          </p:nvCxnSpPr>
          <p:spPr bwMode="auto">
            <a:xfrm>
              <a:off x="1041400" y="4486275"/>
              <a:ext cx="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9636B745-E828-481B-A94D-76E6739EEEC1}"/>
              </a:ext>
            </a:extLst>
          </p:cNvPr>
          <p:cNvSpPr txBox="1">
            <a:spLocks/>
          </p:cNvSpPr>
          <p:nvPr/>
        </p:nvSpPr>
        <p:spPr bwMode="auto">
          <a:xfrm>
            <a:off x="5483840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Eternity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2FB60B2B-8107-4015-92DC-7411C65A28D7}"/>
              </a:ext>
            </a:extLst>
          </p:cNvPr>
          <p:cNvSpPr txBox="1">
            <a:spLocks/>
          </p:cNvSpPr>
          <p:nvPr/>
        </p:nvSpPr>
        <p:spPr bwMode="auto">
          <a:xfrm>
            <a:off x="1146175" y="4176680"/>
            <a:ext cx="1935519" cy="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kern="0" dirty="0">
                <a:latin typeface="Calibri Light" panose="020F0302020204030204" pitchFamily="34" charset="0"/>
              </a:rPr>
              <a:t>Now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D62B0DA3-CC89-49E0-93E7-7DE6F5206C40}"/>
              </a:ext>
            </a:extLst>
          </p:cNvPr>
          <p:cNvSpPr/>
          <p:nvPr/>
        </p:nvSpPr>
        <p:spPr bwMode="auto">
          <a:xfrm>
            <a:off x="172056" y="2513135"/>
            <a:ext cx="981861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People should eat and drink and enjoy the fruits of their labor, for these are gifts from God.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I know that whatever God does will endure forever. Nothing can be added to it or taken from it.</a:t>
            </a:r>
          </a:p>
        </p:txBody>
      </p:sp>
    </p:spTree>
    <p:extLst>
      <p:ext uri="{BB962C8B-B14F-4D97-AF65-F5344CB8AC3E}">
        <p14:creationId xmlns:p14="http://schemas.microsoft.com/office/powerpoint/2010/main" val="651274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 have a relationship with him, we will need guidance from him to know how to use our time in light of eternity</a:t>
            </a:r>
          </a:p>
          <a:p>
            <a:r>
              <a:rPr lang="en-US" dirty="0"/>
              <a:t>We need to see things from his perspective</a:t>
            </a:r>
          </a:p>
          <a:p>
            <a:endParaRPr 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4CCAA874-A882-4CE0-B973-EAB64AF0DBD7}"/>
              </a:ext>
            </a:extLst>
          </p:cNvPr>
          <p:cNvSpPr/>
          <p:nvPr/>
        </p:nvSpPr>
        <p:spPr bwMode="auto">
          <a:xfrm>
            <a:off x="584200" y="3314700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“People cannot see the whole scope of God’s work from beginning to end.”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(Eccl 3:11)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xmlns="" id="{7F0155F6-ACC8-4F8D-BF3C-63D49095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84"/>
            <a:ext cx="10175089" cy="57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or, indoor, wall, room&#10;&#10;Description automatically generated">
            <a:extLst>
              <a:ext uri="{FF2B5EF4-FFF2-40B4-BE49-F238E27FC236}">
                <a16:creationId xmlns:a16="http://schemas.microsoft.com/office/drawing/2014/main" xmlns="" id="{7F0155F6-ACC8-4F8D-BF3C-63D490958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84"/>
            <a:ext cx="10175089" cy="5727884"/>
          </a:xfrm>
          <a:prstGeom prst="rect">
            <a:avLst/>
          </a:prstGeom>
        </p:spPr>
      </p:pic>
      <p:pic>
        <p:nvPicPr>
          <p:cNvPr id="5" name="Picture 4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xmlns="" id="{C71B3EEC-C278-45ED-B73E-D53460892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144" y="19050"/>
            <a:ext cx="4876800" cy="5668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2675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is in God’s hands, so learn to enjoy whatever season you are in</a:t>
            </a:r>
          </a:p>
          <a:p>
            <a:pPr marL="571500" indent="-571500">
              <a:buFontTx/>
              <a:buChar char="-"/>
            </a:pPr>
            <a:r>
              <a:rPr lang="en-US" dirty="0"/>
              <a:t>Some always long for the next phase of life</a:t>
            </a:r>
          </a:p>
          <a:p>
            <a:pPr marL="571500" indent="-571500">
              <a:buFontTx/>
              <a:buChar char="-"/>
            </a:pPr>
            <a:r>
              <a:rPr lang="en-US" dirty="0"/>
              <a:t>Others live in the past, full of regrets</a:t>
            </a:r>
          </a:p>
          <a:p>
            <a:pPr marL="571500" indent="-571500">
              <a:buFontTx/>
              <a:buChar char="-"/>
            </a:pPr>
            <a:r>
              <a:rPr lang="en-US" dirty="0"/>
              <a:t>You have to learn to be happy in all the seasons of life.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E38D272-995E-41CD-B82E-EE75035E5773}"/>
              </a:ext>
            </a:extLst>
          </p:cNvPr>
          <p:cNvSpPr/>
          <p:nvPr/>
        </p:nvSpPr>
        <p:spPr bwMode="auto">
          <a:xfrm>
            <a:off x="3098800" y="4434971"/>
            <a:ext cx="6553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long for “the good old days.” This is not wise.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(Eccl 7:10)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403B4-9DD2-4E95-A32F-FE9F3AF0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pic>
        <p:nvPicPr>
          <p:cNvPr id="2050" name="Picture 2" descr="Vol.9 Legibility, accuracy, and functionality. The design of stopwatches. |  by Seiko watch design">
            <a:extLst>
              <a:ext uri="{FF2B5EF4-FFF2-40B4-BE49-F238E27FC236}">
                <a16:creationId xmlns:a16="http://schemas.microsoft.com/office/drawing/2014/main" xmlns="" id="{8BB66ABA-25AC-41AD-89DB-FC11E483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28700"/>
            <a:ext cx="44323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me Creator - Funny Time is up pencils down! Meme Generator at  MemeCreator.org!">
            <a:extLst>
              <a:ext uri="{FF2B5EF4-FFF2-40B4-BE49-F238E27FC236}">
                <a16:creationId xmlns:a16="http://schemas.microsoft.com/office/drawing/2014/main" xmlns="" id="{3C0217C2-823D-490F-8DEB-29548AC6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13378"/>
            <a:ext cx="5752238" cy="43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accept the negatives in life</a:t>
            </a:r>
          </a:p>
          <a:p>
            <a:pPr marL="571500" indent="-571500">
              <a:buFontTx/>
              <a:buChar char="-"/>
            </a:pPr>
            <a:r>
              <a:rPr lang="en-US" dirty="0"/>
              <a:t>With God, we know he causes all things to work together for good </a:t>
            </a:r>
            <a:r>
              <a:rPr lang="en-US" sz="2400" i="1" dirty="0"/>
              <a:t>(Rom 8:28)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We also can look forward to that day when these negatives will be deleted – when he makes all things new</a:t>
            </a:r>
          </a:p>
        </p:txBody>
      </p:sp>
    </p:spTree>
    <p:extLst>
      <p:ext uri="{BB962C8B-B14F-4D97-AF65-F5344CB8AC3E}">
        <p14:creationId xmlns:p14="http://schemas.microsoft.com/office/powerpoint/2010/main" val="1350571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most of the time God has given you</a:t>
            </a:r>
          </a:p>
          <a:p>
            <a:pPr marL="457200" indent="-457200">
              <a:buFontTx/>
              <a:buChar char="-"/>
            </a:pPr>
            <a:r>
              <a:rPr lang="en-US" dirty="0"/>
              <a:t>Do a time study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“How is eternity reflected in my daily use of time?”</a:t>
            </a:r>
          </a:p>
          <a:p>
            <a:pPr marL="457200" indent="-457200">
              <a:buFontTx/>
              <a:buChar char="-"/>
            </a:pPr>
            <a:r>
              <a:rPr lang="en-US" dirty="0"/>
              <a:t>Keep a personal calendar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Get the important stuff onto a regular schedule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6F5E6EC-C19F-40BD-A1A4-3E9E57F89894}"/>
              </a:ext>
            </a:extLst>
          </p:cNvPr>
          <p:cNvSpPr/>
          <p:nvPr/>
        </p:nvSpPr>
        <p:spPr bwMode="auto">
          <a:xfrm>
            <a:off x="2489200" y="3999873"/>
            <a:ext cx="7391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very careful, then, how you live—not as unwise but as wise, making the most of every opportunity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 5:15-16)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18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your trust in Jesus to overcome death</a:t>
            </a:r>
          </a:p>
          <a:p>
            <a:pPr marL="571500" indent="-571500">
              <a:buFontTx/>
              <a:buChar char="-"/>
            </a:pPr>
            <a:r>
              <a:rPr lang="en-US" dirty="0"/>
              <a:t>Solomon: </a:t>
            </a:r>
            <a:br>
              <a:rPr lang="en-US" dirty="0"/>
            </a:br>
            <a:r>
              <a:rPr lang="en-US" dirty="0"/>
              <a:t>“There is a time to be born and a time to die.”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Jesus: </a:t>
            </a:r>
            <a:br>
              <a:rPr lang="en-US" dirty="0"/>
            </a:br>
            <a:r>
              <a:rPr lang="en-US" dirty="0"/>
              <a:t>I bring a new birth </a:t>
            </a:r>
            <a:r>
              <a:rPr lang="en-US" sz="2400" i="1" dirty="0"/>
              <a:t>(John 3:7)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Jesus: </a:t>
            </a:r>
            <a:br>
              <a:rPr lang="en-US" dirty="0"/>
            </a:br>
            <a:r>
              <a:rPr lang="en-US" dirty="0"/>
              <a:t>“He who believes in Me will live even if he dies” </a:t>
            </a:r>
            <a:r>
              <a:rPr lang="en-US" sz="2400" i="1" dirty="0"/>
              <a:t>(John 11:25)</a:t>
            </a:r>
          </a:p>
        </p:txBody>
      </p:sp>
    </p:spTree>
    <p:extLst>
      <p:ext uri="{BB962C8B-B14F-4D97-AF65-F5344CB8AC3E}">
        <p14:creationId xmlns:p14="http://schemas.microsoft.com/office/powerpoint/2010/main" val="1051784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C0B457-DF16-4CA8-95BA-7F18A6FD2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431800"/>
            <a:ext cx="9821333" cy="4635500"/>
          </a:xfrm>
        </p:spPr>
        <p:txBody>
          <a:bodyPr/>
          <a:lstStyle/>
          <a:p>
            <a:pPr marL="0" indent="0" algn="ctr"/>
            <a:r>
              <a:rPr lang="en-US" sz="4000" dirty="0"/>
              <a:t>“God himself will be with them.</a:t>
            </a:r>
          </a:p>
          <a:p>
            <a:pPr marL="0" indent="0" algn="ctr"/>
            <a:r>
              <a:rPr lang="en-US" sz="4000" dirty="0"/>
              <a:t>He will wipe every tear from their eyes, and there will be no more death or sorrow or crying or pain. </a:t>
            </a:r>
          </a:p>
          <a:p>
            <a:pPr marL="0" indent="0" algn="ctr"/>
            <a:r>
              <a:rPr lang="en-US" sz="4000" dirty="0"/>
              <a:t>All these things are gone forever.”</a:t>
            </a:r>
          </a:p>
          <a:p>
            <a:pPr marL="0" indent="0" algn="ctr"/>
            <a:r>
              <a:rPr lang="en-US" sz="4000" dirty="0"/>
              <a:t>And the one sitting on the throne said, “Look, I am making everything new!”</a:t>
            </a:r>
          </a:p>
          <a:p>
            <a:pPr marL="0" indent="0" algn="ctr"/>
            <a:endParaRPr lang="en-US" sz="1800" dirty="0"/>
          </a:p>
          <a:p>
            <a:pPr marL="0" indent="0" algn="ctr"/>
            <a:r>
              <a:rPr lang="en-US" sz="1800" dirty="0"/>
              <a:t>A time to kill – grieve – tear down – turn away – give up the search – to tear – to hate – to war  – to die</a:t>
            </a:r>
          </a:p>
          <a:p>
            <a:pPr mar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Ecclesiastes 3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496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Ecclesiastes 4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Daily Grind and Our Relationships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403B4-9DD2-4E95-A32F-FE9F3AF0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pic>
        <p:nvPicPr>
          <p:cNvPr id="2050" name="Picture 2" descr="Vol.9 Legibility, accuracy, and functionality. The design of stopwatches. |  by Seiko watch design">
            <a:extLst>
              <a:ext uri="{FF2B5EF4-FFF2-40B4-BE49-F238E27FC236}">
                <a16:creationId xmlns:a16="http://schemas.microsoft.com/office/drawing/2014/main" xmlns="" id="{8BB66ABA-25AC-41AD-89DB-FC11E483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28700"/>
            <a:ext cx="44323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EF4A86-F78F-48C6-8E36-556A866BA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6"/>
          <a:stretch/>
        </p:blipFill>
        <p:spPr>
          <a:xfrm>
            <a:off x="660400" y="1181100"/>
            <a:ext cx="5699322" cy="164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E0FFA6-43EE-4E07-A3D8-F00E1D6AD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48" y="2987675"/>
            <a:ext cx="5635625" cy="1644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0A91EA-B2F4-4541-A410-3775207C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0" y="3734792"/>
            <a:ext cx="5559477" cy="18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66700-EC44-4ABA-B4E3-A680CEE6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time?</a:t>
            </a:r>
          </a:p>
          <a:p>
            <a:r>
              <a:rPr lang="en-US" dirty="0"/>
              <a:t>“A duration in which things happen”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Completely irretrievable</a:t>
            </a:r>
          </a:p>
          <a:p>
            <a:pPr marL="571500" indent="-571500">
              <a:buFontTx/>
              <a:buChar char="-"/>
            </a:pPr>
            <a:r>
              <a:rPr lang="en-US" dirty="0"/>
              <a:t>Can never repeat it or relive it</a:t>
            </a:r>
          </a:p>
          <a:p>
            <a:pPr marL="571500" indent="-571500">
              <a:buFontTx/>
              <a:buChar char="-"/>
            </a:pPr>
            <a:r>
              <a:rPr lang="en-US" dirty="0"/>
              <a:t>Travels alongside us every day</a:t>
            </a:r>
          </a:p>
          <a:p>
            <a:pPr marL="571500" indent="-571500">
              <a:buFontTx/>
              <a:buChar char="-"/>
            </a:pPr>
            <a:r>
              <a:rPr lang="en-US" dirty="0"/>
              <a:t>Has eternity wrapped up in it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403B4-9DD2-4E95-A32F-FE9F3AF0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pic>
        <p:nvPicPr>
          <p:cNvPr id="2050" name="Picture 2" descr="Vol.9 Legibility, accuracy, and functionality. The design of stopwatches. |  by Seiko watch design">
            <a:extLst>
              <a:ext uri="{FF2B5EF4-FFF2-40B4-BE49-F238E27FC236}">
                <a16:creationId xmlns:a16="http://schemas.microsoft.com/office/drawing/2014/main" xmlns="" id="{8BB66ABA-25AC-41AD-89DB-FC11E483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28700"/>
            <a:ext cx="44323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36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njamin Franklin&amp;#39;s Timeless Money Advice">
            <a:extLst>
              <a:ext uri="{FF2B5EF4-FFF2-40B4-BE49-F238E27FC236}">
                <a16:creationId xmlns:a16="http://schemas.microsoft.com/office/drawing/2014/main" xmlns="" id="{2FADA087-4A4A-477B-B0FC-BF0955117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350" y="-38099"/>
            <a:ext cx="101663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A858DF4-16B3-4C96-95D4-9E0409786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00" y="1790699"/>
            <a:ext cx="4953000" cy="3810001"/>
          </a:xfrm>
        </p:spPr>
        <p:txBody>
          <a:bodyPr/>
          <a:lstStyle/>
          <a:p>
            <a:r>
              <a:rPr lang="en-US" dirty="0"/>
              <a:t>Do you love life?</a:t>
            </a:r>
          </a:p>
          <a:p>
            <a:r>
              <a:rPr lang="en-US" dirty="0"/>
              <a:t>Then do not squander time for that’s the stuff life is made of.</a:t>
            </a:r>
          </a:p>
        </p:txBody>
      </p:sp>
    </p:spTree>
    <p:extLst>
      <p:ext uri="{BB962C8B-B14F-4D97-AF65-F5344CB8AC3E}">
        <p14:creationId xmlns:p14="http://schemas.microsoft.com/office/powerpoint/2010/main" val="3688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66700-EC44-4ABA-B4E3-A680CEE6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889000"/>
            <a:ext cx="6206066" cy="4635500"/>
          </a:xfrm>
        </p:spPr>
        <p:txBody>
          <a:bodyPr/>
          <a:lstStyle/>
          <a:p>
            <a:r>
              <a:rPr lang="en-US" dirty="0"/>
              <a:t>Solomon mentions “time” </a:t>
            </a:r>
            <a:br>
              <a:rPr lang="en-US" dirty="0"/>
            </a:br>
            <a:r>
              <a:rPr lang="en-US" dirty="0"/>
              <a:t>31 times in 11 verses.</a:t>
            </a:r>
          </a:p>
          <a:p>
            <a:r>
              <a:rPr lang="en-US" dirty="0"/>
              <a:t>Then he speaks of “eternity”</a:t>
            </a:r>
            <a:br>
              <a:rPr lang="en-US" dirty="0"/>
            </a:br>
            <a:r>
              <a:rPr lang="en-US" dirty="0"/>
              <a:t>and “forever”</a:t>
            </a:r>
          </a:p>
          <a:p>
            <a:r>
              <a:rPr lang="en-US" dirty="0"/>
              <a:t>So… what do time and eternity have to do with the meaninglessness of life under the sun?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403B4-9DD2-4E95-A32F-FE9F3AF0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pic>
        <p:nvPicPr>
          <p:cNvPr id="2050" name="Picture 2" descr="Vol.9 Legibility, accuracy, and functionality. The design of stopwatches. |  by Seiko watch design">
            <a:extLst>
              <a:ext uri="{FF2B5EF4-FFF2-40B4-BE49-F238E27FC236}">
                <a16:creationId xmlns:a16="http://schemas.microsoft.com/office/drawing/2014/main" xmlns="" id="{8BB66ABA-25AC-41AD-89DB-FC11E4837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028700"/>
            <a:ext cx="44323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85296-AA5B-48DB-931C-6B5789D5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A3FF71-E792-452A-BAEC-887768B0D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For everything there is a season, </a:t>
            </a:r>
            <a:br>
              <a:rPr lang="en-US" dirty="0"/>
            </a:br>
            <a:r>
              <a:rPr lang="en-US" dirty="0"/>
              <a:t>a time for every purpose under heaven.</a:t>
            </a:r>
          </a:p>
          <a:p>
            <a:r>
              <a:rPr lang="en-US" dirty="0"/>
              <a:t>2 A time to be born and a time to die.</a:t>
            </a:r>
            <a:br>
              <a:rPr lang="en-US" dirty="0"/>
            </a:br>
            <a:r>
              <a:rPr lang="en-US" dirty="0"/>
              <a:t>A time to plant and a time to harvest.</a:t>
            </a:r>
          </a:p>
          <a:p>
            <a:r>
              <a:rPr lang="en-US" dirty="0"/>
              <a:t>3 A time to kill and a time to heal.</a:t>
            </a:r>
            <a:br>
              <a:rPr lang="en-US" dirty="0"/>
            </a:br>
            <a:r>
              <a:rPr lang="en-US" dirty="0"/>
              <a:t>A time to tear down and a time to build up.</a:t>
            </a:r>
          </a:p>
          <a:p>
            <a:r>
              <a:rPr lang="en-US" dirty="0"/>
              <a:t>4 A time to cry and a time to laugh.</a:t>
            </a:r>
            <a:br>
              <a:rPr lang="en-US" dirty="0"/>
            </a:br>
            <a:r>
              <a:rPr lang="en-US" dirty="0"/>
              <a:t>A time to grieve and a time to dance.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1891</Words>
  <Application>Microsoft Office PowerPoint</Application>
  <PresentationFormat>Custom</PresentationFormat>
  <Paragraphs>276</Paragraphs>
  <Slides>44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Ecclesiastes 3</vt:lpstr>
      <vt:lpstr>Imagine…</vt:lpstr>
      <vt:lpstr>The Reality</vt:lpstr>
      <vt:lpstr>The Reality</vt:lpstr>
      <vt:lpstr>The Reality</vt:lpstr>
      <vt:lpstr>The Reality</vt:lpstr>
      <vt:lpstr>PowerPoint Presentation</vt:lpstr>
      <vt:lpstr>Ecclesiastes 3</vt:lpstr>
      <vt:lpstr>Ecclesiastes 3</vt:lpstr>
      <vt:lpstr>Ecclesiastes 3</vt:lpstr>
      <vt:lpstr>Ecclesiastes 3</vt:lpstr>
      <vt:lpstr>Ecclesiastes 3</vt:lpstr>
      <vt:lpstr>Ecclesiastes 3</vt:lpstr>
      <vt:lpstr>Ecclesiastes 3</vt:lpstr>
      <vt:lpstr>Ecclesiastes 3</vt:lpstr>
      <vt:lpstr>Ecclesiastes 3</vt:lpstr>
      <vt:lpstr>We’d like to eliminate the negatives</vt:lpstr>
      <vt:lpstr>Ecclesiastes 3</vt:lpstr>
      <vt:lpstr>Ecclesiastes 3</vt:lpstr>
      <vt:lpstr>Ecclesiastes 3</vt:lpstr>
      <vt:lpstr>Ecclesiastes 3</vt:lpstr>
      <vt:lpstr>Ecclesiastes 3</vt:lpstr>
      <vt:lpstr>http://www.schwarzenegger.com/newsletter/post/this-is-a-long-one-but-its-worth-it, retrieved 12/9/2021</vt:lpstr>
      <vt:lpstr>http://www.schwarzenegger.com/newsletter/post/this-is-a-long-one-but-its-worth-it, retrieved 12/9/2021</vt:lpstr>
      <vt:lpstr>Tanza Loudenback, “Ex-Facebook President and Billionaire Sean Parker Reveals One of the Biggest Advantages Rich People Have over Everyone Else,” Business Insider, November 10, 2017, http://www.businessinsider.com/ex-facebook-president-sean-parker-billionaire-advantage-better-healthcare-2017-11 (accessed May 31, 2018).  Cited in Clay Jones, Immortal (Harvest House, 2020), p. 27</vt:lpstr>
      <vt:lpstr>“Asprey’s Quest for 180,” The Week, February 15, 2019, 10., Cited in Clay Jones, Immortal (Harvest House, 2020), p. 27</vt:lpstr>
      <vt:lpstr>“Asprey’s Quest for 180,” The Week, February 15, 2019, 10., Cited in Clay Jones, Immortal (Harvest House, 2020), p. 27</vt:lpstr>
      <vt:lpstr>PowerPoint Presentation</vt:lpstr>
      <vt:lpstr>https://www.gocomics.com/pearlsbeforeswine/2009/07/19</vt:lpstr>
      <vt:lpstr>Mike Wilson, The Difference Between God and Larry Ellison: Inside the Oracle Corporation (New York: HarperBusiness, 2002), 266.  Cited in Clay Jones, Immortal (Harvest House, 2020), p. 24</vt:lpstr>
      <vt:lpstr>Ben Makuch in “Frozen Faith: Cryonics and the Quest to Cheat Death,” YouTube video uploaded by Motherboard, May 5, 2016, https://www.youtube.com/watch?v=m5KuNAeOtJ0 (accessed December 15, 2018).Cited in Clay Jones, Immortal (Harvest House, 2020), p. 50-51</vt:lpstr>
      <vt:lpstr>Ecclesiastes 3</vt:lpstr>
      <vt:lpstr>Ecclesiastes 3</vt:lpstr>
      <vt:lpstr>Ecclesiastes 3</vt:lpstr>
      <vt:lpstr>Ecclesiastes 3</vt:lpstr>
      <vt:lpstr>Application</vt:lpstr>
      <vt:lpstr>PowerPoint Presentation</vt:lpstr>
      <vt:lpstr>PowerPoint Presentation</vt:lpstr>
      <vt:lpstr>Application</vt:lpstr>
      <vt:lpstr>Application</vt:lpstr>
      <vt:lpstr>Application</vt:lpstr>
      <vt:lpstr>Application</vt:lpstr>
      <vt:lpstr>PowerPoint Presentation</vt:lpstr>
      <vt:lpstr>Ecclesiastes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2021-12-15T20:58:30Z</dcterms:modified>
</cp:coreProperties>
</file>