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57" r:id="rId4"/>
    <p:sldId id="258" r:id="rId5"/>
    <p:sldId id="259" r:id="rId6"/>
    <p:sldId id="294" r:id="rId7"/>
    <p:sldId id="260" r:id="rId8"/>
    <p:sldId id="261" r:id="rId9"/>
    <p:sldId id="262" r:id="rId10"/>
    <p:sldId id="264" r:id="rId11"/>
    <p:sldId id="263" r:id="rId12"/>
    <p:sldId id="266" r:id="rId13"/>
    <p:sldId id="267" r:id="rId14"/>
    <p:sldId id="302" r:id="rId15"/>
    <p:sldId id="303" r:id="rId16"/>
    <p:sldId id="268" r:id="rId17"/>
    <p:sldId id="305" r:id="rId18"/>
    <p:sldId id="295" r:id="rId19"/>
    <p:sldId id="296" r:id="rId20"/>
    <p:sldId id="271" r:id="rId21"/>
    <p:sldId id="272" r:id="rId22"/>
    <p:sldId id="274" r:id="rId23"/>
    <p:sldId id="306" r:id="rId24"/>
    <p:sldId id="275" r:id="rId25"/>
    <p:sldId id="276" r:id="rId26"/>
    <p:sldId id="279" r:id="rId27"/>
    <p:sldId id="278" r:id="rId28"/>
    <p:sldId id="281" r:id="rId29"/>
    <p:sldId id="282" r:id="rId30"/>
    <p:sldId id="283" r:id="rId31"/>
    <p:sldId id="284" r:id="rId32"/>
    <p:sldId id="285" r:id="rId33"/>
    <p:sldId id="286" r:id="rId34"/>
    <p:sldId id="287" r:id="rId35"/>
    <p:sldId id="288" r:id="rId36"/>
    <p:sldId id="289" r:id="rId37"/>
    <p:sldId id="291" r:id="rId38"/>
    <p:sldId id="293" r:id="rId39"/>
    <p:sldId id="292" r:id="rId40"/>
    <p:sldId id="298" r:id="rId41"/>
    <p:sldId id="299" r:id="rId42"/>
    <p:sldId id="300"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1ED01-6976-47EB-B7FE-F02C430DD03F}" v="1" dt="2023-10-28T22:33:59.165"/>
    <p1510:client id="{435C6C6E-C9B8-4E71-BB6B-9EAE86567FFA}" v="454" dt="2023-10-29T12:54:28.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3" d="100"/>
          <a:sy n="73"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480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E652-C191-4A2C-ACA6-5F279B4F89C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322545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E652-C191-4A2C-ACA6-5F279B4F89C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75275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E652-C191-4A2C-ACA6-5F279B4F89C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7CC0D-4965-429D-9138-D513B3F0480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5823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E652-C191-4A2C-ACA6-5F279B4F89C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86260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08E652-C191-4A2C-ACA6-5F279B4F89C1}"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1204287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08E652-C191-4A2C-ACA6-5F279B4F89C1}"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13446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63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1606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100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485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100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585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40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9213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6990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982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6558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0184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7142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80781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30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8E652-C191-4A2C-ACA6-5F279B4F89C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47166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594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124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08E652-C191-4A2C-ACA6-5F279B4F89C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133685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8E652-C191-4A2C-ACA6-5F279B4F89C1}"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341847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08E652-C191-4A2C-ACA6-5F279B4F89C1}"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299412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8E652-C191-4A2C-ACA6-5F279B4F89C1}"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394268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E652-C191-4A2C-ACA6-5F279B4F89C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272644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8E652-C191-4A2C-ACA6-5F279B4F89C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7CC0D-4965-429D-9138-D513B3F04807}" type="slidenum">
              <a:rPr lang="en-US" smtClean="0"/>
              <a:t>‹#›</a:t>
            </a:fld>
            <a:endParaRPr lang="en-US"/>
          </a:p>
        </p:txBody>
      </p:sp>
    </p:spTree>
    <p:extLst>
      <p:ext uri="{BB962C8B-B14F-4D97-AF65-F5344CB8AC3E}">
        <p14:creationId xmlns:p14="http://schemas.microsoft.com/office/powerpoint/2010/main" val="16832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08E652-C191-4A2C-ACA6-5F279B4F89C1}" type="datetimeFigureOut">
              <a:rPr lang="en-US" smtClean="0"/>
              <a:t>10/30/2023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A7CC0D-4965-429D-9138-D513B3F04807}" type="slidenum">
              <a:rPr lang="en-US" smtClean="0"/>
              <a:t>‹#›</a:t>
            </a:fld>
            <a:endParaRPr lang="en-US"/>
          </a:p>
        </p:txBody>
      </p:sp>
    </p:spTree>
    <p:extLst>
      <p:ext uri="{BB962C8B-B14F-4D97-AF65-F5344CB8AC3E}">
        <p14:creationId xmlns:p14="http://schemas.microsoft.com/office/powerpoint/2010/main" val="1728151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094170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ef.ly/logosres/strongs?ref=GreekGK.GGK281&amp;off=192&amp;ctx=1+equivalent+to+264.~+1a+to+be+without+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DC845-4C48-3083-3A2C-43063B513CCA}"/>
              </a:ext>
            </a:extLst>
          </p:cNvPr>
          <p:cNvSpPr>
            <a:spLocks noGrp="1"/>
          </p:cNvSpPr>
          <p:nvPr>
            <p:ph type="ctrTitle"/>
          </p:nvPr>
        </p:nvSpPr>
        <p:spPr/>
        <p:txBody>
          <a:bodyPr>
            <a:normAutofit/>
          </a:bodyPr>
          <a:lstStyle/>
          <a:p>
            <a:r>
              <a:rPr lang="en-US" sz="5400" dirty="0"/>
              <a:t>The Book of Ephesians</a:t>
            </a:r>
          </a:p>
        </p:txBody>
      </p:sp>
      <p:sp>
        <p:nvSpPr>
          <p:cNvPr id="3" name="Subtitle 2">
            <a:extLst>
              <a:ext uri="{FF2B5EF4-FFF2-40B4-BE49-F238E27FC236}">
                <a16:creationId xmlns:a16="http://schemas.microsoft.com/office/drawing/2014/main" xmlns="" id="{7C32853A-C332-E00F-CB45-A51F8283A610}"/>
              </a:ext>
            </a:extLst>
          </p:cNvPr>
          <p:cNvSpPr>
            <a:spLocks noGrp="1"/>
          </p:cNvSpPr>
          <p:nvPr>
            <p:ph type="subTitle" idx="1"/>
          </p:nvPr>
        </p:nvSpPr>
        <p:spPr/>
        <p:txBody>
          <a:bodyPr>
            <a:normAutofit/>
          </a:bodyPr>
          <a:lstStyle/>
          <a:p>
            <a:r>
              <a:rPr lang="en-US" sz="3600" dirty="0"/>
              <a:t>Chapter 2:1-10 Motivation</a:t>
            </a:r>
          </a:p>
        </p:txBody>
      </p:sp>
    </p:spTree>
    <p:extLst>
      <p:ext uri="{BB962C8B-B14F-4D97-AF65-F5344CB8AC3E}">
        <p14:creationId xmlns:p14="http://schemas.microsoft.com/office/powerpoint/2010/main" val="17713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D65DF-898C-4068-DF7C-40F1EC1AE8F1}"/>
              </a:ext>
            </a:extLst>
          </p:cNvPr>
          <p:cNvSpPr>
            <a:spLocks noGrp="1"/>
          </p:cNvSpPr>
          <p:nvPr>
            <p:ph type="title"/>
          </p:nvPr>
        </p:nvSpPr>
        <p:spPr/>
        <p:txBody>
          <a:bodyPr/>
          <a:lstStyle/>
          <a:p>
            <a:r>
              <a:rPr lang="en-US" altLang="en-US" b="1" dirty="0"/>
              <a:t>Ephesians 2:1–3 (NASB95)</a:t>
            </a:r>
            <a:endParaRPr lang="en-US" dirty="0"/>
          </a:p>
        </p:txBody>
      </p:sp>
      <p:sp>
        <p:nvSpPr>
          <p:cNvPr id="3" name="Content Placeholder 2">
            <a:extLst>
              <a:ext uri="{FF2B5EF4-FFF2-40B4-BE49-F238E27FC236}">
                <a16:creationId xmlns:a16="http://schemas.microsoft.com/office/drawing/2014/main" xmlns="" id="{6F21AAD3-AC67-35D9-30B0-005D40E6C94F}"/>
              </a:ext>
            </a:extLst>
          </p:cNvPr>
          <p:cNvSpPr>
            <a:spLocks noGrp="1"/>
          </p:cNvSpPr>
          <p:nvPr>
            <p:ph idx="1"/>
          </p:nvPr>
        </p:nvSpPr>
        <p:spPr/>
        <p:txBody>
          <a:bodyPr/>
          <a:lstStyle/>
          <a:p>
            <a:pPr marL="0" indent="0">
              <a:buNone/>
            </a:pPr>
            <a:r>
              <a:rPr lang="en-US" b="1" dirty="0"/>
              <a:t>2</a:t>
            </a:r>
            <a:r>
              <a:rPr lang="en-US" dirty="0"/>
              <a:t> in which you formerly walked according to the course of this world, according to the prince of the power of the air, of the spirit that is now working in the sons of disobedience. </a:t>
            </a:r>
          </a:p>
          <a:p>
            <a:pPr marL="0" indent="0">
              <a:buNone/>
            </a:pPr>
            <a:endParaRPr lang="en-US" dirty="0"/>
          </a:p>
        </p:txBody>
      </p:sp>
    </p:spTree>
    <p:extLst>
      <p:ext uri="{BB962C8B-B14F-4D97-AF65-F5344CB8AC3E}">
        <p14:creationId xmlns:p14="http://schemas.microsoft.com/office/powerpoint/2010/main" val="317816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B6381-6570-CCED-FC59-D53617C90B86}"/>
              </a:ext>
            </a:extLst>
          </p:cNvPr>
          <p:cNvSpPr>
            <a:spLocks noGrp="1"/>
          </p:cNvSpPr>
          <p:nvPr>
            <p:ph type="title"/>
          </p:nvPr>
        </p:nvSpPr>
        <p:spPr/>
        <p:txBody>
          <a:bodyPr/>
          <a:lstStyle/>
          <a:p>
            <a:r>
              <a:rPr lang="en-US" dirty="0"/>
              <a:t>The World vs “the way”</a:t>
            </a:r>
          </a:p>
        </p:txBody>
      </p:sp>
      <p:sp>
        <p:nvSpPr>
          <p:cNvPr id="3" name="Content Placeholder 2">
            <a:extLst>
              <a:ext uri="{FF2B5EF4-FFF2-40B4-BE49-F238E27FC236}">
                <a16:creationId xmlns:a16="http://schemas.microsoft.com/office/drawing/2014/main" xmlns="" id="{C89D56B0-23B9-D24C-28C1-3F03EE10559A}"/>
              </a:ext>
            </a:extLst>
          </p:cNvPr>
          <p:cNvSpPr>
            <a:spLocks noGrp="1"/>
          </p:cNvSpPr>
          <p:nvPr>
            <p:ph idx="1"/>
          </p:nvPr>
        </p:nvSpPr>
        <p:spPr/>
        <p:txBody>
          <a:bodyPr/>
          <a:lstStyle/>
          <a:p>
            <a:r>
              <a:rPr lang="en-US" dirty="0"/>
              <a:t>The course of the world is away from the source</a:t>
            </a:r>
          </a:p>
        </p:txBody>
      </p:sp>
    </p:spTree>
    <p:extLst>
      <p:ext uri="{BB962C8B-B14F-4D97-AF65-F5344CB8AC3E}">
        <p14:creationId xmlns:p14="http://schemas.microsoft.com/office/powerpoint/2010/main" val="248291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B6381-6570-CCED-FC59-D53617C90B86}"/>
              </a:ext>
            </a:extLst>
          </p:cNvPr>
          <p:cNvSpPr>
            <a:spLocks noGrp="1"/>
          </p:cNvSpPr>
          <p:nvPr>
            <p:ph type="title"/>
          </p:nvPr>
        </p:nvSpPr>
        <p:spPr/>
        <p:txBody>
          <a:bodyPr/>
          <a:lstStyle/>
          <a:p>
            <a:r>
              <a:rPr lang="en-US" dirty="0"/>
              <a:t>The World vs “the way”</a:t>
            </a:r>
          </a:p>
        </p:txBody>
      </p:sp>
      <p:sp>
        <p:nvSpPr>
          <p:cNvPr id="3" name="Content Placeholder 2">
            <a:extLst>
              <a:ext uri="{FF2B5EF4-FFF2-40B4-BE49-F238E27FC236}">
                <a16:creationId xmlns:a16="http://schemas.microsoft.com/office/drawing/2014/main" xmlns="" id="{C89D56B0-23B9-D24C-28C1-3F03EE10559A}"/>
              </a:ext>
            </a:extLst>
          </p:cNvPr>
          <p:cNvSpPr>
            <a:spLocks noGrp="1"/>
          </p:cNvSpPr>
          <p:nvPr>
            <p:ph idx="1"/>
          </p:nvPr>
        </p:nvSpPr>
        <p:spPr/>
        <p:txBody>
          <a:bodyPr/>
          <a:lstStyle/>
          <a:p>
            <a:r>
              <a:rPr lang="en-US" dirty="0"/>
              <a:t>There is a current leading us away from God</a:t>
            </a:r>
          </a:p>
          <a:p>
            <a:pPr lvl="1"/>
            <a:r>
              <a:rPr lang="en-US" dirty="0"/>
              <a:t>What is more natural than being selfish?</a:t>
            </a:r>
          </a:p>
          <a:p>
            <a:pPr lvl="1"/>
            <a:r>
              <a:rPr lang="en-US" dirty="0"/>
              <a:t>What is easier than wanting to take revenge?</a:t>
            </a:r>
          </a:p>
          <a:p>
            <a:pPr lvl="1"/>
            <a:r>
              <a:rPr lang="en-US" dirty="0"/>
              <a:t>We are all looking for contentment and the world only offers false promises</a:t>
            </a:r>
          </a:p>
          <a:p>
            <a:pPr marL="457223" lvl="1" indent="0">
              <a:buNone/>
            </a:pPr>
            <a:endParaRPr lang="en-US" dirty="0"/>
          </a:p>
        </p:txBody>
      </p:sp>
    </p:spTree>
    <p:extLst>
      <p:ext uri="{BB962C8B-B14F-4D97-AF65-F5344CB8AC3E}">
        <p14:creationId xmlns:p14="http://schemas.microsoft.com/office/powerpoint/2010/main" val="32711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B6381-6570-CCED-FC59-D53617C90B86}"/>
              </a:ext>
            </a:extLst>
          </p:cNvPr>
          <p:cNvSpPr>
            <a:spLocks noGrp="1"/>
          </p:cNvSpPr>
          <p:nvPr>
            <p:ph type="title"/>
          </p:nvPr>
        </p:nvSpPr>
        <p:spPr/>
        <p:txBody>
          <a:bodyPr/>
          <a:lstStyle/>
          <a:p>
            <a:r>
              <a:rPr lang="en-US" dirty="0"/>
              <a:t>The World vs “the way”</a:t>
            </a:r>
          </a:p>
        </p:txBody>
      </p:sp>
      <p:sp>
        <p:nvSpPr>
          <p:cNvPr id="3" name="Content Placeholder 2">
            <a:extLst>
              <a:ext uri="{FF2B5EF4-FFF2-40B4-BE49-F238E27FC236}">
                <a16:creationId xmlns:a16="http://schemas.microsoft.com/office/drawing/2014/main" xmlns="" id="{C89D56B0-23B9-D24C-28C1-3F03EE10559A}"/>
              </a:ext>
            </a:extLst>
          </p:cNvPr>
          <p:cNvSpPr>
            <a:spLocks noGrp="1"/>
          </p:cNvSpPr>
          <p:nvPr>
            <p:ph idx="1"/>
          </p:nvPr>
        </p:nvSpPr>
        <p:spPr/>
        <p:txBody>
          <a:bodyPr/>
          <a:lstStyle/>
          <a:p>
            <a:r>
              <a:rPr lang="en-US" dirty="0"/>
              <a:t>There is a current leading us away from God</a:t>
            </a:r>
          </a:p>
          <a:p>
            <a:pPr lvl="1"/>
            <a:r>
              <a:rPr lang="en-US" dirty="0"/>
              <a:t>What is more natural than being selfish?</a:t>
            </a:r>
          </a:p>
          <a:p>
            <a:pPr lvl="1"/>
            <a:r>
              <a:rPr lang="en-US" dirty="0"/>
              <a:t>What is easier than wanting to take revenge?</a:t>
            </a:r>
          </a:p>
          <a:p>
            <a:pPr lvl="1"/>
            <a:r>
              <a:rPr lang="en-US" dirty="0"/>
              <a:t>We are all looking for contentment and the world only offers false promises</a:t>
            </a:r>
          </a:p>
          <a:p>
            <a:pPr marL="457223" lvl="1" indent="0">
              <a:buNone/>
            </a:pPr>
            <a:endParaRPr lang="en-US" dirty="0"/>
          </a:p>
        </p:txBody>
      </p:sp>
      <p:sp>
        <p:nvSpPr>
          <p:cNvPr id="5" name="TextBox 4">
            <a:extLst>
              <a:ext uri="{FF2B5EF4-FFF2-40B4-BE49-F238E27FC236}">
                <a16:creationId xmlns:a16="http://schemas.microsoft.com/office/drawing/2014/main" xmlns="" id="{845D8DEA-8868-75B7-70FB-D806506AD7C0}"/>
              </a:ext>
            </a:extLst>
          </p:cNvPr>
          <p:cNvSpPr txBox="1"/>
          <p:nvPr/>
        </p:nvSpPr>
        <p:spPr>
          <a:xfrm>
            <a:off x="168235" y="2854704"/>
            <a:ext cx="11712615" cy="384720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3200" dirty="0"/>
              <a:t>“Nobody wanted to be famous more than me,” Perry told The Times in April, discussing “Friends, Lovers, and the Big Terrible Thing” at the Festival of Books. “I was convinced it was the answer. I was 25, it was the second year of ‘Friends,’ and eight months into it, I realized the American dream is not making me happy, not filling the holes in my life. I couldn’t get enough attention. … Fame does not do what you think it’s going to do. It was all a trick.”</a:t>
            </a:r>
          </a:p>
          <a:p>
            <a:r>
              <a:rPr lang="en-US" sz="2000" dirty="0"/>
              <a:t>-L.A. Times Oct. 28, 2023 </a:t>
            </a:r>
          </a:p>
        </p:txBody>
      </p:sp>
    </p:spTree>
    <p:extLst>
      <p:ext uri="{BB962C8B-B14F-4D97-AF65-F5344CB8AC3E}">
        <p14:creationId xmlns:p14="http://schemas.microsoft.com/office/powerpoint/2010/main" val="380582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B6381-6570-CCED-FC59-D53617C90B86}"/>
              </a:ext>
            </a:extLst>
          </p:cNvPr>
          <p:cNvSpPr>
            <a:spLocks noGrp="1"/>
          </p:cNvSpPr>
          <p:nvPr>
            <p:ph type="title"/>
          </p:nvPr>
        </p:nvSpPr>
        <p:spPr/>
        <p:txBody>
          <a:bodyPr/>
          <a:lstStyle/>
          <a:p>
            <a:r>
              <a:rPr lang="en-US" dirty="0"/>
              <a:t>The World vs “the way”</a:t>
            </a:r>
          </a:p>
        </p:txBody>
      </p:sp>
      <p:sp>
        <p:nvSpPr>
          <p:cNvPr id="3" name="Content Placeholder 2">
            <a:extLst>
              <a:ext uri="{FF2B5EF4-FFF2-40B4-BE49-F238E27FC236}">
                <a16:creationId xmlns:a16="http://schemas.microsoft.com/office/drawing/2014/main" xmlns="" id="{C89D56B0-23B9-D24C-28C1-3F03EE10559A}"/>
              </a:ext>
            </a:extLst>
          </p:cNvPr>
          <p:cNvSpPr>
            <a:spLocks noGrp="1"/>
          </p:cNvSpPr>
          <p:nvPr>
            <p:ph idx="1"/>
          </p:nvPr>
        </p:nvSpPr>
        <p:spPr/>
        <p:txBody>
          <a:bodyPr/>
          <a:lstStyle/>
          <a:p>
            <a:r>
              <a:rPr lang="en-US" dirty="0"/>
              <a:t>There is a current leading us away from God</a:t>
            </a:r>
          </a:p>
          <a:p>
            <a:pPr lvl="1"/>
            <a:r>
              <a:rPr lang="en-US" dirty="0"/>
              <a:t>What is more natural than being selfish?</a:t>
            </a:r>
          </a:p>
          <a:p>
            <a:pPr lvl="1"/>
            <a:r>
              <a:rPr lang="en-US" dirty="0"/>
              <a:t>What is easier than wanting to take revenge?</a:t>
            </a:r>
          </a:p>
          <a:p>
            <a:pPr lvl="1"/>
            <a:r>
              <a:rPr lang="en-US" dirty="0"/>
              <a:t>We are all looking for contentment and the world only offers false promises</a:t>
            </a:r>
          </a:p>
          <a:p>
            <a:pPr marL="457223" lvl="1" indent="0">
              <a:buNone/>
            </a:pPr>
            <a:endParaRPr lang="en-US" dirty="0"/>
          </a:p>
        </p:txBody>
      </p:sp>
      <p:sp>
        <p:nvSpPr>
          <p:cNvPr id="5" name="TextBox 4">
            <a:extLst>
              <a:ext uri="{FF2B5EF4-FFF2-40B4-BE49-F238E27FC236}">
                <a16:creationId xmlns:a16="http://schemas.microsoft.com/office/drawing/2014/main" xmlns="" id="{845D8DEA-8868-75B7-70FB-D806506AD7C0}"/>
              </a:ext>
            </a:extLst>
          </p:cNvPr>
          <p:cNvSpPr txBox="1"/>
          <p:nvPr/>
        </p:nvSpPr>
        <p:spPr>
          <a:xfrm>
            <a:off x="168235" y="2854704"/>
            <a:ext cx="11712615" cy="384720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3200" dirty="0"/>
              <a:t>“Nobody wanted to be famous more than me,” Perry told The Times in April, discussing “Friends, Lovers, and the Big Terrible Thing” at the Festival of Books. “I was convinced it was the answer. I was 25, it was the second year of ‘Friends,’ and eight months into it, I realized the American dream is not making me happy, not filling the holes in my life. I couldn’t get enough attention. … Fame does not do what you think it’s going to do. It was all a trick.”</a:t>
            </a:r>
          </a:p>
          <a:p>
            <a:r>
              <a:rPr lang="en-US" sz="2000" dirty="0"/>
              <a:t>-L.A. Times Oct. 28, 2023 </a:t>
            </a:r>
          </a:p>
        </p:txBody>
      </p:sp>
    </p:spTree>
    <p:extLst>
      <p:ext uri="{BB962C8B-B14F-4D97-AF65-F5344CB8AC3E}">
        <p14:creationId xmlns:p14="http://schemas.microsoft.com/office/powerpoint/2010/main" val="336560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F7DB2-C9BA-4F44-F32F-3748797AF02D}"/>
              </a:ext>
            </a:extLst>
          </p:cNvPr>
          <p:cNvSpPr>
            <a:spLocks noGrp="1"/>
          </p:cNvSpPr>
          <p:nvPr>
            <p:ph type="title"/>
          </p:nvPr>
        </p:nvSpPr>
        <p:spPr/>
        <p:txBody>
          <a:bodyPr/>
          <a:lstStyle/>
          <a:p>
            <a:r>
              <a:rPr lang="en-US" altLang="en-US" b="1" dirty="0"/>
              <a:t>Ephesians 2:1–3 (NASB95)</a:t>
            </a:r>
            <a:endParaRPr lang="en-US" dirty="0"/>
          </a:p>
        </p:txBody>
      </p:sp>
      <p:sp>
        <p:nvSpPr>
          <p:cNvPr id="3" name="Content Placeholder 2">
            <a:extLst>
              <a:ext uri="{FF2B5EF4-FFF2-40B4-BE49-F238E27FC236}">
                <a16:creationId xmlns:a16="http://schemas.microsoft.com/office/drawing/2014/main" xmlns="" id="{7416E4D8-7D3A-B28A-1694-90B4F83566E7}"/>
              </a:ext>
            </a:extLst>
          </p:cNvPr>
          <p:cNvSpPr>
            <a:spLocks noGrp="1"/>
          </p:cNvSpPr>
          <p:nvPr>
            <p:ph idx="1"/>
          </p:nvPr>
        </p:nvSpPr>
        <p:spPr/>
        <p:txBody>
          <a:bodyPr>
            <a:normAutofit/>
          </a:bodyPr>
          <a:lstStyle/>
          <a:p>
            <a:pPr marL="0" indent="0">
              <a:buNone/>
            </a:pPr>
            <a:r>
              <a:rPr lang="en-US" sz="4100" b="1" dirty="0"/>
              <a:t>3</a:t>
            </a:r>
            <a:r>
              <a:rPr lang="en-US" sz="4100" dirty="0"/>
              <a:t> Among them we too all formerly lived in the lusts of our flesh, indulging the desires of the flesh and of the mind, and were by nature children of wrath, even as the rest. </a:t>
            </a:r>
          </a:p>
          <a:p>
            <a:pPr marL="0" indent="0">
              <a:buNone/>
            </a:pPr>
            <a:endParaRPr lang="en-US" dirty="0"/>
          </a:p>
        </p:txBody>
      </p:sp>
    </p:spTree>
    <p:extLst>
      <p:ext uri="{BB962C8B-B14F-4D97-AF65-F5344CB8AC3E}">
        <p14:creationId xmlns:p14="http://schemas.microsoft.com/office/powerpoint/2010/main" val="469836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F7DB2-C9BA-4F44-F32F-3748797AF02D}"/>
              </a:ext>
            </a:extLst>
          </p:cNvPr>
          <p:cNvSpPr>
            <a:spLocks noGrp="1"/>
          </p:cNvSpPr>
          <p:nvPr>
            <p:ph type="title"/>
          </p:nvPr>
        </p:nvSpPr>
        <p:spPr/>
        <p:txBody>
          <a:bodyPr/>
          <a:lstStyle/>
          <a:p>
            <a:r>
              <a:rPr lang="en-US" altLang="en-US" b="1" dirty="0"/>
              <a:t>Ephesians 2:1–3 (NASB95)</a:t>
            </a:r>
            <a:endParaRPr lang="en-US" dirty="0"/>
          </a:p>
        </p:txBody>
      </p:sp>
      <p:sp>
        <p:nvSpPr>
          <p:cNvPr id="3" name="Content Placeholder 2">
            <a:extLst>
              <a:ext uri="{FF2B5EF4-FFF2-40B4-BE49-F238E27FC236}">
                <a16:creationId xmlns:a16="http://schemas.microsoft.com/office/drawing/2014/main" xmlns="" id="{7416E4D8-7D3A-B28A-1694-90B4F83566E7}"/>
              </a:ext>
            </a:extLst>
          </p:cNvPr>
          <p:cNvSpPr>
            <a:spLocks noGrp="1"/>
          </p:cNvSpPr>
          <p:nvPr>
            <p:ph idx="1"/>
          </p:nvPr>
        </p:nvSpPr>
        <p:spPr/>
        <p:txBody>
          <a:bodyPr>
            <a:normAutofit fontScale="92500"/>
          </a:bodyPr>
          <a:lstStyle/>
          <a:p>
            <a:pPr marL="0" indent="0">
              <a:buNone/>
            </a:pPr>
            <a:r>
              <a:rPr lang="en-US" b="1" dirty="0"/>
              <a:t>3</a:t>
            </a:r>
            <a:r>
              <a:rPr lang="en-US" dirty="0"/>
              <a:t> Among them we too all formerly lived in the lusts of our flesh, indulging the desires of the flesh and of the mind, and were by nature children of wrath, even as the rest. </a:t>
            </a:r>
          </a:p>
          <a:p>
            <a:r>
              <a:rPr lang="en-US" dirty="0"/>
              <a:t>God is good and will not let evil go unpunished</a:t>
            </a:r>
          </a:p>
          <a:p>
            <a:pPr marL="0" indent="0">
              <a:buNone/>
            </a:pPr>
            <a:endParaRPr lang="en-US" dirty="0"/>
          </a:p>
        </p:txBody>
      </p:sp>
    </p:spTree>
    <p:extLst>
      <p:ext uri="{BB962C8B-B14F-4D97-AF65-F5344CB8AC3E}">
        <p14:creationId xmlns:p14="http://schemas.microsoft.com/office/powerpoint/2010/main" val="143629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F7DB2-C9BA-4F44-F32F-3748797AF02D}"/>
              </a:ext>
            </a:extLst>
          </p:cNvPr>
          <p:cNvSpPr>
            <a:spLocks noGrp="1"/>
          </p:cNvSpPr>
          <p:nvPr>
            <p:ph type="title"/>
          </p:nvPr>
        </p:nvSpPr>
        <p:spPr/>
        <p:txBody>
          <a:bodyPr/>
          <a:lstStyle/>
          <a:p>
            <a:r>
              <a:rPr lang="en-US" altLang="en-US" b="1" dirty="0"/>
              <a:t>Ephesians 2:1–3 (NASB95)</a:t>
            </a:r>
            <a:endParaRPr lang="en-US" dirty="0"/>
          </a:p>
        </p:txBody>
      </p:sp>
      <p:sp>
        <p:nvSpPr>
          <p:cNvPr id="3" name="Content Placeholder 2">
            <a:extLst>
              <a:ext uri="{FF2B5EF4-FFF2-40B4-BE49-F238E27FC236}">
                <a16:creationId xmlns:a16="http://schemas.microsoft.com/office/drawing/2014/main" xmlns="" id="{7416E4D8-7D3A-B28A-1694-90B4F83566E7}"/>
              </a:ext>
            </a:extLst>
          </p:cNvPr>
          <p:cNvSpPr>
            <a:spLocks noGrp="1"/>
          </p:cNvSpPr>
          <p:nvPr>
            <p:ph idx="1"/>
          </p:nvPr>
        </p:nvSpPr>
        <p:spPr/>
        <p:txBody>
          <a:bodyPr>
            <a:normAutofit/>
          </a:bodyPr>
          <a:lstStyle/>
          <a:p>
            <a:pPr marL="0" indent="0">
              <a:buNone/>
            </a:pPr>
            <a:r>
              <a:rPr lang="en-US" sz="4100" b="1" dirty="0"/>
              <a:t>3</a:t>
            </a:r>
            <a:r>
              <a:rPr lang="en-US" sz="4100" dirty="0"/>
              <a:t> Among them we too all formerly lived in the lusts of our flesh, indulging the desires of the flesh and of the mind, and were by nature children of wrath, even as the rest. </a:t>
            </a:r>
          </a:p>
          <a:p>
            <a:r>
              <a:rPr lang="en-US" dirty="0"/>
              <a:t>We are born on the wrong path</a:t>
            </a:r>
          </a:p>
          <a:p>
            <a:pPr marL="0" indent="0">
              <a:buNone/>
            </a:pPr>
            <a:endParaRPr lang="en-US" dirty="0"/>
          </a:p>
        </p:txBody>
      </p:sp>
    </p:spTree>
    <p:extLst>
      <p:ext uri="{BB962C8B-B14F-4D97-AF65-F5344CB8AC3E}">
        <p14:creationId xmlns:p14="http://schemas.microsoft.com/office/powerpoint/2010/main" val="352035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F7DB2-C9BA-4F44-F32F-3748797AF02D}"/>
              </a:ext>
            </a:extLst>
          </p:cNvPr>
          <p:cNvSpPr>
            <a:spLocks noGrp="1"/>
          </p:cNvSpPr>
          <p:nvPr>
            <p:ph type="title"/>
          </p:nvPr>
        </p:nvSpPr>
        <p:spPr/>
        <p:txBody>
          <a:bodyPr/>
          <a:lstStyle/>
          <a:p>
            <a:r>
              <a:rPr lang="en-US" altLang="en-US" b="1" dirty="0"/>
              <a:t>Ephesians 2:1–3 (NASB95)</a:t>
            </a:r>
            <a:endParaRPr lang="en-US" dirty="0"/>
          </a:p>
        </p:txBody>
      </p:sp>
      <p:sp>
        <p:nvSpPr>
          <p:cNvPr id="3" name="Content Placeholder 2">
            <a:extLst>
              <a:ext uri="{FF2B5EF4-FFF2-40B4-BE49-F238E27FC236}">
                <a16:creationId xmlns:a16="http://schemas.microsoft.com/office/drawing/2014/main" xmlns="" id="{7416E4D8-7D3A-B28A-1694-90B4F83566E7}"/>
              </a:ext>
            </a:extLst>
          </p:cNvPr>
          <p:cNvSpPr>
            <a:spLocks noGrp="1"/>
          </p:cNvSpPr>
          <p:nvPr>
            <p:ph idx="1"/>
          </p:nvPr>
        </p:nvSpPr>
        <p:spPr/>
        <p:txBody>
          <a:bodyPr>
            <a:normAutofit/>
          </a:bodyPr>
          <a:lstStyle/>
          <a:p>
            <a:pPr marL="0" indent="0">
              <a:buNone/>
            </a:pPr>
            <a:r>
              <a:rPr lang="en-US" sz="4100" b="1" dirty="0"/>
              <a:t>3</a:t>
            </a:r>
            <a:r>
              <a:rPr lang="en-US" sz="4100" dirty="0"/>
              <a:t> Among them we too all formerly lived in the lusts of our flesh, indulging the desires of the flesh and of the mind, and were by nature children of wrath, even as the rest. </a:t>
            </a:r>
          </a:p>
          <a:p>
            <a:r>
              <a:rPr lang="en-US" dirty="0"/>
              <a:t>We are born on the wrong path</a:t>
            </a:r>
          </a:p>
          <a:p>
            <a:pPr marL="0" indent="0">
              <a:buNone/>
            </a:pPr>
            <a:endParaRPr lang="en-US" dirty="0"/>
          </a:p>
        </p:txBody>
      </p:sp>
      <p:sp>
        <p:nvSpPr>
          <p:cNvPr id="4" name="TextBox 3">
            <a:extLst>
              <a:ext uri="{FF2B5EF4-FFF2-40B4-BE49-F238E27FC236}">
                <a16:creationId xmlns:a16="http://schemas.microsoft.com/office/drawing/2014/main" xmlns="" id="{2DE11A2D-87B9-1E7E-B247-0C808A857DF6}"/>
              </a:ext>
            </a:extLst>
          </p:cNvPr>
          <p:cNvSpPr txBox="1"/>
          <p:nvPr/>
        </p:nvSpPr>
        <p:spPr>
          <a:xfrm>
            <a:off x="819150" y="1708150"/>
            <a:ext cx="7791450" cy="44021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200" dirty="0"/>
              <a:t>THIS IS WHAT THEY CALL</a:t>
            </a:r>
          </a:p>
          <a:p>
            <a:pPr>
              <a:defRPr/>
            </a:pPr>
            <a:endParaRPr lang="en-US" dirty="0"/>
          </a:p>
          <a:p>
            <a:pPr algn="r">
              <a:defRPr/>
            </a:pPr>
            <a:r>
              <a:rPr lang="en-US" sz="11500" dirty="0"/>
              <a:t>“THE BAD NEWS”</a:t>
            </a:r>
          </a:p>
        </p:txBody>
      </p:sp>
    </p:spTree>
    <p:extLst>
      <p:ext uri="{BB962C8B-B14F-4D97-AF65-F5344CB8AC3E}">
        <p14:creationId xmlns:p14="http://schemas.microsoft.com/office/powerpoint/2010/main" val="384588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Ephesians 2:4–6 (NASB95)</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lstStyle/>
          <a:p>
            <a:pPr marL="0" indent="0">
              <a:buNone/>
            </a:pPr>
            <a:r>
              <a:rPr lang="en-US" b="1" dirty="0"/>
              <a:t>4</a:t>
            </a:r>
            <a:r>
              <a:rPr lang="en-US" dirty="0"/>
              <a:t> </a:t>
            </a:r>
            <a:r>
              <a:rPr lang="en-US" sz="5400" b="1" u="sng" dirty="0"/>
              <a:t>But God</a:t>
            </a:r>
            <a:r>
              <a:rPr lang="en-US" dirty="0"/>
              <a:t>, being rich in mercy, because of His great love with which He loved us, </a:t>
            </a:r>
            <a:r>
              <a:rPr lang="en-US" b="1" dirty="0"/>
              <a:t>5</a:t>
            </a:r>
            <a:r>
              <a:rPr lang="en-US" dirty="0"/>
              <a:t> even when we were dead in our transgressions, made us alive together with Christ (by grace you have been saved), </a:t>
            </a:r>
          </a:p>
          <a:p>
            <a:pPr marL="0" indent="0">
              <a:buNone/>
            </a:pPr>
            <a:endParaRPr lang="en-US" dirty="0"/>
          </a:p>
        </p:txBody>
      </p:sp>
    </p:spTree>
    <p:extLst>
      <p:ext uri="{BB962C8B-B14F-4D97-AF65-F5344CB8AC3E}">
        <p14:creationId xmlns:p14="http://schemas.microsoft.com/office/powerpoint/2010/main" val="70741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70BD2-C4C8-6DF5-EDEB-4875321B6585}"/>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xmlns="" id="{D89E7C9C-5764-99C7-0832-A3E38E402AD5}"/>
              </a:ext>
            </a:extLst>
          </p:cNvPr>
          <p:cNvSpPr>
            <a:spLocks noGrp="1"/>
          </p:cNvSpPr>
          <p:nvPr>
            <p:ph idx="1"/>
          </p:nvPr>
        </p:nvSpPr>
        <p:spPr/>
        <p:txBody>
          <a:bodyPr/>
          <a:lstStyle/>
          <a:p>
            <a:r>
              <a:rPr lang="en-US" dirty="0"/>
              <a:t>What God has done for us</a:t>
            </a:r>
          </a:p>
          <a:p>
            <a:pPr lvl="1"/>
            <a:r>
              <a:rPr lang="en-US" dirty="0"/>
              <a:t>We come to faith (1 time decision)</a:t>
            </a:r>
          </a:p>
          <a:p>
            <a:pPr lvl="1"/>
            <a:r>
              <a:rPr lang="en-US" dirty="0"/>
              <a:t>We choose to follow God (many daily decisions)</a:t>
            </a:r>
          </a:p>
        </p:txBody>
      </p:sp>
      <p:sp>
        <p:nvSpPr>
          <p:cNvPr id="4" name="TextBox 3">
            <a:extLst>
              <a:ext uri="{FF2B5EF4-FFF2-40B4-BE49-F238E27FC236}">
                <a16:creationId xmlns:a16="http://schemas.microsoft.com/office/drawing/2014/main" xmlns="" id="{86D46CF6-7228-C390-0157-38C9251004B3}"/>
              </a:ext>
            </a:extLst>
          </p:cNvPr>
          <p:cNvSpPr txBox="1"/>
          <p:nvPr/>
        </p:nvSpPr>
        <p:spPr>
          <a:xfrm>
            <a:off x="1428750" y="2622947"/>
            <a:ext cx="7891401" cy="255454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8000" dirty="0">
                <a:latin typeface="Lao UI" panose="020B0502040204020203" pitchFamily="34" charset="0"/>
                <a:cs typeface="Lao UI" panose="020B0502040204020203" pitchFamily="34" charset="0"/>
              </a:rPr>
              <a:t>Why continue to follow God?</a:t>
            </a:r>
          </a:p>
        </p:txBody>
      </p:sp>
    </p:spTree>
    <p:extLst>
      <p:ext uri="{BB962C8B-B14F-4D97-AF65-F5344CB8AC3E}">
        <p14:creationId xmlns:p14="http://schemas.microsoft.com/office/powerpoint/2010/main" val="28581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But god…</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normAutofit lnSpcReduction="10000"/>
          </a:bodyPr>
          <a:lstStyle/>
          <a:p>
            <a:pPr>
              <a:defRPr/>
            </a:pPr>
            <a:r>
              <a:rPr lang="en-US" dirty="0"/>
              <a:t>While we continued off course</a:t>
            </a:r>
          </a:p>
          <a:p>
            <a:pPr>
              <a:defRPr/>
            </a:pPr>
            <a:r>
              <a:rPr lang="en-US" dirty="0"/>
              <a:t>Creating suffering and pain</a:t>
            </a:r>
          </a:p>
          <a:p>
            <a:pPr>
              <a:defRPr/>
            </a:pPr>
            <a:r>
              <a:rPr lang="en-US" dirty="0"/>
              <a:t>Shaking our fist at Him</a:t>
            </a:r>
          </a:p>
          <a:p>
            <a:pPr>
              <a:defRPr/>
            </a:pPr>
            <a:r>
              <a:rPr lang="en-US" dirty="0"/>
              <a:t>Swept away in a current of selfishness</a:t>
            </a:r>
          </a:p>
          <a:p>
            <a:pPr>
              <a:defRPr/>
            </a:pPr>
            <a:r>
              <a:rPr lang="en-US" dirty="0"/>
              <a:t>Living askew from our true purpose</a:t>
            </a:r>
          </a:p>
          <a:p>
            <a:pPr marL="0" indent="0">
              <a:buNone/>
            </a:pPr>
            <a:endParaRPr lang="en-US" dirty="0"/>
          </a:p>
        </p:txBody>
      </p:sp>
      <p:pic>
        <p:nvPicPr>
          <p:cNvPr id="5" name="Picture 4">
            <a:extLst>
              <a:ext uri="{FF2B5EF4-FFF2-40B4-BE49-F238E27FC236}">
                <a16:creationId xmlns:a16="http://schemas.microsoft.com/office/drawing/2014/main" xmlns="" id="{D554299B-A2EE-5AC8-5046-705BB8035C1C}"/>
              </a:ext>
            </a:extLst>
          </p:cNvPr>
          <p:cNvPicPr>
            <a:picLocks noChangeAspect="1"/>
          </p:cNvPicPr>
          <p:nvPr/>
        </p:nvPicPr>
        <p:blipFill>
          <a:blip r:embed="rId2"/>
          <a:stretch>
            <a:fillRect/>
          </a:stretch>
        </p:blipFill>
        <p:spPr>
          <a:xfrm>
            <a:off x="4380470" y="129952"/>
            <a:ext cx="7622917" cy="1184497"/>
          </a:xfrm>
          <a:prstGeom prst="rect">
            <a:avLst/>
          </a:prstGeom>
        </p:spPr>
      </p:pic>
      <p:pic>
        <p:nvPicPr>
          <p:cNvPr id="7" name="Picture 6">
            <a:extLst>
              <a:ext uri="{FF2B5EF4-FFF2-40B4-BE49-F238E27FC236}">
                <a16:creationId xmlns:a16="http://schemas.microsoft.com/office/drawing/2014/main" xmlns="" id="{9E65347A-5F3B-539E-5971-D303D6CAE133}"/>
              </a:ext>
            </a:extLst>
          </p:cNvPr>
          <p:cNvPicPr>
            <a:picLocks noChangeAspect="1"/>
          </p:cNvPicPr>
          <p:nvPr/>
        </p:nvPicPr>
        <p:blipFill>
          <a:blip r:embed="rId3"/>
          <a:stretch>
            <a:fillRect/>
          </a:stretch>
        </p:blipFill>
        <p:spPr>
          <a:xfrm>
            <a:off x="8113424" y="1520802"/>
            <a:ext cx="3714834" cy="2765448"/>
          </a:xfrm>
          <a:prstGeom prst="rect">
            <a:avLst/>
          </a:prstGeom>
        </p:spPr>
      </p:pic>
    </p:spTree>
    <p:extLst>
      <p:ext uri="{BB962C8B-B14F-4D97-AF65-F5344CB8AC3E}">
        <p14:creationId xmlns:p14="http://schemas.microsoft.com/office/powerpoint/2010/main" val="39502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But god…</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normAutofit lnSpcReduction="10000"/>
          </a:bodyPr>
          <a:lstStyle/>
          <a:p>
            <a:pPr>
              <a:defRPr/>
            </a:pPr>
            <a:r>
              <a:rPr lang="en-US" dirty="0"/>
              <a:t>While we continued off course</a:t>
            </a:r>
          </a:p>
          <a:p>
            <a:pPr>
              <a:defRPr/>
            </a:pPr>
            <a:r>
              <a:rPr lang="en-US" dirty="0"/>
              <a:t>Creating suffering and pain</a:t>
            </a:r>
          </a:p>
          <a:p>
            <a:pPr>
              <a:defRPr/>
            </a:pPr>
            <a:r>
              <a:rPr lang="en-US" dirty="0"/>
              <a:t>Shaking our fist at Him</a:t>
            </a:r>
          </a:p>
          <a:p>
            <a:pPr>
              <a:defRPr/>
            </a:pPr>
            <a:r>
              <a:rPr lang="en-US" dirty="0"/>
              <a:t>Swept away in a current of selfishness</a:t>
            </a:r>
          </a:p>
          <a:p>
            <a:pPr>
              <a:defRPr/>
            </a:pPr>
            <a:r>
              <a:rPr lang="en-US" dirty="0"/>
              <a:t>Living askew from our true purpose</a:t>
            </a:r>
          </a:p>
          <a:p>
            <a:pPr marL="0" indent="0">
              <a:buNone/>
            </a:pPr>
            <a:endParaRPr lang="en-US" dirty="0"/>
          </a:p>
        </p:txBody>
      </p:sp>
      <p:sp>
        <p:nvSpPr>
          <p:cNvPr id="4" name="TextBox 3">
            <a:extLst>
              <a:ext uri="{FF2B5EF4-FFF2-40B4-BE49-F238E27FC236}">
                <a16:creationId xmlns:a16="http://schemas.microsoft.com/office/drawing/2014/main" xmlns="" id="{86DF32FE-0C95-B3F2-BC96-E928FAFC9DA2}"/>
              </a:ext>
            </a:extLst>
          </p:cNvPr>
          <p:cNvSpPr txBox="1"/>
          <p:nvPr/>
        </p:nvSpPr>
        <p:spPr>
          <a:xfrm>
            <a:off x="5332330" y="96033"/>
            <a:ext cx="6662737" cy="15700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800" dirty="0"/>
              <a:t>Made us alive together with Christ</a:t>
            </a:r>
          </a:p>
        </p:txBody>
      </p:sp>
      <p:pic>
        <p:nvPicPr>
          <p:cNvPr id="8" name="Picture 7">
            <a:extLst>
              <a:ext uri="{FF2B5EF4-FFF2-40B4-BE49-F238E27FC236}">
                <a16:creationId xmlns:a16="http://schemas.microsoft.com/office/drawing/2014/main" xmlns="" id="{50515E1B-CB1D-73B0-BD95-0A51EADED351}"/>
              </a:ext>
            </a:extLst>
          </p:cNvPr>
          <p:cNvPicPr>
            <a:picLocks noChangeAspect="1"/>
          </p:cNvPicPr>
          <p:nvPr/>
        </p:nvPicPr>
        <p:blipFill>
          <a:blip r:embed="rId2"/>
          <a:stretch>
            <a:fillRect/>
          </a:stretch>
        </p:blipFill>
        <p:spPr>
          <a:xfrm>
            <a:off x="4681518" y="1804161"/>
            <a:ext cx="7510482" cy="1221000"/>
          </a:xfrm>
          <a:prstGeom prst="rect">
            <a:avLst/>
          </a:prstGeom>
        </p:spPr>
      </p:pic>
    </p:spTree>
    <p:extLst>
      <p:ext uri="{BB962C8B-B14F-4D97-AF65-F5344CB8AC3E}">
        <p14:creationId xmlns:p14="http://schemas.microsoft.com/office/powerpoint/2010/main" val="397358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But god…</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normAutofit lnSpcReduction="10000"/>
          </a:bodyPr>
          <a:lstStyle/>
          <a:p>
            <a:pPr>
              <a:defRPr/>
            </a:pPr>
            <a:r>
              <a:rPr lang="en-US" dirty="0"/>
              <a:t>While we continued off course</a:t>
            </a:r>
          </a:p>
          <a:p>
            <a:pPr>
              <a:defRPr/>
            </a:pPr>
            <a:r>
              <a:rPr lang="en-US" dirty="0"/>
              <a:t>Creating suffering and pain</a:t>
            </a:r>
          </a:p>
          <a:p>
            <a:pPr>
              <a:defRPr/>
            </a:pPr>
            <a:r>
              <a:rPr lang="en-US" dirty="0"/>
              <a:t>Shaking our fist at Him</a:t>
            </a:r>
          </a:p>
          <a:p>
            <a:pPr>
              <a:defRPr/>
            </a:pPr>
            <a:r>
              <a:rPr lang="en-US" dirty="0"/>
              <a:t>Swept away in a current of selfishness</a:t>
            </a:r>
          </a:p>
          <a:p>
            <a:pPr>
              <a:defRPr/>
            </a:pPr>
            <a:r>
              <a:rPr lang="en-US" dirty="0"/>
              <a:t>Living askew from our true purpose</a:t>
            </a:r>
          </a:p>
          <a:p>
            <a:pPr marL="0" indent="0">
              <a:buNone/>
            </a:pPr>
            <a:endParaRPr lang="en-US" dirty="0"/>
          </a:p>
        </p:txBody>
      </p:sp>
      <p:sp>
        <p:nvSpPr>
          <p:cNvPr id="4" name="TextBox 3">
            <a:extLst>
              <a:ext uri="{FF2B5EF4-FFF2-40B4-BE49-F238E27FC236}">
                <a16:creationId xmlns:a16="http://schemas.microsoft.com/office/drawing/2014/main" xmlns="" id="{86DF32FE-0C95-B3F2-BC96-E928FAFC9DA2}"/>
              </a:ext>
            </a:extLst>
          </p:cNvPr>
          <p:cNvSpPr txBox="1"/>
          <p:nvPr/>
        </p:nvSpPr>
        <p:spPr>
          <a:xfrm>
            <a:off x="5332330" y="96033"/>
            <a:ext cx="6662737" cy="15700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800" dirty="0"/>
              <a:t>Made us alive together with Christ</a:t>
            </a:r>
          </a:p>
        </p:txBody>
      </p:sp>
      <p:sp>
        <p:nvSpPr>
          <p:cNvPr id="5" name="TextBox 4">
            <a:extLst>
              <a:ext uri="{FF2B5EF4-FFF2-40B4-BE49-F238E27FC236}">
                <a16:creationId xmlns:a16="http://schemas.microsoft.com/office/drawing/2014/main" xmlns="" id="{AFF88637-2EBA-DD70-06E9-69C09E25FBC0}"/>
              </a:ext>
            </a:extLst>
          </p:cNvPr>
          <p:cNvSpPr txBox="1"/>
          <p:nvPr/>
        </p:nvSpPr>
        <p:spPr>
          <a:xfrm>
            <a:off x="5332330" y="1772919"/>
            <a:ext cx="6605342" cy="21236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6600" dirty="0"/>
              <a:t>For by grace you have been saved</a:t>
            </a:r>
          </a:p>
        </p:txBody>
      </p:sp>
      <p:sp>
        <p:nvSpPr>
          <p:cNvPr id="6" name="Rectangle 5">
            <a:extLst>
              <a:ext uri="{FF2B5EF4-FFF2-40B4-BE49-F238E27FC236}">
                <a16:creationId xmlns:a16="http://schemas.microsoft.com/office/drawing/2014/main" xmlns="" id="{DFFF8500-38C4-1543-80EC-1021A04B60B4}"/>
              </a:ext>
            </a:extLst>
          </p:cNvPr>
          <p:cNvSpPr/>
          <p:nvPr/>
        </p:nvSpPr>
        <p:spPr>
          <a:xfrm>
            <a:off x="5338928" y="3988045"/>
            <a:ext cx="6605342" cy="132914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Bef>
                <a:spcPts val="0"/>
              </a:spcBef>
              <a:spcAft>
                <a:spcPts val="1000"/>
              </a:spcAft>
              <a:defRPr/>
            </a:pPr>
            <a:r>
              <a:rPr lang="en-US" sz="3600" b="1" dirty="0">
                <a:latin typeface="Calibri" panose="020F0502020204030204" pitchFamily="34" charset="0"/>
              </a:rPr>
              <a:t>Romans 6:23 (NASB95) — 23</a:t>
            </a:r>
            <a:r>
              <a:rPr lang="en-US" sz="3600" dirty="0">
                <a:latin typeface="Calibri" panose="020F0502020204030204" pitchFamily="34" charset="0"/>
              </a:rPr>
              <a:t> For the wages of sin is death …</a:t>
            </a:r>
          </a:p>
        </p:txBody>
      </p:sp>
    </p:spTree>
    <p:extLst>
      <p:ext uri="{BB962C8B-B14F-4D97-AF65-F5344CB8AC3E}">
        <p14:creationId xmlns:p14="http://schemas.microsoft.com/office/powerpoint/2010/main" val="37495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But god…</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normAutofit lnSpcReduction="10000"/>
          </a:bodyPr>
          <a:lstStyle/>
          <a:p>
            <a:pPr>
              <a:defRPr/>
            </a:pPr>
            <a:r>
              <a:rPr lang="en-US" dirty="0"/>
              <a:t>While we continued off course</a:t>
            </a:r>
          </a:p>
          <a:p>
            <a:pPr>
              <a:defRPr/>
            </a:pPr>
            <a:r>
              <a:rPr lang="en-US" dirty="0"/>
              <a:t>Creating suffering and pain</a:t>
            </a:r>
          </a:p>
          <a:p>
            <a:pPr>
              <a:defRPr/>
            </a:pPr>
            <a:r>
              <a:rPr lang="en-US" dirty="0"/>
              <a:t>Shaking our fist at Him</a:t>
            </a:r>
          </a:p>
          <a:p>
            <a:pPr>
              <a:defRPr/>
            </a:pPr>
            <a:r>
              <a:rPr lang="en-US" dirty="0"/>
              <a:t>Swept away in a current of selfishness</a:t>
            </a:r>
          </a:p>
          <a:p>
            <a:pPr>
              <a:defRPr/>
            </a:pPr>
            <a:r>
              <a:rPr lang="en-US" dirty="0"/>
              <a:t>Living askew from our true purpose</a:t>
            </a:r>
          </a:p>
          <a:p>
            <a:pPr marL="0" indent="0">
              <a:buNone/>
            </a:pPr>
            <a:endParaRPr lang="en-US" dirty="0"/>
          </a:p>
        </p:txBody>
      </p:sp>
      <p:sp>
        <p:nvSpPr>
          <p:cNvPr id="4" name="TextBox 3">
            <a:extLst>
              <a:ext uri="{FF2B5EF4-FFF2-40B4-BE49-F238E27FC236}">
                <a16:creationId xmlns:a16="http://schemas.microsoft.com/office/drawing/2014/main" xmlns="" id="{86DF32FE-0C95-B3F2-BC96-E928FAFC9DA2}"/>
              </a:ext>
            </a:extLst>
          </p:cNvPr>
          <p:cNvSpPr txBox="1"/>
          <p:nvPr/>
        </p:nvSpPr>
        <p:spPr>
          <a:xfrm>
            <a:off x="5332330" y="96033"/>
            <a:ext cx="6662737" cy="15700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800" dirty="0"/>
              <a:t>Made us alive together with Christ</a:t>
            </a:r>
          </a:p>
        </p:txBody>
      </p:sp>
      <p:sp>
        <p:nvSpPr>
          <p:cNvPr id="5" name="TextBox 4">
            <a:extLst>
              <a:ext uri="{FF2B5EF4-FFF2-40B4-BE49-F238E27FC236}">
                <a16:creationId xmlns:a16="http://schemas.microsoft.com/office/drawing/2014/main" xmlns="" id="{AFF88637-2EBA-DD70-06E9-69C09E25FBC0}"/>
              </a:ext>
            </a:extLst>
          </p:cNvPr>
          <p:cNvSpPr txBox="1"/>
          <p:nvPr/>
        </p:nvSpPr>
        <p:spPr>
          <a:xfrm>
            <a:off x="5332330" y="1772919"/>
            <a:ext cx="6605342" cy="21236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6600" dirty="0"/>
              <a:t>For by grace you have been saved</a:t>
            </a:r>
          </a:p>
        </p:txBody>
      </p:sp>
      <p:sp>
        <p:nvSpPr>
          <p:cNvPr id="6" name="Rectangle 5">
            <a:extLst>
              <a:ext uri="{FF2B5EF4-FFF2-40B4-BE49-F238E27FC236}">
                <a16:creationId xmlns:a16="http://schemas.microsoft.com/office/drawing/2014/main" xmlns="" id="{DFFF8500-38C4-1543-80EC-1021A04B60B4}"/>
              </a:ext>
            </a:extLst>
          </p:cNvPr>
          <p:cNvSpPr/>
          <p:nvPr/>
        </p:nvSpPr>
        <p:spPr>
          <a:xfrm>
            <a:off x="5338928" y="3988045"/>
            <a:ext cx="6605342" cy="260334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Bef>
                <a:spcPts val="0"/>
              </a:spcBef>
              <a:spcAft>
                <a:spcPts val="1000"/>
              </a:spcAft>
              <a:defRPr/>
            </a:pPr>
            <a:r>
              <a:rPr lang="en-US" sz="3600" b="1" dirty="0">
                <a:latin typeface="Calibri" panose="020F0502020204030204" pitchFamily="34" charset="0"/>
              </a:rPr>
              <a:t>Romans 6:23 (NASB95) — 23</a:t>
            </a:r>
            <a:r>
              <a:rPr lang="en-US" sz="3600" dirty="0">
                <a:latin typeface="Calibri" panose="020F0502020204030204" pitchFamily="34" charset="0"/>
              </a:rPr>
              <a:t> For the wages of sin is death but the free gift of God is eternal life in Christ Jesus our Lord. </a:t>
            </a:r>
          </a:p>
        </p:txBody>
      </p:sp>
    </p:spTree>
    <p:extLst>
      <p:ext uri="{BB962C8B-B14F-4D97-AF65-F5344CB8AC3E}">
        <p14:creationId xmlns:p14="http://schemas.microsoft.com/office/powerpoint/2010/main" val="280765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But god…</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normAutofit lnSpcReduction="10000"/>
          </a:bodyPr>
          <a:lstStyle/>
          <a:p>
            <a:pPr>
              <a:defRPr/>
            </a:pPr>
            <a:r>
              <a:rPr lang="en-US" dirty="0"/>
              <a:t>While we continued off course</a:t>
            </a:r>
          </a:p>
          <a:p>
            <a:pPr>
              <a:defRPr/>
            </a:pPr>
            <a:r>
              <a:rPr lang="en-US" dirty="0"/>
              <a:t>Creating suffering and pain</a:t>
            </a:r>
          </a:p>
          <a:p>
            <a:pPr>
              <a:defRPr/>
            </a:pPr>
            <a:r>
              <a:rPr lang="en-US" dirty="0"/>
              <a:t>Shaking our fist at Him</a:t>
            </a:r>
          </a:p>
          <a:p>
            <a:pPr>
              <a:defRPr/>
            </a:pPr>
            <a:r>
              <a:rPr lang="en-US" dirty="0"/>
              <a:t>Swept away in a current of selfishness</a:t>
            </a:r>
          </a:p>
          <a:p>
            <a:pPr>
              <a:defRPr/>
            </a:pPr>
            <a:r>
              <a:rPr lang="en-US" dirty="0"/>
              <a:t>Living askew from our true purpose</a:t>
            </a:r>
          </a:p>
          <a:p>
            <a:pPr marL="0" indent="0">
              <a:buNone/>
            </a:pPr>
            <a:endParaRPr lang="en-US" dirty="0"/>
          </a:p>
        </p:txBody>
      </p:sp>
      <p:sp>
        <p:nvSpPr>
          <p:cNvPr id="4" name="TextBox 3">
            <a:extLst>
              <a:ext uri="{FF2B5EF4-FFF2-40B4-BE49-F238E27FC236}">
                <a16:creationId xmlns:a16="http://schemas.microsoft.com/office/drawing/2014/main" xmlns="" id="{86DF32FE-0C95-B3F2-BC96-E928FAFC9DA2}"/>
              </a:ext>
            </a:extLst>
          </p:cNvPr>
          <p:cNvSpPr txBox="1"/>
          <p:nvPr/>
        </p:nvSpPr>
        <p:spPr>
          <a:xfrm>
            <a:off x="5332330" y="96033"/>
            <a:ext cx="6662737" cy="15700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800" dirty="0"/>
              <a:t>Made us alive together with Christ</a:t>
            </a:r>
          </a:p>
        </p:txBody>
      </p:sp>
      <p:sp>
        <p:nvSpPr>
          <p:cNvPr id="5" name="TextBox 4">
            <a:extLst>
              <a:ext uri="{FF2B5EF4-FFF2-40B4-BE49-F238E27FC236}">
                <a16:creationId xmlns:a16="http://schemas.microsoft.com/office/drawing/2014/main" xmlns="" id="{AFF88637-2EBA-DD70-06E9-69C09E25FBC0}"/>
              </a:ext>
            </a:extLst>
          </p:cNvPr>
          <p:cNvSpPr txBox="1"/>
          <p:nvPr/>
        </p:nvSpPr>
        <p:spPr>
          <a:xfrm>
            <a:off x="5332330" y="1772919"/>
            <a:ext cx="6605342" cy="21236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6600" dirty="0"/>
              <a:t>For by grace you have been saved</a:t>
            </a:r>
          </a:p>
        </p:txBody>
      </p:sp>
      <p:sp>
        <p:nvSpPr>
          <p:cNvPr id="6" name="Rectangle 5">
            <a:extLst>
              <a:ext uri="{FF2B5EF4-FFF2-40B4-BE49-F238E27FC236}">
                <a16:creationId xmlns:a16="http://schemas.microsoft.com/office/drawing/2014/main" xmlns="" id="{DFFF8500-38C4-1543-80EC-1021A04B60B4}"/>
              </a:ext>
            </a:extLst>
          </p:cNvPr>
          <p:cNvSpPr/>
          <p:nvPr/>
        </p:nvSpPr>
        <p:spPr>
          <a:xfrm>
            <a:off x="5338928" y="3988045"/>
            <a:ext cx="6605342" cy="260334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Bef>
                <a:spcPts val="0"/>
              </a:spcBef>
              <a:spcAft>
                <a:spcPts val="1000"/>
              </a:spcAft>
              <a:defRPr/>
            </a:pPr>
            <a:r>
              <a:rPr lang="en-US" sz="3600" b="1" dirty="0">
                <a:latin typeface="Calibri" panose="020F0502020204030204" pitchFamily="34" charset="0"/>
              </a:rPr>
              <a:t>Romans 6:23 (NASB95) — 23</a:t>
            </a:r>
            <a:r>
              <a:rPr lang="en-US" sz="3600" dirty="0">
                <a:latin typeface="Calibri" panose="020F0502020204030204" pitchFamily="34" charset="0"/>
              </a:rPr>
              <a:t> For the wages of sin is death but the free gift of God is eternal life in Christ Jesus our Lord. </a:t>
            </a:r>
          </a:p>
        </p:txBody>
      </p:sp>
      <p:sp>
        <p:nvSpPr>
          <p:cNvPr id="7" name="TextBox 6">
            <a:extLst>
              <a:ext uri="{FF2B5EF4-FFF2-40B4-BE49-F238E27FC236}">
                <a16:creationId xmlns:a16="http://schemas.microsoft.com/office/drawing/2014/main" xmlns="" id="{B97EC869-571C-601F-84FC-3D8F4015618D}"/>
              </a:ext>
            </a:extLst>
          </p:cNvPr>
          <p:cNvSpPr txBox="1"/>
          <p:nvPr/>
        </p:nvSpPr>
        <p:spPr>
          <a:xfrm>
            <a:off x="622300" y="1565275"/>
            <a:ext cx="8185150" cy="41243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200" dirty="0"/>
              <a:t>THIS IS WHAT THEY CALL</a:t>
            </a:r>
          </a:p>
          <a:p>
            <a:pPr algn="ctr">
              <a:defRPr/>
            </a:pPr>
            <a:r>
              <a:rPr lang="en-US" sz="11500" dirty="0"/>
              <a:t>“THE Good NEWS”</a:t>
            </a:r>
          </a:p>
        </p:txBody>
      </p:sp>
    </p:spTree>
    <p:extLst>
      <p:ext uri="{BB962C8B-B14F-4D97-AF65-F5344CB8AC3E}">
        <p14:creationId xmlns:p14="http://schemas.microsoft.com/office/powerpoint/2010/main" val="88056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But god…</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normAutofit lnSpcReduction="10000"/>
          </a:bodyPr>
          <a:lstStyle/>
          <a:p>
            <a:pPr>
              <a:defRPr/>
            </a:pPr>
            <a:r>
              <a:rPr lang="en-US" dirty="0"/>
              <a:t>While we continued off course</a:t>
            </a:r>
          </a:p>
          <a:p>
            <a:pPr>
              <a:defRPr/>
            </a:pPr>
            <a:r>
              <a:rPr lang="en-US" dirty="0"/>
              <a:t>Creating suffering and pain</a:t>
            </a:r>
          </a:p>
          <a:p>
            <a:pPr>
              <a:defRPr/>
            </a:pPr>
            <a:r>
              <a:rPr lang="en-US" dirty="0"/>
              <a:t>Shaking our fist at Him</a:t>
            </a:r>
          </a:p>
          <a:p>
            <a:pPr>
              <a:defRPr/>
            </a:pPr>
            <a:r>
              <a:rPr lang="en-US" dirty="0"/>
              <a:t>Swept away in a current of selfishness</a:t>
            </a:r>
          </a:p>
          <a:p>
            <a:pPr>
              <a:defRPr/>
            </a:pPr>
            <a:r>
              <a:rPr lang="en-US" dirty="0"/>
              <a:t>Living askew from our true purpose</a:t>
            </a:r>
          </a:p>
          <a:p>
            <a:pPr marL="0" indent="0">
              <a:buNone/>
            </a:pPr>
            <a:endParaRPr lang="en-US" dirty="0"/>
          </a:p>
        </p:txBody>
      </p:sp>
      <p:sp>
        <p:nvSpPr>
          <p:cNvPr id="4" name="TextBox 3">
            <a:extLst>
              <a:ext uri="{FF2B5EF4-FFF2-40B4-BE49-F238E27FC236}">
                <a16:creationId xmlns:a16="http://schemas.microsoft.com/office/drawing/2014/main" xmlns="" id="{86DF32FE-0C95-B3F2-BC96-E928FAFC9DA2}"/>
              </a:ext>
            </a:extLst>
          </p:cNvPr>
          <p:cNvSpPr txBox="1"/>
          <p:nvPr/>
        </p:nvSpPr>
        <p:spPr>
          <a:xfrm>
            <a:off x="5332330" y="96033"/>
            <a:ext cx="6662737" cy="15700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800" dirty="0"/>
              <a:t>Made us alive together with Christ</a:t>
            </a:r>
          </a:p>
        </p:txBody>
      </p:sp>
      <p:sp>
        <p:nvSpPr>
          <p:cNvPr id="5" name="TextBox 4">
            <a:extLst>
              <a:ext uri="{FF2B5EF4-FFF2-40B4-BE49-F238E27FC236}">
                <a16:creationId xmlns:a16="http://schemas.microsoft.com/office/drawing/2014/main" xmlns="" id="{AFF88637-2EBA-DD70-06E9-69C09E25FBC0}"/>
              </a:ext>
            </a:extLst>
          </p:cNvPr>
          <p:cNvSpPr txBox="1"/>
          <p:nvPr/>
        </p:nvSpPr>
        <p:spPr>
          <a:xfrm>
            <a:off x="5332330" y="1772919"/>
            <a:ext cx="6605342" cy="21236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6600" dirty="0"/>
              <a:t>For by grace you have been saved</a:t>
            </a:r>
          </a:p>
        </p:txBody>
      </p:sp>
      <p:sp>
        <p:nvSpPr>
          <p:cNvPr id="6" name="Rectangle 5">
            <a:extLst>
              <a:ext uri="{FF2B5EF4-FFF2-40B4-BE49-F238E27FC236}">
                <a16:creationId xmlns:a16="http://schemas.microsoft.com/office/drawing/2014/main" xmlns="" id="{DFFF8500-38C4-1543-80EC-1021A04B60B4}"/>
              </a:ext>
            </a:extLst>
          </p:cNvPr>
          <p:cNvSpPr/>
          <p:nvPr/>
        </p:nvSpPr>
        <p:spPr>
          <a:xfrm>
            <a:off x="5338928" y="3988045"/>
            <a:ext cx="6605342" cy="260334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Bef>
                <a:spcPts val="0"/>
              </a:spcBef>
              <a:spcAft>
                <a:spcPts val="1000"/>
              </a:spcAft>
              <a:defRPr/>
            </a:pPr>
            <a:r>
              <a:rPr lang="en-US" sz="3600" b="1" dirty="0">
                <a:latin typeface="Calibri" panose="020F0502020204030204" pitchFamily="34" charset="0"/>
              </a:rPr>
              <a:t>Romans 6:23 (NASB95) — 23</a:t>
            </a:r>
            <a:r>
              <a:rPr lang="en-US" sz="3600" dirty="0">
                <a:latin typeface="Calibri" panose="020F0502020204030204" pitchFamily="34" charset="0"/>
              </a:rPr>
              <a:t> For the wages of sin is death but the free gift of God is eternal life in Christ Jesus our Lord. </a:t>
            </a:r>
          </a:p>
        </p:txBody>
      </p:sp>
      <p:sp>
        <p:nvSpPr>
          <p:cNvPr id="7" name="TextBox 6">
            <a:extLst>
              <a:ext uri="{FF2B5EF4-FFF2-40B4-BE49-F238E27FC236}">
                <a16:creationId xmlns:a16="http://schemas.microsoft.com/office/drawing/2014/main" xmlns="" id="{B97EC869-571C-601F-84FC-3D8F4015618D}"/>
              </a:ext>
            </a:extLst>
          </p:cNvPr>
          <p:cNvSpPr txBox="1"/>
          <p:nvPr/>
        </p:nvSpPr>
        <p:spPr>
          <a:xfrm>
            <a:off x="622300" y="1565275"/>
            <a:ext cx="8185150" cy="363176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11500" dirty="0"/>
              <a:t>Why would God do this?</a:t>
            </a:r>
            <a:endParaRPr lang="en-US" sz="102800" dirty="0"/>
          </a:p>
        </p:txBody>
      </p:sp>
    </p:spTree>
    <p:extLst>
      <p:ext uri="{BB962C8B-B14F-4D97-AF65-F5344CB8AC3E}">
        <p14:creationId xmlns:p14="http://schemas.microsoft.com/office/powerpoint/2010/main" val="4191376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925C-09EE-1C90-3FB2-AB18729A3FA6}"/>
              </a:ext>
            </a:extLst>
          </p:cNvPr>
          <p:cNvSpPr>
            <a:spLocks noGrp="1"/>
          </p:cNvSpPr>
          <p:nvPr>
            <p:ph type="title"/>
          </p:nvPr>
        </p:nvSpPr>
        <p:spPr/>
        <p:txBody>
          <a:bodyPr/>
          <a:lstStyle/>
          <a:p>
            <a:r>
              <a:rPr lang="en-US" altLang="en-US" b="1" dirty="0"/>
              <a:t>Ephesians 2:4–6 (NASB95)</a:t>
            </a:r>
            <a:endParaRPr lang="en-US" dirty="0"/>
          </a:p>
        </p:txBody>
      </p:sp>
      <p:sp>
        <p:nvSpPr>
          <p:cNvPr id="3" name="Content Placeholder 2">
            <a:extLst>
              <a:ext uri="{FF2B5EF4-FFF2-40B4-BE49-F238E27FC236}">
                <a16:creationId xmlns:a16="http://schemas.microsoft.com/office/drawing/2014/main" xmlns="" id="{D33BF40E-56B5-FB70-0E8E-DC289466CCF0}"/>
              </a:ext>
            </a:extLst>
          </p:cNvPr>
          <p:cNvSpPr>
            <a:spLocks noGrp="1"/>
          </p:cNvSpPr>
          <p:nvPr>
            <p:ph idx="1"/>
          </p:nvPr>
        </p:nvSpPr>
        <p:spPr/>
        <p:txBody>
          <a:bodyPr>
            <a:normAutofit lnSpcReduction="10000"/>
          </a:bodyPr>
          <a:lstStyle/>
          <a:p>
            <a:pPr marL="0" indent="0">
              <a:buNone/>
            </a:pPr>
            <a:r>
              <a:rPr lang="en-US" b="1" dirty="0"/>
              <a:t>4</a:t>
            </a:r>
            <a:r>
              <a:rPr lang="en-US" dirty="0"/>
              <a:t> </a:t>
            </a:r>
            <a:r>
              <a:rPr lang="en-US" sz="5400" b="1" u="sng" dirty="0"/>
              <a:t>But God</a:t>
            </a:r>
            <a:r>
              <a:rPr lang="en-US" dirty="0"/>
              <a:t>, being rich in mercy, because of His great love with which He loved us, </a:t>
            </a:r>
          </a:p>
          <a:p>
            <a:r>
              <a:rPr lang="en-US" dirty="0"/>
              <a:t>Because HE is amazing</a:t>
            </a:r>
          </a:p>
          <a:p>
            <a:r>
              <a:rPr lang="en-US" dirty="0"/>
              <a:t>So that we would become demonstrations of His love and mercy</a:t>
            </a:r>
          </a:p>
          <a:p>
            <a:pPr marL="0" indent="0">
              <a:buNone/>
            </a:pPr>
            <a:endParaRPr lang="en-US" dirty="0"/>
          </a:p>
        </p:txBody>
      </p:sp>
    </p:spTree>
    <p:extLst>
      <p:ext uri="{BB962C8B-B14F-4D97-AF65-F5344CB8AC3E}">
        <p14:creationId xmlns:p14="http://schemas.microsoft.com/office/powerpoint/2010/main" val="36885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C27AD-49FA-65B0-7ABB-D3D883FE167F}"/>
              </a:ext>
            </a:extLst>
          </p:cNvPr>
          <p:cNvSpPr>
            <a:spLocks noGrp="1"/>
          </p:cNvSpPr>
          <p:nvPr>
            <p:ph type="title"/>
          </p:nvPr>
        </p:nvSpPr>
        <p:spPr/>
        <p:txBody>
          <a:bodyPr/>
          <a:lstStyle/>
          <a:p>
            <a:r>
              <a:rPr lang="en-US" altLang="en-US" b="1" dirty="0"/>
              <a:t>Ephesians 2:7–9 (NASB95)</a:t>
            </a:r>
            <a:endParaRPr lang="en-US" dirty="0"/>
          </a:p>
        </p:txBody>
      </p:sp>
      <p:sp>
        <p:nvSpPr>
          <p:cNvPr id="3" name="Content Placeholder 2">
            <a:extLst>
              <a:ext uri="{FF2B5EF4-FFF2-40B4-BE49-F238E27FC236}">
                <a16:creationId xmlns:a16="http://schemas.microsoft.com/office/drawing/2014/main" xmlns="" id="{DBE33FB0-FBF7-D407-6A79-87C5D425B646}"/>
              </a:ext>
            </a:extLst>
          </p:cNvPr>
          <p:cNvSpPr>
            <a:spLocks noGrp="1"/>
          </p:cNvSpPr>
          <p:nvPr>
            <p:ph idx="1"/>
          </p:nvPr>
        </p:nvSpPr>
        <p:spPr/>
        <p:txBody>
          <a:bodyPr>
            <a:normAutofit lnSpcReduction="10000"/>
          </a:bodyPr>
          <a:lstStyle/>
          <a:p>
            <a:pPr marL="0" indent="0">
              <a:buNone/>
            </a:pPr>
            <a:r>
              <a:rPr lang="en-US" b="1" dirty="0"/>
              <a:t>7</a:t>
            </a:r>
            <a:r>
              <a:rPr lang="en-US" dirty="0"/>
              <a:t> so that in the ages to come He might show the surpassing riches of His grace in kindness toward us in Christ Jesus. </a:t>
            </a:r>
            <a:r>
              <a:rPr lang="en-US" b="1" dirty="0"/>
              <a:t>8</a:t>
            </a:r>
            <a:r>
              <a:rPr lang="en-US" dirty="0"/>
              <a:t> For by grace you have been saved through faith; and that not of yourselves, it is the gift of God; </a:t>
            </a:r>
            <a:r>
              <a:rPr lang="en-US" b="1" dirty="0"/>
              <a:t>9</a:t>
            </a:r>
            <a:r>
              <a:rPr lang="en-US" dirty="0"/>
              <a:t> not as a result of works, so that no one may boast. </a:t>
            </a:r>
          </a:p>
          <a:p>
            <a:pPr marL="0" indent="0">
              <a:buNone/>
            </a:pPr>
            <a:endParaRPr lang="en-US" dirty="0"/>
          </a:p>
        </p:txBody>
      </p:sp>
    </p:spTree>
    <p:extLst>
      <p:ext uri="{BB962C8B-B14F-4D97-AF65-F5344CB8AC3E}">
        <p14:creationId xmlns:p14="http://schemas.microsoft.com/office/powerpoint/2010/main" val="943279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C27AD-49FA-65B0-7ABB-D3D883FE167F}"/>
              </a:ext>
            </a:extLst>
          </p:cNvPr>
          <p:cNvSpPr>
            <a:spLocks noGrp="1"/>
          </p:cNvSpPr>
          <p:nvPr>
            <p:ph type="title"/>
          </p:nvPr>
        </p:nvSpPr>
        <p:spPr/>
        <p:txBody>
          <a:bodyPr/>
          <a:lstStyle/>
          <a:p>
            <a:r>
              <a:rPr lang="en-US" altLang="en-US" b="1" dirty="0"/>
              <a:t>Ephesians 2:7–9 (NASB95)</a:t>
            </a:r>
            <a:endParaRPr lang="en-US" dirty="0"/>
          </a:p>
        </p:txBody>
      </p:sp>
      <p:sp>
        <p:nvSpPr>
          <p:cNvPr id="3" name="Content Placeholder 2">
            <a:extLst>
              <a:ext uri="{FF2B5EF4-FFF2-40B4-BE49-F238E27FC236}">
                <a16:creationId xmlns:a16="http://schemas.microsoft.com/office/drawing/2014/main" xmlns="" id="{DBE33FB0-FBF7-D407-6A79-87C5D425B646}"/>
              </a:ext>
            </a:extLst>
          </p:cNvPr>
          <p:cNvSpPr>
            <a:spLocks noGrp="1"/>
          </p:cNvSpPr>
          <p:nvPr>
            <p:ph idx="1"/>
          </p:nvPr>
        </p:nvSpPr>
        <p:spPr/>
        <p:txBody>
          <a:bodyPr>
            <a:normAutofit lnSpcReduction="10000"/>
          </a:bodyPr>
          <a:lstStyle/>
          <a:p>
            <a:pPr marL="0" indent="0">
              <a:buNone/>
            </a:pPr>
            <a:r>
              <a:rPr lang="en-US" b="1" dirty="0"/>
              <a:t>7</a:t>
            </a:r>
            <a:r>
              <a:rPr lang="en-US" dirty="0"/>
              <a:t> so that in the ages to come He might show the surpassing riches of His grace in kindness toward us in Christ Jesus. </a:t>
            </a:r>
            <a:r>
              <a:rPr lang="en-US" b="1" dirty="0"/>
              <a:t>8</a:t>
            </a:r>
            <a:r>
              <a:rPr lang="en-US" dirty="0"/>
              <a:t> For by grace you have been saved through faith; and that not of yourselves, it is the gift of God; </a:t>
            </a:r>
            <a:r>
              <a:rPr lang="en-US" b="1" dirty="0"/>
              <a:t>9</a:t>
            </a:r>
            <a:r>
              <a:rPr lang="en-US" dirty="0"/>
              <a:t> not as a result of works, so that no one may boast. </a:t>
            </a:r>
          </a:p>
          <a:p>
            <a:pPr marL="0" indent="0">
              <a:buNone/>
            </a:pPr>
            <a:endParaRPr lang="en-US" dirty="0"/>
          </a:p>
        </p:txBody>
      </p:sp>
    </p:spTree>
    <p:extLst>
      <p:ext uri="{BB962C8B-B14F-4D97-AF65-F5344CB8AC3E}">
        <p14:creationId xmlns:p14="http://schemas.microsoft.com/office/powerpoint/2010/main" val="302890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C27AD-49FA-65B0-7ABB-D3D883FE167F}"/>
              </a:ext>
            </a:extLst>
          </p:cNvPr>
          <p:cNvSpPr>
            <a:spLocks noGrp="1"/>
          </p:cNvSpPr>
          <p:nvPr>
            <p:ph type="title"/>
          </p:nvPr>
        </p:nvSpPr>
        <p:spPr/>
        <p:txBody>
          <a:bodyPr/>
          <a:lstStyle/>
          <a:p>
            <a:r>
              <a:rPr lang="en-US" altLang="en-US" b="1" dirty="0"/>
              <a:t>Ephesians 2:7–9 (NASB95)</a:t>
            </a:r>
            <a:endParaRPr lang="en-US" dirty="0"/>
          </a:p>
        </p:txBody>
      </p:sp>
      <p:sp>
        <p:nvSpPr>
          <p:cNvPr id="3" name="Content Placeholder 2">
            <a:extLst>
              <a:ext uri="{FF2B5EF4-FFF2-40B4-BE49-F238E27FC236}">
                <a16:creationId xmlns:a16="http://schemas.microsoft.com/office/drawing/2014/main" xmlns="" id="{DBE33FB0-FBF7-D407-6A79-87C5D425B646}"/>
              </a:ext>
            </a:extLst>
          </p:cNvPr>
          <p:cNvSpPr>
            <a:spLocks noGrp="1"/>
          </p:cNvSpPr>
          <p:nvPr>
            <p:ph idx="1"/>
          </p:nvPr>
        </p:nvSpPr>
        <p:spPr/>
        <p:txBody>
          <a:bodyPr>
            <a:normAutofit lnSpcReduction="10000"/>
          </a:bodyPr>
          <a:lstStyle/>
          <a:p>
            <a:pPr marL="0" indent="0">
              <a:buNone/>
            </a:pPr>
            <a:r>
              <a:rPr lang="en-US" b="1" dirty="0"/>
              <a:t>7</a:t>
            </a:r>
            <a:r>
              <a:rPr lang="en-US" dirty="0"/>
              <a:t> so that in the ages to come He might show the surpassing riches of His grace in kindness toward us in Christ Jesus. </a:t>
            </a:r>
            <a:r>
              <a:rPr lang="en-US" b="1" dirty="0"/>
              <a:t>8</a:t>
            </a:r>
            <a:r>
              <a:rPr lang="en-US" dirty="0"/>
              <a:t> For by grace you have been saved through faith; and that not of yourselves, it is the gift of God; </a:t>
            </a:r>
            <a:r>
              <a:rPr lang="en-US" b="1" dirty="0"/>
              <a:t>9</a:t>
            </a:r>
            <a:r>
              <a:rPr lang="en-US" dirty="0"/>
              <a:t> not as a result of works, so that no one may boast. </a:t>
            </a:r>
          </a:p>
          <a:p>
            <a:pPr marL="0" indent="0">
              <a:buNone/>
            </a:pPr>
            <a:endParaRPr lang="en-US" dirty="0"/>
          </a:p>
        </p:txBody>
      </p:sp>
      <p:sp>
        <p:nvSpPr>
          <p:cNvPr id="5" name="TextBox 4">
            <a:extLst>
              <a:ext uri="{FF2B5EF4-FFF2-40B4-BE49-F238E27FC236}">
                <a16:creationId xmlns:a16="http://schemas.microsoft.com/office/drawing/2014/main" xmlns="" id="{86C936C8-B987-D2C5-B615-8872238F8E89}"/>
              </a:ext>
            </a:extLst>
          </p:cNvPr>
          <p:cNvSpPr txBox="1"/>
          <p:nvPr/>
        </p:nvSpPr>
        <p:spPr>
          <a:xfrm>
            <a:off x="3673720" y="202881"/>
            <a:ext cx="8350045" cy="59093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285750" indent="-285750">
              <a:buFont typeface="Arial" panose="020B0604020202020204" pitchFamily="34" charset="0"/>
              <a:buChar char="•"/>
              <a:defRPr/>
            </a:pPr>
            <a:r>
              <a:rPr lang="en-US" sz="5400" dirty="0"/>
              <a:t>Trophies of God’s grace</a:t>
            </a:r>
          </a:p>
          <a:p>
            <a:pPr marL="285750" indent="-285750">
              <a:buFont typeface="Arial" panose="020B0604020202020204" pitchFamily="34" charset="0"/>
              <a:buChar char="•"/>
              <a:defRPr/>
            </a:pPr>
            <a:r>
              <a:rPr lang="en-US" sz="5400" dirty="0"/>
              <a:t>A Trophy points to an accomplishment</a:t>
            </a:r>
          </a:p>
          <a:p>
            <a:pPr marL="285750" indent="-285750">
              <a:buFont typeface="Arial" panose="020B0604020202020204" pitchFamily="34" charset="0"/>
              <a:buChar char="•"/>
              <a:defRPr/>
            </a:pPr>
            <a:r>
              <a:rPr lang="en-US" sz="5400" dirty="0"/>
              <a:t>We know the Buckeyes were great in 2014 and future generations will see the trophy to prove it</a:t>
            </a:r>
          </a:p>
        </p:txBody>
      </p:sp>
    </p:spTree>
    <p:extLst>
      <p:ext uri="{BB962C8B-B14F-4D97-AF65-F5344CB8AC3E}">
        <p14:creationId xmlns:p14="http://schemas.microsoft.com/office/powerpoint/2010/main" val="30942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6CEAA-2F44-FC27-D124-2CC5DF4B750E}"/>
              </a:ext>
            </a:extLst>
          </p:cNvPr>
          <p:cNvSpPr>
            <a:spLocks noGrp="1"/>
          </p:cNvSpPr>
          <p:nvPr>
            <p:ph type="title"/>
          </p:nvPr>
        </p:nvSpPr>
        <p:spPr/>
        <p:txBody>
          <a:bodyPr/>
          <a:lstStyle/>
          <a:p>
            <a:r>
              <a:rPr lang="en-US" altLang="en-US" b="1" dirty="0"/>
              <a:t>Ephesians 2:1–3 (NASB95)</a:t>
            </a:r>
            <a:endParaRPr lang="en-US" dirty="0"/>
          </a:p>
        </p:txBody>
      </p:sp>
      <p:sp>
        <p:nvSpPr>
          <p:cNvPr id="3" name="Content Placeholder 2">
            <a:extLst>
              <a:ext uri="{FF2B5EF4-FFF2-40B4-BE49-F238E27FC236}">
                <a16:creationId xmlns:a16="http://schemas.microsoft.com/office/drawing/2014/main" xmlns="" id="{5F9AB3F7-466D-122F-DE60-A293F92E66BC}"/>
              </a:ext>
            </a:extLst>
          </p:cNvPr>
          <p:cNvSpPr>
            <a:spLocks noGrp="1"/>
          </p:cNvSpPr>
          <p:nvPr>
            <p:ph idx="1"/>
          </p:nvPr>
        </p:nvSpPr>
        <p:spPr/>
        <p:txBody>
          <a:bodyPr/>
          <a:lstStyle/>
          <a:p>
            <a:pPr marL="0" indent="0">
              <a:buNone/>
            </a:pPr>
            <a:r>
              <a:rPr lang="en-US" b="1" dirty="0"/>
              <a:t> 1</a:t>
            </a:r>
            <a:r>
              <a:rPr lang="en-US" dirty="0"/>
              <a:t> And you were dead in your trespasses and sins, </a:t>
            </a:r>
            <a:r>
              <a:rPr lang="en-US" b="1" dirty="0"/>
              <a:t>2</a:t>
            </a:r>
            <a:r>
              <a:rPr lang="en-US" dirty="0"/>
              <a:t> in which you formerly walked according to the course of this world, according to the prince of the power of the air, of the spirit that is now working in the sons of disobedience. </a:t>
            </a:r>
          </a:p>
          <a:p>
            <a:pPr marL="0" indent="0">
              <a:buNone/>
            </a:pPr>
            <a:endParaRPr lang="en-US" dirty="0"/>
          </a:p>
        </p:txBody>
      </p:sp>
      <p:sp>
        <p:nvSpPr>
          <p:cNvPr id="4" name="TextBox 3">
            <a:extLst>
              <a:ext uri="{FF2B5EF4-FFF2-40B4-BE49-F238E27FC236}">
                <a16:creationId xmlns:a16="http://schemas.microsoft.com/office/drawing/2014/main" xmlns="" id="{AC0F1504-2780-9A98-2741-4298D96ADC5C}"/>
              </a:ext>
            </a:extLst>
          </p:cNvPr>
          <p:cNvSpPr txBox="1"/>
          <p:nvPr/>
        </p:nvSpPr>
        <p:spPr>
          <a:xfrm>
            <a:off x="444333" y="2276006"/>
            <a:ext cx="11360727" cy="255454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8000" dirty="0">
                <a:latin typeface="Lao UI" panose="020B0502040204020203" pitchFamily="34" charset="0"/>
                <a:cs typeface="Lao UI" panose="020B0502040204020203" pitchFamily="34" charset="0"/>
              </a:rPr>
              <a:t>What is sin and how does it make me “dead”?</a:t>
            </a:r>
          </a:p>
        </p:txBody>
      </p:sp>
    </p:spTree>
    <p:extLst>
      <p:ext uri="{BB962C8B-B14F-4D97-AF65-F5344CB8AC3E}">
        <p14:creationId xmlns:p14="http://schemas.microsoft.com/office/powerpoint/2010/main" val="25522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98668-06DB-834D-BA0F-C21F30336CBD}"/>
              </a:ext>
            </a:extLst>
          </p:cNvPr>
          <p:cNvSpPr>
            <a:spLocks noGrp="1"/>
          </p:cNvSpPr>
          <p:nvPr>
            <p:ph type="title"/>
          </p:nvPr>
        </p:nvSpPr>
        <p:spPr/>
        <p:txBody>
          <a:bodyPr/>
          <a:lstStyle/>
          <a:p>
            <a:r>
              <a:rPr lang="en-US" altLang="en-US" b="1" dirty="0"/>
              <a:t>Ephesians 2:10 (NASB95) </a:t>
            </a:r>
            <a:endParaRPr lang="en-US" dirty="0"/>
          </a:p>
        </p:txBody>
      </p:sp>
      <p:sp>
        <p:nvSpPr>
          <p:cNvPr id="3" name="Content Placeholder 2">
            <a:extLst>
              <a:ext uri="{FF2B5EF4-FFF2-40B4-BE49-F238E27FC236}">
                <a16:creationId xmlns:a16="http://schemas.microsoft.com/office/drawing/2014/main" xmlns="" id="{D05629B2-723F-D39D-13DF-7F9A37CA0B11}"/>
              </a:ext>
            </a:extLst>
          </p:cNvPr>
          <p:cNvSpPr>
            <a:spLocks noGrp="1"/>
          </p:cNvSpPr>
          <p:nvPr>
            <p:ph idx="1"/>
          </p:nvPr>
        </p:nvSpPr>
        <p:spPr/>
        <p:txBody>
          <a:bodyPr/>
          <a:lstStyle/>
          <a:p>
            <a:pPr marL="0" indent="0">
              <a:buNone/>
            </a:pPr>
            <a:r>
              <a:rPr lang="en-US" b="1" dirty="0"/>
              <a:t>10</a:t>
            </a:r>
            <a:r>
              <a:rPr lang="en-US" dirty="0"/>
              <a:t> For we are His workmanship, created in Christ Jesus for good works, which God prepared beforehand so that we would walk in them. </a:t>
            </a:r>
          </a:p>
          <a:p>
            <a:pPr marL="0" indent="0">
              <a:buNone/>
            </a:pPr>
            <a:endParaRPr lang="en-US" dirty="0"/>
          </a:p>
        </p:txBody>
      </p:sp>
    </p:spTree>
    <p:extLst>
      <p:ext uri="{BB962C8B-B14F-4D97-AF65-F5344CB8AC3E}">
        <p14:creationId xmlns:p14="http://schemas.microsoft.com/office/powerpoint/2010/main" val="247680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98668-06DB-834D-BA0F-C21F30336CBD}"/>
              </a:ext>
            </a:extLst>
          </p:cNvPr>
          <p:cNvSpPr>
            <a:spLocks noGrp="1"/>
          </p:cNvSpPr>
          <p:nvPr>
            <p:ph type="title"/>
          </p:nvPr>
        </p:nvSpPr>
        <p:spPr/>
        <p:txBody>
          <a:bodyPr/>
          <a:lstStyle/>
          <a:p>
            <a:r>
              <a:rPr lang="en-US" altLang="en-US" b="1" dirty="0"/>
              <a:t>Ephesians 2:10 (NASB95) </a:t>
            </a:r>
            <a:endParaRPr lang="en-US" dirty="0"/>
          </a:p>
        </p:txBody>
      </p:sp>
      <p:sp>
        <p:nvSpPr>
          <p:cNvPr id="3" name="Content Placeholder 2">
            <a:extLst>
              <a:ext uri="{FF2B5EF4-FFF2-40B4-BE49-F238E27FC236}">
                <a16:creationId xmlns:a16="http://schemas.microsoft.com/office/drawing/2014/main" xmlns="" id="{D05629B2-723F-D39D-13DF-7F9A37CA0B11}"/>
              </a:ext>
            </a:extLst>
          </p:cNvPr>
          <p:cNvSpPr>
            <a:spLocks noGrp="1"/>
          </p:cNvSpPr>
          <p:nvPr>
            <p:ph idx="1"/>
          </p:nvPr>
        </p:nvSpPr>
        <p:spPr/>
        <p:txBody>
          <a:bodyPr/>
          <a:lstStyle/>
          <a:p>
            <a:pPr marL="0" indent="0">
              <a:buNone/>
            </a:pPr>
            <a:r>
              <a:rPr lang="en-US" b="1" dirty="0"/>
              <a:t>10</a:t>
            </a:r>
            <a:r>
              <a:rPr lang="en-US" dirty="0"/>
              <a:t> For we are His workmanship, created in Christ Jesus for good works, which God prepared beforehand so that we would walk in them. </a:t>
            </a:r>
          </a:p>
          <a:p>
            <a:pPr marL="0" indent="0">
              <a:buNone/>
            </a:pPr>
            <a:endParaRPr lang="en-US" dirty="0"/>
          </a:p>
        </p:txBody>
      </p:sp>
      <p:sp>
        <p:nvSpPr>
          <p:cNvPr id="4" name="Rectangle 3">
            <a:extLst>
              <a:ext uri="{FF2B5EF4-FFF2-40B4-BE49-F238E27FC236}">
                <a16:creationId xmlns:a16="http://schemas.microsoft.com/office/drawing/2014/main" xmlns="" id="{41B99BB8-F78C-105B-251F-DC95F202CDEE}"/>
              </a:ext>
            </a:extLst>
          </p:cNvPr>
          <p:cNvSpPr/>
          <p:nvPr/>
        </p:nvSpPr>
        <p:spPr>
          <a:xfrm>
            <a:off x="225630" y="1974851"/>
            <a:ext cx="7312025" cy="313932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eaLnBrk="1" hangingPunct="1">
              <a:defRPr/>
            </a:pPr>
            <a:r>
              <a:rPr lang="en-US" sz="6600" dirty="0">
                <a:latin typeface="Lao UI" panose="020B0502040204020203" pitchFamily="34" charset="0"/>
                <a:cs typeface="Lao UI" panose="020B0502040204020203" pitchFamily="34" charset="0"/>
              </a:rPr>
              <a:t>What is our motivation for living God’s way?</a:t>
            </a:r>
          </a:p>
        </p:txBody>
      </p:sp>
    </p:spTree>
    <p:extLst>
      <p:ext uri="{BB962C8B-B14F-4D97-AF65-F5344CB8AC3E}">
        <p14:creationId xmlns:p14="http://schemas.microsoft.com/office/powerpoint/2010/main" val="4032054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14651-82F4-42B9-B425-BF3758D82272}"/>
              </a:ext>
            </a:extLst>
          </p:cNvPr>
          <p:cNvSpPr>
            <a:spLocks noGrp="1"/>
          </p:cNvSpPr>
          <p:nvPr>
            <p:ph type="title"/>
          </p:nvPr>
        </p:nvSpPr>
        <p:spPr/>
        <p:txBody>
          <a:bodyPr/>
          <a:lstStyle/>
          <a:p>
            <a:r>
              <a:rPr lang="en-US" dirty="0"/>
              <a:t>What’s my motivation</a:t>
            </a:r>
          </a:p>
        </p:txBody>
      </p:sp>
      <p:sp>
        <p:nvSpPr>
          <p:cNvPr id="3" name="Content Placeholder 2">
            <a:extLst>
              <a:ext uri="{FF2B5EF4-FFF2-40B4-BE49-F238E27FC236}">
                <a16:creationId xmlns:a16="http://schemas.microsoft.com/office/drawing/2014/main" xmlns="" id="{941B4E70-29AB-06D2-AB7E-999191F73FDF}"/>
              </a:ext>
            </a:extLst>
          </p:cNvPr>
          <p:cNvSpPr>
            <a:spLocks noGrp="1"/>
          </p:cNvSpPr>
          <p:nvPr>
            <p:ph idx="1"/>
          </p:nvPr>
        </p:nvSpPr>
        <p:spPr/>
        <p:txBody>
          <a:bodyPr/>
          <a:lstStyle/>
          <a:p>
            <a:r>
              <a:rPr lang="en-US" dirty="0"/>
              <a:t>Why make those moment-by-moment daily decisions to go against the current?</a:t>
            </a:r>
          </a:p>
        </p:txBody>
      </p:sp>
      <p:sp>
        <p:nvSpPr>
          <p:cNvPr id="4" name="TextBox 3">
            <a:extLst>
              <a:ext uri="{FF2B5EF4-FFF2-40B4-BE49-F238E27FC236}">
                <a16:creationId xmlns:a16="http://schemas.microsoft.com/office/drawing/2014/main" xmlns="" id="{04A9FE40-2FFF-0256-3774-49E098166558}"/>
              </a:ext>
            </a:extLst>
          </p:cNvPr>
          <p:cNvSpPr txBox="1"/>
          <p:nvPr/>
        </p:nvSpPr>
        <p:spPr>
          <a:xfrm>
            <a:off x="2013743" y="1804161"/>
            <a:ext cx="8164513" cy="37703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23900" dirty="0"/>
              <a:t>LOVE</a:t>
            </a:r>
          </a:p>
        </p:txBody>
      </p:sp>
    </p:spTree>
    <p:extLst>
      <p:ext uri="{BB962C8B-B14F-4D97-AF65-F5344CB8AC3E}">
        <p14:creationId xmlns:p14="http://schemas.microsoft.com/office/powerpoint/2010/main" val="34848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FD816-AD51-A32A-2BB4-1B120774CD83}"/>
              </a:ext>
            </a:extLst>
          </p:cNvPr>
          <p:cNvSpPr>
            <a:spLocks noGrp="1"/>
          </p:cNvSpPr>
          <p:nvPr>
            <p:ph type="title"/>
          </p:nvPr>
        </p:nvSpPr>
        <p:spPr/>
        <p:txBody>
          <a:bodyPr/>
          <a:lstStyle/>
          <a:p>
            <a:r>
              <a:rPr lang="en-US" dirty="0"/>
              <a:t>No other motivation will hold</a:t>
            </a:r>
          </a:p>
        </p:txBody>
      </p:sp>
      <p:sp>
        <p:nvSpPr>
          <p:cNvPr id="3" name="Content Placeholder 2">
            <a:extLst>
              <a:ext uri="{FF2B5EF4-FFF2-40B4-BE49-F238E27FC236}">
                <a16:creationId xmlns:a16="http://schemas.microsoft.com/office/drawing/2014/main" xmlns="" id="{C548BE0F-1250-AADF-8665-EFD78756089A}"/>
              </a:ext>
            </a:extLst>
          </p:cNvPr>
          <p:cNvSpPr>
            <a:spLocks noGrp="1"/>
          </p:cNvSpPr>
          <p:nvPr>
            <p:ph idx="1"/>
          </p:nvPr>
        </p:nvSpPr>
        <p:spPr>
          <a:xfrm>
            <a:off x="225630" y="2595851"/>
            <a:ext cx="2503283" cy="2804824"/>
          </a:xfrm>
        </p:spPr>
        <p:txBody>
          <a:bodyPr/>
          <a:lstStyle/>
          <a:p>
            <a:r>
              <a:rPr lang="en-US" dirty="0"/>
              <a:t>Shame</a:t>
            </a:r>
          </a:p>
          <a:p>
            <a:r>
              <a:rPr lang="en-US" dirty="0"/>
              <a:t>Fear</a:t>
            </a:r>
          </a:p>
          <a:p>
            <a:r>
              <a:rPr lang="en-US" dirty="0"/>
              <a:t>Guilt</a:t>
            </a:r>
          </a:p>
          <a:p>
            <a:pPr marL="0" indent="0">
              <a:buNone/>
            </a:pPr>
            <a:endParaRPr lang="en-US" dirty="0"/>
          </a:p>
        </p:txBody>
      </p:sp>
      <p:sp>
        <p:nvSpPr>
          <p:cNvPr id="4" name="Arrow: Right 3">
            <a:extLst>
              <a:ext uri="{FF2B5EF4-FFF2-40B4-BE49-F238E27FC236}">
                <a16:creationId xmlns:a16="http://schemas.microsoft.com/office/drawing/2014/main" xmlns="" id="{8131E545-224F-CEE0-7E45-67A2BDA3E1A8}"/>
              </a:ext>
            </a:extLst>
          </p:cNvPr>
          <p:cNvSpPr/>
          <p:nvPr/>
        </p:nvSpPr>
        <p:spPr>
          <a:xfrm>
            <a:off x="2781300" y="3254257"/>
            <a:ext cx="3314700" cy="13356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87DD7B1C-4B7B-AEC8-0134-381CCD5B821F}"/>
              </a:ext>
            </a:extLst>
          </p:cNvPr>
          <p:cNvSpPr txBox="1"/>
          <p:nvPr/>
        </p:nvSpPr>
        <p:spPr>
          <a:xfrm>
            <a:off x="6400799" y="1979867"/>
            <a:ext cx="5236958" cy="4247317"/>
          </a:xfrm>
          <a:prstGeom prst="rect">
            <a:avLst/>
          </a:prstGeom>
          <a:noFill/>
        </p:spPr>
        <p:txBody>
          <a:bodyPr wrap="square">
            <a:spAutoFit/>
          </a:bodyPr>
          <a:lstStyle/>
          <a:p>
            <a:pPr marL="285750" indent="-285750">
              <a:buFont typeface="Arial" panose="020B0604020202020204" pitchFamily="34" charset="0"/>
              <a:buChar char="•"/>
              <a:defRPr/>
            </a:pPr>
            <a:r>
              <a:rPr lang="en-US" sz="5400" dirty="0"/>
              <a:t>Burn out</a:t>
            </a:r>
          </a:p>
          <a:p>
            <a:pPr marL="285750" indent="-285750">
              <a:buFont typeface="Arial" panose="020B0604020202020204" pitchFamily="34" charset="0"/>
              <a:buChar char="•"/>
              <a:defRPr/>
            </a:pPr>
            <a:r>
              <a:rPr lang="en-US" sz="5400" dirty="0"/>
              <a:t>Become a faker</a:t>
            </a:r>
          </a:p>
          <a:p>
            <a:pPr marL="285750" indent="-285750">
              <a:buFont typeface="Arial" panose="020B0604020202020204" pitchFamily="34" charset="0"/>
              <a:buChar char="•"/>
              <a:defRPr/>
            </a:pPr>
            <a:r>
              <a:rPr lang="en-US" sz="5400" dirty="0"/>
              <a:t>Become bitter</a:t>
            </a:r>
          </a:p>
          <a:p>
            <a:pPr marL="285750" indent="-285750">
              <a:buFont typeface="Arial" panose="020B0604020202020204" pitchFamily="34" charset="0"/>
              <a:buChar char="•"/>
              <a:defRPr/>
            </a:pPr>
            <a:r>
              <a:rPr lang="en-US" sz="5400" dirty="0"/>
              <a:t>Plateau</a:t>
            </a:r>
          </a:p>
          <a:p>
            <a:pPr marL="285750" indent="-285750">
              <a:buFont typeface="Arial" panose="020B0604020202020204" pitchFamily="34" charset="0"/>
              <a:buChar char="•"/>
              <a:defRPr/>
            </a:pPr>
            <a:r>
              <a:rPr lang="en-US" sz="5400" dirty="0"/>
              <a:t>Quit </a:t>
            </a:r>
          </a:p>
        </p:txBody>
      </p:sp>
    </p:spTree>
    <p:extLst>
      <p:ext uri="{BB962C8B-B14F-4D97-AF65-F5344CB8AC3E}">
        <p14:creationId xmlns:p14="http://schemas.microsoft.com/office/powerpoint/2010/main" val="16099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FD816-AD51-A32A-2BB4-1B120774CD83}"/>
              </a:ext>
            </a:extLst>
          </p:cNvPr>
          <p:cNvSpPr>
            <a:spLocks noGrp="1"/>
          </p:cNvSpPr>
          <p:nvPr>
            <p:ph type="title"/>
          </p:nvPr>
        </p:nvSpPr>
        <p:spPr/>
        <p:txBody>
          <a:bodyPr/>
          <a:lstStyle/>
          <a:p>
            <a:r>
              <a:rPr lang="en-US" dirty="0"/>
              <a:t>Our motives will be tested</a:t>
            </a:r>
          </a:p>
        </p:txBody>
      </p:sp>
      <p:sp>
        <p:nvSpPr>
          <p:cNvPr id="7" name="Content Placeholder 6">
            <a:extLst>
              <a:ext uri="{FF2B5EF4-FFF2-40B4-BE49-F238E27FC236}">
                <a16:creationId xmlns:a16="http://schemas.microsoft.com/office/drawing/2014/main" xmlns="" id="{3C3B9548-C8D8-B64D-9D78-8CDB01CD8778}"/>
              </a:ext>
            </a:extLst>
          </p:cNvPr>
          <p:cNvSpPr>
            <a:spLocks noGrp="1"/>
          </p:cNvSpPr>
          <p:nvPr>
            <p:ph idx="1"/>
          </p:nvPr>
        </p:nvSpPr>
        <p:spPr/>
        <p:txBody>
          <a:bodyPr/>
          <a:lstStyle/>
          <a:p>
            <a:r>
              <a:rPr lang="en-US" dirty="0"/>
              <a:t>Why work hard at this?</a:t>
            </a:r>
          </a:p>
          <a:p>
            <a:r>
              <a:rPr lang="en-US" dirty="0"/>
              <a:t>Why put up with the social stigma?</a:t>
            </a:r>
          </a:p>
          <a:p>
            <a:r>
              <a:rPr lang="en-US" dirty="0"/>
              <a:t>Why stand out and get accused?</a:t>
            </a:r>
          </a:p>
          <a:p>
            <a:pPr marL="0" indent="0">
              <a:buNone/>
            </a:pPr>
            <a:r>
              <a:rPr lang="en-US" dirty="0"/>
              <a:t> </a:t>
            </a:r>
          </a:p>
        </p:txBody>
      </p:sp>
    </p:spTree>
    <p:extLst>
      <p:ext uri="{BB962C8B-B14F-4D97-AF65-F5344CB8AC3E}">
        <p14:creationId xmlns:p14="http://schemas.microsoft.com/office/powerpoint/2010/main" val="19255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FD816-AD51-A32A-2BB4-1B120774CD83}"/>
              </a:ext>
            </a:extLst>
          </p:cNvPr>
          <p:cNvSpPr>
            <a:spLocks noGrp="1"/>
          </p:cNvSpPr>
          <p:nvPr>
            <p:ph type="title"/>
          </p:nvPr>
        </p:nvSpPr>
        <p:spPr/>
        <p:txBody>
          <a:bodyPr/>
          <a:lstStyle/>
          <a:p>
            <a:r>
              <a:rPr lang="en-US" dirty="0"/>
              <a:t>Our motives will be tested</a:t>
            </a:r>
          </a:p>
        </p:txBody>
      </p:sp>
      <p:sp>
        <p:nvSpPr>
          <p:cNvPr id="7" name="Content Placeholder 6">
            <a:extLst>
              <a:ext uri="{FF2B5EF4-FFF2-40B4-BE49-F238E27FC236}">
                <a16:creationId xmlns:a16="http://schemas.microsoft.com/office/drawing/2014/main" xmlns="" id="{3C3B9548-C8D8-B64D-9D78-8CDB01CD8778}"/>
              </a:ext>
            </a:extLst>
          </p:cNvPr>
          <p:cNvSpPr>
            <a:spLocks noGrp="1"/>
          </p:cNvSpPr>
          <p:nvPr>
            <p:ph idx="1"/>
          </p:nvPr>
        </p:nvSpPr>
        <p:spPr/>
        <p:txBody>
          <a:bodyPr/>
          <a:lstStyle/>
          <a:p>
            <a:r>
              <a:rPr lang="en-US" dirty="0"/>
              <a:t>Why work hard at this?</a:t>
            </a:r>
          </a:p>
          <a:p>
            <a:r>
              <a:rPr lang="en-US" dirty="0"/>
              <a:t>Why put up with the social stigma?</a:t>
            </a:r>
          </a:p>
          <a:p>
            <a:r>
              <a:rPr lang="en-US" dirty="0"/>
              <a:t>Why stand out and get accused?</a:t>
            </a:r>
          </a:p>
          <a:p>
            <a:r>
              <a:rPr lang="en-US" dirty="0"/>
              <a:t>Why </a:t>
            </a:r>
          </a:p>
        </p:txBody>
      </p:sp>
      <p:sp>
        <p:nvSpPr>
          <p:cNvPr id="6" name="TextBox 5">
            <a:extLst>
              <a:ext uri="{FF2B5EF4-FFF2-40B4-BE49-F238E27FC236}">
                <a16:creationId xmlns:a16="http://schemas.microsoft.com/office/drawing/2014/main" xmlns="" id="{81061980-F0FA-99E4-6740-7F12167F6E8C}"/>
              </a:ext>
            </a:extLst>
          </p:cNvPr>
          <p:cNvSpPr txBox="1"/>
          <p:nvPr/>
        </p:nvSpPr>
        <p:spPr>
          <a:xfrm>
            <a:off x="225630" y="1074921"/>
            <a:ext cx="11390107" cy="452431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4800" b="1" dirty="0"/>
              <a:t>Matthew 16:24–25 (NASB95) — </a:t>
            </a:r>
            <a:r>
              <a:rPr lang="en-US" sz="4800" b="1" i="0" u="none" baseline="0" dirty="0"/>
              <a:t>24</a:t>
            </a:r>
            <a:r>
              <a:rPr lang="en-US" sz="4800" b="0" i="0" u="none" baseline="0" dirty="0"/>
              <a:t> Then Jesus said to His disciples, “If anyone wishes to come after Me, he must deny himself, and take up his cross and follow Me. </a:t>
            </a:r>
            <a:r>
              <a:rPr lang="en-US" sz="4800" b="1" i="0" u="none" baseline="0" dirty="0"/>
              <a:t>25</a:t>
            </a:r>
            <a:r>
              <a:rPr lang="en-US" sz="4800" b="0" i="0" u="none" baseline="0" dirty="0"/>
              <a:t> “For whoever wishes to save his life will lose it; but whoever loses his life for My sake will find it.</a:t>
            </a:r>
          </a:p>
        </p:txBody>
      </p:sp>
    </p:spTree>
    <p:extLst>
      <p:ext uri="{BB962C8B-B14F-4D97-AF65-F5344CB8AC3E}">
        <p14:creationId xmlns:p14="http://schemas.microsoft.com/office/powerpoint/2010/main" val="1800137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FD816-AD51-A32A-2BB4-1B120774CD83}"/>
              </a:ext>
            </a:extLst>
          </p:cNvPr>
          <p:cNvSpPr>
            <a:spLocks noGrp="1"/>
          </p:cNvSpPr>
          <p:nvPr>
            <p:ph type="title"/>
          </p:nvPr>
        </p:nvSpPr>
        <p:spPr/>
        <p:txBody>
          <a:bodyPr/>
          <a:lstStyle/>
          <a:p>
            <a:r>
              <a:rPr lang="en-US" dirty="0"/>
              <a:t>Our motives will be tested</a:t>
            </a:r>
          </a:p>
        </p:txBody>
      </p:sp>
      <p:sp>
        <p:nvSpPr>
          <p:cNvPr id="7" name="Content Placeholder 6">
            <a:extLst>
              <a:ext uri="{FF2B5EF4-FFF2-40B4-BE49-F238E27FC236}">
                <a16:creationId xmlns:a16="http://schemas.microsoft.com/office/drawing/2014/main" xmlns="" id="{3C3B9548-C8D8-B64D-9D78-8CDB01CD8778}"/>
              </a:ext>
            </a:extLst>
          </p:cNvPr>
          <p:cNvSpPr>
            <a:spLocks noGrp="1"/>
          </p:cNvSpPr>
          <p:nvPr>
            <p:ph idx="1"/>
          </p:nvPr>
        </p:nvSpPr>
        <p:spPr/>
        <p:txBody>
          <a:bodyPr/>
          <a:lstStyle/>
          <a:p>
            <a:r>
              <a:rPr lang="en-US" dirty="0"/>
              <a:t>Don’t do it for glory</a:t>
            </a:r>
          </a:p>
          <a:p>
            <a:r>
              <a:rPr lang="en-US" dirty="0"/>
              <a:t>Don’t do it for influence</a:t>
            </a:r>
          </a:p>
          <a:p>
            <a:r>
              <a:rPr lang="en-US" dirty="0"/>
              <a:t>Don’t do it for Dwell</a:t>
            </a:r>
          </a:p>
        </p:txBody>
      </p:sp>
      <p:sp>
        <p:nvSpPr>
          <p:cNvPr id="3" name="TextBox 2">
            <a:extLst>
              <a:ext uri="{FF2B5EF4-FFF2-40B4-BE49-F238E27FC236}">
                <a16:creationId xmlns:a16="http://schemas.microsoft.com/office/drawing/2014/main" xmlns="" id="{7B94DA5C-2549-9871-9B28-7E333A789477}"/>
              </a:ext>
            </a:extLst>
          </p:cNvPr>
          <p:cNvSpPr txBox="1"/>
          <p:nvPr/>
        </p:nvSpPr>
        <p:spPr>
          <a:xfrm>
            <a:off x="2398190" y="2179966"/>
            <a:ext cx="7231380" cy="37856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6000" dirty="0"/>
              <a:t>Do it because it’s right, it’s true, because God saved you and loves you</a:t>
            </a:r>
          </a:p>
        </p:txBody>
      </p:sp>
    </p:spTree>
    <p:extLst>
      <p:ext uri="{BB962C8B-B14F-4D97-AF65-F5344CB8AC3E}">
        <p14:creationId xmlns:p14="http://schemas.microsoft.com/office/powerpoint/2010/main" val="5334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FD816-AD51-A32A-2BB4-1B120774CD83}"/>
              </a:ext>
            </a:extLst>
          </p:cNvPr>
          <p:cNvSpPr>
            <a:spLocks noGrp="1"/>
          </p:cNvSpPr>
          <p:nvPr>
            <p:ph type="title"/>
          </p:nvPr>
        </p:nvSpPr>
        <p:spPr/>
        <p:txBody>
          <a:bodyPr/>
          <a:lstStyle/>
          <a:p>
            <a:r>
              <a:rPr lang="en-US" dirty="0"/>
              <a:t>Our motives will be tested</a:t>
            </a:r>
          </a:p>
        </p:txBody>
      </p:sp>
      <p:sp>
        <p:nvSpPr>
          <p:cNvPr id="7" name="Content Placeholder 6">
            <a:extLst>
              <a:ext uri="{FF2B5EF4-FFF2-40B4-BE49-F238E27FC236}">
                <a16:creationId xmlns:a16="http://schemas.microsoft.com/office/drawing/2014/main" xmlns="" id="{3C3B9548-C8D8-B64D-9D78-8CDB01CD8778}"/>
              </a:ext>
            </a:extLst>
          </p:cNvPr>
          <p:cNvSpPr>
            <a:spLocks noGrp="1"/>
          </p:cNvSpPr>
          <p:nvPr>
            <p:ph idx="1"/>
          </p:nvPr>
        </p:nvSpPr>
        <p:spPr/>
        <p:txBody>
          <a:bodyPr/>
          <a:lstStyle/>
          <a:p>
            <a:r>
              <a:rPr lang="en-US" dirty="0"/>
              <a:t>Don’t do it for glory</a:t>
            </a:r>
          </a:p>
          <a:p>
            <a:r>
              <a:rPr lang="en-US" dirty="0"/>
              <a:t>Don’t do it for influence</a:t>
            </a:r>
          </a:p>
          <a:p>
            <a:r>
              <a:rPr lang="en-US" dirty="0"/>
              <a:t>Don’t do it for Dwell</a:t>
            </a:r>
          </a:p>
        </p:txBody>
      </p:sp>
      <p:sp>
        <p:nvSpPr>
          <p:cNvPr id="3" name="TextBox 2">
            <a:extLst>
              <a:ext uri="{FF2B5EF4-FFF2-40B4-BE49-F238E27FC236}">
                <a16:creationId xmlns:a16="http://schemas.microsoft.com/office/drawing/2014/main" xmlns="" id="{7B94DA5C-2549-9871-9B28-7E333A789477}"/>
              </a:ext>
            </a:extLst>
          </p:cNvPr>
          <p:cNvSpPr txBox="1"/>
          <p:nvPr/>
        </p:nvSpPr>
        <p:spPr>
          <a:xfrm>
            <a:off x="281940" y="1681451"/>
            <a:ext cx="7231380" cy="37856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6000" dirty="0"/>
              <a:t>Do it because it’s right, it’s true, because God saved you and loves you</a:t>
            </a:r>
          </a:p>
        </p:txBody>
      </p:sp>
      <p:sp>
        <p:nvSpPr>
          <p:cNvPr id="4" name="Rectangle 3">
            <a:extLst>
              <a:ext uri="{FF2B5EF4-FFF2-40B4-BE49-F238E27FC236}">
                <a16:creationId xmlns:a16="http://schemas.microsoft.com/office/drawing/2014/main" xmlns="" id="{0FD9DB2D-7D62-600A-ED91-3FB25C91B59E}"/>
              </a:ext>
            </a:extLst>
          </p:cNvPr>
          <p:cNvSpPr/>
          <p:nvPr/>
        </p:nvSpPr>
        <p:spPr>
          <a:xfrm>
            <a:off x="168235" y="516577"/>
            <a:ext cx="10800608" cy="500598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Bef>
                <a:spcPts val="0"/>
              </a:spcBef>
              <a:spcAft>
                <a:spcPts val="1000"/>
              </a:spcAft>
              <a:defRPr/>
            </a:pPr>
            <a:r>
              <a:rPr lang="en-US" sz="4000" b="1" dirty="0">
                <a:latin typeface="Calibri" panose="020F0502020204030204" pitchFamily="34" charset="0"/>
              </a:rPr>
              <a:t>2 Corinthians 5:20–21 (NASB95) — 20</a:t>
            </a:r>
            <a:r>
              <a:rPr lang="en-US" sz="4000" dirty="0">
                <a:latin typeface="Calibri" panose="020F0502020204030204" pitchFamily="34" charset="0"/>
              </a:rPr>
              <a:t> Therefore, we are ambassadors for Christ, as though God were making an appeal through us; we beg you on behalf of Christ, be reconciled to God. </a:t>
            </a:r>
            <a:r>
              <a:rPr lang="en-US" sz="4000" b="1" dirty="0">
                <a:latin typeface="Calibri" panose="020F0502020204030204" pitchFamily="34" charset="0"/>
              </a:rPr>
              <a:t>21</a:t>
            </a:r>
            <a:r>
              <a:rPr lang="en-US" sz="4000" dirty="0">
                <a:latin typeface="Calibri" panose="020F0502020204030204" pitchFamily="34" charset="0"/>
              </a:rPr>
              <a:t> He made Him who knew no sin to be sin on our behalf, so that we might become the righteousness of God in Him. </a:t>
            </a:r>
          </a:p>
        </p:txBody>
      </p:sp>
    </p:spTree>
    <p:extLst>
      <p:ext uri="{BB962C8B-B14F-4D97-AF65-F5344CB8AC3E}">
        <p14:creationId xmlns:p14="http://schemas.microsoft.com/office/powerpoint/2010/main" val="76459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8DB46-15A6-924B-FB97-AD54AB96B86C}"/>
              </a:ext>
            </a:extLst>
          </p:cNvPr>
          <p:cNvSpPr>
            <a:spLocks noGrp="1"/>
          </p:cNvSpPr>
          <p:nvPr>
            <p:ph type="title"/>
          </p:nvPr>
        </p:nvSpPr>
        <p:spPr/>
        <p:txBody>
          <a:bodyPr/>
          <a:lstStyle/>
          <a:p>
            <a:r>
              <a:rPr lang="en-US" dirty="0"/>
              <a:t>steps</a:t>
            </a:r>
          </a:p>
        </p:txBody>
      </p:sp>
      <p:sp>
        <p:nvSpPr>
          <p:cNvPr id="3" name="Content Placeholder 2">
            <a:extLst>
              <a:ext uri="{FF2B5EF4-FFF2-40B4-BE49-F238E27FC236}">
                <a16:creationId xmlns:a16="http://schemas.microsoft.com/office/drawing/2014/main" xmlns="" id="{F89D9FFC-F510-57F6-0A75-920DC61785E1}"/>
              </a:ext>
            </a:extLst>
          </p:cNvPr>
          <p:cNvSpPr>
            <a:spLocks noGrp="1"/>
          </p:cNvSpPr>
          <p:nvPr>
            <p:ph idx="1"/>
          </p:nvPr>
        </p:nvSpPr>
        <p:spPr/>
        <p:txBody>
          <a:bodyPr/>
          <a:lstStyle/>
          <a:p>
            <a:r>
              <a:rPr lang="en-US" dirty="0"/>
              <a:t>Come to an end of yourself</a:t>
            </a:r>
          </a:p>
          <a:p>
            <a:r>
              <a:rPr lang="en-US" dirty="0"/>
              <a:t>Be reconciled to God</a:t>
            </a:r>
          </a:p>
        </p:txBody>
      </p:sp>
    </p:spTree>
    <p:extLst>
      <p:ext uri="{BB962C8B-B14F-4D97-AF65-F5344CB8AC3E}">
        <p14:creationId xmlns:p14="http://schemas.microsoft.com/office/powerpoint/2010/main" val="322099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8DB46-15A6-924B-FB97-AD54AB96B86C}"/>
              </a:ext>
            </a:extLst>
          </p:cNvPr>
          <p:cNvSpPr>
            <a:spLocks noGrp="1"/>
          </p:cNvSpPr>
          <p:nvPr>
            <p:ph type="title"/>
          </p:nvPr>
        </p:nvSpPr>
        <p:spPr/>
        <p:txBody>
          <a:bodyPr/>
          <a:lstStyle/>
          <a:p>
            <a:r>
              <a:rPr lang="en-US" dirty="0"/>
              <a:t>steps</a:t>
            </a:r>
          </a:p>
        </p:txBody>
      </p:sp>
      <p:sp>
        <p:nvSpPr>
          <p:cNvPr id="3" name="Content Placeholder 2">
            <a:extLst>
              <a:ext uri="{FF2B5EF4-FFF2-40B4-BE49-F238E27FC236}">
                <a16:creationId xmlns:a16="http://schemas.microsoft.com/office/drawing/2014/main" xmlns="" id="{F89D9FFC-F510-57F6-0A75-920DC61785E1}"/>
              </a:ext>
            </a:extLst>
          </p:cNvPr>
          <p:cNvSpPr>
            <a:spLocks noGrp="1" noRot="1" noMove="1" noResize="1" noEditPoints="1" noAdjustHandles="1" noChangeArrowheads="1" noChangeShapeType="1"/>
          </p:cNvSpPr>
          <p:nvPr>
            <p:ph idx="1"/>
          </p:nvPr>
        </p:nvSpPr>
        <p:spPr/>
        <p:txBody>
          <a:bodyPr/>
          <a:lstStyle/>
          <a:p>
            <a:r>
              <a:rPr lang="en-US" dirty="0"/>
              <a:t>Come to an end of yourself</a:t>
            </a:r>
          </a:p>
          <a:p>
            <a:r>
              <a:rPr lang="en-US" dirty="0"/>
              <a:t>Be reconciled to God</a:t>
            </a:r>
          </a:p>
          <a:p>
            <a:r>
              <a:rPr lang="en-US" dirty="0"/>
              <a:t>Live boldly for God</a:t>
            </a:r>
          </a:p>
        </p:txBody>
      </p:sp>
    </p:spTree>
    <p:extLst>
      <p:ext uri="{BB962C8B-B14F-4D97-AF65-F5344CB8AC3E}">
        <p14:creationId xmlns:p14="http://schemas.microsoft.com/office/powerpoint/2010/main" val="224890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706D1-34D3-9591-6495-AE2E6E100D3F}"/>
              </a:ext>
            </a:extLst>
          </p:cNvPr>
          <p:cNvSpPr>
            <a:spLocks noGrp="1"/>
          </p:cNvSpPr>
          <p:nvPr>
            <p:ph type="title"/>
          </p:nvPr>
        </p:nvSpPr>
        <p:spPr/>
        <p:txBody>
          <a:bodyPr/>
          <a:lstStyle/>
          <a:p>
            <a:r>
              <a:rPr lang="en-US" altLang="en-US" b="1" dirty="0"/>
              <a:t>Sin</a:t>
            </a:r>
            <a:r>
              <a:rPr lang="en-US" altLang="en-US" dirty="0"/>
              <a:t> </a:t>
            </a:r>
            <a:r>
              <a:rPr kumimoji="0" lang="el-GR" altLang="en-US" sz="6000" b="1" i="0" u="none" strike="noStrike" kern="1200" cap="none" spc="0" normalizeH="0" baseline="0" noProof="0" dirty="0">
                <a:ln>
                  <a:noFill/>
                </a:ln>
                <a:solidFill>
                  <a:schemeClr val="accent5"/>
                </a:solidFill>
                <a:effectLst/>
                <a:uLnTx/>
                <a:uFillTx/>
                <a:latin typeface="Century Gothic" panose="020B0502020202020204"/>
                <a:ea typeface="+mj-ea"/>
                <a:cs typeface="+mj-cs"/>
              </a:rPr>
              <a:t>ἁμαρτία</a:t>
            </a:r>
            <a:r>
              <a:rPr lang="en-US" altLang="en-US" dirty="0"/>
              <a:t> </a:t>
            </a:r>
            <a:r>
              <a:rPr lang="en-US" altLang="en-US" b="1" dirty="0"/>
              <a:t>(hamartia)</a:t>
            </a:r>
            <a:endParaRPr lang="en-US" dirty="0"/>
          </a:p>
        </p:txBody>
      </p:sp>
      <p:sp>
        <p:nvSpPr>
          <p:cNvPr id="3" name="Content Placeholder 2">
            <a:extLst>
              <a:ext uri="{FF2B5EF4-FFF2-40B4-BE49-F238E27FC236}">
                <a16:creationId xmlns:a16="http://schemas.microsoft.com/office/drawing/2014/main" xmlns="" id="{14D27C08-7F3A-A752-F1D1-24EFE63C8097}"/>
              </a:ext>
            </a:extLst>
          </p:cNvPr>
          <p:cNvSpPr>
            <a:spLocks noGrp="1"/>
          </p:cNvSpPr>
          <p:nvPr>
            <p:ph idx="1"/>
          </p:nvPr>
        </p:nvSpPr>
        <p:spPr/>
        <p:txBody>
          <a:bodyPr>
            <a:normAutofit/>
          </a:bodyPr>
          <a:lstStyle/>
          <a:p>
            <a:pPr marL="0" indent="0">
              <a:buNone/>
            </a:pPr>
            <a:r>
              <a:rPr lang="en-US" sz="3900" dirty="0">
                <a:latin typeface="Open Sans" panose="020B0606030504020204" pitchFamily="34" charset="0"/>
              </a:rPr>
              <a:t>1a</a:t>
            </a:r>
            <a:r>
              <a:rPr lang="en-US" sz="4300" dirty="0">
                <a:latin typeface="Open Sans" panose="020B0606030504020204" pitchFamily="34" charset="0"/>
              </a:rPr>
              <a:t> to be without a share in. </a:t>
            </a:r>
            <a:r>
              <a:rPr lang="en-US" sz="3900" dirty="0">
                <a:latin typeface="Open Sans" panose="020B0606030504020204" pitchFamily="34" charset="0"/>
              </a:rPr>
              <a:t>1b</a:t>
            </a:r>
            <a:r>
              <a:rPr lang="en-US" sz="4300" dirty="0">
                <a:latin typeface="Open Sans" panose="020B0606030504020204" pitchFamily="34" charset="0"/>
              </a:rPr>
              <a:t> to miss the mark. </a:t>
            </a:r>
            <a:r>
              <a:rPr lang="en-US" sz="3900" dirty="0">
                <a:latin typeface="Open Sans" panose="020B0606030504020204" pitchFamily="34" charset="0"/>
              </a:rPr>
              <a:t>1c</a:t>
            </a:r>
            <a:r>
              <a:rPr lang="en-US" sz="4300" dirty="0">
                <a:latin typeface="Open Sans" panose="020B0606030504020204" pitchFamily="34" charset="0"/>
              </a:rPr>
              <a:t> to err, be mistaken. </a:t>
            </a:r>
            <a:r>
              <a:rPr lang="en-US" sz="3900" dirty="0">
                <a:latin typeface="Open Sans" panose="020B0606030504020204" pitchFamily="34" charset="0"/>
              </a:rPr>
              <a:t>1d</a:t>
            </a:r>
            <a:r>
              <a:rPr lang="en-US" sz="4300" dirty="0">
                <a:latin typeface="Open Sans" panose="020B0606030504020204" pitchFamily="34" charset="0"/>
              </a:rPr>
              <a:t> to miss or wander from the path of uprightness and </a:t>
            </a:r>
            <a:r>
              <a:rPr lang="en-US" sz="4300" dirty="0" err="1">
                <a:latin typeface="Open Sans" panose="020B0606030504020204" pitchFamily="34" charset="0"/>
              </a:rPr>
              <a:t>honour</a:t>
            </a:r>
            <a:r>
              <a:rPr lang="en-US" sz="4300" dirty="0">
                <a:latin typeface="Open Sans" panose="020B0606030504020204" pitchFamily="34" charset="0"/>
              </a:rPr>
              <a:t>, to do or go wrong. </a:t>
            </a:r>
            <a:r>
              <a:rPr lang="en-US" sz="3900" dirty="0">
                <a:latin typeface="Open Sans" panose="020B0606030504020204" pitchFamily="34" charset="0"/>
              </a:rPr>
              <a:t>1e</a:t>
            </a:r>
            <a:r>
              <a:rPr lang="en-US" sz="4300" dirty="0">
                <a:latin typeface="Open Sans" panose="020B0606030504020204" pitchFamily="34" charset="0"/>
              </a:rPr>
              <a:t> to wander from the law of God, violate God’s law, sin.</a:t>
            </a:r>
          </a:p>
          <a:p>
            <a:pPr marL="457223" lvl="1" indent="0">
              <a:buNone/>
            </a:pPr>
            <a:r>
              <a:rPr lang="en-US" sz="2600" b="0" i="0" u="none" strike="noStrike" baseline="0" dirty="0"/>
              <a:t>Strong, J. (1995). In </a:t>
            </a:r>
            <a:r>
              <a:rPr lang="en-US" sz="2600" b="0" i="1" u="sng" strike="noStrike" baseline="0" dirty="0">
                <a:solidFill>
                  <a:srgbClr val="0000FF"/>
                </a:solidFill>
                <a:hlinkClick r:id="rId2"/>
              </a:rPr>
              <a:t>Enhanced Strong’s Lexicon</a:t>
            </a:r>
            <a:r>
              <a:rPr lang="en-US" sz="2600" b="0" i="0" u="none" strike="noStrike" baseline="0" dirty="0">
                <a:solidFill>
                  <a:srgbClr val="0000FF"/>
                </a:solidFill>
                <a:hlinkClick r:id="rId2"/>
              </a:rPr>
              <a:t>. Woodside Bible Fellowship.</a:t>
            </a:r>
            <a:endParaRPr lang="en-US" sz="2600" dirty="0"/>
          </a:p>
        </p:txBody>
      </p:sp>
    </p:spTree>
    <p:extLst>
      <p:ext uri="{BB962C8B-B14F-4D97-AF65-F5344CB8AC3E}">
        <p14:creationId xmlns:p14="http://schemas.microsoft.com/office/powerpoint/2010/main" val="29976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8DB46-15A6-924B-FB97-AD54AB96B86C}"/>
              </a:ext>
            </a:extLst>
          </p:cNvPr>
          <p:cNvSpPr>
            <a:spLocks noGrp="1"/>
          </p:cNvSpPr>
          <p:nvPr>
            <p:ph type="title"/>
          </p:nvPr>
        </p:nvSpPr>
        <p:spPr/>
        <p:txBody>
          <a:bodyPr/>
          <a:lstStyle/>
          <a:p>
            <a:r>
              <a:rPr lang="en-US" dirty="0"/>
              <a:t>steps</a:t>
            </a:r>
          </a:p>
        </p:txBody>
      </p:sp>
      <p:sp>
        <p:nvSpPr>
          <p:cNvPr id="3" name="Content Placeholder 2">
            <a:extLst>
              <a:ext uri="{FF2B5EF4-FFF2-40B4-BE49-F238E27FC236}">
                <a16:creationId xmlns:a16="http://schemas.microsoft.com/office/drawing/2014/main" xmlns="" id="{F89D9FFC-F510-57F6-0A75-920DC61785E1}"/>
              </a:ext>
            </a:extLst>
          </p:cNvPr>
          <p:cNvSpPr>
            <a:spLocks noGrp="1" noRot="1" noMove="1" noResize="1" noEditPoints="1" noAdjustHandles="1" noChangeArrowheads="1" noChangeShapeType="1"/>
          </p:cNvSpPr>
          <p:nvPr>
            <p:ph idx="1"/>
          </p:nvPr>
        </p:nvSpPr>
        <p:spPr/>
        <p:txBody>
          <a:bodyPr/>
          <a:lstStyle/>
          <a:p>
            <a:r>
              <a:rPr lang="en-US" dirty="0"/>
              <a:t>Come to an end of yourself</a:t>
            </a:r>
          </a:p>
          <a:p>
            <a:r>
              <a:rPr lang="en-US" dirty="0"/>
              <a:t>Be reconciled to God</a:t>
            </a:r>
          </a:p>
          <a:p>
            <a:r>
              <a:rPr lang="en-US" dirty="0"/>
              <a:t>Live boldly for God</a:t>
            </a:r>
          </a:p>
        </p:txBody>
      </p:sp>
      <p:sp>
        <p:nvSpPr>
          <p:cNvPr id="4" name="Rectangle 3">
            <a:extLst>
              <a:ext uri="{FF2B5EF4-FFF2-40B4-BE49-F238E27FC236}">
                <a16:creationId xmlns:a16="http://schemas.microsoft.com/office/drawing/2014/main" xmlns="" id="{40E95A83-26AD-6AAE-9289-04C39C89CDAC}"/>
              </a:ext>
            </a:extLst>
          </p:cNvPr>
          <p:cNvSpPr/>
          <p:nvPr/>
        </p:nvSpPr>
        <p:spPr>
          <a:xfrm>
            <a:off x="168235" y="682625"/>
            <a:ext cx="10274300" cy="471866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Bef>
                <a:spcPts val="0"/>
              </a:spcBef>
              <a:spcAft>
                <a:spcPts val="1000"/>
              </a:spcAft>
              <a:defRPr/>
            </a:pPr>
            <a:r>
              <a:rPr lang="en-US" sz="4400" b="1" dirty="0">
                <a:latin typeface="Calibri" panose="020F0502020204030204" pitchFamily="34" charset="0"/>
              </a:rPr>
              <a:t>2 Timothy 1:6–8 (NASB95) — 6</a:t>
            </a:r>
            <a:r>
              <a:rPr lang="en-US" sz="4400" dirty="0">
                <a:latin typeface="Calibri" panose="020F0502020204030204" pitchFamily="34" charset="0"/>
              </a:rPr>
              <a:t> For this reason I remind you to kindle afresh the gift of God which is in you through the laying on of my hands. </a:t>
            </a:r>
            <a:r>
              <a:rPr lang="en-US" sz="4400" b="1" dirty="0">
                <a:latin typeface="Calibri" panose="020F0502020204030204" pitchFamily="34" charset="0"/>
              </a:rPr>
              <a:t>7</a:t>
            </a:r>
            <a:r>
              <a:rPr lang="en-US" sz="4400" dirty="0">
                <a:latin typeface="Calibri" panose="020F0502020204030204" pitchFamily="34" charset="0"/>
              </a:rPr>
              <a:t> For God has not given us a spirit of timidity, but of power and love and discipline. </a:t>
            </a:r>
          </a:p>
        </p:txBody>
      </p:sp>
    </p:spTree>
    <p:extLst>
      <p:ext uri="{BB962C8B-B14F-4D97-AF65-F5344CB8AC3E}">
        <p14:creationId xmlns:p14="http://schemas.microsoft.com/office/powerpoint/2010/main" val="3815635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8C407-3F44-ECEE-63CF-7E43030EC20F}"/>
              </a:ext>
            </a:extLst>
          </p:cNvPr>
          <p:cNvSpPr>
            <a:spLocks noGrp="1"/>
          </p:cNvSpPr>
          <p:nvPr>
            <p:ph type="title"/>
          </p:nvPr>
        </p:nvSpPr>
        <p:spPr/>
        <p:txBody>
          <a:bodyPr>
            <a:normAutofit/>
          </a:bodyPr>
          <a:lstStyle/>
          <a:p>
            <a:r>
              <a:rPr lang="en-US" dirty="0"/>
              <a:t>Can you get more practical?</a:t>
            </a:r>
          </a:p>
        </p:txBody>
      </p:sp>
      <p:sp>
        <p:nvSpPr>
          <p:cNvPr id="3" name="Content Placeholder 2">
            <a:extLst>
              <a:ext uri="{FF2B5EF4-FFF2-40B4-BE49-F238E27FC236}">
                <a16:creationId xmlns:a16="http://schemas.microsoft.com/office/drawing/2014/main" xmlns="" id="{629DFFB2-352B-E905-5C95-44A337F1008A}"/>
              </a:ext>
            </a:extLst>
          </p:cNvPr>
          <p:cNvSpPr>
            <a:spLocks noGrp="1"/>
          </p:cNvSpPr>
          <p:nvPr>
            <p:ph idx="1"/>
          </p:nvPr>
        </p:nvSpPr>
        <p:spPr/>
        <p:txBody>
          <a:bodyPr>
            <a:normAutofit/>
          </a:bodyPr>
          <a:lstStyle/>
          <a:p>
            <a:pPr>
              <a:defRPr/>
            </a:pPr>
            <a:r>
              <a:rPr lang="en-US" dirty="0"/>
              <a:t>Give me some steps?</a:t>
            </a:r>
          </a:p>
          <a:p>
            <a:pPr>
              <a:defRPr/>
            </a:pPr>
            <a:r>
              <a:rPr lang="en-US" dirty="0"/>
              <a:t>Not this time</a:t>
            </a:r>
          </a:p>
          <a:p>
            <a:pPr lvl="1">
              <a:defRPr/>
            </a:pPr>
            <a:r>
              <a:rPr lang="en-US" dirty="0"/>
              <a:t>Because there is no formula for relationship</a:t>
            </a:r>
          </a:p>
          <a:p>
            <a:endParaRPr lang="en-US" dirty="0"/>
          </a:p>
        </p:txBody>
      </p:sp>
      <p:sp>
        <p:nvSpPr>
          <p:cNvPr id="5" name="TextBox 4">
            <a:extLst>
              <a:ext uri="{FF2B5EF4-FFF2-40B4-BE49-F238E27FC236}">
                <a16:creationId xmlns:a16="http://schemas.microsoft.com/office/drawing/2014/main" xmlns="" id="{07AA47C7-30CB-FA08-F5AB-D8014701D703}"/>
              </a:ext>
            </a:extLst>
          </p:cNvPr>
          <p:cNvSpPr txBox="1"/>
          <p:nvPr/>
        </p:nvSpPr>
        <p:spPr>
          <a:xfrm>
            <a:off x="933450" y="4580235"/>
            <a:ext cx="10344150" cy="1754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indent="0">
              <a:buNone/>
            </a:pPr>
            <a:r>
              <a:rPr lang="en-US" sz="3600" b="1" dirty="0"/>
              <a:t>8</a:t>
            </a:r>
            <a:r>
              <a:rPr lang="en-US" sz="3600" dirty="0"/>
              <a:t> For by grace you have been saved through faith; and that not of yourselves, it is the gift of God; </a:t>
            </a:r>
            <a:r>
              <a:rPr lang="en-US" sz="3600" b="1" dirty="0"/>
              <a:t>9</a:t>
            </a:r>
            <a:r>
              <a:rPr lang="en-US" sz="3600" dirty="0"/>
              <a:t> not as a result of works, so that no one may boast. </a:t>
            </a:r>
          </a:p>
        </p:txBody>
      </p:sp>
    </p:spTree>
    <p:extLst>
      <p:ext uri="{BB962C8B-B14F-4D97-AF65-F5344CB8AC3E}">
        <p14:creationId xmlns:p14="http://schemas.microsoft.com/office/powerpoint/2010/main" val="31196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8C407-3F44-ECEE-63CF-7E43030EC20F}"/>
              </a:ext>
            </a:extLst>
          </p:cNvPr>
          <p:cNvSpPr>
            <a:spLocks noGrp="1"/>
          </p:cNvSpPr>
          <p:nvPr>
            <p:ph type="title"/>
          </p:nvPr>
        </p:nvSpPr>
        <p:spPr/>
        <p:txBody>
          <a:bodyPr>
            <a:normAutofit/>
          </a:bodyPr>
          <a:lstStyle/>
          <a:p>
            <a:r>
              <a:rPr lang="en-US" dirty="0"/>
              <a:t>Can you get more practical?</a:t>
            </a:r>
          </a:p>
        </p:txBody>
      </p:sp>
      <p:sp>
        <p:nvSpPr>
          <p:cNvPr id="3" name="Content Placeholder 2">
            <a:extLst>
              <a:ext uri="{FF2B5EF4-FFF2-40B4-BE49-F238E27FC236}">
                <a16:creationId xmlns:a16="http://schemas.microsoft.com/office/drawing/2014/main" xmlns="" id="{629DFFB2-352B-E905-5C95-44A337F1008A}"/>
              </a:ext>
            </a:extLst>
          </p:cNvPr>
          <p:cNvSpPr>
            <a:spLocks noGrp="1"/>
          </p:cNvSpPr>
          <p:nvPr>
            <p:ph idx="1"/>
          </p:nvPr>
        </p:nvSpPr>
        <p:spPr/>
        <p:txBody>
          <a:bodyPr>
            <a:normAutofit/>
          </a:bodyPr>
          <a:lstStyle/>
          <a:p>
            <a:pPr>
              <a:defRPr/>
            </a:pPr>
            <a:r>
              <a:rPr lang="en-US" dirty="0"/>
              <a:t>Living for God means going against the current</a:t>
            </a:r>
          </a:p>
          <a:p>
            <a:pPr>
              <a:defRPr/>
            </a:pPr>
            <a:r>
              <a:rPr lang="en-US" dirty="0"/>
              <a:t>Love, truth, compassion, openness </a:t>
            </a:r>
          </a:p>
          <a:p>
            <a:pPr>
              <a:defRPr/>
            </a:pPr>
            <a:r>
              <a:rPr lang="en-US" dirty="0"/>
              <a:t>If you are finding it difficult right now</a:t>
            </a:r>
          </a:p>
          <a:p>
            <a:pPr lvl="1">
              <a:defRPr/>
            </a:pPr>
            <a:r>
              <a:rPr lang="en-US" dirty="0"/>
              <a:t>What is your motivation?</a:t>
            </a:r>
          </a:p>
          <a:p>
            <a:endParaRPr lang="en-US" dirty="0"/>
          </a:p>
        </p:txBody>
      </p:sp>
    </p:spTree>
    <p:extLst>
      <p:ext uri="{BB962C8B-B14F-4D97-AF65-F5344CB8AC3E}">
        <p14:creationId xmlns:p14="http://schemas.microsoft.com/office/powerpoint/2010/main" val="39841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3EF13AB-B198-7F57-585F-507088EDFD19}"/>
              </a:ext>
            </a:extLst>
          </p:cNvPr>
          <p:cNvSpPr txBox="1"/>
          <p:nvPr/>
        </p:nvSpPr>
        <p:spPr>
          <a:xfrm>
            <a:off x="5197151" y="4147262"/>
            <a:ext cx="6736702"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3600" dirty="0"/>
              <a:t>God’s ways are the reference point.</a:t>
            </a:r>
          </a:p>
          <a:p>
            <a:pPr marL="285750" indent="-285750">
              <a:buFont typeface="Arial" panose="020B0604020202020204" pitchFamily="34" charset="0"/>
              <a:buChar char="•"/>
            </a:pPr>
            <a:r>
              <a:rPr lang="en-US" sz="3600" dirty="0"/>
              <a:t>When we are aligned with Him</a:t>
            </a:r>
          </a:p>
          <a:p>
            <a:pPr marL="285750" indent="-285750">
              <a:buFont typeface="Arial" panose="020B0604020202020204" pitchFamily="34" charset="0"/>
              <a:buChar char="•"/>
            </a:pPr>
            <a:r>
              <a:rPr lang="en-US" sz="3600" dirty="0"/>
              <a:t>When we are off course</a:t>
            </a:r>
          </a:p>
          <a:p>
            <a:endParaRPr lang="en-US" sz="3600" dirty="0"/>
          </a:p>
        </p:txBody>
      </p:sp>
    </p:spTree>
    <p:extLst>
      <p:ext uri="{BB962C8B-B14F-4D97-AF65-F5344CB8AC3E}">
        <p14:creationId xmlns:p14="http://schemas.microsoft.com/office/powerpoint/2010/main" val="35624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706D1-34D3-9591-6495-AE2E6E100D3F}"/>
              </a:ext>
            </a:extLst>
          </p:cNvPr>
          <p:cNvSpPr>
            <a:spLocks noGrp="1"/>
          </p:cNvSpPr>
          <p:nvPr>
            <p:ph type="title"/>
          </p:nvPr>
        </p:nvSpPr>
        <p:spPr/>
        <p:txBody>
          <a:bodyPr/>
          <a:lstStyle/>
          <a:p>
            <a:r>
              <a:rPr lang="en-US" altLang="en-US" b="1" dirty="0"/>
              <a:t>Sin</a:t>
            </a:r>
            <a:r>
              <a:rPr lang="en-US" altLang="en-US" dirty="0"/>
              <a:t> </a:t>
            </a:r>
            <a:r>
              <a:rPr kumimoji="0" lang="el-GR" altLang="en-US" sz="6000" b="1" i="0" u="none" strike="noStrike" kern="1200" cap="none" spc="0" normalizeH="0" baseline="0" noProof="0" dirty="0">
                <a:ln>
                  <a:noFill/>
                </a:ln>
                <a:solidFill>
                  <a:schemeClr val="accent5"/>
                </a:solidFill>
                <a:effectLst/>
                <a:uLnTx/>
                <a:uFillTx/>
                <a:latin typeface="Century Gothic" panose="020B0502020202020204"/>
                <a:ea typeface="+mj-ea"/>
                <a:cs typeface="+mj-cs"/>
              </a:rPr>
              <a:t>ἁμαρτία</a:t>
            </a:r>
            <a:r>
              <a:rPr lang="en-US" altLang="en-US" dirty="0"/>
              <a:t> </a:t>
            </a:r>
            <a:r>
              <a:rPr lang="en-US" altLang="en-US" b="1" dirty="0"/>
              <a:t>(hamartia)</a:t>
            </a:r>
            <a:endParaRPr lang="en-US" dirty="0"/>
          </a:p>
        </p:txBody>
      </p:sp>
      <p:sp>
        <p:nvSpPr>
          <p:cNvPr id="4" name="Isosceles Triangle 3">
            <a:extLst>
              <a:ext uri="{FF2B5EF4-FFF2-40B4-BE49-F238E27FC236}">
                <a16:creationId xmlns:a16="http://schemas.microsoft.com/office/drawing/2014/main" xmlns="" id="{F827D4E5-8894-10DC-63D3-7F83618800DE}"/>
              </a:ext>
            </a:extLst>
          </p:cNvPr>
          <p:cNvSpPr/>
          <p:nvPr/>
        </p:nvSpPr>
        <p:spPr>
          <a:xfrm>
            <a:off x="7051675" y="2663825"/>
            <a:ext cx="709613" cy="696913"/>
          </a:xfrm>
          <a:prstGeom prst="triangl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xmlns="" id="{827B762E-27E9-9493-9481-6D6FE5B0E172}"/>
              </a:ext>
            </a:extLst>
          </p:cNvPr>
          <p:cNvSpPr/>
          <p:nvPr/>
        </p:nvSpPr>
        <p:spPr>
          <a:xfrm>
            <a:off x="2960688" y="4892675"/>
            <a:ext cx="274637" cy="319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xmlns="" id="{8EAB8157-7EEE-D8F7-1E93-22E91A6F62D1}"/>
              </a:ext>
            </a:extLst>
          </p:cNvPr>
          <p:cNvCxnSpPr/>
          <p:nvPr/>
        </p:nvCxnSpPr>
        <p:spPr>
          <a:xfrm flipH="1">
            <a:off x="3108325" y="5222875"/>
            <a:ext cx="12700" cy="538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FF4FB4F-9AEA-6B19-1443-EC411F8207E4}"/>
              </a:ext>
            </a:extLst>
          </p:cNvPr>
          <p:cNvCxnSpPr/>
          <p:nvPr/>
        </p:nvCxnSpPr>
        <p:spPr>
          <a:xfrm>
            <a:off x="3121025" y="5761038"/>
            <a:ext cx="182563" cy="346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F6D89B7-7C12-7D7F-E094-15E7081184B8}"/>
              </a:ext>
            </a:extLst>
          </p:cNvPr>
          <p:cNvCxnSpPr/>
          <p:nvPr/>
        </p:nvCxnSpPr>
        <p:spPr>
          <a:xfrm flipH="1">
            <a:off x="3006725" y="5761038"/>
            <a:ext cx="90488" cy="30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FCD3674-3C37-FB7A-23DD-4A6E0F88AE79}"/>
              </a:ext>
            </a:extLst>
          </p:cNvPr>
          <p:cNvCxnSpPr/>
          <p:nvPr/>
        </p:nvCxnSpPr>
        <p:spPr>
          <a:xfrm flipH="1">
            <a:off x="2960688" y="5383213"/>
            <a:ext cx="147637" cy="23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4B6FD35-A19E-152A-16B0-EEB9B2912F97}"/>
              </a:ext>
            </a:extLst>
          </p:cNvPr>
          <p:cNvCxnSpPr/>
          <p:nvPr/>
        </p:nvCxnSpPr>
        <p:spPr>
          <a:xfrm flipH="1" flipV="1">
            <a:off x="3132138" y="5383213"/>
            <a:ext cx="204787"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9445EC39-137D-FAB6-7155-5630C00702B4}"/>
              </a:ext>
            </a:extLst>
          </p:cNvPr>
          <p:cNvCxnSpPr/>
          <p:nvPr/>
        </p:nvCxnSpPr>
        <p:spPr>
          <a:xfrm flipV="1">
            <a:off x="3336925" y="3360738"/>
            <a:ext cx="3613150" cy="1862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47DB6D7C-D8AB-9439-58FA-A52E8C011EFF}"/>
              </a:ext>
            </a:extLst>
          </p:cNvPr>
          <p:cNvCxnSpPr/>
          <p:nvPr/>
        </p:nvCxnSpPr>
        <p:spPr>
          <a:xfrm flipV="1">
            <a:off x="3336925" y="2422525"/>
            <a:ext cx="4070350" cy="278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EE21097A-DCEB-AC87-8523-CC34ABE86499}"/>
              </a:ext>
            </a:extLst>
          </p:cNvPr>
          <p:cNvCxnSpPr/>
          <p:nvPr/>
        </p:nvCxnSpPr>
        <p:spPr>
          <a:xfrm flipV="1">
            <a:off x="3336925" y="3475038"/>
            <a:ext cx="4675188" cy="173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xmlns="" id="{C5282752-50CE-6CA5-688F-962BD45D5FB6}"/>
              </a:ext>
            </a:extLst>
          </p:cNvPr>
          <p:cNvSpPr/>
          <p:nvPr/>
        </p:nvSpPr>
        <p:spPr>
          <a:xfrm>
            <a:off x="5578475" y="3554413"/>
            <a:ext cx="501650" cy="4238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TextBox 21">
            <a:extLst>
              <a:ext uri="{FF2B5EF4-FFF2-40B4-BE49-F238E27FC236}">
                <a16:creationId xmlns:a16="http://schemas.microsoft.com/office/drawing/2014/main" xmlns="" id="{617EEB90-1968-669D-6BB4-54182E6A00D0}"/>
              </a:ext>
            </a:extLst>
          </p:cNvPr>
          <p:cNvSpPr txBox="1">
            <a:spLocks noChangeArrowheads="1"/>
          </p:cNvSpPr>
          <p:nvPr/>
        </p:nvSpPr>
        <p:spPr bwMode="auto">
          <a:xfrm>
            <a:off x="6402415" y="3677856"/>
            <a:ext cx="3334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 </a:t>
            </a:r>
          </a:p>
        </p:txBody>
      </p:sp>
      <p:sp>
        <p:nvSpPr>
          <p:cNvPr id="16" name="Arc 15">
            <a:extLst>
              <a:ext uri="{FF2B5EF4-FFF2-40B4-BE49-F238E27FC236}">
                <a16:creationId xmlns:a16="http://schemas.microsoft.com/office/drawing/2014/main" xmlns="" id="{CE6D9D68-C0B7-168A-D78F-1F7A80B75E15}"/>
              </a:ext>
            </a:extLst>
          </p:cNvPr>
          <p:cNvSpPr/>
          <p:nvPr/>
        </p:nvSpPr>
        <p:spPr>
          <a:xfrm>
            <a:off x="5838880" y="3835813"/>
            <a:ext cx="501650" cy="4238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Oval 16">
            <a:extLst>
              <a:ext uri="{FF2B5EF4-FFF2-40B4-BE49-F238E27FC236}">
                <a16:creationId xmlns:a16="http://schemas.microsoft.com/office/drawing/2014/main" xmlns="" id="{88B08A51-EDFD-B592-3691-EF342943DB23}"/>
              </a:ext>
            </a:extLst>
          </p:cNvPr>
          <p:cNvSpPr/>
          <p:nvPr/>
        </p:nvSpPr>
        <p:spPr>
          <a:xfrm>
            <a:off x="6569130" y="3682928"/>
            <a:ext cx="80963" cy="57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21">
            <a:extLst>
              <a:ext uri="{FF2B5EF4-FFF2-40B4-BE49-F238E27FC236}">
                <a16:creationId xmlns:a16="http://schemas.microsoft.com/office/drawing/2014/main" xmlns="" id="{E9D1CAAB-BB15-BAB5-9A29-F54C140971D0}"/>
              </a:ext>
            </a:extLst>
          </p:cNvPr>
          <p:cNvSpPr txBox="1">
            <a:spLocks noChangeArrowheads="1"/>
          </p:cNvSpPr>
          <p:nvPr/>
        </p:nvSpPr>
        <p:spPr bwMode="auto">
          <a:xfrm>
            <a:off x="5997053" y="3305587"/>
            <a:ext cx="3334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 </a:t>
            </a:r>
          </a:p>
        </p:txBody>
      </p:sp>
      <p:sp>
        <p:nvSpPr>
          <p:cNvPr id="19" name="Oval 18">
            <a:extLst>
              <a:ext uri="{FF2B5EF4-FFF2-40B4-BE49-F238E27FC236}">
                <a16:creationId xmlns:a16="http://schemas.microsoft.com/office/drawing/2014/main" xmlns="" id="{7C6E1301-36B4-30FD-AC87-69699CB96F52}"/>
              </a:ext>
            </a:extLst>
          </p:cNvPr>
          <p:cNvSpPr/>
          <p:nvPr/>
        </p:nvSpPr>
        <p:spPr>
          <a:xfrm>
            <a:off x="6245005" y="3338132"/>
            <a:ext cx="80963" cy="57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xmlns="" id="{DDF81DB8-6950-13A4-B227-8A786F78CF69}"/>
              </a:ext>
            </a:extLst>
          </p:cNvPr>
          <p:cNvSpPr txBox="1"/>
          <p:nvPr/>
        </p:nvSpPr>
        <p:spPr>
          <a:xfrm>
            <a:off x="423650" y="2028407"/>
            <a:ext cx="6226444" cy="707886"/>
          </a:xfrm>
          <a:prstGeom prst="rect">
            <a:avLst/>
          </a:prstGeom>
          <a:noFill/>
        </p:spPr>
        <p:txBody>
          <a:bodyPr wrap="square">
            <a:spAutoFit/>
          </a:bodyPr>
          <a:lstStyle/>
          <a:p>
            <a:pPr>
              <a:defRPr/>
            </a:pPr>
            <a:r>
              <a:rPr lang="en-US" sz="4000" dirty="0"/>
              <a:t>That might not seem that bad</a:t>
            </a:r>
          </a:p>
        </p:txBody>
      </p:sp>
      <p:sp>
        <p:nvSpPr>
          <p:cNvPr id="20" name="TextBox 4">
            <a:extLst>
              <a:ext uri="{FF2B5EF4-FFF2-40B4-BE49-F238E27FC236}">
                <a16:creationId xmlns:a16="http://schemas.microsoft.com/office/drawing/2014/main" xmlns="" id="{A6D2856A-A61F-9751-C6E4-3526AA271129}"/>
              </a:ext>
            </a:extLst>
          </p:cNvPr>
          <p:cNvSpPr txBox="1">
            <a:spLocks noChangeArrowheads="1"/>
          </p:cNvSpPr>
          <p:nvPr/>
        </p:nvSpPr>
        <p:spPr bwMode="auto">
          <a:xfrm>
            <a:off x="7051675" y="4948309"/>
            <a:ext cx="3908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800" dirty="0">
                <a:solidFill>
                  <a:schemeClr val="tx1"/>
                </a:solidFill>
              </a:rPr>
              <a:t>Until you realize God is the source of life</a:t>
            </a:r>
          </a:p>
        </p:txBody>
      </p:sp>
    </p:spTree>
    <p:extLst>
      <p:ext uri="{BB962C8B-B14F-4D97-AF65-F5344CB8AC3E}">
        <p14:creationId xmlns:p14="http://schemas.microsoft.com/office/powerpoint/2010/main" val="8908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P spid="19" grpId="0" animBg="1"/>
      <p:bldP spid="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706D1-34D3-9591-6495-AE2E6E100D3F}"/>
              </a:ext>
            </a:extLst>
          </p:cNvPr>
          <p:cNvSpPr>
            <a:spLocks noGrp="1"/>
          </p:cNvSpPr>
          <p:nvPr>
            <p:ph type="title"/>
          </p:nvPr>
        </p:nvSpPr>
        <p:spPr/>
        <p:txBody>
          <a:bodyPr/>
          <a:lstStyle/>
          <a:p>
            <a:r>
              <a:rPr lang="en-US" altLang="en-US" b="1" dirty="0"/>
              <a:t>Sin</a:t>
            </a:r>
            <a:r>
              <a:rPr lang="en-US" altLang="en-US" dirty="0"/>
              <a:t> </a:t>
            </a:r>
            <a:r>
              <a:rPr kumimoji="0" lang="el-GR" altLang="en-US" sz="6000" b="1" i="0" u="none" strike="noStrike" kern="1200" cap="none" spc="0" normalizeH="0" baseline="0" noProof="0" dirty="0">
                <a:ln>
                  <a:noFill/>
                </a:ln>
                <a:solidFill>
                  <a:schemeClr val="accent5"/>
                </a:solidFill>
                <a:effectLst/>
                <a:uLnTx/>
                <a:uFillTx/>
                <a:latin typeface="Century Gothic" panose="020B0502020202020204"/>
                <a:ea typeface="+mj-ea"/>
                <a:cs typeface="+mj-cs"/>
              </a:rPr>
              <a:t>ἁμαρτία</a:t>
            </a:r>
            <a:r>
              <a:rPr lang="en-US" altLang="en-US" dirty="0"/>
              <a:t> </a:t>
            </a:r>
            <a:r>
              <a:rPr lang="en-US" altLang="en-US" b="1" dirty="0"/>
              <a:t>(hamartia)</a:t>
            </a:r>
            <a:endParaRPr lang="en-US" dirty="0"/>
          </a:p>
        </p:txBody>
      </p:sp>
      <p:sp>
        <p:nvSpPr>
          <p:cNvPr id="4" name="Isosceles Triangle 3">
            <a:extLst>
              <a:ext uri="{FF2B5EF4-FFF2-40B4-BE49-F238E27FC236}">
                <a16:creationId xmlns:a16="http://schemas.microsoft.com/office/drawing/2014/main" xmlns="" id="{F827D4E5-8894-10DC-63D3-7F83618800DE}"/>
              </a:ext>
            </a:extLst>
          </p:cNvPr>
          <p:cNvSpPr/>
          <p:nvPr/>
        </p:nvSpPr>
        <p:spPr>
          <a:xfrm>
            <a:off x="7051675" y="2663825"/>
            <a:ext cx="709613" cy="696913"/>
          </a:xfrm>
          <a:prstGeom prst="triangl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xmlns="" id="{827B762E-27E9-9493-9481-6D6FE5B0E172}"/>
              </a:ext>
            </a:extLst>
          </p:cNvPr>
          <p:cNvSpPr/>
          <p:nvPr/>
        </p:nvSpPr>
        <p:spPr>
          <a:xfrm>
            <a:off x="2960688" y="4892675"/>
            <a:ext cx="274637" cy="319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xmlns="" id="{8EAB8157-7EEE-D8F7-1E93-22E91A6F62D1}"/>
              </a:ext>
            </a:extLst>
          </p:cNvPr>
          <p:cNvCxnSpPr/>
          <p:nvPr/>
        </p:nvCxnSpPr>
        <p:spPr>
          <a:xfrm flipH="1">
            <a:off x="3108325" y="5222875"/>
            <a:ext cx="12700" cy="538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FF4FB4F-9AEA-6B19-1443-EC411F8207E4}"/>
              </a:ext>
            </a:extLst>
          </p:cNvPr>
          <p:cNvCxnSpPr/>
          <p:nvPr/>
        </p:nvCxnSpPr>
        <p:spPr>
          <a:xfrm>
            <a:off x="3121025" y="5761038"/>
            <a:ext cx="182563" cy="346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F6D89B7-7C12-7D7F-E094-15E7081184B8}"/>
              </a:ext>
            </a:extLst>
          </p:cNvPr>
          <p:cNvCxnSpPr/>
          <p:nvPr/>
        </p:nvCxnSpPr>
        <p:spPr>
          <a:xfrm flipH="1">
            <a:off x="3006725" y="5761038"/>
            <a:ext cx="90488" cy="30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FCD3674-3C37-FB7A-23DD-4A6E0F88AE79}"/>
              </a:ext>
            </a:extLst>
          </p:cNvPr>
          <p:cNvCxnSpPr/>
          <p:nvPr/>
        </p:nvCxnSpPr>
        <p:spPr>
          <a:xfrm flipH="1">
            <a:off x="2960688" y="5383213"/>
            <a:ext cx="147637" cy="23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4B6FD35-A19E-152A-16B0-EEB9B2912F97}"/>
              </a:ext>
            </a:extLst>
          </p:cNvPr>
          <p:cNvCxnSpPr/>
          <p:nvPr/>
        </p:nvCxnSpPr>
        <p:spPr>
          <a:xfrm flipH="1" flipV="1">
            <a:off x="3132138" y="5383213"/>
            <a:ext cx="204787"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9445EC39-137D-FAB6-7155-5630C00702B4}"/>
              </a:ext>
            </a:extLst>
          </p:cNvPr>
          <p:cNvCxnSpPr/>
          <p:nvPr/>
        </p:nvCxnSpPr>
        <p:spPr>
          <a:xfrm flipV="1">
            <a:off x="3336925" y="3360738"/>
            <a:ext cx="3613150" cy="1862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47DB6D7C-D8AB-9439-58FA-A52E8C011EFF}"/>
              </a:ext>
            </a:extLst>
          </p:cNvPr>
          <p:cNvCxnSpPr/>
          <p:nvPr/>
        </p:nvCxnSpPr>
        <p:spPr>
          <a:xfrm flipV="1">
            <a:off x="3336925" y="2422525"/>
            <a:ext cx="4070350" cy="278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EE21097A-DCEB-AC87-8523-CC34ABE86499}"/>
              </a:ext>
            </a:extLst>
          </p:cNvPr>
          <p:cNvCxnSpPr/>
          <p:nvPr/>
        </p:nvCxnSpPr>
        <p:spPr>
          <a:xfrm flipV="1">
            <a:off x="3336925" y="3475038"/>
            <a:ext cx="4675188" cy="173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xmlns="" id="{C5282752-50CE-6CA5-688F-962BD45D5FB6}"/>
              </a:ext>
            </a:extLst>
          </p:cNvPr>
          <p:cNvSpPr/>
          <p:nvPr/>
        </p:nvSpPr>
        <p:spPr>
          <a:xfrm>
            <a:off x="5578475" y="3554413"/>
            <a:ext cx="501650" cy="4238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TextBox 21">
            <a:extLst>
              <a:ext uri="{FF2B5EF4-FFF2-40B4-BE49-F238E27FC236}">
                <a16:creationId xmlns:a16="http://schemas.microsoft.com/office/drawing/2014/main" xmlns="" id="{617EEB90-1968-669D-6BB4-54182E6A00D0}"/>
              </a:ext>
            </a:extLst>
          </p:cNvPr>
          <p:cNvSpPr txBox="1">
            <a:spLocks noChangeArrowheads="1"/>
          </p:cNvSpPr>
          <p:nvPr/>
        </p:nvSpPr>
        <p:spPr bwMode="auto">
          <a:xfrm>
            <a:off x="6402415" y="3677856"/>
            <a:ext cx="3334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 </a:t>
            </a:r>
          </a:p>
        </p:txBody>
      </p:sp>
      <p:sp>
        <p:nvSpPr>
          <p:cNvPr id="16" name="Arc 15">
            <a:extLst>
              <a:ext uri="{FF2B5EF4-FFF2-40B4-BE49-F238E27FC236}">
                <a16:creationId xmlns:a16="http://schemas.microsoft.com/office/drawing/2014/main" xmlns="" id="{CE6D9D68-C0B7-168A-D78F-1F7A80B75E15}"/>
              </a:ext>
            </a:extLst>
          </p:cNvPr>
          <p:cNvSpPr/>
          <p:nvPr/>
        </p:nvSpPr>
        <p:spPr>
          <a:xfrm>
            <a:off x="5838880" y="3835813"/>
            <a:ext cx="501650" cy="4238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Oval 16">
            <a:extLst>
              <a:ext uri="{FF2B5EF4-FFF2-40B4-BE49-F238E27FC236}">
                <a16:creationId xmlns:a16="http://schemas.microsoft.com/office/drawing/2014/main" xmlns="" id="{88B08A51-EDFD-B592-3691-EF342943DB23}"/>
              </a:ext>
            </a:extLst>
          </p:cNvPr>
          <p:cNvSpPr/>
          <p:nvPr/>
        </p:nvSpPr>
        <p:spPr>
          <a:xfrm>
            <a:off x="6569130" y="3682928"/>
            <a:ext cx="80963" cy="57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21">
            <a:extLst>
              <a:ext uri="{FF2B5EF4-FFF2-40B4-BE49-F238E27FC236}">
                <a16:creationId xmlns:a16="http://schemas.microsoft.com/office/drawing/2014/main" xmlns="" id="{E9D1CAAB-BB15-BAB5-9A29-F54C140971D0}"/>
              </a:ext>
            </a:extLst>
          </p:cNvPr>
          <p:cNvSpPr txBox="1">
            <a:spLocks noChangeArrowheads="1"/>
          </p:cNvSpPr>
          <p:nvPr/>
        </p:nvSpPr>
        <p:spPr bwMode="auto">
          <a:xfrm>
            <a:off x="5997053" y="3305587"/>
            <a:ext cx="3334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 </a:t>
            </a:r>
          </a:p>
        </p:txBody>
      </p:sp>
      <p:sp>
        <p:nvSpPr>
          <p:cNvPr id="19" name="Oval 18">
            <a:extLst>
              <a:ext uri="{FF2B5EF4-FFF2-40B4-BE49-F238E27FC236}">
                <a16:creationId xmlns:a16="http://schemas.microsoft.com/office/drawing/2014/main" xmlns="" id="{7C6E1301-36B4-30FD-AC87-69699CB96F52}"/>
              </a:ext>
            </a:extLst>
          </p:cNvPr>
          <p:cNvSpPr/>
          <p:nvPr/>
        </p:nvSpPr>
        <p:spPr>
          <a:xfrm>
            <a:off x="6245005" y="3338132"/>
            <a:ext cx="80963" cy="57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a:extLst>
              <a:ext uri="{FF2B5EF4-FFF2-40B4-BE49-F238E27FC236}">
                <a16:creationId xmlns:a16="http://schemas.microsoft.com/office/drawing/2014/main" xmlns="" id="{848DE2FA-1624-E50F-8A41-276BA7E4FB1D}"/>
              </a:ext>
            </a:extLst>
          </p:cNvPr>
          <p:cNvSpPr txBox="1"/>
          <p:nvPr/>
        </p:nvSpPr>
        <p:spPr>
          <a:xfrm>
            <a:off x="423650" y="2028407"/>
            <a:ext cx="6226444" cy="707886"/>
          </a:xfrm>
          <a:prstGeom prst="rect">
            <a:avLst/>
          </a:prstGeom>
          <a:noFill/>
        </p:spPr>
        <p:txBody>
          <a:bodyPr wrap="square">
            <a:spAutoFit/>
          </a:bodyPr>
          <a:lstStyle/>
          <a:p>
            <a:pPr>
              <a:defRPr/>
            </a:pPr>
            <a:r>
              <a:rPr lang="en-US" sz="4000" dirty="0"/>
              <a:t>That might not seem that bad</a:t>
            </a:r>
          </a:p>
        </p:txBody>
      </p:sp>
      <p:sp>
        <p:nvSpPr>
          <p:cNvPr id="22" name="TextBox 4">
            <a:extLst>
              <a:ext uri="{FF2B5EF4-FFF2-40B4-BE49-F238E27FC236}">
                <a16:creationId xmlns:a16="http://schemas.microsoft.com/office/drawing/2014/main" xmlns="" id="{8E3DFD8B-3030-607D-0635-C8EA1201AFBB}"/>
              </a:ext>
            </a:extLst>
          </p:cNvPr>
          <p:cNvSpPr txBox="1">
            <a:spLocks noChangeArrowheads="1"/>
          </p:cNvSpPr>
          <p:nvPr/>
        </p:nvSpPr>
        <p:spPr bwMode="auto">
          <a:xfrm>
            <a:off x="7051675" y="4948309"/>
            <a:ext cx="3908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800" dirty="0">
                <a:solidFill>
                  <a:schemeClr val="tx1"/>
                </a:solidFill>
              </a:rPr>
              <a:t>Until you realize God is the source of life</a:t>
            </a:r>
          </a:p>
        </p:txBody>
      </p:sp>
      <p:sp>
        <p:nvSpPr>
          <p:cNvPr id="3" name="Rectangle 2">
            <a:extLst>
              <a:ext uri="{FF2B5EF4-FFF2-40B4-BE49-F238E27FC236}">
                <a16:creationId xmlns:a16="http://schemas.microsoft.com/office/drawing/2014/main" xmlns="" id="{25E77ADF-A72A-7BDD-A8A6-2D53EFEB9FC3}"/>
              </a:ext>
            </a:extLst>
          </p:cNvPr>
          <p:cNvSpPr/>
          <p:nvPr/>
        </p:nvSpPr>
        <p:spPr>
          <a:xfrm>
            <a:off x="1531938" y="2990850"/>
            <a:ext cx="6365875" cy="292417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Bef>
                <a:spcPts val="0"/>
              </a:spcBef>
              <a:spcAft>
                <a:spcPts val="1000"/>
              </a:spcAft>
              <a:defRPr/>
            </a:pPr>
            <a:r>
              <a:rPr lang="en-US" sz="4000" b="1" dirty="0">
                <a:latin typeface="Calibri" panose="020F0502020204030204" pitchFamily="34" charset="0"/>
              </a:rPr>
              <a:t>Colossians 1:17 (NASB95) — 17</a:t>
            </a:r>
            <a:r>
              <a:rPr lang="en-US" sz="4000" dirty="0">
                <a:latin typeface="Calibri" panose="020F0502020204030204" pitchFamily="34" charset="0"/>
              </a:rPr>
              <a:t> He is before all things, and in Him all things hold together. </a:t>
            </a:r>
          </a:p>
        </p:txBody>
      </p:sp>
    </p:spTree>
    <p:extLst>
      <p:ext uri="{BB962C8B-B14F-4D97-AF65-F5344CB8AC3E}">
        <p14:creationId xmlns:p14="http://schemas.microsoft.com/office/powerpoint/2010/main" val="300539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706D1-34D3-9591-6495-AE2E6E100D3F}"/>
              </a:ext>
            </a:extLst>
          </p:cNvPr>
          <p:cNvSpPr>
            <a:spLocks noGrp="1"/>
          </p:cNvSpPr>
          <p:nvPr>
            <p:ph type="title"/>
          </p:nvPr>
        </p:nvSpPr>
        <p:spPr/>
        <p:txBody>
          <a:bodyPr/>
          <a:lstStyle/>
          <a:p>
            <a:r>
              <a:rPr lang="en-US" altLang="en-US" b="1" dirty="0"/>
              <a:t>Sin</a:t>
            </a:r>
            <a:r>
              <a:rPr lang="en-US" altLang="en-US" dirty="0"/>
              <a:t> </a:t>
            </a:r>
            <a:r>
              <a:rPr kumimoji="0" lang="el-GR" altLang="en-US" sz="6000" b="1" i="0" u="none" strike="noStrike" kern="1200" cap="none" spc="0" normalizeH="0" baseline="0" noProof="0" dirty="0">
                <a:ln>
                  <a:noFill/>
                </a:ln>
                <a:solidFill>
                  <a:schemeClr val="accent5"/>
                </a:solidFill>
                <a:effectLst/>
                <a:uLnTx/>
                <a:uFillTx/>
                <a:latin typeface="Century Gothic" panose="020B0502020202020204"/>
                <a:ea typeface="+mj-ea"/>
                <a:cs typeface="+mj-cs"/>
              </a:rPr>
              <a:t>ἁμαρτία</a:t>
            </a:r>
            <a:r>
              <a:rPr lang="en-US" altLang="en-US" dirty="0"/>
              <a:t> </a:t>
            </a:r>
            <a:r>
              <a:rPr lang="en-US" altLang="en-US" b="1" dirty="0"/>
              <a:t>(hamartia)</a:t>
            </a:r>
            <a:endParaRPr lang="en-US" dirty="0"/>
          </a:p>
        </p:txBody>
      </p:sp>
      <p:sp>
        <p:nvSpPr>
          <p:cNvPr id="4" name="Isosceles Triangle 3">
            <a:extLst>
              <a:ext uri="{FF2B5EF4-FFF2-40B4-BE49-F238E27FC236}">
                <a16:creationId xmlns:a16="http://schemas.microsoft.com/office/drawing/2014/main" xmlns="" id="{F827D4E5-8894-10DC-63D3-7F83618800DE}"/>
              </a:ext>
            </a:extLst>
          </p:cNvPr>
          <p:cNvSpPr/>
          <p:nvPr/>
        </p:nvSpPr>
        <p:spPr>
          <a:xfrm>
            <a:off x="7051675" y="2663825"/>
            <a:ext cx="709613" cy="696913"/>
          </a:xfrm>
          <a:prstGeom prst="triangl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xmlns="" id="{827B762E-27E9-9493-9481-6D6FE5B0E172}"/>
              </a:ext>
            </a:extLst>
          </p:cNvPr>
          <p:cNvSpPr/>
          <p:nvPr/>
        </p:nvSpPr>
        <p:spPr>
          <a:xfrm>
            <a:off x="2960688" y="4892675"/>
            <a:ext cx="274637" cy="319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xmlns="" id="{8EAB8157-7EEE-D8F7-1E93-22E91A6F62D1}"/>
              </a:ext>
            </a:extLst>
          </p:cNvPr>
          <p:cNvCxnSpPr/>
          <p:nvPr/>
        </p:nvCxnSpPr>
        <p:spPr>
          <a:xfrm flipH="1">
            <a:off x="3108325" y="5222875"/>
            <a:ext cx="12700" cy="538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FF4FB4F-9AEA-6B19-1443-EC411F8207E4}"/>
              </a:ext>
            </a:extLst>
          </p:cNvPr>
          <p:cNvCxnSpPr/>
          <p:nvPr/>
        </p:nvCxnSpPr>
        <p:spPr>
          <a:xfrm>
            <a:off x="3121025" y="5761038"/>
            <a:ext cx="182563" cy="346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F6D89B7-7C12-7D7F-E094-15E7081184B8}"/>
              </a:ext>
            </a:extLst>
          </p:cNvPr>
          <p:cNvCxnSpPr/>
          <p:nvPr/>
        </p:nvCxnSpPr>
        <p:spPr>
          <a:xfrm flipH="1">
            <a:off x="3006725" y="5761038"/>
            <a:ext cx="90488" cy="30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FCD3674-3C37-FB7A-23DD-4A6E0F88AE79}"/>
              </a:ext>
            </a:extLst>
          </p:cNvPr>
          <p:cNvCxnSpPr/>
          <p:nvPr/>
        </p:nvCxnSpPr>
        <p:spPr>
          <a:xfrm flipH="1">
            <a:off x="2960688" y="5383213"/>
            <a:ext cx="147637" cy="23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4B6FD35-A19E-152A-16B0-EEB9B2912F97}"/>
              </a:ext>
            </a:extLst>
          </p:cNvPr>
          <p:cNvCxnSpPr/>
          <p:nvPr/>
        </p:nvCxnSpPr>
        <p:spPr>
          <a:xfrm flipH="1" flipV="1">
            <a:off x="3132138" y="5383213"/>
            <a:ext cx="204787"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9445EC39-137D-FAB6-7155-5630C00702B4}"/>
              </a:ext>
            </a:extLst>
          </p:cNvPr>
          <p:cNvCxnSpPr/>
          <p:nvPr/>
        </p:nvCxnSpPr>
        <p:spPr>
          <a:xfrm flipV="1">
            <a:off x="3336925" y="3360738"/>
            <a:ext cx="3613150" cy="1862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47DB6D7C-D8AB-9439-58FA-A52E8C011EFF}"/>
              </a:ext>
            </a:extLst>
          </p:cNvPr>
          <p:cNvCxnSpPr/>
          <p:nvPr/>
        </p:nvCxnSpPr>
        <p:spPr>
          <a:xfrm flipV="1">
            <a:off x="3336925" y="2422525"/>
            <a:ext cx="4070350" cy="278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EE21097A-DCEB-AC87-8523-CC34ABE86499}"/>
              </a:ext>
            </a:extLst>
          </p:cNvPr>
          <p:cNvCxnSpPr/>
          <p:nvPr/>
        </p:nvCxnSpPr>
        <p:spPr>
          <a:xfrm flipV="1">
            <a:off x="3336925" y="3475038"/>
            <a:ext cx="4675188" cy="173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xmlns="" id="{C5282752-50CE-6CA5-688F-962BD45D5FB6}"/>
              </a:ext>
            </a:extLst>
          </p:cNvPr>
          <p:cNvSpPr/>
          <p:nvPr/>
        </p:nvSpPr>
        <p:spPr>
          <a:xfrm>
            <a:off x="5578475" y="3554413"/>
            <a:ext cx="501650" cy="4238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TextBox 21">
            <a:extLst>
              <a:ext uri="{FF2B5EF4-FFF2-40B4-BE49-F238E27FC236}">
                <a16:creationId xmlns:a16="http://schemas.microsoft.com/office/drawing/2014/main" xmlns="" id="{617EEB90-1968-669D-6BB4-54182E6A00D0}"/>
              </a:ext>
            </a:extLst>
          </p:cNvPr>
          <p:cNvSpPr txBox="1">
            <a:spLocks noChangeArrowheads="1"/>
          </p:cNvSpPr>
          <p:nvPr/>
        </p:nvSpPr>
        <p:spPr bwMode="auto">
          <a:xfrm>
            <a:off x="6402415" y="3677856"/>
            <a:ext cx="3334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 </a:t>
            </a:r>
          </a:p>
        </p:txBody>
      </p:sp>
      <p:sp>
        <p:nvSpPr>
          <p:cNvPr id="16" name="Arc 15">
            <a:extLst>
              <a:ext uri="{FF2B5EF4-FFF2-40B4-BE49-F238E27FC236}">
                <a16:creationId xmlns:a16="http://schemas.microsoft.com/office/drawing/2014/main" xmlns="" id="{CE6D9D68-C0B7-168A-D78F-1F7A80B75E15}"/>
              </a:ext>
            </a:extLst>
          </p:cNvPr>
          <p:cNvSpPr/>
          <p:nvPr/>
        </p:nvSpPr>
        <p:spPr>
          <a:xfrm>
            <a:off x="5838880" y="3835813"/>
            <a:ext cx="501650" cy="4238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Oval 16">
            <a:extLst>
              <a:ext uri="{FF2B5EF4-FFF2-40B4-BE49-F238E27FC236}">
                <a16:creationId xmlns:a16="http://schemas.microsoft.com/office/drawing/2014/main" xmlns="" id="{88B08A51-EDFD-B592-3691-EF342943DB23}"/>
              </a:ext>
            </a:extLst>
          </p:cNvPr>
          <p:cNvSpPr/>
          <p:nvPr/>
        </p:nvSpPr>
        <p:spPr>
          <a:xfrm>
            <a:off x="6569130" y="3682928"/>
            <a:ext cx="80963" cy="57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21">
            <a:extLst>
              <a:ext uri="{FF2B5EF4-FFF2-40B4-BE49-F238E27FC236}">
                <a16:creationId xmlns:a16="http://schemas.microsoft.com/office/drawing/2014/main" xmlns="" id="{E9D1CAAB-BB15-BAB5-9A29-F54C140971D0}"/>
              </a:ext>
            </a:extLst>
          </p:cNvPr>
          <p:cNvSpPr txBox="1">
            <a:spLocks noChangeArrowheads="1"/>
          </p:cNvSpPr>
          <p:nvPr/>
        </p:nvSpPr>
        <p:spPr bwMode="auto">
          <a:xfrm>
            <a:off x="5997053" y="3305587"/>
            <a:ext cx="3334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 </a:t>
            </a:r>
          </a:p>
        </p:txBody>
      </p:sp>
      <p:sp>
        <p:nvSpPr>
          <p:cNvPr id="19" name="Oval 18">
            <a:extLst>
              <a:ext uri="{FF2B5EF4-FFF2-40B4-BE49-F238E27FC236}">
                <a16:creationId xmlns:a16="http://schemas.microsoft.com/office/drawing/2014/main" xmlns="" id="{7C6E1301-36B4-30FD-AC87-69699CB96F52}"/>
              </a:ext>
            </a:extLst>
          </p:cNvPr>
          <p:cNvSpPr/>
          <p:nvPr/>
        </p:nvSpPr>
        <p:spPr>
          <a:xfrm>
            <a:off x="6245005" y="3338132"/>
            <a:ext cx="80963" cy="57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a:extLst>
              <a:ext uri="{FF2B5EF4-FFF2-40B4-BE49-F238E27FC236}">
                <a16:creationId xmlns:a16="http://schemas.microsoft.com/office/drawing/2014/main" xmlns="" id="{848DE2FA-1624-E50F-8A41-276BA7E4FB1D}"/>
              </a:ext>
            </a:extLst>
          </p:cNvPr>
          <p:cNvSpPr txBox="1"/>
          <p:nvPr/>
        </p:nvSpPr>
        <p:spPr>
          <a:xfrm>
            <a:off x="423650" y="2028407"/>
            <a:ext cx="6226444" cy="707886"/>
          </a:xfrm>
          <a:prstGeom prst="rect">
            <a:avLst/>
          </a:prstGeom>
          <a:noFill/>
        </p:spPr>
        <p:txBody>
          <a:bodyPr wrap="square">
            <a:spAutoFit/>
          </a:bodyPr>
          <a:lstStyle/>
          <a:p>
            <a:pPr>
              <a:defRPr/>
            </a:pPr>
            <a:r>
              <a:rPr lang="en-US" sz="4000" dirty="0"/>
              <a:t>That might not seem that bad</a:t>
            </a:r>
          </a:p>
        </p:txBody>
      </p:sp>
      <p:sp>
        <p:nvSpPr>
          <p:cNvPr id="22" name="TextBox 4">
            <a:extLst>
              <a:ext uri="{FF2B5EF4-FFF2-40B4-BE49-F238E27FC236}">
                <a16:creationId xmlns:a16="http://schemas.microsoft.com/office/drawing/2014/main" xmlns="" id="{8E3DFD8B-3030-607D-0635-C8EA1201AFBB}"/>
              </a:ext>
            </a:extLst>
          </p:cNvPr>
          <p:cNvSpPr txBox="1">
            <a:spLocks noChangeArrowheads="1"/>
          </p:cNvSpPr>
          <p:nvPr/>
        </p:nvSpPr>
        <p:spPr bwMode="auto">
          <a:xfrm>
            <a:off x="7051675" y="4948309"/>
            <a:ext cx="3908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800" dirty="0">
                <a:solidFill>
                  <a:schemeClr val="tx1"/>
                </a:solidFill>
              </a:rPr>
              <a:t>Until you realize God is the source of life</a:t>
            </a:r>
          </a:p>
        </p:txBody>
      </p:sp>
      <p:sp>
        <p:nvSpPr>
          <p:cNvPr id="20" name="Rectangle 19">
            <a:extLst>
              <a:ext uri="{FF2B5EF4-FFF2-40B4-BE49-F238E27FC236}">
                <a16:creationId xmlns:a16="http://schemas.microsoft.com/office/drawing/2014/main" xmlns="" id="{84B06092-F122-C906-368B-5B8FEE4B978A}"/>
              </a:ext>
            </a:extLst>
          </p:cNvPr>
          <p:cNvSpPr/>
          <p:nvPr/>
        </p:nvSpPr>
        <p:spPr>
          <a:xfrm>
            <a:off x="1336675" y="2719388"/>
            <a:ext cx="6424613" cy="19399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000" b="1" dirty="0"/>
              <a:t>Romans 6:23 (NASB95) — 23</a:t>
            </a:r>
            <a:r>
              <a:rPr lang="en-US" sz="4000" dirty="0"/>
              <a:t> For the wages of sin is death, …</a:t>
            </a:r>
          </a:p>
        </p:txBody>
      </p:sp>
    </p:spTree>
    <p:extLst>
      <p:ext uri="{BB962C8B-B14F-4D97-AF65-F5344CB8AC3E}">
        <p14:creationId xmlns:p14="http://schemas.microsoft.com/office/powerpoint/2010/main" val="69425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D65DF-898C-4068-DF7C-40F1EC1AE8F1}"/>
              </a:ext>
            </a:extLst>
          </p:cNvPr>
          <p:cNvSpPr>
            <a:spLocks noGrp="1"/>
          </p:cNvSpPr>
          <p:nvPr>
            <p:ph type="title"/>
          </p:nvPr>
        </p:nvSpPr>
        <p:spPr/>
        <p:txBody>
          <a:bodyPr/>
          <a:lstStyle/>
          <a:p>
            <a:r>
              <a:rPr lang="en-US" altLang="en-US" b="1" dirty="0"/>
              <a:t>Ephesians 2:1–3 (NASB95)</a:t>
            </a:r>
            <a:endParaRPr lang="en-US" dirty="0"/>
          </a:p>
        </p:txBody>
      </p:sp>
      <p:sp>
        <p:nvSpPr>
          <p:cNvPr id="3" name="Content Placeholder 2">
            <a:extLst>
              <a:ext uri="{FF2B5EF4-FFF2-40B4-BE49-F238E27FC236}">
                <a16:creationId xmlns:a16="http://schemas.microsoft.com/office/drawing/2014/main" xmlns="" id="{6F21AAD3-AC67-35D9-30B0-005D40E6C94F}"/>
              </a:ext>
            </a:extLst>
          </p:cNvPr>
          <p:cNvSpPr>
            <a:spLocks noGrp="1"/>
          </p:cNvSpPr>
          <p:nvPr>
            <p:ph idx="1"/>
          </p:nvPr>
        </p:nvSpPr>
        <p:spPr/>
        <p:txBody>
          <a:bodyPr/>
          <a:lstStyle/>
          <a:p>
            <a:pPr marL="0" indent="0">
              <a:buNone/>
            </a:pPr>
            <a:r>
              <a:rPr lang="en-US" b="1" dirty="0"/>
              <a:t> 1</a:t>
            </a:r>
            <a:r>
              <a:rPr lang="en-US" dirty="0"/>
              <a:t> And you were dead in your trespasses and sins, </a:t>
            </a:r>
          </a:p>
          <a:p>
            <a:pPr marL="0" indent="0">
              <a:buNone/>
            </a:pPr>
            <a:endParaRPr lang="en-US" dirty="0"/>
          </a:p>
        </p:txBody>
      </p:sp>
      <p:sp>
        <p:nvSpPr>
          <p:cNvPr id="6" name="TextBox 5">
            <a:extLst>
              <a:ext uri="{FF2B5EF4-FFF2-40B4-BE49-F238E27FC236}">
                <a16:creationId xmlns:a16="http://schemas.microsoft.com/office/drawing/2014/main" xmlns="" id="{9D5886DC-2A81-FB57-B834-A9BB8F9A3DF9}"/>
              </a:ext>
            </a:extLst>
          </p:cNvPr>
          <p:cNvSpPr txBox="1"/>
          <p:nvPr/>
        </p:nvSpPr>
        <p:spPr>
          <a:xfrm>
            <a:off x="3732289" y="3609118"/>
            <a:ext cx="7750629" cy="1938992"/>
          </a:xfrm>
          <a:prstGeom prst="rect">
            <a:avLst/>
          </a:prstGeom>
          <a:noFill/>
        </p:spPr>
        <p:txBody>
          <a:bodyPr wrap="square">
            <a:spAutoFit/>
          </a:bodyPr>
          <a:lstStyle/>
          <a:p>
            <a:pPr>
              <a:spcBef>
                <a:spcPct val="0"/>
              </a:spcBef>
              <a:buClrTx/>
              <a:buFont typeface="Arial" panose="020B0604020202020204" pitchFamily="34" charset="0"/>
              <a:buChar char="•"/>
            </a:pPr>
            <a:r>
              <a:rPr lang="en-US" altLang="en-US" sz="4000" dirty="0">
                <a:solidFill>
                  <a:schemeClr val="tx1"/>
                </a:solidFill>
              </a:rPr>
              <a:t>Built to shed the light of God</a:t>
            </a:r>
          </a:p>
          <a:p>
            <a:pPr>
              <a:spcBef>
                <a:spcPct val="0"/>
              </a:spcBef>
              <a:buClrTx/>
              <a:buFont typeface="Arial" panose="020B0604020202020204" pitchFamily="34" charset="0"/>
              <a:buChar char="•"/>
            </a:pPr>
            <a:r>
              <a:rPr lang="en-US" altLang="en-US" sz="4000" dirty="0">
                <a:solidFill>
                  <a:schemeClr val="tx1"/>
                </a:solidFill>
              </a:rPr>
              <a:t>But born unplugged from the source </a:t>
            </a:r>
          </a:p>
          <a:p>
            <a:pPr>
              <a:spcBef>
                <a:spcPct val="0"/>
              </a:spcBef>
              <a:buClrTx/>
              <a:buFont typeface="Arial" panose="020B0604020202020204" pitchFamily="34" charset="0"/>
              <a:buChar char="•"/>
            </a:pPr>
            <a:r>
              <a:rPr lang="en-US" altLang="en-US" sz="4000" dirty="0">
                <a:solidFill>
                  <a:schemeClr val="tx1"/>
                </a:solidFill>
              </a:rPr>
              <a:t>We are all born this way</a:t>
            </a:r>
          </a:p>
        </p:txBody>
      </p:sp>
    </p:spTree>
    <p:extLst>
      <p:ext uri="{BB962C8B-B14F-4D97-AF65-F5344CB8AC3E}">
        <p14:creationId xmlns:p14="http://schemas.microsoft.com/office/powerpoint/2010/main" val="17207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305</TotalTime>
  <Words>2010</Words>
  <Application>Microsoft Office PowerPoint</Application>
  <PresentationFormat>Widescreen</PresentationFormat>
  <Paragraphs>203</Paragraphs>
  <Slides>42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Century Gothic</vt:lpstr>
      <vt:lpstr>Lao UI</vt:lpstr>
      <vt:lpstr>Open Sans</vt:lpstr>
      <vt:lpstr>Trebuchet MS</vt:lpstr>
      <vt:lpstr>Tw Cen MT</vt:lpstr>
      <vt:lpstr>Dwell-Theme</vt:lpstr>
      <vt:lpstr>Dwell-Light-Theme</vt:lpstr>
      <vt:lpstr>The Book of Ephesians</vt:lpstr>
      <vt:lpstr>Last time</vt:lpstr>
      <vt:lpstr>Ephesians 2:1–3 (NASB95)</vt:lpstr>
      <vt:lpstr>Sin ἁμαρτία (hamartia)</vt:lpstr>
      <vt:lpstr>PowerPoint Presentation</vt:lpstr>
      <vt:lpstr>Sin ἁμαρτία (hamartia)</vt:lpstr>
      <vt:lpstr>Sin ἁμαρτία (hamartia)</vt:lpstr>
      <vt:lpstr>Sin ἁμαρτία (hamartia)</vt:lpstr>
      <vt:lpstr>Ephesians 2:1–3 (NASB95)</vt:lpstr>
      <vt:lpstr>Ephesians 2:1–3 (NASB95)</vt:lpstr>
      <vt:lpstr>The World vs “the way”</vt:lpstr>
      <vt:lpstr>The World vs “the way”</vt:lpstr>
      <vt:lpstr>The World vs “the way”</vt:lpstr>
      <vt:lpstr>The World vs “the way”</vt:lpstr>
      <vt:lpstr>Ephesians 2:1–3 (NASB95)</vt:lpstr>
      <vt:lpstr>Ephesians 2:1–3 (NASB95)</vt:lpstr>
      <vt:lpstr>Ephesians 2:1–3 (NASB95)</vt:lpstr>
      <vt:lpstr>Ephesians 2:1–3 (NASB95)</vt:lpstr>
      <vt:lpstr>Ephesians 2:4–6 (NASB95)</vt:lpstr>
      <vt:lpstr>But god…</vt:lpstr>
      <vt:lpstr>But god…</vt:lpstr>
      <vt:lpstr>But god…</vt:lpstr>
      <vt:lpstr>But god…</vt:lpstr>
      <vt:lpstr>But god…</vt:lpstr>
      <vt:lpstr>But god…</vt:lpstr>
      <vt:lpstr>Ephesians 2:4–6 (NASB95)</vt:lpstr>
      <vt:lpstr>Ephesians 2:7–9 (NASB95)</vt:lpstr>
      <vt:lpstr>Ephesians 2:7–9 (NASB95)</vt:lpstr>
      <vt:lpstr>Ephesians 2:7–9 (NASB95)</vt:lpstr>
      <vt:lpstr>Ephesians 2:10 (NASB95) </vt:lpstr>
      <vt:lpstr>Ephesians 2:10 (NASB95) </vt:lpstr>
      <vt:lpstr>What’s my motivation</vt:lpstr>
      <vt:lpstr>No other motivation will hold</vt:lpstr>
      <vt:lpstr>Our motives will be tested</vt:lpstr>
      <vt:lpstr>Our motives will be tested</vt:lpstr>
      <vt:lpstr>Our motives will be tested</vt:lpstr>
      <vt:lpstr>Our motives will be tested</vt:lpstr>
      <vt:lpstr>steps</vt:lpstr>
      <vt:lpstr>steps</vt:lpstr>
      <vt:lpstr>steps</vt:lpstr>
      <vt:lpstr>Can you get more practical?</vt:lpstr>
      <vt:lpstr>Can you get more practical?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Ephesians</dc:title>
  <dc:creator>LoweryR</dc:creator>
  <cp:lastModifiedBy>DoddH</cp:lastModifiedBy>
  <cp:revision>3</cp:revision>
  <dcterms:created xsi:type="dcterms:W3CDTF">2023-10-28T16:05:39Z</dcterms:created>
  <dcterms:modified xsi:type="dcterms:W3CDTF">2023-10-30T22:49:39Z</dcterms:modified>
</cp:coreProperties>
</file>