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sldIdLst>
    <p:sldId id="1273" r:id="rId2"/>
    <p:sldId id="7434" r:id="rId3"/>
    <p:sldId id="7322" r:id="rId4"/>
    <p:sldId id="7435" r:id="rId5"/>
    <p:sldId id="7438" r:id="rId6"/>
    <p:sldId id="7439" r:id="rId7"/>
    <p:sldId id="7440" r:id="rId8"/>
    <p:sldId id="7441" r:id="rId9"/>
    <p:sldId id="7442" r:id="rId10"/>
    <p:sldId id="7443" r:id="rId11"/>
    <p:sldId id="7444" r:id="rId12"/>
    <p:sldId id="7445" r:id="rId13"/>
    <p:sldId id="7446" r:id="rId14"/>
    <p:sldId id="7447" r:id="rId15"/>
    <p:sldId id="7448" r:id="rId16"/>
    <p:sldId id="7449" r:id="rId17"/>
    <p:sldId id="7450" r:id="rId18"/>
    <p:sldId id="7451" r:id="rId19"/>
    <p:sldId id="7452" r:id="rId20"/>
    <p:sldId id="7453" r:id="rId21"/>
    <p:sldId id="7456" r:id="rId22"/>
    <p:sldId id="7454" r:id="rId23"/>
    <p:sldId id="7458" r:id="rId24"/>
    <p:sldId id="7459" r:id="rId25"/>
    <p:sldId id="7398" r:id="rId26"/>
    <p:sldId id="6665" r:id="rId27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0476" autoAdjust="0"/>
  </p:normalViewPr>
  <p:slideViewPr>
    <p:cSldViewPr>
      <p:cViewPr varScale="1">
        <p:scale>
          <a:sx n="72" d="100"/>
          <a:sy n="72" d="100"/>
        </p:scale>
        <p:origin x="68" y="420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A3F0A-A68E-3C4D-219C-5452D2312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499F81D0-C76D-0FAB-D322-B2D1C88DF1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DB95D74-7836-03C9-D43B-7E32B8D76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D2EEB10C-F0A4-9265-1BF0-529B31C77C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3030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D801F-CE7B-76E6-118E-AA07D4AC5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FF2DBFC-DB42-D18A-4B8E-5648BE42C8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7481D471-64DE-B34D-5927-ADF91267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DC08D4A7-42FE-4D61-661F-AAEC3C4A9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3675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19EAF-5030-6891-CE82-EAE4691BC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E2EB08EF-CA9D-B85A-17DE-B887ABBF38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A198247-CB82-81E4-5C65-F20262133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1526C2F-1DD3-CC5E-800C-ABD628C090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1228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C17B5-9CAB-1983-B450-427047C03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4DC7DB5A-D5D0-2E11-4065-43D2FAB4FB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E0DFC2FA-944E-F90D-B0D9-4C8460DEE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4726F95-E2B9-BCF5-7A6E-E9F7DE3CFB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3766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6E2BA-D263-FB20-2880-1F8F34954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4F2F2844-1ECE-DB80-2B98-701DE35221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54723941-5B3A-2C45-73FA-00AA29410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65BA614-6C17-BB24-2837-0A20919F1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0118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453DD-8C94-ED37-04A6-B345CF4E2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EB1B5655-6CB6-7F00-3B78-48E1ED3FF9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69B5E8BE-E796-A383-39E0-D53D48BA6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AD1B742A-F52D-59F4-D19F-FF63D59197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2431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52028-0DC9-976F-E2B9-55FB514F2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00D4F79F-6FD5-E798-9C8D-0DDBE8AF6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0AD3E8AD-2E48-68A2-59AF-FE4A0617F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8B13448-8C34-F9A4-CE1B-90334D9539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2220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9664E-4AB0-AE5C-9C90-6F412EEBB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7F17A064-51CE-A665-1973-2F43979D97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1D7678E5-09BC-4BCB-5195-EF23F6442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3CEA3C3-D331-F006-2DA0-1F00173CA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4405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BC8BA-97D7-6EC3-89C3-7DDC5CFD0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62C2BE58-A6D4-8E48-E12A-F3ABF35811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2693E4B6-DB55-E837-8BF1-DE74A4026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9FA3798-184D-6D1C-C022-37285E290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5990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E75F3-D64B-E166-6127-8B96ED2FB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8D6A6E66-0993-F6E4-0D7D-E1E800874C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FCA2DF0D-A7F6-E07F-4138-BFB3A233E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919B90A-92A3-29A1-D05B-40CC31FD2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9536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0E782-CCC7-1EB3-4D04-9E17DC3FD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3AC2D4BD-EFF1-5EE1-72A0-1A7181AD48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16B81693-AEBC-6E2E-CDF2-E7D73FF1E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55383E3-1503-DE73-1C61-85E0DDD4C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7525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37F56-842D-9D6D-5198-AAE3A5615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0EFA93C-889E-2795-E7EA-C30287E32E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DD88E6C8-60BA-3DB0-139F-34EF49689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A4E3BEC-087A-3177-C8DE-02C0C6A5E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431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98615-D9E4-FF9F-44D7-9E324DDA5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4AEC16BC-E08F-D43D-CDF0-B5E8964BDE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0A9AFF0-CF00-D94D-EEBD-55E1831FD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5E7FFF6-6325-2988-433C-95692730A7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7624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A4E91-71DD-6D99-B486-7F75147CA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6FE48B67-5A78-E9D0-24FA-58E49991C1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2DCD84C-361B-4639-FCA3-2A3D8CC0B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40ABC87-11CE-5792-3BF6-3D8A4B0EBF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1767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1D975-A83E-E09E-712F-31419D1FC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A4A5CAC-0B26-77AE-2A76-CC12EDDFC6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D5B5C4CC-60E7-39D8-A812-C2E16F464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B498874-74BB-1D3A-87A8-665C05BE13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9649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820B5-B239-3B4F-D895-9CE330BB0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88812535-E7C2-D742-A779-2D67FACC29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36CCB5FB-79AA-D592-EE41-329313EFD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7D4F558-BD35-5EE4-B86F-A2CC4482D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31998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7B3E6-8A06-FB40-29C3-0B9225CE8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8F498EE-10E0-1E85-FF55-C9BFA36B26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92A4F4A-9242-2F99-F80F-D630FEE07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15A21EC-D554-950A-D47F-663CD9FAD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149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4ED37-6446-2FFC-1BD7-73729CC12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2EF3396-906B-45CC-1344-45A91F626F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EEE8779B-C0CD-0F6D-8950-6FF8380DC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A213D605-39AB-5DEA-C8EF-2D9E83C66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9805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2D843-6091-134F-7290-0408C5C48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5AAD8BE-4836-4C7C-9805-1C4680F34B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CD1E62E9-7938-9C82-DF22-35075F223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F7F8438-4D8B-ACC8-6774-06E54D46B9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5448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85F7A-2299-AF13-4C7D-0FBD51F91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0E06E719-77EC-F697-49AD-A458C748F3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ECD55773-7966-52DD-BDB6-313271F5F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DE049EF-2F5B-F33F-3AAD-7EC0CFC7C9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6510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E751C-6897-634C-AD42-5A9961287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46E2BC4-341E-43A8-EAF8-303E781642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6D1BE2A-DDF0-6CBD-1864-37268527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C3EA2930-A925-CFEB-FDD0-EAD22C25DB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3832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966E2-5C6E-FCF3-325F-38273CB70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6A1BA1C3-C149-B57F-B7DF-ACE0EDE172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1245556-6F7C-1F7C-E083-F5CBDAB79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48E602B-0181-0A98-0178-EAE9F04732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300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2" r:id="rId13"/>
    <p:sldLayoutId id="2147484853" r:id="rId14"/>
    <p:sldLayoutId id="2147484854" r:id="rId15"/>
    <p:sldLayoutId id="214748485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A0F466-5FAC-3583-AA3E-275E1D7B3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Avoiding Capture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BF289A-9498-4F8B-ABF1-E68CBA1722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81BB5-96F1-498C-B0EC-BC5D6FF0E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411D0E-7CF8-04B7-EEF0-7BDAEB168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19B0B4-F063-7376-8D07-5AE0AC3D8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Therefore no one is to act as your judge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regard to food or drink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in respect to a festival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a new moon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a Sabbath day—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/>
              <a:t>things which are a mere shadow of what is to come; but the substance belongs to Christ.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B6096-A36E-76E6-6A7C-328042CA28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Rituals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1413CBE6-0E8D-8715-54A2-313E1606CB1C}"/>
              </a:ext>
            </a:extLst>
          </p:cNvPr>
          <p:cNvSpPr/>
          <p:nvPr/>
        </p:nvSpPr>
        <p:spPr bwMode="auto">
          <a:xfrm>
            <a:off x="169333" y="3997079"/>
            <a:ext cx="6358467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Old Testament rituals were teaching tools pointing to Christ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CA116828-CBDF-C2AF-28E1-0157E1862AB8}"/>
              </a:ext>
            </a:extLst>
          </p:cNvPr>
          <p:cNvSpPr/>
          <p:nvPr/>
        </p:nvSpPr>
        <p:spPr bwMode="auto">
          <a:xfrm>
            <a:off x="196070" y="217235"/>
            <a:ext cx="9794596" cy="2585323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(Mark 7:18-19)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“Can’t you see that the food you put into your body cannot defile you?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Food doesn’t go into your heart, but only passes through the stomach and then into the sewer.”</a:t>
            </a:r>
          </a:p>
        </p:txBody>
      </p:sp>
    </p:spTree>
    <p:extLst>
      <p:ext uri="{BB962C8B-B14F-4D97-AF65-F5344CB8AC3E}">
        <p14:creationId xmlns:p14="http://schemas.microsoft.com/office/powerpoint/2010/main" val="11065970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6C8EB-C657-8C99-E797-762CF8422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3076C0-9568-8EF3-BFE6-8B5BCA6D8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4E48B2-89EB-7A97-015F-CAEE118BD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Therefore no one is to act as your judge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regard to food or drink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in respect to a festival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a new moon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a Sabbath day—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/>
              <a:t>things which are a mere shadow of what is to come; but the substance belongs to Christ.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F8C2E-0579-1FBB-8484-079EF76684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Rituals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D3F5439E-B56E-227C-08C1-6BE2B47D051E}"/>
              </a:ext>
            </a:extLst>
          </p:cNvPr>
          <p:cNvSpPr/>
          <p:nvPr/>
        </p:nvSpPr>
        <p:spPr bwMode="auto">
          <a:xfrm>
            <a:off x="169333" y="3997079"/>
            <a:ext cx="6358467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Old Testament rituals were teaching tools pointing to Christ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5216441-F6C9-534D-B500-E7F8CCC5D163}"/>
              </a:ext>
            </a:extLst>
          </p:cNvPr>
          <p:cNvSpPr/>
          <p:nvPr/>
        </p:nvSpPr>
        <p:spPr bwMode="auto">
          <a:xfrm>
            <a:off x="196070" y="217235"/>
            <a:ext cx="9794596" cy="2585323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(Mark 7:18-19)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(By saying this, he declared that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every kind of food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 acceptable in God’s eyes.)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Paul: You are not under law but under grace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(Romans 6:14)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708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F35E5-8597-1E8D-520C-452911C3B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0DEA7A-C22C-4613-3C2F-E961F8DB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EF7ABC-43C3-C0FD-FA78-A10C732DB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Therefore no one is to act as your judge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regard to food or drink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in respect to a festival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a new moon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a Sabbath day—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/>
              <a:t>things which are a mere shadow of what is to come; but the substance belongs to Christ.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0E135-91AB-B0E4-9B57-13E61D9C09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Rituals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33FCE1B1-0576-E9FC-DAED-4812DF71DBD9}"/>
              </a:ext>
            </a:extLst>
          </p:cNvPr>
          <p:cNvSpPr/>
          <p:nvPr/>
        </p:nvSpPr>
        <p:spPr bwMode="auto">
          <a:xfrm>
            <a:off x="169333" y="3997079"/>
            <a:ext cx="6358467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Old Testament rituals were teaching tools pointing to Christ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ECC4D947-6A70-0692-BF59-3522E8D4A01C}"/>
              </a:ext>
            </a:extLst>
          </p:cNvPr>
          <p:cNvSpPr/>
          <p:nvPr/>
        </p:nvSpPr>
        <p:spPr bwMode="auto">
          <a:xfrm>
            <a:off x="196070" y="217235"/>
            <a:ext cx="9794596" cy="2585323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New Testament contains only two rituals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Yet many churches today try to return to the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Old Testament way </a:t>
            </a: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 priests, holy days, sacred space)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325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6142D-FC82-810A-BD21-24BB34EA3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D317FD-AB99-68C4-9477-33D85F49B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C03344-F570-8C8F-66F7-68B6DD54B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Therefore no one is to act as your judge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regard to food or drink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in respect to a festival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a new moon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a Sabbath day—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/>
              <a:t>things which are a mere shadow of what is to come; but the substance belongs to Christ.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A6DDF-11B3-6757-2637-6BBA1AB001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Rituals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51D5AB9F-142C-D3A7-DDA1-9E4E6C543A40}"/>
              </a:ext>
            </a:extLst>
          </p:cNvPr>
          <p:cNvSpPr/>
          <p:nvPr/>
        </p:nvSpPr>
        <p:spPr bwMode="auto">
          <a:xfrm>
            <a:off x="196070" y="217235"/>
            <a:ext cx="9794596" cy="2585323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Application?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“No one is to act as your judge”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497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E668D-0460-E716-866E-198ABC1A9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AAC225-ECE7-380D-B372-F6CD36E98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0BDD97-75DC-F467-A238-C7CB3C054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Therefore no one is to act as your judge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regard to food or drink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in respect to a festival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a new moon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a Sabbath day—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/>
              <a:t>things which are a mere shadow of what is to come; but the substance belongs to Christ.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E8E1A-DBE0-382A-63E1-0A33D9A3F9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Rituals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35B069A-E3AD-997C-0341-3BB3608F189C}"/>
              </a:ext>
            </a:extLst>
          </p:cNvPr>
          <p:cNvSpPr/>
          <p:nvPr/>
        </p:nvSpPr>
        <p:spPr bwMode="auto">
          <a:xfrm>
            <a:off x="196070" y="217235"/>
            <a:ext cx="9794596" cy="2585323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Application?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“No one is to act as your judge”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Beware the drift toward ritual</a:t>
            </a: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Habits can be good</a:t>
            </a: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Merely “Going through the motions” is bad</a:t>
            </a:r>
          </a:p>
        </p:txBody>
      </p:sp>
    </p:spTree>
    <p:extLst>
      <p:ext uri="{BB962C8B-B14F-4D97-AF65-F5344CB8AC3E}">
        <p14:creationId xmlns:p14="http://schemas.microsoft.com/office/powerpoint/2010/main" val="39087964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6544E-FDCC-67E3-8E98-1654CFF46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36F71E-6B3D-19BB-B674-6675931A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5BD0DB-1A78-931E-E9B8-8C957FA48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18 </a:t>
            </a:r>
            <a:r>
              <a:rPr lang="en-US" dirty="0"/>
              <a:t>Let no one keep defrauding you of your prize </a:t>
            </a:r>
          </a:p>
          <a:p>
            <a:r>
              <a:rPr lang="en-US" dirty="0"/>
              <a:t>by delighting in false humility and </a:t>
            </a:r>
            <a:br>
              <a:rPr lang="en-US" dirty="0"/>
            </a:br>
            <a:r>
              <a:rPr lang="en-US" dirty="0"/>
              <a:t>the worship of the angels,</a:t>
            </a:r>
          </a:p>
          <a:p>
            <a:r>
              <a:rPr lang="en-US" dirty="0"/>
              <a:t>taking his stand on visions he has seen, </a:t>
            </a:r>
            <a:br>
              <a:rPr lang="en-US" dirty="0"/>
            </a:br>
            <a:r>
              <a:rPr lang="en-US" dirty="0"/>
              <a:t>inflated without cause by his fleshly mind,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84B11-0B78-02FF-7800-CE00A71B9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Chasing the Spiritual High</a:t>
            </a:r>
          </a:p>
        </p:txBody>
      </p:sp>
    </p:spTree>
    <p:extLst>
      <p:ext uri="{BB962C8B-B14F-4D97-AF65-F5344CB8AC3E}">
        <p14:creationId xmlns:p14="http://schemas.microsoft.com/office/powerpoint/2010/main" val="17467248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EEFE0-9D01-A733-16A5-AB47477FB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09C105-CD65-EE61-AD90-97B995B5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F0A0BF-A849-A75F-3FF6-AD34C6428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18 </a:t>
            </a:r>
            <a:r>
              <a:rPr lang="en-US" dirty="0"/>
              <a:t>Let no one keep defrauding you of your prize </a:t>
            </a:r>
          </a:p>
          <a:p>
            <a:r>
              <a:rPr lang="en-US" dirty="0"/>
              <a:t>by delighting in false humility and </a:t>
            </a:r>
            <a:br>
              <a:rPr lang="en-US" dirty="0"/>
            </a:br>
            <a:r>
              <a:rPr lang="en-US" dirty="0"/>
              <a:t>the worship of the angels,</a:t>
            </a:r>
          </a:p>
          <a:p>
            <a:r>
              <a:rPr lang="en-US" dirty="0"/>
              <a:t>taking his stand on visions he has seen, </a:t>
            </a:r>
            <a:br>
              <a:rPr lang="en-US" dirty="0"/>
            </a:br>
            <a:r>
              <a:rPr lang="en-US" dirty="0"/>
              <a:t>inflated without cause by his fleshly mind,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46D60-7CA6-AA2C-F887-1B44D632C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Chasing the Spiritual High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D5A3CA9-4FCD-B8B9-2C15-73EC247D1412}"/>
              </a:ext>
            </a:extLst>
          </p:cNvPr>
          <p:cNvSpPr/>
          <p:nvPr/>
        </p:nvSpPr>
        <p:spPr bwMode="auto">
          <a:xfrm>
            <a:off x="196070" y="2957764"/>
            <a:ext cx="9794596" cy="2086725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Visions and experiences show how spiritual I am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Chasing these = the key to spiritual growth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Common in religions and even among Christians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experience with this</a:t>
            </a:r>
          </a:p>
        </p:txBody>
      </p:sp>
    </p:spTree>
    <p:extLst>
      <p:ext uri="{BB962C8B-B14F-4D97-AF65-F5344CB8AC3E}">
        <p14:creationId xmlns:p14="http://schemas.microsoft.com/office/powerpoint/2010/main" val="42231153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9FFF6-13F9-F660-30D1-3642A4916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9969AD-BE80-4C5A-18E4-7A6D52DB6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C6406F-B2D0-758A-E41F-C2CDC6209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18 </a:t>
            </a:r>
            <a:r>
              <a:rPr lang="en-US" dirty="0"/>
              <a:t>Let no one keep defrauding you of your prize </a:t>
            </a:r>
          </a:p>
          <a:p>
            <a:r>
              <a:rPr lang="en-US" dirty="0"/>
              <a:t>by delighting in false humility and </a:t>
            </a:r>
            <a:br>
              <a:rPr lang="en-US" dirty="0"/>
            </a:br>
            <a:r>
              <a:rPr lang="en-US" dirty="0"/>
              <a:t>the worship of the angels,</a:t>
            </a:r>
          </a:p>
          <a:p>
            <a:r>
              <a:rPr lang="en-US" dirty="0"/>
              <a:t>taking his stand on visions he has seen, </a:t>
            </a:r>
            <a:br>
              <a:rPr lang="en-US" dirty="0"/>
            </a:br>
            <a:r>
              <a:rPr lang="en-US" dirty="0"/>
              <a:t>inflated without cause by his fleshly mind,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CC947-4A2D-D730-F966-FFCA56AFF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Chasing the Spiritual High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6309894-158E-0C5B-7720-81D4AF404084}"/>
              </a:ext>
            </a:extLst>
          </p:cNvPr>
          <p:cNvSpPr/>
          <p:nvPr/>
        </p:nvSpPr>
        <p:spPr bwMode="auto">
          <a:xfrm>
            <a:off x="196070" y="2957764"/>
            <a:ext cx="9794596" cy="2086725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isn’t anti-emotion or experience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Corinthians 12; Galatians 5:22)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 and emotional highs will come as you grow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Where should we focus?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782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1B42F-9290-1667-851C-CB6134F5E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1006D1-ACA0-E3E5-EA08-816F25890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EB571A-ECF8-83E0-D2B7-15018A523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19 </a:t>
            </a:r>
            <a:r>
              <a:rPr lang="en-US" dirty="0"/>
              <a:t>not holding fast to the head, </a:t>
            </a:r>
            <a:br>
              <a:rPr lang="en-US" dirty="0"/>
            </a:br>
            <a:r>
              <a:rPr lang="en-US" dirty="0"/>
              <a:t>from whom the entire body, </a:t>
            </a:r>
            <a:br>
              <a:rPr lang="en-US" dirty="0"/>
            </a:br>
            <a:r>
              <a:rPr lang="en-US" dirty="0"/>
              <a:t>being supplied and held together </a:t>
            </a:r>
            <a:br>
              <a:rPr lang="en-US" dirty="0"/>
            </a:br>
            <a:r>
              <a:rPr lang="en-US" dirty="0"/>
              <a:t>by the joints and ligaments, </a:t>
            </a:r>
            <a:br>
              <a:rPr lang="en-US" dirty="0"/>
            </a:br>
            <a:r>
              <a:rPr lang="en-US" dirty="0"/>
              <a:t>grows with a growth which is from God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8C936-BE49-95B3-018D-B79D7DBD4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Chasing the Spiritual High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5509CF8-DE76-F2D1-3552-21DBD163873A}"/>
              </a:ext>
            </a:extLst>
          </p:cNvPr>
          <p:cNvSpPr/>
          <p:nvPr/>
        </p:nvSpPr>
        <p:spPr bwMode="auto">
          <a:xfrm>
            <a:off x="196070" y="2957764"/>
            <a:ext cx="9794596" cy="2086725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isn’t anti-emotion or experience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Corinthians 12; Galatians 5:22)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 and emotional highs will come as you grow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Where should we focus?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On the head (Jesus) &amp; the body (loving each other)</a:t>
            </a:r>
          </a:p>
        </p:txBody>
      </p:sp>
    </p:spTree>
    <p:extLst>
      <p:ext uri="{BB962C8B-B14F-4D97-AF65-F5344CB8AC3E}">
        <p14:creationId xmlns:p14="http://schemas.microsoft.com/office/powerpoint/2010/main" val="40805952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9F52A-E499-2C74-634F-7B9A1B298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1E78FA-61A3-A8DD-8F5D-0E4EE6975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B8559A-635A-7BBB-1A83-DDADA818A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20 </a:t>
            </a:r>
            <a:r>
              <a:rPr lang="en-US" dirty="0"/>
              <a:t>If you have died with Christ </a:t>
            </a:r>
            <a:br>
              <a:rPr lang="en-US" dirty="0"/>
            </a:br>
            <a:r>
              <a:rPr lang="en-US" dirty="0"/>
              <a:t>to the elementary principles of the world, </a:t>
            </a:r>
          </a:p>
          <a:p>
            <a:r>
              <a:rPr lang="en-US" dirty="0"/>
              <a:t>why, as if you were living in the world, </a:t>
            </a:r>
            <a:br>
              <a:rPr lang="en-US" dirty="0"/>
            </a:br>
            <a:r>
              <a:rPr lang="en-US" dirty="0"/>
              <a:t>do you submit yourself to </a:t>
            </a:r>
            <a:r>
              <a:rPr lang="en-US" u="sng" dirty="0"/>
              <a:t>decrees</a:t>
            </a:r>
            <a:r>
              <a:rPr lang="en-US" dirty="0"/>
              <a:t>, such as,</a:t>
            </a:r>
          </a:p>
          <a:p>
            <a:r>
              <a:rPr lang="en-US" baseline="30000" dirty="0"/>
              <a:t>21 </a:t>
            </a:r>
            <a:r>
              <a:rPr lang="en-US" dirty="0"/>
              <a:t>“Do not handle, do not taste, do not touch!”</a:t>
            </a:r>
          </a:p>
          <a:p>
            <a:r>
              <a:rPr lang="en-US" baseline="30000" dirty="0"/>
              <a:t>22 </a:t>
            </a:r>
            <a:r>
              <a:rPr lang="en-US" dirty="0"/>
              <a:t>(which all refer to things destined </a:t>
            </a:r>
            <a:br>
              <a:rPr lang="en-US" dirty="0"/>
            </a:br>
            <a:r>
              <a:rPr lang="en-US" dirty="0"/>
              <a:t>to perish with use)—in accordance with 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commandments</a:t>
            </a:r>
            <a:r>
              <a:rPr lang="en-US" dirty="0"/>
              <a:t> and </a:t>
            </a:r>
            <a:r>
              <a:rPr lang="en-US" u="sng" dirty="0"/>
              <a:t>teachings of men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004D8-549B-BA59-DFF0-8919E27159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Rules</a:t>
            </a:r>
          </a:p>
        </p:txBody>
      </p:sp>
    </p:spTree>
    <p:extLst>
      <p:ext uri="{BB962C8B-B14F-4D97-AF65-F5344CB8AC3E}">
        <p14:creationId xmlns:p14="http://schemas.microsoft.com/office/powerpoint/2010/main" val="39218693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A7DB2-125B-93BD-9580-8EBA4196C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B75090-A3FD-87E8-5D72-097F9D2D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2:6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8C12E1-6B62-9019-0D5A-695AB2305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you have received Christ Jesus the Lord, </a:t>
            </a:r>
            <a:br>
              <a:rPr lang="en-US" dirty="0"/>
            </a:br>
            <a:r>
              <a:rPr lang="en-US" dirty="0"/>
              <a:t>so walk in Him.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57EA33-51C7-A40B-16F8-24BC4732E795}"/>
              </a:ext>
            </a:extLst>
          </p:cNvPr>
          <p:cNvGrpSpPr/>
          <p:nvPr/>
        </p:nvGrpSpPr>
        <p:grpSpPr>
          <a:xfrm>
            <a:off x="4699000" y="647700"/>
            <a:ext cx="5029200" cy="1600200"/>
            <a:chOff x="4699000" y="647700"/>
            <a:chExt cx="5029200" cy="1600200"/>
          </a:xfrm>
        </p:grpSpPr>
        <p:sp>
          <p:nvSpPr>
            <p:cNvPr id="2" name="Rounded Rectangle 6">
              <a:extLst>
                <a:ext uri="{FF2B5EF4-FFF2-40B4-BE49-F238E27FC236}">
                  <a16:creationId xmlns:a16="http://schemas.microsoft.com/office/drawing/2014/main" id="{5A6525A3-0A96-6275-33B9-0F9792C7DDCB}"/>
                </a:ext>
              </a:extLst>
            </p:cNvPr>
            <p:cNvSpPr/>
            <p:nvPr/>
          </p:nvSpPr>
          <p:spPr bwMode="auto">
            <a:xfrm>
              <a:off x="5765800" y="659773"/>
              <a:ext cx="3962400" cy="158812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Receiving Christ = the starting point for spiritual growth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2E660C9-EE02-23FE-7EB4-A90E87CD5AE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699000" y="647700"/>
              <a:ext cx="1066800" cy="6858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488298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E9B9A-791A-4F12-2030-95042380A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57D03E-6792-D860-903F-40127B712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AC21CB-13F1-F1E5-3A76-738B48555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you have died with Christ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the elementary principles of the world,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why, as if you were living in the world, </a:t>
            </a:r>
            <a:br>
              <a:rPr lang="en-US" dirty="0"/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you submit yourself to </a:t>
            </a:r>
            <a:r>
              <a:rPr lang="en-US" u="sng" dirty="0"/>
              <a:t>decrees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such as,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 </a:t>
            </a:r>
            <a:r>
              <a:rPr lang="en-US" dirty="0"/>
              <a:t>“Do not handle, do not taste, do not touch!”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(which all refer to things destined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perish with use)—in accordance with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u="sng" dirty="0"/>
              <a:t>commandments</a:t>
            </a:r>
            <a:r>
              <a:rPr lang="en-US" dirty="0"/>
              <a:t> and </a:t>
            </a:r>
            <a:r>
              <a:rPr lang="en-US" u="sng" dirty="0"/>
              <a:t>teachings of men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B2596-C31E-DF02-600D-A1C2BD3F09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Rules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1A0CD9FF-CBB9-07B2-8B8D-FB6C89CE7388}"/>
              </a:ext>
            </a:extLst>
          </p:cNvPr>
          <p:cNvSpPr/>
          <p:nvPr/>
        </p:nvSpPr>
        <p:spPr bwMode="auto">
          <a:xfrm>
            <a:off x="196070" y="114300"/>
            <a:ext cx="9794596" cy="1588127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 believe that more rules = more spiritual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they focus on the rules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they add new rules</a:t>
            </a:r>
          </a:p>
        </p:txBody>
      </p:sp>
    </p:spTree>
    <p:extLst>
      <p:ext uri="{BB962C8B-B14F-4D97-AF65-F5344CB8AC3E}">
        <p14:creationId xmlns:p14="http://schemas.microsoft.com/office/powerpoint/2010/main" val="20587758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908CE-119F-6573-E4FD-F2CEFFA04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583B60-9AC7-4677-BC48-DA231A76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A37788-13F5-2EA4-AE61-70C652FBF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you have died with Christ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the elementary principles of the world,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why, as if you were living in the world, </a:t>
            </a:r>
            <a:br>
              <a:rPr lang="en-US" dirty="0"/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you submit yourself to </a:t>
            </a:r>
            <a:r>
              <a:rPr lang="en-US" u="sng" dirty="0"/>
              <a:t>decrees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such as,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 </a:t>
            </a:r>
            <a:r>
              <a:rPr lang="en-US" dirty="0"/>
              <a:t>“Do not handle, do not taste, do not touch!”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(which all refer to things destined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perish with use)—in accordance with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u="sng" dirty="0"/>
              <a:t>commandments</a:t>
            </a:r>
            <a:r>
              <a:rPr lang="en-US" dirty="0"/>
              <a:t> and </a:t>
            </a:r>
            <a:r>
              <a:rPr lang="en-US" u="sng" dirty="0"/>
              <a:t>teachings of men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891DD-16F1-6B34-5E9D-E7FCC44CEA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Rules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36B277AB-402D-59F9-F5C4-069D13DC8FD2}"/>
              </a:ext>
            </a:extLst>
          </p:cNvPr>
          <p:cNvSpPr/>
          <p:nvPr/>
        </p:nvSpPr>
        <p:spPr bwMode="auto">
          <a:xfrm>
            <a:off x="196070" y="114300"/>
            <a:ext cx="9794596" cy="1588127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problem is, more rules won’t change the heart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21886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5779B-1245-0A73-45A0-86512E819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C116A4-A2CC-1B25-1B68-94702E72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77A84F-45AB-71AA-6587-628F5075E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702426"/>
            <a:ext cx="9821333" cy="3250573"/>
          </a:xfrm>
        </p:spPr>
        <p:txBody>
          <a:bodyPr/>
          <a:lstStyle/>
          <a:p>
            <a:r>
              <a:rPr lang="en-US" baseline="30000" dirty="0"/>
              <a:t>23 </a:t>
            </a:r>
            <a:r>
              <a:rPr lang="en-US" dirty="0"/>
              <a:t>Such </a:t>
            </a:r>
            <a:r>
              <a:rPr lang="en-US" u="sng" dirty="0"/>
              <a:t>regulations</a:t>
            </a:r>
            <a:r>
              <a:rPr lang="en-US" dirty="0"/>
              <a:t> indeed have </a:t>
            </a:r>
            <a:br>
              <a:rPr lang="en-US" dirty="0"/>
            </a:br>
            <a:r>
              <a:rPr lang="en-US" dirty="0"/>
              <a:t>an appearance of wisdom,</a:t>
            </a:r>
          </a:p>
          <a:p>
            <a:r>
              <a:rPr lang="en-US" dirty="0"/>
              <a:t>with their self-imposed worship, their false humility and their harsh treatment of the body,</a:t>
            </a:r>
          </a:p>
          <a:p>
            <a:r>
              <a:rPr lang="en-US" dirty="0"/>
              <a:t>but they </a:t>
            </a:r>
            <a:r>
              <a:rPr lang="en-US" u="sng" dirty="0"/>
              <a:t>lack any value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restraining sensual indulgence.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945D7-EB50-324A-7B9A-D5E1D2E13A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Rules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CBC385D-357A-3233-DC83-512EC34B7A59}"/>
              </a:ext>
            </a:extLst>
          </p:cNvPr>
          <p:cNvSpPr/>
          <p:nvPr/>
        </p:nvSpPr>
        <p:spPr bwMode="auto">
          <a:xfrm>
            <a:off x="196070" y="114300"/>
            <a:ext cx="9794596" cy="1588127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problem is, more rules won’t change the heart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Tends to be superficial and ignores God’s role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Misrepresents God to seekers and fuels our pride</a:t>
            </a:r>
          </a:p>
        </p:txBody>
      </p:sp>
    </p:spTree>
    <p:extLst>
      <p:ext uri="{BB962C8B-B14F-4D97-AF65-F5344CB8AC3E}">
        <p14:creationId xmlns:p14="http://schemas.microsoft.com/office/powerpoint/2010/main" val="3178080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9B245-6E79-AA5C-581D-B8812F7FE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162777-0416-EB6A-64D8-454BCC079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0D0272-5062-A7C6-22E7-F5382EF49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702426"/>
            <a:ext cx="9821333" cy="3250573"/>
          </a:xfrm>
        </p:spPr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Such regulations indeed have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appearance of wisdom,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their self-imposed worship, their false humility and their </a:t>
            </a:r>
            <a:r>
              <a:rPr lang="en-US" dirty="0"/>
              <a:t>harsh treatment of the body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they lack any value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restraining sensual indulgence.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33FD1-17ED-1733-2B71-2E120C5F4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4. Self-Harm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B2FDDD51-BABA-E823-89D0-D40D4AFEE26F}"/>
              </a:ext>
            </a:extLst>
          </p:cNvPr>
          <p:cNvSpPr/>
          <p:nvPr/>
        </p:nvSpPr>
        <p:spPr bwMode="auto">
          <a:xfrm>
            <a:off x="196070" y="114300"/>
            <a:ext cx="9794596" cy="1588127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Self-deprivation: “Do not handle… taste… touch”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Seeks to punish self or weaken the fleshly appetites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doesn’t work either</a:t>
            </a:r>
          </a:p>
        </p:txBody>
      </p:sp>
    </p:spTree>
    <p:extLst>
      <p:ext uri="{BB962C8B-B14F-4D97-AF65-F5344CB8AC3E}">
        <p14:creationId xmlns:p14="http://schemas.microsoft.com/office/powerpoint/2010/main" val="32864747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20A37-1490-C6B4-D57C-3FA92294D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9D852F-A9AC-32E9-3B5D-88DDE665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B7971D-F16A-EC95-CE1D-30B842EA3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702426"/>
            <a:ext cx="9821333" cy="3250573"/>
          </a:xfrm>
        </p:spPr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Such regulations indeed have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appearance of wisdom,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their self-imposed worship, their false humility and their </a:t>
            </a:r>
            <a:r>
              <a:rPr lang="en-US" dirty="0"/>
              <a:t>harsh treatment of the body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they lack any value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restraining sensual indulgence.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121FA-8F65-4AD9-5D3A-63CF62F8B2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4. Self-Harm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A61DD0D3-6A0D-8483-061B-A1DBCE91B08F}"/>
              </a:ext>
            </a:extLst>
          </p:cNvPr>
          <p:cNvSpPr/>
          <p:nvPr/>
        </p:nvSpPr>
        <p:spPr bwMode="auto">
          <a:xfrm>
            <a:off x="196070" y="114300"/>
            <a:ext cx="9794596" cy="1588127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Instead of adding more rules or punishing yourself,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focus on loving God and loving others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32638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/>
            <a:r>
              <a:rPr lang="en-US" sz="4000" dirty="0"/>
              <a:t>God wants a real relationship</a:t>
            </a:r>
          </a:p>
          <a:p>
            <a:pPr marL="228600" indent="-228600"/>
            <a:r>
              <a:rPr lang="en-US" sz="4000" dirty="0"/>
              <a:t>Don’t get captured</a:t>
            </a:r>
          </a:p>
          <a:p>
            <a:pPr marL="228600" indent="-228600"/>
            <a:r>
              <a:rPr lang="en-US" sz="4000" dirty="0"/>
              <a:t>Keep focused on Christ and learn to </a:t>
            </a:r>
            <a:br>
              <a:rPr lang="en-US" sz="4000" dirty="0"/>
            </a:br>
            <a:r>
              <a:rPr lang="en-US" sz="4000" dirty="0"/>
              <a:t>live out the power of your new identity!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4200" y="889000"/>
            <a:ext cx="5596467" cy="4635500"/>
          </a:xfrm>
        </p:spPr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000" i="1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000" i="1" dirty="0">
                <a:ea typeface="ＭＳ Ｐゴシック" pitchFamily="34" charset="-128"/>
              </a:rPr>
              <a:t>See the Dwell App OR </a:t>
            </a:r>
            <a:r>
              <a:rPr lang="en-US" sz="2000" i="1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334" y="214556"/>
            <a:ext cx="9821333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Avoiding Capture</a:t>
            </a:r>
            <a:br>
              <a:rPr lang="en-US" dirty="0">
                <a:ea typeface="ＭＳ Ｐゴシック" pitchFamily="34" charset="-128"/>
              </a:rPr>
            </a:br>
            <a:r>
              <a:rPr lang="en-US" sz="1800" i="1" dirty="0">
                <a:ea typeface="ＭＳ Ｐゴシック" pitchFamily="34" charset="-128"/>
              </a:rPr>
              <a:t>(Colossians 2)</a:t>
            </a:r>
            <a:endParaRPr lang="en-US" i="1" dirty="0"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561666" y="2827421"/>
            <a:ext cx="3429000" cy="1865126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Keep seeking the things above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0EF207A-03A7-422D-131C-813F4366C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34" y="888332"/>
            <a:ext cx="6282266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>
                <a:ea typeface="ＭＳ Ｐゴシック" pitchFamily="34" charset="-128"/>
              </a:rPr>
              <a:t>Four pitfalls in spiritual growth:</a:t>
            </a:r>
          </a:p>
          <a:p>
            <a:pPr marL="571500" indent="-571500" eaLnBrk="1" hangingPunct="1">
              <a:spcBef>
                <a:spcPts val="0"/>
              </a:spcBef>
              <a:buFontTx/>
              <a:buChar char="-"/>
            </a:pPr>
            <a:r>
              <a:rPr lang="en-US" kern="0" dirty="0">
                <a:ea typeface="ＭＳ Ｐゴシック" pitchFamily="34" charset="-128"/>
              </a:rPr>
              <a:t>Adding rituals</a:t>
            </a:r>
          </a:p>
          <a:p>
            <a:pPr marL="571500" indent="-571500" eaLnBrk="1" hangingPunct="1">
              <a:spcBef>
                <a:spcPts val="0"/>
              </a:spcBef>
              <a:buFontTx/>
              <a:buChar char="-"/>
            </a:pPr>
            <a:r>
              <a:rPr lang="en-US" kern="0" dirty="0">
                <a:ea typeface="ＭＳ Ｐゴシック" pitchFamily="34" charset="-128"/>
              </a:rPr>
              <a:t>Chasing the spiritual high</a:t>
            </a:r>
          </a:p>
          <a:p>
            <a:pPr marL="571500" indent="-571500" eaLnBrk="1" hangingPunct="1">
              <a:spcBef>
                <a:spcPts val="0"/>
              </a:spcBef>
              <a:buFontTx/>
              <a:buChar char="-"/>
            </a:pPr>
            <a:r>
              <a:rPr lang="en-US" kern="0" dirty="0">
                <a:ea typeface="ＭＳ Ｐゴシック" pitchFamily="34" charset="-128"/>
              </a:rPr>
              <a:t>Adding rules</a:t>
            </a:r>
          </a:p>
          <a:p>
            <a:pPr marL="571500" indent="-571500" eaLnBrk="1" hangingPunct="1">
              <a:spcBef>
                <a:spcPts val="0"/>
              </a:spcBef>
              <a:buFontTx/>
              <a:buChar char="-"/>
            </a:pPr>
            <a:r>
              <a:rPr lang="en-US" kern="0" dirty="0">
                <a:ea typeface="ＭＳ Ｐゴシック" pitchFamily="34" charset="-128"/>
              </a:rPr>
              <a:t>Self-harm</a:t>
            </a:r>
          </a:p>
          <a:p>
            <a:pPr marL="288925" indent="-288925" eaLnBrk="1" hangingPunct="1"/>
            <a:r>
              <a:rPr lang="en-US" kern="0" dirty="0">
                <a:ea typeface="ＭＳ Ｐゴシック" pitchFamily="34" charset="-128"/>
              </a:rPr>
              <a:t>Which do you think are easiest to fall into? What are practical </a:t>
            </a:r>
            <a:br>
              <a:rPr lang="en-US" kern="0" dirty="0">
                <a:ea typeface="ＭＳ Ｐゴシック" pitchFamily="34" charset="-128"/>
              </a:rPr>
            </a:br>
            <a:r>
              <a:rPr lang="en-US" kern="0" dirty="0">
                <a:ea typeface="ＭＳ Ｐゴシック" pitchFamily="34" charset="-128"/>
              </a:rPr>
              <a:t>ways to stay on track?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D9B219E8-9A4D-7D5E-41D2-B60D8825B863}"/>
              </a:ext>
            </a:extLst>
          </p:cNvPr>
          <p:cNvSpPr/>
          <p:nvPr/>
        </p:nvSpPr>
        <p:spPr bwMode="auto">
          <a:xfrm>
            <a:off x="584199" y="3196565"/>
            <a:ext cx="8991601" cy="2024896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2:6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you have received Christ Jesus the Lord, </a:t>
            </a:r>
            <a:br>
              <a:rPr lang="en-US" dirty="0"/>
            </a:br>
            <a:r>
              <a:rPr lang="en-US" dirty="0"/>
              <a:t>so walk in Him.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9663E9-3804-C5C2-3B40-168AAF06F9CA}"/>
              </a:ext>
            </a:extLst>
          </p:cNvPr>
          <p:cNvGrpSpPr/>
          <p:nvPr/>
        </p:nvGrpSpPr>
        <p:grpSpPr>
          <a:xfrm>
            <a:off x="4699000" y="647700"/>
            <a:ext cx="5029199" cy="1600200"/>
            <a:chOff x="4699000" y="647700"/>
            <a:chExt cx="5029199" cy="1600200"/>
          </a:xfrm>
        </p:grpSpPr>
        <p:sp>
          <p:nvSpPr>
            <p:cNvPr id="2" name="Rounded Rectangle 6">
              <a:extLst>
                <a:ext uri="{FF2B5EF4-FFF2-40B4-BE49-F238E27FC236}">
                  <a16:creationId xmlns:a16="http://schemas.microsoft.com/office/drawing/2014/main" id="{7A8F7093-AD7E-3799-A942-543C2FDC7087}"/>
                </a:ext>
              </a:extLst>
            </p:cNvPr>
            <p:cNvSpPr/>
            <p:nvPr/>
          </p:nvSpPr>
          <p:spPr bwMode="auto">
            <a:xfrm>
              <a:off x="5765800" y="659773"/>
              <a:ext cx="3962399" cy="158812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Receiving Christ = the starting point for spiritual growth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74C7C2C-7163-6515-6828-21ADBC130F53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699000" y="647700"/>
              <a:ext cx="1066800" cy="6858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0A64C7B4-ADC1-004A-5A1B-1572B4A3382B}"/>
              </a:ext>
            </a:extLst>
          </p:cNvPr>
          <p:cNvSpPr/>
          <p:nvPr/>
        </p:nvSpPr>
        <p:spPr bwMode="auto">
          <a:xfrm>
            <a:off x="584200" y="3194804"/>
            <a:ext cx="4495800" cy="2024672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Old You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Incomplete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Guilty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Spiritually Dead</a:t>
            </a: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43F124D7-A70D-E3EA-9337-A34D5A46ADB3}"/>
              </a:ext>
            </a:extLst>
          </p:cNvPr>
          <p:cNvSpPr/>
          <p:nvPr/>
        </p:nvSpPr>
        <p:spPr bwMode="auto">
          <a:xfrm>
            <a:off x="5082058" y="3194580"/>
            <a:ext cx="4495800" cy="2024896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New You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Complete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Forgiven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Spiritually Alive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E76998-01C2-4188-CC87-0FBD67084F55}"/>
              </a:ext>
            </a:extLst>
          </p:cNvPr>
          <p:cNvGrpSpPr/>
          <p:nvPr/>
        </p:nvGrpSpPr>
        <p:grpSpPr>
          <a:xfrm>
            <a:off x="155830" y="1104900"/>
            <a:ext cx="3886200" cy="1963090"/>
            <a:chOff x="279400" y="1714500"/>
            <a:chExt cx="3886200" cy="1963090"/>
          </a:xfrm>
        </p:grpSpPr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id="{03B53C14-DD63-AC0F-64DB-5FAAC215E740}"/>
                </a:ext>
              </a:extLst>
            </p:cNvPr>
            <p:cNvSpPr/>
            <p:nvPr/>
          </p:nvSpPr>
          <p:spPr bwMode="auto">
            <a:xfrm>
              <a:off x="279400" y="2089463"/>
              <a:ext cx="3886200" cy="158812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Walking in Christ = the key to ongoing spiritual growth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7B3C59F-7EC5-2911-6921-3D0229319CD5}"/>
                </a:ext>
              </a:extLst>
            </p:cNvPr>
            <p:cNvCxnSpPr>
              <a:cxnSpLocks/>
              <a:stCxn id="21" idx="0"/>
            </p:cNvCxnSpPr>
            <p:nvPr/>
          </p:nvCxnSpPr>
          <p:spPr bwMode="auto">
            <a:xfrm flipV="1">
              <a:off x="2222500" y="1714500"/>
              <a:ext cx="0" cy="37496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27538-8028-6E0E-4A73-D8B08436F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C5D83A-4EE1-0F39-2FF9-E359BC6A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401F25-5EBD-BAF3-640E-C7BBE6C6C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See to it that no one </a:t>
            </a:r>
            <a:r>
              <a:rPr lang="en-US" u="sng" dirty="0"/>
              <a:t>takes you captive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through philosophy and empty deception,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72BF84CC-EED4-EF00-DCC0-84736FA47A8D}"/>
              </a:ext>
            </a:extLst>
          </p:cNvPr>
          <p:cNvSpPr/>
          <p:nvPr/>
        </p:nvSpPr>
        <p:spPr bwMode="auto">
          <a:xfrm>
            <a:off x="169333" y="2095500"/>
            <a:ext cx="3962400" cy="3305520"/>
          </a:xfrm>
          <a:prstGeom prst="roundRect">
            <a:avLst>
              <a:gd name="adj" fmla="val 0"/>
            </a:avLst>
          </a:prstGeom>
          <a:solidFill>
            <a:schemeClr val="tx1">
              <a:alpha val="1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 to rob, carry off as booty or captive…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gives the picture of prisoners being led away with a rope around their necks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(Hillyer, NIDNTT:3  “</a:t>
            </a:r>
            <a:r>
              <a:rPr lang="nl-NL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Συλάω”)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84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A2A0A-B533-71C5-DDAC-0AB1CEF4B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2C0E63-32BF-5895-BB46-C1739D67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EDAD2C-FBF7-F630-5FCC-A7FE485C8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See to it that no one takes you captive </a:t>
            </a:r>
            <a:br>
              <a:rPr lang="en-US" dirty="0"/>
            </a:br>
            <a:r>
              <a:rPr lang="en-US" dirty="0"/>
              <a:t>through philosophy and empty deception,</a:t>
            </a:r>
          </a:p>
          <a:p>
            <a:r>
              <a:rPr lang="en-US" u="sng" dirty="0"/>
              <a:t>according to</a:t>
            </a:r>
            <a:r>
              <a:rPr lang="en-US" dirty="0"/>
              <a:t> the tradition of men, </a:t>
            </a:r>
          </a:p>
          <a:p>
            <a:r>
              <a:rPr lang="en-US" u="sng" dirty="0"/>
              <a:t>according to</a:t>
            </a:r>
            <a:r>
              <a:rPr lang="en-US" dirty="0"/>
              <a:t> the elementary principles of the world, </a:t>
            </a:r>
          </a:p>
          <a:p>
            <a:r>
              <a:rPr lang="en-US" dirty="0"/>
              <a:t>rather than </a:t>
            </a:r>
            <a:r>
              <a:rPr lang="en-US" u="sng" dirty="0"/>
              <a:t>according to</a:t>
            </a:r>
            <a:r>
              <a:rPr lang="en-US" dirty="0"/>
              <a:t> Christ.</a:t>
            </a:r>
          </a:p>
          <a:p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F6B84B-3727-CFBA-FEB7-033C9F03295C}"/>
              </a:ext>
            </a:extLst>
          </p:cNvPr>
          <p:cNvSpPr/>
          <p:nvPr/>
        </p:nvSpPr>
        <p:spPr bwMode="auto">
          <a:xfrm>
            <a:off x="279400" y="3314700"/>
            <a:ext cx="9165167" cy="2086725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Now that you know God… why do you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want to go back again and become slaves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once more to the weak and useless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 principles of this world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(Galatians 4:9)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246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52EB9-39D2-DEB4-DEE8-6174A228D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65EB99-4195-88BE-2C1D-D0E46025C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18666-E30E-370C-D969-B554D5C79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See to it that no one takes you captive </a:t>
            </a:r>
            <a:br>
              <a:rPr lang="en-US" dirty="0"/>
            </a:br>
            <a:r>
              <a:rPr lang="en-US" dirty="0"/>
              <a:t>through philosophy and empty deception,</a:t>
            </a:r>
          </a:p>
          <a:p>
            <a:r>
              <a:rPr lang="en-US" u="sng" dirty="0"/>
              <a:t>according to</a:t>
            </a:r>
            <a:r>
              <a:rPr lang="en-US" dirty="0"/>
              <a:t> the tradition of men, </a:t>
            </a:r>
          </a:p>
          <a:p>
            <a:r>
              <a:rPr lang="en-US" u="sng" dirty="0"/>
              <a:t>according to</a:t>
            </a:r>
            <a:r>
              <a:rPr lang="en-US" dirty="0"/>
              <a:t> the elementary principles of the world, </a:t>
            </a:r>
          </a:p>
          <a:p>
            <a:r>
              <a:rPr lang="en-US" dirty="0"/>
              <a:t>rather than </a:t>
            </a:r>
            <a:r>
              <a:rPr lang="en-US" u="sng" dirty="0"/>
              <a:t>according to</a:t>
            </a:r>
            <a:r>
              <a:rPr lang="en-US" dirty="0"/>
              <a:t> Christ.</a:t>
            </a:r>
          </a:p>
          <a:p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F54495F-92EC-6F3F-1035-760204F10BBB}"/>
              </a:ext>
            </a:extLst>
          </p:cNvPr>
          <p:cNvSpPr/>
          <p:nvPr/>
        </p:nvSpPr>
        <p:spPr bwMode="auto">
          <a:xfrm>
            <a:off x="182033" y="3238500"/>
            <a:ext cx="9165167" cy="2086725"/>
          </a:xfrm>
          <a:prstGeom prst="roundRect">
            <a:avLst>
              <a:gd name="adj" fmla="val 0"/>
            </a:avLst>
          </a:prstGeom>
          <a:solidFill>
            <a:schemeClr val="tx1">
              <a:alpha val="4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have a choice: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Keep focused on Christ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Fall captive to the man-made rules of religion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 gives four common dead ends…</a:t>
            </a:r>
          </a:p>
        </p:txBody>
      </p:sp>
    </p:spTree>
    <p:extLst>
      <p:ext uri="{BB962C8B-B14F-4D97-AF65-F5344CB8AC3E}">
        <p14:creationId xmlns:p14="http://schemas.microsoft.com/office/powerpoint/2010/main" val="28594283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7482B-7CF2-DEE4-167B-5217C2842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D8931C-D057-81A7-D8BE-7772717D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5D655F-67F8-D974-D444-CDCBE5ADE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Therefore no one is to act as your judge </a:t>
            </a:r>
            <a:br>
              <a:rPr lang="en-US" dirty="0"/>
            </a:br>
            <a:r>
              <a:rPr lang="en-US" dirty="0"/>
              <a:t>in regard to food or drink</a:t>
            </a:r>
          </a:p>
          <a:p>
            <a:r>
              <a:rPr lang="en-US" dirty="0"/>
              <a:t>or in respect to a festival </a:t>
            </a:r>
            <a:br>
              <a:rPr lang="en-US" dirty="0"/>
            </a:br>
            <a:r>
              <a:rPr lang="en-US" dirty="0"/>
              <a:t>or a new moon </a:t>
            </a:r>
            <a:br>
              <a:rPr lang="en-US" dirty="0"/>
            </a:br>
            <a:r>
              <a:rPr lang="en-US" dirty="0"/>
              <a:t>or a Sabbath day—</a:t>
            </a:r>
          </a:p>
          <a:p>
            <a:r>
              <a:rPr lang="en-US" baseline="30000" dirty="0"/>
              <a:t>17 </a:t>
            </a:r>
            <a:r>
              <a:rPr lang="en-US" dirty="0"/>
              <a:t>things which are a mere shadow of what is to come; but the substance belongs to Christ.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2E3B9-F65D-1932-795D-CBEDD97881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Rituals</a:t>
            </a:r>
          </a:p>
        </p:txBody>
      </p:sp>
    </p:spTree>
    <p:extLst>
      <p:ext uri="{BB962C8B-B14F-4D97-AF65-F5344CB8AC3E}">
        <p14:creationId xmlns:p14="http://schemas.microsoft.com/office/powerpoint/2010/main" val="15124782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F6928-2B76-C0A1-EAA2-B0350B594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56A2C8-016E-E856-74F9-30CA4A028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39E917-B981-BCFC-0C34-37D3E5891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Therefore no one is to act as your judge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in regard to food or drink</a:t>
            </a:r>
          </a:p>
          <a:p>
            <a:r>
              <a:rPr lang="en-US" dirty="0"/>
              <a:t>or in respect to a festival </a:t>
            </a:r>
            <a:br>
              <a:rPr lang="en-US" dirty="0"/>
            </a:br>
            <a:r>
              <a:rPr lang="en-US" dirty="0"/>
              <a:t>or a new moon </a:t>
            </a:r>
            <a:br>
              <a:rPr lang="en-US" dirty="0"/>
            </a:br>
            <a:r>
              <a:rPr lang="en-US" dirty="0"/>
              <a:t>or a Sabbath day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—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things which are a mere shadow of what is to come; but the substance belongs to Christ.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23F30-DB19-E12C-EA83-F6F82233EA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Rituals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28F73EAF-B5ED-154B-B76A-51460C1A51E6}"/>
              </a:ext>
            </a:extLst>
          </p:cNvPr>
          <p:cNvSpPr/>
          <p:nvPr/>
        </p:nvSpPr>
        <p:spPr bwMode="auto">
          <a:xfrm>
            <a:off x="5461000" y="773151"/>
            <a:ext cx="1371600" cy="369332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Leviticus 11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FB9289-2F4D-F199-B3DD-BA68B0F33DD0}"/>
              </a:ext>
            </a:extLst>
          </p:cNvPr>
          <p:cNvSpPr/>
          <p:nvPr/>
        </p:nvSpPr>
        <p:spPr bwMode="auto">
          <a:xfrm>
            <a:off x="5080000" y="1409700"/>
            <a:ext cx="2133600" cy="369332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Leviticus 28-29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71893CC8-884A-EB63-FF99-830B30CAB06B}"/>
              </a:ext>
            </a:extLst>
          </p:cNvPr>
          <p:cNvSpPr/>
          <p:nvPr/>
        </p:nvSpPr>
        <p:spPr bwMode="auto">
          <a:xfrm>
            <a:off x="5080000" y="1903612"/>
            <a:ext cx="2133600" cy="369332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Leviticus 28:11-15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6253787D-6D3C-7F03-BB79-10AF2E3C9406}"/>
              </a:ext>
            </a:extLst>
          </p:cNvPr>
          <p:cNvSpPr/>
          <p:nvPr/>
        </p:nvSpPr>
        <p:spPr bwMode="auto">
          <a:xfrm>
            <a:off x="5080000" y="2404906"/>
            <a:ext cx="2133600" cy="369332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Leviticus 28:9-10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719F750D-5438-3872-FDD9-E06EC0D24B7A}"/>
              </a:ext>
            </a:extLst>
          </p:cNvPr>
          <p:cNvSpPr/>
          <p:nvPr/>
        </p:nvSpPr>
        <p:spPr bwMode="auto">
          <a:xfrm>
            <a:off x="169333" y="3997079"/>
            <a:ext cx="6358467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Old Testament rituals were teaching tools pointing to Christ</a:t>
            </a:r>
          </a:p>
        </p:txBody>
      </p:sp>
    </p:spTree>
    <p:extLst>
      <p:ext uri="{BB962C8B-B14F-4D97-AF65-F5344CB8AC3E}">
        <p14:creationId xmlns:p14="http://schemas.microsoft.com/office/powerpoint/2010/main" val="2579355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10DF3-CA40-6BDF-8C63-335ED3B89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6B8171-A8B5-1D47-0F3C-2FEB8357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1C4DA5-EBEF-B03C-6133-1F6CC8D87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90712"/>
            <a:ext cx="9821333" cy="4838700"/>
          </a:xfrm>
        </p:spPr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Therefore no one is to act as your judge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in regard to food or drink</a:t>
            </a:r>
          </a:p>
          <a:p>
            <a:r>
              <a:rPr lang="en-US" dirty="0"/>
              <a:t>or in respect to a festival </a:t>
            </a:r>
            <a:br>
              <a:rPr lang="en-US" dirty="0"/>
            </a:br>
            <a:r>
              <a:rPr lang="en-US" dirty="0"/>
              <a:t>or a new moon </a:t>
            </a:r>
            <a:br>
              <a:rPr lang="en-US" dirty="0"/>
            </a:br>
            <a:r>
              <a:rPr lang="en-US" dirty="0"/>
              <a:t>or a Sabbath day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—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/>
              <a:t>things which are a mere shadow of what is to come; but the substance belongs to Christ.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09DD6-8F70-F690-B2FD-1CBDC8930F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Rituals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79C12EC1-5469-2182-61F8-F9B7912F4DA9}"/>
              </a:ext>
            </a:extLst>
          </p:cNvPr>
          <p:cNvSpPr/>
          <p:nvPr/>
        </p:nvSpPr>
        <p:spPr bwMode="auto">
          <a:xfrm>
            <a:off x="169333" y="3997079"/>
            <a:ext cx="6358467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Old Testament rituals were teaching tools pointing to Christ</a:t>
            </a:r>
          </a:p>
        </p:txBody>
      </p:sp>
    </p:spTree>
    <p:extLst>
      <p:ext uri="{BB962C8B-B14F-4D97-AF65-F5344CB8AC3E}">
        <p14:creationId xmlns:p14="http://schemas.microsoft.com/office/powerpoint/2010/main" val="114021311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1849</Words>
  <Application>Microsoft Office PowerPoint</Application>
  <PresentationFormat>Custom</PresentationFormat>
  <Paragraphs>221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Avoiding Capture</vt:lpstr>
      <vt:lpstr>Colossians 2:6</vt:lpstr>
      <vt:lpstr>Colossians 2:6</vt:lpstr>
      <vt:lpstr>Colossians 2</vt:lpstr>
      <vt:lpstr>Colossians 2</vt:lpstr>
      <vt:lpstr>Colossians 2</vt:lpstr>
      <vt:lpstr>Colossians 2</vt:lpstr>
      <vt:lpstr>Colossians 2</vt:lpstr>
      <vt:lpstr>Colossians 2</vt:lpstr>
      <vt:lpstr>Colossians 2</vt:lpstr>
      <vt:lpstr>Colossians 2</vt:lpstr>
      <vt:lpstr>Colossians 2</vt:lpstr>
      <vt:lpstr>Colossians 2</vt:lpstr>
      <vt:lpstr>Colossians 2</vt:lpstr>
      <vt:lpstr>Colossians 2</vt:lpstr>
      <vt:lpstr>Colossians 2</vt:lpstr>
      <vt:lpstr>Colossians 2</vt:lpstr>
      <vt:lpstr>Colossians 2</vt:lpstr>
      <vt:lpstr>Colossians 2</vt:lpstr>
      <vt:lpstr>Colossians 2</vt:lpstr>
      <vt:lpstr>Colossians 2</vt:lpstr>
      <vt:lpstr>Colossians 2</vt:lpstr>
      <vt:lpstr>Colossians 2</vt:lpstr>
      <vt:lpstr>Colossians 2</vt:lpstr>
      <vt:lpstr>Conclusions</vt:lpstr>
      <vt:lpstr>Avoiding Capture (Colossians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2025-05-22T20:15:46Z</dcterms:created>
  <dcterms:modified xsi:type="dcterms:W3CDTF">2025-05-22T20:15:52Z</dcterms:modified>
</cp:coreProperties>
</file>