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54"/>
  </p:notesMasterIdLst>
  <p:sldIdLst>
    <p:sldId id="1399" r:id="rId4"/>
    <p:sldId id="1429" r:id="rId5"/>
    <p:sldId id="1445" r:id="rId6"/>
    <p:sldId id="1463" r:id="rId7"/>
    <p:sldId id="1462" r:id="rId8"/>
    <p:sldId id="1373" r:id="rId9"/>
    <p:sldId id="1402" r:id="rId10"/>
    <p:sldId id="1460" r:id="rId11"/>
    <p:sldId id="1479" r:id="rId12"/>
    <p:sldId id="1461" r:id="rId13"/>
    <p:sldId id="1464" r:id="rId14"/>
    <p:sldId id="1466" r:id="rId15"/>
    <p:sldId id="1486" r:id="rId16"/>
    <p:sldId id="1487" r:id="rId17"/>
    <p:sldId id="1474" r:id="rId18"/>
    <p:sldId id="1470" r:id="rId19"/>
    <p:sldId id="1468" r:id="rId20"/>
    <p:sldId id="1469" r:id="rId21"/>
    <p:sldId id="1471" r:id="rId22"/>
    <p:sldId id="1472" r:id="rId23"/>
    <p:sldId id="1473" r:id="rId24"/>
    <p:sldId id="1459" r:id="rId25"/>
    <p:sldId id="1403" r:id="rId26"/>
    <p:sldId id="1475" r:id="rId27"/>
    <p:sldId id="1443" r:id="rId28"/>
    <p:sldId id="1476" r:id="rId29"/>
    <p:sldId id="1446" r:id="rId30"/>
    <p:sldId id="1447" r:id="rId31"/>
    <p:sldId id="1448" r:id="rId32"/>
    <p:sldId id="1451" r:id="rId33"/>
    <p:sldId id="1452" r:id="rId34"/>
    <p:sldId id="1453" r:id="rId35"/>
    <p:sldId id="1454" r:id="rId36"/>
    <p:sldId id="1455" r:id="rId37"/>
    <p:sldId id="1456" r:id="rId38"/>
    <p:sldId id="1478" r:id="rId39"/>
    <p:sldId id="1457" r:id="rId40"/>
    <p:sldId id="1458" r:id="rId41"/>
    <p:sldId id="1482" r:id="rId42"/>
    <p:sldId id="1404" r:id="rId43"/>
    <p:sldId id="1481" r:id="rId44"/>
    <p:sldId id="1483" r:id="rId45"/>
    <p:sldId id="1484" r:id="rId46"/>
    <p:sldId id="1485" r:id="rId47"/>
    <p:sldId id="1480" r:id="rId48"/>
    <p:sldId id="1488" r:id="rId49"/>
    <p:sldId id="1489" r:id="rId50"/>
    <p:sldId id="1477" r:id="rId51"/>
    <p:sldId id="275" r:id="rId52"/>
    <p:sldId id="1401"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B200"/>
    <a:srgbClr val="E2A900"/>
    <a:srgbClr val="D19D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74"/>
    <p:restoredTop sz="75337"/>
  </p:normalViewPr>
  <p:slideViewPr>
    <p:cSldViewPr snapToGrid="0" snapToObjects="1">
      <p:cViewPr varScale="1">
        <p:scale>
          <a:sx n="65" d="100"/>
          <a:sy n="65" d="100"/>
        </p:scale>
        <p:origin x="5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9446CC-7B66-C641-9831-120BD86F29A1}" type="datetimeFigureOut">
              <a:rPr lang="en-US" smtClean="0"/>
              <a:t>10/18/20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69A0C3-8E12-134A-954C-9FB404A8F1D1}" type="slidenum">
              <a:rPr lang="en-US" smtClean="0"/>
              <a:t>‹#›</a:t>
            </a:fld>
            <a:endParaRPr lang="en-US"/>
          </a:p>
        </p:txBody>
      </p:sp>
    </p:spTree>
    <p:extLst>
      <p:ext uri="{BB962C8B-B14F-4D97-AF65-F5344CB8AC3E}">
        <p14:creationId xmlns:p14="http://schemas.microsoft.com/office/powerpoint/2010/main" val="509724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on to look at the: </a:t>
            </a:r>
            <a:r>
              <a:rPr lang="en-US" i="1" dirty="0"/>
              <a:t>preview, picture, place, people &amp; purpose</a:t>
            </a:r>
            <a:r>
              <a:rPr lang="en-US" i="0" dirty="0"/>
              <a:t> of his return.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EADB5A-DC03-1640-BA66-8D3EC89B9A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4988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69A0C3-8E12-134A-954C-9FB404A8F1D1}" type="slidenum">
              <a:rPr lang="en-US" smtClean="0"/>
              <a:t>22</a:t>
            </a:fld>
            <a:endParaRPr lang="en-US"/>
          </a:p>
        </p:txBody>
      </p:sp>
    </p:spTree>
    <p:extLst>
      <p:ext uri="{BB962C8B-B14F-4D97-AF65-F5344CB8AC3E}">
        <p14:creationId xmlns:p14="http://schemas.microsoft.com/office/powerpoint/2010/main" val="4099438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EADB5A-DC03-1640-BA66-8D3EC89B9A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5819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will be no secret return of Christ!</a:t>
            </a:r>
          </a:p>
          <a:p>
            <a:r>
              <a:rPr lang="en-US" dirty="0"/>
              <a:t>-All the earth will know.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EADB5A-DC03-1640-BA66-8D3EC89B9A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7007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69A0C3-8E12-134A-954C-9FB404A8F1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0448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69A0C3-8E12-134A-954C-9FB404A8F1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6838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69A0C3-8E12-134A-954C-9FB404A8F1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0779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69A0C3-8E12-134A-954C-9FB404A8F1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7237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(From: </a:t>
            </a:r>
            <a:r>
              <a:rPr lang="en-US" i="1" dirty="0"/>
              <a:t>Will Man Survive</a:t>
            </a:r>
            <a:r>
              <a:rPr lang="en-US" dirty="0"/>
              <a:t>)</a:t>
            </a:r>
          </a:p>
        </p:txBody>
      </p:sp>
      <p:sp>
        <p:nvSpPr>
          <p:cNvPr id="4" name="Slide Number Placeholder 3"/>
          <p:cNvSpPr>
            <a:spLocks noGrp="1"/>
          </p:cNvSpPr>
          <p:nvPr>
            <p:ph type="sldNum" sz="quarter" idx="5"/>
          </p:nvPr>
        </p:nvSpPr>
        <p:spPr/>
        <p:txBody>
          <a:bodyPr/>
          <a:lstStyle/>
          <a:p>
            <a:fld id="{E969A0C3-8E12-134A-954C-9FB404A8F1D1}" type="slidenum">
              <a:rPr lang="en-US" smtClean="0"/>
              <a:t>32</a:t>
            </a:fld>
            <a:endParaRPr lang="en-US"/>
          </a:p>
        </p:txBody>
      </p:sp>
    </p:spTree>
    <p:extLst>
      <p:ext uri="{BB962C8B-B14F-4D97-AF65-F5344CB8AC3E}">
        <p14:creationId xmlns:p14="http://schemas.microsoft.com/office/powerpoint/2010/main" val="2716019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69A0C3-8E12-134A-954C-9FB404A8F1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8985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69A0C3-8E12-134A-954C-9FB404A8F1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8519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EADB5A-DC03-1640-BA66-8D3EC89B9A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564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69A0C3-8E12-134A-954C-9FB404A8F1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6704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69A0C3-8E12-134A-954C-9FB404A8F1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826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69A0C3-8E12-134A-954C-9FB404A8F1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9062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EADB5A-DC03-1640-BA66-8D3EC89B9A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34940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69A0C3-8E12-134A-954C-9FB404A8F1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5309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lnSpc>
                <a:spcPct val="80000"/>
              </a:lnSpc>
            </a:pPr>
            <a:r>
              <a:rPr lang="en-US" sz="1200" b="0" spc="0" dirty="0">
                <a:solidFill>
                  <a:prstClr val="white"/>
                </a:solidFill>
                <a:effectLst>
                  <a:outerShdw blurRad="38100" dist="38100" dir="2700000" algn="tl">
                    <a:srgbClr val="000000">
                      <a:alpha val="43137"/>
                    </a:srgbClr>
                  </a:outerShdw>
                </a:effectLst>
                <a:latin typeface="Baskerville Old Face" panose="02020602080505020303" pitchFamily="18" charset="77"/>
              </a:rPr>
              <a:t>Swindoll, Charles R.. The Tale of the Tardy Oxcart (Swindoll Leadership Library) . Thomas Nelson. Kindle Edition. </a:t>
            </a:r>
            <a:endParaRPr kumimoji="0" lang="en-US"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69A0C3-8E12-134A-954C-9FB404A8F1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7993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lnSpc>
                <a:spcPct val="80000"/>
              </a:lnSpc>
            </a:pPr>
            <a:r>
              <a:rPr lang="en-US" sz="1200" b="0" spc="0" dirty="0">
                <a:solidFill>
                  <a:prstClr val="white"/>
                </a:solidFill>
                <a:effectLst>
                  <a:outerShdw blurRad="38100" dist="38100" dir="2700000" algn="tl">
                    <a:srgbClr val="000000">
                      <a:alpha val="43137"/>
                    </a:srgbClr>
                  </a:outerShdw>
                </a:effectLst>
                <a:latin typeface="Baskerville Old Face" panose="02020602080505020303" pitchFamily="18" charset="77"/>
              </a:rPr>
              <a:t>Swindoll, Charles R.. The Tale of the Tardy Oxcart (Swindoll Leadership Library) . Thomas Nelson. Kindle Edition. </a:t>
            </a:r>
            <a:endParaRPr kumimoji="0" lang="en-US"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69A0C3-8E12-134A-954C-9FB404A8F1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1255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69A0C3-8E12-134A-954C-9FB404A8F1D1}" type="slidenum">
              <a:rPr lang="en-US" smtClean="0"/>
              <a:t>48</a:t>
            </a:fld>
            <a:endParaRPr lang="en-US"/>
          </a:p>
        </p:txBody>
      </p:sp>
    </p:spTree>
    <p:extLst>
      <p:ext uri="{BB962C8B-B14F-4D97-AF65-F5344CB8AC3E}">
        <p14:creationId xmlns:p14="http://schemas.microsoft.com/office/powerpoint/2010/main" val="1135169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EADB5A-DC03-1640-BA66-8D3EC89B9A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6742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EADB5A-DC03-1640-BA66-8D3EC89B9A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3284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spc="0" dirty="0">
                <a:solidFill>
                  <a:schemeClr val="bg1"/>
                </a:solidFill>
                <a:effectLst>
                  <a:outerShdw blurRad="38100" dist="38100" dir="2700000" algn="tl">
                    <a:srgbClr val="000000">
                      <a:alpha val="43137"/>
                    </a:srgbClr>
                  </a:outerShdw>
                </a:effectLst>
                <a:latin typeface="Baskerville Old Face" panose="02020602080505020303" pitchFamily="18" charset="77"/>
              </a:rPr>
              <a:t>Jeremiah, Dr.  David. Jesus' Final Warning . Thomas Nelson. Kindle Edition. </a:t>
            </a:r>
          </a:p>
          <a:p>
            <a:endParaRPr lang="en-US" dirty="0"/>
          </a:p>
        </p:txBody>
      </p:sp>
      <p:sp>
        <p:nvSpPr>
          <p:cNvPr id="4" name="Slide Number Placeholder 3"/>
          <p:cNvSpPr>
            <a:spLocks noGrp="1"/>
          </p:cNvSpPr>
          <p:nvPr>
            <p:ph type="sldNum" sz="quarter" idx="5"/>
          </p:nvPr>
        </p:nvSpPr>
        <p:spPr/>
        <p:txBody>
          <a:bodyPr/>
          <a:lstStyle/>
          <a:p>
            <a:fld id="{E969A0C3-8E12-134A-954C-9FB404A8F1D1}" type="slidenum">
              <a:rPr lang="en-US" smtClean="0"/>
              <a:t>13</a:t>
            </a:fld>
            <a:endParaRPr lang="en-US"/>
          </a:p>
        </p:txBody>
      </p:sp>
    </p:spTree>
    <p:extLst>
      <p:ext uri="{BB962C8B-B14F-4D97-AF65-F5344CB8AC3E}">
        <p14:creationId xmlns:p14="http://schemas.microsoft.com/office/powerpoint/2010/main" val="3476003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spc="0" dirty="0">
                <a:solidFill>
                  <a:schemeClr val="bg1"/>
                </a:solidFill>
                <a:effectLst>
                  <a:outerShdw blurRad="38100" dist="38100" dir="2700000" algn="tl">
                    <a:srgbClr val="000000">
                      <a:alpha val="43137"/>
                    </a:srgbClr>
                  </a:outerShdw>
                </a:effectLst>
                <a:latin typeface="Baskerville Old Face" panose="02020602080505020303" pitchFamily="18" charset="77"/>
              </a:rPr>
              <a:t>Jeremiah, Dr.  David. Jesus' Final Warning . Thomas Nelson. Kindle Edition.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69A0C3-8E12-134A-954C-9FB404A8F1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627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Ed Hindson, Final Signs: Amazing Prophecies of the End Times (Eugene, OR: Harvest House, 1996), 196.</a:t>
            </a:r>
          </a:p>
        </p:txBody>
      </p:sp>
      <p:sp>
        <p:nvSpPr>
          <p:cNvPr id="4" name="Slide Number Placeholder 3"/>
          <p:cNvSpPr>
            <a:spLocks noGrp="1"/>
          </p:cNvSpPr>
          <p:nvPr>
            <p:ph type="sldNum" sz="quarter" idx="5"/>
          </p:nvPr>
        </p:nvSpPr>
        <p:spPr/>
        <p:txBody>
          <a:bodyPr/>
          <a:lstStyle/>
          <a:p>
            <a:fld id="{E969A0C3-8E12-134A-954C-9FB404A8F1D1}" type="slidenum">
              <a:rPr lang="en-US" smtClean="0"/>
              <a:t>17</a:t>
            </a:fld>
            <a:endParaRPr lang="en-US"/>
          </a:p>
        </p:txBody>
      </p:sp>
    </p:spTree>
    <p:extLst>
      <p:ext uri="{BB962C8B-B14F-4D97-AF65-F5344CB8AC3E}">
        <p14:creationId xmlns:p14="http://schemas.microsoft.com/office/powerpoint/2010/main" val="3459097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not uncommon, even in our day to notice signs and and base our predictions upon them.</a:t>
            </a:r>
          </a:p>
          <a:p>
            <a:r>
              <a:rPr lang="en-US" dirty="0"/>
              <a:t>-We do it with the weather all the time!</a:t>
            </a:r>
          </a:p>
          <a:p>
            <a:r>
              <a:rPr lang="en-US" dirty="0"/>
              <a:t>-Jesus addressed this specifically…</a:t>
            </a:r>
          </a:p>
        </p:txBody>
      </p:sp>
      <p:sp>
        <p:nvSpPr>
          <p:cNvPr id="4" name="Slide Number Placeholder 3"/>
          <p:cNvSpPr>
            <a:spLocks noGrp="1"/>
          </p:cNvSpPr>
          <p:nvPr>
            <p:ph type="sldNum" sz="quarter" idx="5"/>
          </p:nvPr>
        </p:nvSpPr>
        <p:spPr/>
        <p:txBody>
          <a:bodyPr/>
          <a:lstStyle/>
          <a:p>
            <a:fld id="{E969A0C3-8E12-134A-954C-9FB404A8F1D1}" type="slidenum">
              <a:rPr lang="en-US" smtClean="0"/>
              <a:t>19</a:t>
            </a:fld>
            <a:endParaRPr lang="en-US"/>
          </a:p>
        </p:txBody>
      </p:sp>
    </p:spTree>
    <p:extLst>
      <p:ext uri="{BB962C8B-B14F-4D97-AF65-F5344CB8AC3E}">
        <p14:creationId xmlns:p14="http://schemas.microsoft.com/office/powerpoint/2010/main" val="2113069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t>-Scholars point to over 100 Biblical prophecies fulfilled during Christ’s first coming in his life on earth. (Mark Hitchcock, The End,</a:t>
            </a:r>
            <a:r>
              <a:rPr lang="en-US" b="0" baseline="0" dirty="0"/>
              <a:t> </a:t>
            </a:r>
            <a:r>
              <a:rPr lang="en-US" b="0" dirty="0"/>
              <a:t>p. 108)</a:t>
            </a:r>
            <a:endParaRPr lang="en-US" b="0" baseline="0" dirty="0"/>
          </a:p>
          <a:p>
            <a:r>
              <a:rPr lang="en-US" b="0" baseline="0" dirty="0"/>
              <a:t>-In other words, Jesus rebuked them because they did not notice or acknowledge the signs that were given in Scripture concerning his first coming!</a:t>
            </a:r>
          </a:p>
          <a:p>
            <a:r>
              <a:rPr lang="en-US" b="0" baseline="0" dirty="0"/>
              <a:t>-They could fairly accurately discern the next days weather based on the signs, but they did not recognize all that the Bible had to say about the coming of the Messiah.</a:t>
            </a:r>
          </a:p>
          <a:p>
            <a:r>
              <a:rPr lang="en-US" b="0" baseline="0" dirty="0"/>
              <a:t>-We can easily extrapolate this principle to Jesus’ second coming as well!</a:t>
            </a:r>
          </a:p>
          <a:p>
            <a:endParaRPr lang="en-US" dirty="0"/>
          </a:p>
        </p:txBody>
      </p:sp>
      <p:sp>
        <p:nvSpPr>
          <p:cNvPr id="4" name="Slide Number Placeholder 3"/>
          <p:cNvSpPr>
            <a:spLocks noGrp="1"/>
          </p:cNvSpPr>
          <p:nvPr>
            <p:ph type="sldNum" sz="quarter" idx="5"/>
          </p:nvPr>
        </p:nvSpPr>
        <p:spPr/>
        <p:txBody>
          <a:bodyPr/>
          <a:lstStyle/>
          <a:p>
            <a:fld id="{E969A0C3-8E12-134A-954C-9FB404A8F1D1}" type="slidenum">
              <a:rPr lang="en-US" smtClean="0"/>
              <a:t>21</a:t>
            </a:fld>
            <a:endParaRPr lang="en-US"/>
          </a:p>
        </p:txBody>
      </p:sp>
    </p:spTree>
    <p:extLst>
      <p:ext uri="{BB962C8B-B14F-4D97-AF65-F5344CB8AC3E}">
        <p14:creationId xmlns:p14="http://schemas.microsoft.com/office/powerpoint/2010/main" val="1677119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F1FF3-5BD1-934C-83D8-6F5515FAA0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C3DB7E-8365-F641-ABC1-055F3C45BE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2CC24C-4E5B-024B-8C5B-4FAB6718D94F}"/>
              </a:ext>
            </a:extLst>
          </p:cNvPr>
          <p:cNvSpPr>
            <a:spLocks noGrp="1"/>
          </p:cNvSpPr>
          <p:nvPr>
            <p:ph type="dt" sz="half" idx="10"/>
          </p:nvPr>
        </p:nvSpPr>
        <p:spPr/>
        <p:txBody>
          <a:bodyPr/>
          <a:lstStyle/>
          <a:p>
            <a:fld id="{8DD1B610-856A-7A45-9440-702B2CC048F1}" type="datetimeFigureOut">
              <a:rPr lang="en-US" smtClean="0"/>
              <a:t>10/18/20</a:t>
            </a:fld>
            <a:endParaRPr lang="en-US"/>
          </a:p>
        </p:txBody>
      </p:sp>
      <p:sp>
        <p:nvSpPr>
          <p:cNvPr id="5" name="Footer Placeholder 4">
            <a:extLst>
              <a:ext uri="{FF2B5EF4-FFF2-40B4-BE49-F238E27FC236}">
                <a16:creationId xmlns:a16="http://schemas.microsoft.com/office/drawing/2014/main" id="{F4C72BFC-BD74-574F-9CE4-306B286C45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38AFFC-50F9-3846-A34F-9B661AF787F8}"/>
              </a:ext>
            </a:extLst>
          </p:cNvPr>
          <p:cNvSpPr>
            <a:spLocks noGrp="1"/>
          </p:cNvSpPr>
          <p:nvPr>
            <p:ph type="sldNum" sz="quarter" idx="12"/>
          </p:nvPr>
        </p:nvSpPr>
        <p:spPr/>
        <p:txBody>
          <a:bodyPr/>
          <a:lstStyle/>
          <a:p>
            <a:fld id="{A23AABA5-EFF9-434E-BBD6-023727B130FB}" type="slidenum">
              <a:rPr lang="en-US" smtClean="0"/>
              <a:t>‹#›</a:t>
            </a:fld>
            <a:endParaRPr lang="en-US"/>
          </a:p>
        </p:txBody>
      </p:sp>
    </p:spTree>
    <p:extLst>
      <p:ext uri="{BB962C8B-B14F-4D97-AF65-F5344CB8AC3E}">
        <p14:creationId xmlns:p14="http://schemas.microsoft.com/office/powerpoint/2010/main" val="3923433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CC839-1FD1-F54A-AD5C-888BDC3C76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AEF65A-9907-DC4D-B258-41ECF12126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449594-11C4-8843-8D38-3B53F55EF293}"/>
              </a:ext>
            </a:extLst>
          </p:cNvPr>
          <p:cNvSpPr>
            <a:spLocks noGrp="1"/>
          </p:cNvSpPr>
          <p:nvPr>
            <p:ph type="dt" sz="half" idx="10"/>
          </p:nvPr>
        </p:nvSpPr>
        <p:spPr/>
        <p:txBody>
          <a:bodyPr/>
          <a:lstStyle/>
          <a:p>
            <a:fld id="{8DD1B610-856A-7A45-9440-702B2CC048F1}" type="datetimeFigureOut">
              <a:rPr lang="en-US" smtClean="0"/>
              <a:t>10/18/20</a:t>
            </a:fld>
            <a:endParaRPr lang="en-US"/>
          </a:p>
        </p:txBody>
      </p:sp>
      <p:sp>
        <p:nvSpPr>
          <p:cNvPr id="5" name="Footer Placeholder 4">
            <a:extLst>
              <a:ext uri="{FF2B5EF4-FFF2-40B4-BE49-F238E27FC236}">
                <a16:creationId xmlns:a16="http://schemas.microsoft.com/office/drawing/2014/main" id="{7851BE5B-C0F9-B645-A4DA-28EC303068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57244C-5A54-044F-88E2-39213F44626D}"/>
              </a:ext>
            </a:extLst>
          </p:cNvPr>
          <p:cNvSpPr>
            <a:spLocks noGrp="1"/>
          </p:cNvSpPr>
          <p:nvPr>
            <p:ph type="sldNum" sz="quarter" idx="12"/>
          </p:nvPr>
        </p:nvSpPr>
        <p:spPr/>
        <p:txBody>
          <a:bodyPr/>
          <a:lstStyle/>
          <a:p>
            <a:fld id="{A23AABA5-EFF9-434E-BBD6-023727B130FB}" type="slidenum">
              <a:rPr lang="en-US" smtClean="0"/>
              <a:t>‹#›</a:t>
            </a:fld>
            <a:endParaRPr lang="en-US"/>
          </a:p>
        </p:txBody>
      </p:sp>
    </p:spTree>
    <p:extLst>
      <p:ext uri="{BB962C8B-B14F-4D97-AF65-F5344CB8AC3E}">
        <p14:creationId xmlns:p14="http://schemas.microsoft.com/office/powerpoint/2010/main" val="1742592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3D97B6-34D1-4245-BDA5-FFB91A0DF4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9FC3AB-7C1D-8647-8169-854213F4AC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B7A4C9-343D-7E4B-A774-73C2F8EFD458}"/>
              </a:ext>
            </a:extLst>
          </p:cNvPr>
          <p:cNvSpPr>
            <a:spLocks noGrp="1"/>
          </p:cNvSpPr>
          <p:nvPr>
            <p:ph type="dt" sz="half" idx="10"/>
          </p:nvPr>
        </p:nvSpPr>
        <p:spPr/>
        <p:txBody>
          <a:bodyPr/>
          <a:lstStyle/>
          <a:p>
            <a:fld id="{8DD1B610-856A-7A45-9440-702B2CC048F1}" type="datetimeFigureOut">
              <a:rPr lang="en-US" smtClean="0"/>
              <a:t>10/18/20</a:t>
            </a:fld>
            <a:endParaRPr lang="en-US"/>
          </a:p>
        </p:txBody>
      </p:sp>
      <p:sp>
        <p:nvSpPr>
          <p:cNvPr id="5" name="Footer Placeholder 4">
            <a:extLst>
              <a:ext uri="{FF2B5EF4-FFF2-40B4-BE49-F238E27FC236}">
                <a16:creationId xmlns:a16="http://schemas.microsoft.com/office/drawing/2014/main" id="{B47E7CAC-5D62-F645-845D-C49538F35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11449-C745-1043-9A27-42BBD123382A}"/>
              </a:ext>
            </a:extLst>
          </p:cNvPr>
          <p:cNvSpPr>
            <a:spLocks noGrp="1"/>
          </p:cNvSpPr>
          <p:nvPr>
            <p:ph type="sldNum" sz="quarter" idx="12"/>
          </p:nvPr>
        </p:nvSpPr>
        <p:spPr/>
        <p:txBody>
          <a:bodyPr/>
          <a:lstStyle/>
          <a:p>
            <a:fld id="{A23AABA5-EFF9-434E-BBD6-023727B130FB}" type="slidenum">
              <a:rPr lang="en-US" smtClean="0"/>
              <a:t>‹#›</a:t>
            </a:fld>
            <a:endParaRPr lang="en-US"/>
          </a:p>
        </p:txBody>
      </p:sp>
    </p:spTree>
    <p:extLst>
      <p:ext uri="{BB962C8B-B14F-4D97-AF65-F5344CB8AC3E}">
        <p14:creationId xmlns:p14="http://schemas.microsoft.com/office/powerpoint/2010/main" val="768195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6A4B53A7-3209-46A6-9454-F38EAC8F11E7}" type="datetimeFigureOut">
              <a:rPr lang="en-US" smtClean="0"/>
              <a:t>10/18/20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60273640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4B53A7-3209-46A6-9454-F38EAC8F11E7}" type="datetimeFigureOut">
              <a:rPr lang="en-US" smtClean="0"/>
              <a:t>10/18/20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340697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6A4B53A7-3209-46A6-9454-F38EAC8F11E7}" type="datetimeFigureOut">
              <a:rPr lang="en-US" smtClean="0"/>
              <a:t>10/18/20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54833914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6A4B53A7-3209-46A6-9454-F38EAC8F11E7}" type="datetimeFigureOut">
              <a:rPr lang="en-US" smtClean="0"/>
              <a:t>10/18/20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552423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A4B53A7-3209-46A6-9454-F38EAC8F11E7}" type="datetimeFigureOut">
              <a:rPr lang="en-US" smtClean="0"/>
              <a:pPr/>
              <a:t>10/18/20</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CE633F-9882-4A5C-83A2-1109D0C73261}"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26645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4B53A7-3209-46A6-9454-F38EAC8F11E7}" type="datetimeFigureOut">
              <a:rPr lang="en-US" smtClean="0"/>
              <a:t>10/18/20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195425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B53A7-3209-46A6-9454-F38EAC8F11E7}" type="datetimeFigureOut">
              <a:rPr lang="en-US" smtClean="0"/>
              <a:t>10/18/20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537881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6A4B53A7-3209-46A6-9454-F38EAC8F11E7}" type="datetimeFigureOut">
              <a:rPr lang="en-US" smtClean="0"/>
              <a:t>10/18/20</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705340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DFA0A-BE1D-0E4B-AAEA-82BDE72CF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6B8422-070C-3845-A74B-7D762F51C4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551323-D3F6-1D43-9BC2-4F570CDC64FB}"/>
              </a:ext>
            </a:extLst>
          </p:cNvPr>
          <p:cNvSpPr>
            <a:spLocks noGrp="1"/>
          </p:cNvSpPr>
          <p:nvPr>
            <p:ph type="dt" sz="half" idx="10"/>
          </p:nvPr>
        </p:nvSpPr>
        <p:spPr/>
        <p:txBody>
          <a:bodyPr/>
          <a:lstStyle/>
          <a:p>
            <a:fld id="{8DD1B610-856A-7A45-9440-702B2CC048F1}" type="datetimeFigureOut">
              <a:rPr lang="en-US" smtClean="0"/>
              <a:t>10/18/20</a:t>
            </a:fld>
            <a:endParaRPr lang="en-US"/>
          </a:p>
        </p:txBody>
      </p:sp>
      <p:sp>
        <p:nvSpPr>
          <p:cNvPr id="5" name="Footer Placeholder 4">
            <a:extLst>
              <a:ext uri="{FF2B5EF4-FFF2-40B4-BE49-F238E27FC236}">
                <a16:creationId xmlns:a16="http://schemas.microsoft.com/office/drawing/2014/main" id="{A3162FDD-FEAE-DA4C-8D23-0EF7F765CB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CBED8E-0518-214A-A6C7-5C5C40CB1B51}"/>
              </a:ext>
            </a:extLst>
          </p:cNvPr>
          <p:cNvSpPr>
            <a:spLocks noGrp="1"/>
          </p:cNvSpPr>
          <p:nvPr>
            <p:ph type="sldNum" sz="quarter" idx="12"/>
          </p:nvPr>
        </p:nvSpPr>
        <p:spPr/>
        <p:txBody>
          <a:bodyPr/>
          <a:lstStyle/>
          <a:p>
            <a:fld id="{A23AABA5-EFF9-434E-BBD6-023727B130FB}" type="slidenum">
              <a:rPr lang="en-US" smtClean="0"/>
              <a:t>‹#›</a:t>
            </a:fld>
            <a:endParaRPr lang="en-US"/>
          </a:p>
        </p:txBody>
      </p:sp>
    </p:spTree>
    <p:extLst>
      <p:ext uri="{BB962C8B-B14F-4D97-AF65-F5344CB8AC3E}">
        <p14:creationId xmlns:p14="http://schemas.microsoft.com/office/powerpoint/2010/main" val="3990438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6A4B53A7-3209-46A6-9454-F38EAC8F11E7}" type="datetimeFigureOut">
              <a:rPr lang="en-US" smtClean="0"/>
              <a:t>10/18/20</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526360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t>10/18/20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712388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t>10/18/20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0224773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84B7920-7678-3D49-879C-F51961BBDE66}" type="datetimeFigureOut">
              <a:rPr lang="en-US" smtClean="0"/>
              <a:t>10/18/20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3462C-DC7D-8F46-B2BC-4078AEB370E2}" type="slidenum">
              <a:rPr lang="en-US" smtClean="0"/>
              <a:t>‹#›</a:t>
            </a:fld>
            <a:endParaRPr lang="en-US"/>
          </a:p>
        </p:txBody>
      </p:sp>
    </p:spTree>
    <p:extLst>
      <p:ext uri="{BB962C8B-B14F-4D97-AF65-F5344CB8AC3E}">
        <p14:creationId xmlns:p14="http://schemas.microsoft.com/office/powerpoint/2010/main" val="2244208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4B7920-7678-3D49-879C-F51961BBDE66}" type="datetimeFigureOut">
              <a:rPr lang="en-US" smtClean="0"/>
              <a:t>10/18/20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3462C-DC7D-8F46-B2BC-4078AEB370E2}" type="slidenum">
              <a:rPr lang="en-US" smtClean="0"/>
              <a:t>‹#›</a:t>
            </a:fld>
            <a:endParaRPr lang="en-US"/>
          </a:p>
        </p:txBody>
      </p:sp>
    </p:spTree>
    <p:extLst>
      <p:ext uri="{BB962C8B-B14F-4D97-AF65-F5344CB8AC3E}">
        <p14:creationId xmlns:p14="http://schemas.microsoft.com/office/powerpoint/2010/main" val="884664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4B7920-7678-3D49-879C-F51961BBDE66}" type="datetimeFigureOut">
              <a:rPr lang="en-US" smtClean="0"/>
              <a:t>10/18/20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3462C-DC7D-8F46-B2BC-4078AEB370E2}" type="slidenum">
              <a:rPr lang="en-US" smtClean="0"/>
              <a:t>‹#›</a:t>
            </a:fld>
            <a:endParaRPr lang="en-US"/>
          </a:p>
        </p:txBody>
      </p:sp>
    </p:spTree>
    <p:extLst>
      <p:ext uri="{BB962C8B-B14F-4D97-AF65-F5344CB8AC3E}">
        <p14:creationId xmlns:p14="http://schemas.microsoft.com/office/powerpoint/2010/main" val="39165688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4B7920-7678-3D49-879C-F51961BBDE66}" type="datetimeFigureOut">
              <a:rPr lang="en-US" smtClean="0"/>
              <a:t>10/18/20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3462C-DC7D-8F46-B2BC-4078AEB370E2}" type="slidenum">
              <a:rPr lang="en-US" smtClean="0"/>
              <a:t>‹#›</a:t>
            </a:fld>
            <a:endParaRPr lang="en-US"/>
          </a:p>
        </p:txBody>
      </p:sp>
    </p:spTree>
    <p:extLst>
      <p:ext uri="{BB962C8B-B14F-4D97-AF65-F5344CB8AC3E}">
        <p14:creationId xmlns:p14="http://schemas.microsoft.com/office/powerpoint/2010/main" val="35155567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4B7920-7678-3D49-879C-F51961BBDE66}" type="datetimeFigureOut">
              <a:rPr lang="en-US" smtClean="0"/>
              <a:t>10/18/20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63462C-DC7D-8F46-B2BC-4078AEB370E2}" type="slidenum">
              <a:rPr lang="en-US" smtClean="0"/>
              <a:t>‹#›</a:t>
            </a:fld>
            <a:endParaRPr lang="en-US"/>
          </a:p>
        </p:txBody>
      </p:sp>
    </p:spTree>
    <p:extLst>
      <p:ext uri="{BB962C8B-B14F-4D97-AF65-F5344CB8AC3E}">
        <p14:creationId xmlns:p14="http://schemas.microsoft.com/office/powerpoint/2010/main" val="24219065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4B7920-7678-3D49-879C-F51961BBDE66}" type="datetimeFigureOut">
              <a:rPr lang="en-US" smtClean="0"/>
              <a:t>10/18/20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63462C-DC7D-8F46-B2BC-4078AEB370E2}" type="slidenum">
              <a:rPr lang="en-US" smtClean="0"/>
              <a:t>‹#›</a:t>
            </a:fld>
            <a:endParaRPr lang="en-US"/>
          </a:p>
        </p:txBody>
      </p:sp>
    </p:spTree>
    <p:extLst>
      <p:ext uri="{BB962C8B-B14F-4D97-AF65-F5344CB8AC3E}">
        <p14:creationId xmlns:p14="http://schemas.microsoft.com/office/powerpoint/2010/main" val="1149427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4B7920-7678-3D49-879C-F51961BBDE66}" type="datetimeFigureOut">
              <a:rPr lang="en-US" smtClean="0"/>
              <a:t>10/18/20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63462C-DC7D-8F46-B2BC-4078AEB370E2}" type="slidenum">
              <a:rPr lang="en-US" smtClean="0"/>
              <a:t>‹#›</a:t>
            </a:fld>
            <a:endParaRPr lang="en-US"/>
          </a:p>
        </p:txBody>
      </p:sp>
    </p:spTree>
    <p:extLst>
      <p:ext uri="{BB962C8B-B14F-4D97-AF65-F5344CB8AC3E}">
        <p14:creationId xmlns:p14="http://schemas.microsoft.com/office/powerpoint/2010/main" val="3826048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A0868-1A22-654E-BAF3-842533660C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C1F02D-2C5A-DE46-8526-105927E85B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52F41A-08AF-3547-97E6-1613CA7CE542}"/>
              </a:ext>
            </a:extLst>
          </p:cNvPr>
          <p:cNvSpPr>
            <a:spLocks noGrp="1"/>
          </p:cNvSpPr>
          <p:nvPr>
            <p:ph type="dt" sz="half" idx="10"/>
          </p:nvPr>
        </p:nvSpPr>
        <p:spPr/>
        <p:txBody>
          <a:bodyPr/>
          <a:lstStyle/>
          <a:p>
            <a:fld id="{8DD1B610-856A-7A45-9440-702B2CC048F1}" type="datetimeFigureOut">
              <a:rPr lang="en-US" smtClean="0"/>
              <a:t>10/18/20</a:t>
            </a:fld>
            <a:endParaRPr lang="en-US"/>
          </a:p>
        </p:txBody>
      </p:sp>
      <p:sp>
        <p:nvSpPr>
          <p:cNvPr id="5" name="Footer Placeholder 4">
            <a:extLst>
              <a:ext uri="{FF2B5EF4-FFF2-40B4-BE49-F238E27FC236}">
                <a16:creationId xmlns:a16="http://schemas.microsoft.com/office/drawing/2014/main" id="{B615387B-2C12-3D4C-A280-239F2B58D4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9C1A8C-CB4D-BA49-BF82-8B338B87AD59}"/>
              </a:ext>
            </a:extLst>
          </p:cNvPr>
          <p:cNvSpPr>
            <a:spLocks noGrp="1"/>
          </p:cNvSpPr>
          <p:nvPr>
            <p:ph type="sldNum" sz="quarter" idx="12"/>
          </p:nvPr>
        </p:nvSpPr>
        <p:spPr/>
        <p:txBody>
          <a:bodyPr/>
          <a:lstStyle/>
          <a:p>
            <a:fld id="{A23AABA5-EFF9-434E-BBD6-023727B130FB}" type="slidenum">
              <a:rPr lang="en-US" smtClean="0"/>
              <a:t>‹#›</a:t>
            </a:fld>
            <a:endParaRPr lang="en-US"/>
          </a:p>
        </p:txBody>
      </p:sp>
    </p:spTree>
    <p:extLst>
      <p:ext uri="{BB962C8B-B14F-4D97-AF65-F5344CB8AC3E}">
        <p14:creationId xmlns:p14="http://schemas.microsoft.com/office/powerpoint/2010/main" val="23621470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84B7920-7678-3D49-879C-F51961BBDE66}" type="datetimeFigureOut">
              <a:rPr lang="en-US" smtClean="0"/>
              <a:t>10/18/20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3462C-DC7D-8F46-B2BC-4078AEB370E2}" type="slidenum">
              <a:rPr lang="en-US" smtClean="0"/>
              <a:t>‹#›</a:t>
            </a:fld>
            <a:endParaRPr lang="en-US"/>
          </a:p>
        </p:txBody>
      </p:sp>
    </p:spTree>
    <p:extLst>
      <p:ext uri="{BB962C8B-B14F-4D97-AF65-F5344CB8AC3E}">
        <p14:creationId xmlns:p14="http://schemas.microsoft.com/office/powerpoint/2010/main" val="27673257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84B7920-7678-3D49-879C-F51961BBDE66}" type="datetimeFigureOut">
              <a:rPr lang="en-US" smtClean="0"/>
              <a:t>10/18/20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3462C-DC7D-8F46-B2BC-4078AEB370E2}" type="slidenum">
              <a:rPr lang="en-US" smtClean="0"/>
              <a:t>‹#›</a:t>
            </a:fld>
            <a:endParaRPr lang="en-US"/>
          </a:p>
        </p:txBody>
      </p:sp>
    </p:spTree>
    <p:extLst>
      <p:ext uri="{BB962C8B-B14F-4D97-AF65-F5344CB8AC3E}">
        <p14:creationId xmlns:p14="http://schemas.microsoft.com/office/powerpoint/2010/main" val="20134749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4B7920-7678-3D49-879C-F51961BBDE66}" type="datetimeFigureOut">
              <a:rPr lang="en-US" smtClean="0"/>
              <a:t>10/18/20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3462C-DC7D-8F46-B2BC-4078AEB370E2}" type="slidenum">
              <a:rPr lang="en-US" smtClean="0"/>
              <a:t>‹#›</a:t>
            </a:fld>
            <a:endParaRPr lang="en-US"/>
          </a:p>
        </p:txBody>
      </p:sp>
    </p:spTree>
    <p:extLst>
      <p:ext uri="{BB962C8B-B14F-4D97-AF65-F5344CB8AC3E}">
        <p14:creationId xmlns:p14="http://schemas.microsoft.com/office/powerpoint/2010/main" val="11116922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4B7920-7678-3D49-879C-F51961BBDE66}" type="datetimeFigureOut">
              <a:rPr lang="en-US" smtClean="0"/>
              <a:t>10/18/20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3462C-DC7D-8F46-B2BC-4078AEB370E2}" type="slidenum">
              <a:rPr lang="en-US" smtClean="0"/>
              <a:t>‹#›</a:t>
            </a:fld>
            <a:endParaRPr lang="en-US"/>
          </a:p>
        </p:txBody>
      </p:sp>
    </p:spTree>
    <p:extLst>
      <p:ext uri="{BB962C8B-B14F-4D97-AF65-F5344CB8AC3E}">
        <p14:creationId xmlns:p14="http://schemas.microsoft.com/office/powerpoint/2010/main" val="1091576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CFE2B-C7C6-4541-BDAC-FCB75983F3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2E492C-EA2A-6F43-B6E8-940FF859A9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60E1ED-6662-A84C-9B87-C91E2F265B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4FCBFB-1421-6245-A1E3-EDAFA0489177}"/>
              </a:ext>
            </a:extLst>
          </p:cNvPr>
          <p:cNvSpPr>
            <a:spLocks noGrp="1"/>
          </p:cNvSpPr>
          <p:nvPr>
            <p:ph type="dt" sz="half" idx="10"/>
          </p:nvPr>
        </p:nvSpPr>
        <p:spPr/>
        <p:txBody>
          <a:bodyPr/>
          <a:lstStyle/>
          <a:p>
            <a:fld id="{8DD1B610-856A-7A45-9440-702B2CC048F1}" type="datetimeFigureOut">
              <a:rPr lang="en-US" smtClean="0"/>
              <a:t>10/18/20</a:t>
            </a:fld>
            <a:endParaRPr lang="en-US"/>
          </a:p>
        </p:txBody>
      </p:sp>
      <p:sp>
        <p:nvSpPr>
          <p:cNvPr id="6" name="Footer Placeholder 5">
            <a:extLst>
              <a:ext uri="{FF2B5EF4-FFF2-40B4-BE49-F238E27FC236}">
                <a16:creationId xmlns:a16="http://schemas.microsoft.com/office/drawing/2014/main" id="{C973F7FF-9412-C547-988D-E92865A961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C1220B-610C-6148-866A-903473884E80}"/>
              </a:ext>
            </a:extLst>
          </p:cNvPr>
          <p:cNvSpPr>
            <a:spLocks noGrp="1"/>
          </p:cNvSpPr>
          <p:nvPr>
            <p:ph type="sldNum" sz="quarter" idx="12"/>
          </p:nvPr>
        </p:nvSpPr>
        <p:spPr/>
        <p:txBody>
          <a:bodyPr/>
          <a:lstStyle/>
          <a:p>
            <a:fld id="{A23AABA5-EFF9-434E-BBD6-023727B130FB}" type="slidenum">
              <a:rPr lang="en-US" smtClean="0"/>
              <a:t>‹#›</a:t>
            </a:fld>
            <a:endParaRPr lang="en-US"/>
          </a:p>
        </p:txBody>
      </p:sp>
    </p:spTree>
    <p:extLst>
      <p:ext uri="{BB962C8B-B14F-4D97-AF65-F5344CB8AC3E}">
        <p14:creationId xmlns:p14="http://schemas.microsoft.com/office/powerpoint/2010/main" val="1201195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C830B-27B8-F242-BC51-6CC57C04E5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D361E3-1C4D-1840-B3F7-DBDF5D3F06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EF052A-8190-1348-8435-EB2DB0A860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72CAED-ED86-174F-B3B3-4F23FD99C3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72F2C8-264C-5249-AEF3-8E9AE873D1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C26CE2-E587-B948-9E5E-20FC83C24360}"/>
              </a:ext>
            </a:extLst>
          </p:cNvPr>
          <p:cNvSpPr>
            <a:spLocks noGrp="1"/>
          </p:cNvSpPr>
          <p:nvPr>
            <p:ph type="dt" sz="half" idx="10"/>
          </p:nvPr>
        </p:nvSpPr>
        <p:spPr/>
        <p:txBody>
          <a:bodyPr/>
          <a:lstStyle/>
          <a:p>
            <a:fld id="{8DD1B610-856A-7A45-9440-702B2CC048F1}" type="datetimeFigureOut">
              <a:rPr lang="en-US" smtClean="0"/>
              <a:t>10/18/20</a:t>
            </a:fld>
            <a:endParaRPr lang="en-US"/>
          </a:p>
        </p:txBody>
      </p:sp>
      <p:sp>
        <p:nvSpPr>
          <p:cNvPr id="8" name="Footer Placeholder 7">
            <a:extLst>
              <a:ext uri="{FF2B5EF4-FFF2-40B4-BE49-F238E27FC236}">
                <a16:creationId xmlns:a16="http://schemas.microsoft.com/office/drawing/2014/main" id="{56C480E7-7110-7245-BFE8-CF5F2BCDC3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1CD6F3-F64C-A940-942B-A28B81277533}"/>
              </a:ext>
            </a:extLst>
          </p:cNvPr>
          <p:cNvSpPr>
            <a:spLocks noGrp="1"/>
          </p:cNvSpPr>
          <p:nvPr>
            <p:ph type="sldNum" sz="quarter" idx="12"/>
          </p:nvPr>
        </p:nvSpPr>
        <p:spPr/>
        <p:txBody>
          <a:bodyPr/>
          <a:lstStyle/>
          <a:p>
            <a:fld id="{A23AABA5-EFF9-434E-BBD6-023727B130FB}" type="slidenum">
              <a:rPr lang="en-US" smtClean="0"/>
              <a:t>‹#›</a:t>
            </a:fld>
            <a:endParaRPr lang="en-US"/>
          </a:p>
        </p:txBody>
      </p:sp>
    </p:spTree>
    <p:extLst>
      <p:ext uri="{BB962C8B-B14F-4D97-AF65-F5344CB8AC3E}">
        <p14:creationId xmlns:p14="http://schemas.microsoft.com/office/powerpoint/2010/main" val="1440648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96E5-1FC2-1C40-890B-A85C319726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C31399-EE68-AC43-9D08-B71D2E6A5109}"/>
              </a:ext>
            </a:extLst>
          </p:cNvPr>
          <p:cNvSpPr>
            <a:spLocks noGrp="1"/>
          </p:cNvSpPr>
          <p:nvPr>
            <p:ph type="dt" sz="half" idx="10"/>
          </p:nvPr>
        </p:nvSpPr>
        <p:spPr/>
        <p:txBody>
          <a:bodyPr/>
          <a:lstStyle/>
          <a:p>
            <a:fld id="{8DD1B610-856A-7A45-9440-702B2CC048F1}" type="datetimeFigureOut">
              <a:rPr lang="en-US" smtClean="0"/>
              <a:t>10/18/20</a:t>
            </a:fld>
            <a:endParaRPr lang="en-US"/>
          </a:p>
        </p:txBody>
      </p:sp>
      <p:sp>
        <p:nvSpPr>
          <p:cNvPr id="4" name="Footer Placeholder 3">
            <a:extLst>
              <a:ext uri="{FF2B5EF4-FFF2-40B4-BE49-F238E27FC236}">
                <a16:creationId xmlns:a16="http://schemas.microsoft.com/office/drawing/2014/main" id="{EA56956D-D394-0141-8B1D-0953950680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B96883-B197-804D-A073-8F69C8E0E710}"/>
              </a:ext>
            </a:extLst>
          </p:cNvPr>
          <p:cNvSpPr>
            <a:spLocks noGrp="1"/>
          </p:cNvSpPr>
          <p:nvPr>
            <p:ph type="sldNum" sz="quarter" idx="12"/>
          </p:nvPr>
        </p:nvSpPr>
        <p:spPr/>
        <p:txBody>
          <a:bodyPr/>
          <a:lstStyle/>
          <a:p>
            <a:fld id="{A23AABA5-EFF9-434E-BBD6-023727B130FB}" type="slidenum">
              <a:rPr lang="en-US" smtClean="0"/>
              <a:t>‹#›</a:t>
            </a:fld>
            <a:endParaRPr lang="en-US"/>
          </a:p>
        </p:txBody>
      </p:sp>
    </p:spTree>
    <p:extLst>
      <p:ext uri="{BB962C8B-B14F-4D97-AF65-F5344CB8AC3E}">
        <p14:creationId xmlns:p14="http://schemas.microsoft.com/office/powerpoint/2010/main" val="101009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958116-5CAE-B640-A5DD-25ED43CC25D6}"/>
              </a:ext>
            </a:extLst>
          </p:cNvPr>
          <p:cNvSpPr>
            <a:spLocks noGrp="1"/>
          </p:cNvSpPr>
          <p:nvPr>
            <p:ph type="dt" sz="half" idx="10"/>
          </p:nvPr>
        </p:nvSpPr>
        <p:spPr/>
        <p:txBody>
          <a:bodyPr/>
          <a:lstStyle/>
          <a:p>
            <a:fld id="{8DD1B610-856A-7A45-9440-702B2CC048F1}" type="datetimeFigureOut">
              <a:rPr lang="en-US" smtClean="0"/>
              <a:t>10/18/20</a:t>
            </a:fld>
            <a:endParaRPr lang="en-US"/>
          </a:p>
        </p:txBody>
      </p:sp>
      <p:sp>
        <p:nvSpPr>
          <p:cNvPr id="3" name="Footer Placeholder 2">
            <a:extLst>
              <a:ext uri="{FF2B5EF4-FFF2-40B4-BE49-F238E27FC236}">
                <a16:creationId xmlns:a16="http://schemas.microsoft.com/office/drawing/2014/main" id="{14E5EA6D-8FB7-6544-91E0-933E3CE93E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61068C-AEB0-684C-8EFC-3ACA43B051FF}"/>
              </a:ext>
            </a:extLst>
          </p:cNvPr>
          <p:cNvSpPr>
            <a:spLocks noGrp="1"/>
          </p:cNvSpPr>
          <p:nvPr>
            <p:ph type="sldNum" sz="quarter" idx="12"/>
          </p:nvPr>
        </p:nvSpPr>
        <p:spPr/>
        <p:txBody>
          <a:bodyPr/>
          <a:lstStyle/>
          <a:p>
            <a:fld id="{A23AABA5-EFF9-434E-BBD6-023727B130FB}" type="slidenum">
              <a:rPr lang="en-US" smtClean="0"/>
              <a:t>‹#›</a:t>
            </a:fld>
            <a:endParaRPr lang="en-US"/>
          </a:p>
        </p:txBody>
      </p:sp>
    </p:spTree>
    <p:extLst>
      <p:ext uri="{BB962C8B-B14F-4D97-AF65-F5344CB8AC3E}">
        <p14:creationId xmlns:p14="http://schemas.microsoft.com/office/powerpoint/2010/main" val="977730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E35C8-8A0F-704B-9933-0F0608EC60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A486FF-C218-E24E-B2C2-035EA3E371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9E015E-7C21-8543-91E7-44569185EE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AB3034-10A1-A246-BFA6-0780E5EB9DA4}"/>
              </a:ext>
            </a:extLst>
          </p:cNvPr>
          <p:cNvSpPr>
            <a:spLocks noGrp="1"/>
          </p:cNvSpPr>
          <p:nvPr>
            <p:ph type="dt" sz="half" idx="10"/>
          </p:nvPr>
        </p:nvSpPr>
        <p:spPr/>
        <p:txBody>
          <a:bodyPr/>
          <a:lstStyle/>
          <a:p>
            <a:fld id="{8DD1B610-856A-7A45-9440-702B2CC048F1}" type="datetimeFigureOut">
              <a:rPr lang="en-US" smtClean="0"/>
              <a:t>10/18/20</a:t>
            </a:fld>
            <a:endParaRPr lang="en-US"/>
          </a:p>
        </p:txBody>
      </p:sp>
      <p:sp>
        <p:nvSpPr>
          <p:cNvPr id="6" name="Footer Placeholder 5">
            <a:extLst>
              <a:ext uri="{FF2B5EF4-FFF2-40B4-BE49-F238E27FC236}">
                <a16:creationId xmlns:a16="http://schemas.microsoft.com/office/drawing/2014/main" id="{69A96D54-321E-EC45-8FEE-533A0A6DDD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24A680-0C3B-EF4E-B7B3-D27CE0D90C65}"/>
              </a:ext>
            </a:extLst>
          </p:cNvPr>
          <p:cNvSpPr>
            <a:spLocks noGrp="1"/>
          </p:cNvSpPr>
          <p:nvPr>
            <p:ph type="sldNum" sz="quarter" idx="12"/>
          </p:nvPr>
        </p:nvSpPr>
        <p:spPr/>
        <p:txBody>
          <a:bodyPr/>
          <a:lstStyle/>
          <a:p>
            <a:fld id="{A23AABA5-EFF9-434E-BBD6-023727B130FB}" type="slidenum">
              <a:rPr lang="en-US" smtClean="0"/>
              <a:t>‹#›</a:t>
            </a:fld>
            <a:endParaRPr lang="en-US"/>
          </a:p>
        </p:txBody>
      </p:sp>
    </p:spTree>
    <p:extLst>
      <p:ext uri="{BB962C8B-B14F-4D97-AF65-F5344CB8AC3E}">
        <p14:creationId xmlns:p14="http://schemas.microsoft.com/office/powerpoint/2010/main" val="3826158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12B99-DFEB-C043-8920-6F257A6D29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7CEF5A-70DD-4F49-889C-F6251657E9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31067D-1E07-CD4A-83EA-639B6D1A64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D22D0D-6E86-EF43-9574-3599BE6C78DB}"/>
              </a:ext>
            </a:extLst>
          </p:cNvPr>
          <p:cNvSpPr>
            <a:spLocks noGrp="1"/>
          </p:cNvSpPr>
          <p:nvPr>
            <p:ph type="dt" sz="half" idx="10"/>
          </p:nvPr>
        </p:nvSpPr>
        <p:spPr/>
        <p:txBody>
          <a:bodyPr/>
          <a:lstStyle/>
          <a:p>
            <a:fld id="{8DD1B610-856A-7A45-9440-702B2CC048F1}" type="datetimeFigureOut">
              <a:rPr lang="en-US" smtClean="0"/>
              <a:t>10/18/20</a:t>
            </a:fld>
            <a:endParaRPr lang="en-US"/>
          </a:p>
        </p:txBody>
      </p:sp>
      <p:sp>
        <p:nvSpPr>
          <p:cNvPr id="6" name="Footer Placeholder 5">
            <a:extLst>
              <a:ext uri="{FF2B5EF4-FFF2-40B4-BE49-F238E27FC236}">
                <a16:creationId xmlns:a16="http://schemas.microsoft.com/office/drawing/2014/main" id="{C877D823-1EE5-454C-A393-04EF03C9F8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B416BF-4979-1C49-BD77-9D6CF8523307}"/>
              </a:ext>
            </a:extLst>
          </p:cNvPr>
          <p:cNvSpPr>
            <a:spLocks noGrp="1"/>
          </p:cNvSpPr>
          <p:nvPr>
            <p:ph type="sldNum" sz="quarter" idx="12"/>
          </p:nvPr>
        </p:nvSpPr>
        <p:spPr/>
        <p:txBody>
          <a:bodyPr/>
          <a:lstStyle/>
          <a:p>
            <a:fld id="{A23AABA5-EFF9-434E-BBD6-023727B130FB}" type="slidenum">
              <a:rPr lang="en-US" smtClean="0"/>
              <a:t>‹#›</a:t>
            </a:fld>
            <a:endParaRPr lang="en-US"/>
          </a:p>
        </p:txBody>
      </p:sp>
    </p:spTree>
    <p:extLst>
      <p:ext uri="{BB962C8B-B14F-4D97-AF65-F5344CB8AC3E}">
        <p14:creationId xmlns:p14="http://schemas.microsoft.com/office/powerpoint/2010/main" val="2511753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B18F82-DA35-0E48-9600-FE260BD5D1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E0DBFE-C411-6C49-A3A3-6CE4DE663D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E52C41-6602-C347-9CB0-79632B38CC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D1B610-856A-7A45-9440-702B2CC048F1}" type="datetimeFigureOut">
              <a:rPr lang="en-US" smtClean="0"/>
              <a:t>10/18/20</a:t>
            </a:fld>
            <a:endParaRPr lang="en-US"/>
          </a:p>
        </p:txBody>
      </p:sp>
      <p:sp>
        <p:nvSpPr>
          <p:cNvPr id="5" name="Footer Placeholder 4">
            <a:extLst>
              <a:ext uri="{FF2B5EF4-FFF2-40B4-BE49-F238E27FC236}">
                <a16:creationId xmlns:a16="http://schemas.microsoft.com/office/drawing/2014/main" id="{5860F8BA-69D6-054C-925D-97FE4B6F75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847707-4128-DB46-ACFE-EB9517BDAA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3AABA5-EFF9-434E-BBD6-023727B130FB}" type="slidenum">
              <a:rPr lang="en-US" smtClean="0"/>
              <a:t>‹#›</a:t>
            </a:fld>
            <a:endParaRPr lang="en-US"/>
          </a:p>
        </p:txBody>
      </p:sp>
    </p:spTree>
    <p:extLst>
      <p:ext uri="{BB962C8B-B14F-4D97-AF65-F5344CB8AC3E}">
        <p14:creationId xmlns:p14="http://schemas.microsoft.com/office/powerpoint/2010/main" val="4190007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6A4B53A7-3209-46A6-9454-F38EAC8F11E7}" type="datetimeFigureOut">
              <a:rPr lang="en-US" smtClean="0"/>
              <a:pPr/>
              <a:t>10/18/20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19937195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84B7920-7678-3D49-879C-F51961BBDE66}" type="datetimeFigureOut">
              <a:rPr lang="en-US" smtClean="0"/>
              <a:t>10/18/20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FD63462C-DC7D-8F46-B2BC-4078AEB370E2}" type="slidenum">
              <a:rPr lang="en-US" smtClean="0"/>
              <a:t>‹#›</a:t>
            </a:fld>
            <a:endParaRPr lang="en-US"/>
          </a:p>
        </p:txBody>
      </p:sp>
    </p:spTree>
    <p:extLst>
      <p:ext uri="{BB962C8B-B14F-4D97-AF65-F5344CB8AC3E}">
        <p14:creationId xmlns:p14="http://schemas.microsoft.com/office/powerpoint/2010/main" val="15428408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microsoft.com/office/2007/relationships/hdphoto" Target="../media/hdphoto7.wdp"/></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microsoft.com/office/2007/relationships/hdphoto" Target="../media/hdphoto2.wdp"/></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microsoft.com/office/2007/relationships/hdphoto" Target="../media/hdphoto2.wdp"/></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microsoft.com/office/2007/relationships/hdphoto" Target="../media/hdphoto2.wdp"/></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microsoft.com/office/2007/relationships/hdphoto" Target="../media/hdphoto2.wdp"/></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microsoft.com/office/2007/relationships/hdphoto" Target="../media/hdphoto2.wdp"/></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microsoft.com/office/2007/relationships/hdphoto" Target="../media/hdphoto2.wdp"/></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microsoft.com/office/2007/relationships/hdphoto" Target="../media/hdphoto8.wdp"/></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microsoft.com/office/2007/relationships/hdphoto" Target="../media/hdphoto9.wdp"/></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microsoft.com/office/2007/relationships/hdphoto" Target="../media/hdphoto10.wdp"/></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mall boat in a body of water&#10;&#10;Description automatically generated">
            <a:extLst>
              <a:ext uri="{FF2B5EF4-FFF2-40B4-BE49-F238E27FC236}">
                <a16:creationId xmlns:a16="http://schemas.microsoft.com/office/drawing/2014/main" id="{77C93EFB-E6DA-3F44-B9D3-43365F32AD1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1998" cy="6858000"/>
          </a:xfrm>
          <a:prstGeom prst="rect">
            <a:avLst/>
          </a:prstGeom>
        </p:spPr>
      </p:pic>
      <p:sp>
        <p:nvSpPr>
          <p:cNvPr id="10" name="TextBox 9">
            <a:extLst>
              <a:ext uri="{FF2B5EF4-FFF2-40B4-BE49-F238E27FC236}">
                <a16:creationId xmlns:a16="http://schemas.microsoft.com/office/drawing/2014/main" id="{C3A9723B-6DB0-D44A-AB37-8607CA93A3CF}"/>
              </a:ext>
            </a:extLst>
          </p:cNvPr>
          <p:cNvSpPr txBox="1"/>
          <p:nvPr/>
        </p:nvSpPr>
        <p:spPr>
          <a:xfrm>
            <a:off x="162606" y="142874"/>
            <a:ext cx="7952694" cy="5572125"/>
          </a:xfrm>
          <a:prstGeom prst="rect">
            <a:avLst/>
          </a:prstGeom>
          <a:solidFill>
            <a:schemeClr val="bg1">
              <a:alpha val="60000"/>
            </a:schemeClr>
          </a:solidFill>
          <a:ln w="38100" cap="sq">
            <a:solidFill>
              <a:schemeClr val="tx1"/>
            </a:solidFill>
            <a:miter lim="800000"/>
          </a:ln>
        </p:spPr>
        <p:txBody>
          <a:bodyPr vert="horz" lIns="274320" tIns="182880" rIns="274320" bIns="182880" rtlCol="0" anchor="ctr" anchorCtr="1">
            <a:normAutofit/>
          </a:bodyPr>
          <a:lstStyle/>
          <a:p>
            <a:pPr marL="0" marR="0" lvl="0" indent="0" algn="l" defTabSz="914400" rtl="0" eaLnBrk="1" fontAlgn="auto" latinLnBrk="0" hangingPunct="1">
              <a:lnSpc>
                <a:spcPct val="85000"/>
              </a:lnSpc>
              <a:spcBef>
                <a:spcPct val="0"/>
              </a:spcBef>
              <a:spcAft>
                <a:spcPts val="600"/>
              </a:spcAft>
              <a:buClrTx/>
              <a:buSzTx/>
              <a:buFontTx/>
              <a:buNone/>
              <a:tabLst/>
              <a:defRPr/>
            </a:pPr>
            <a:r>
              <a:rPr kumimoji="0" lang="en-US" sz="11500" b="1" i="0" u="none" strike="noStrike" kern="1200" cap="all" spc="200" normalizeH="0" baseline="0" noProof="0" dirty="0">
                <a:ln>
                  <a:noFill/>
                </a:ln>
                <a:solidFill>
                  <a:srgbClr val="F0A8DB"/>
                </a:solidFill>
                <a:effectLst>
                  <a:outerShdw blurRad="38100" dist="38100" dir="2700000" algn="tl">
                    <a:srgbClr val="000000">
                      <a:alpha val="43137"/>
                    </a:srgbClr>
                  </a:outerShdw>
                </a:effectLst>
                <a:uLnTx/>
                <a:uFillTx/>
                <a:latin typeface="Gill Sans MT" panose="020B0502020104020203"/>
                <a:ea typeface="+mn-ea"/>
                <a:cs typeface="+mn-cs"/>
              </a:rPr>
              <a:t>The </a:t>
            </a:r>
          </a:p>
          <a:p>
            <a:pPr marL="0" marR="0" lvl="0" indent="0" algn="l" defTabSz="914400" rtl="0" eaLnBrk="1" fontAlgn="auto" latinLnBrk="0" hangingPunct="1">
              <a:lnSpc>
                <a:spcPct val="85000"/>
              </a:lnSpc>
              <a:spcBef>
                <a:spcPct val="0"/>
              </a:spcBef>
              <a:spcAft>
                <a:spcPts val="600"/>
              </a:spcAft>
              <a:buClrTx/>
              <a:buSzTx/>
              <a:buFontTx/>
              <a:buNone/>
              <a:tabLst/>
              <a:defRPr/>
            </a:pPr>
            <a:r>
              <a:rPr kumimoji="0" lang="en-US" sz="11500" b="1" i="0" u="none" strike="noStrike" kern="1200" cap="all" spc="200" normalizeH="0" baseline="0" noProof="0" dirty="0">
                <a:ln>
                  <a:noFill/>
                </a:ln>
                <a:solidFill>
                  <a:srgbClr val="F0A8DB"/>
                </a:solidFill>
                <a:effectLst>
                  <a:outerShdw blurRad="38100" dist="38100" dir="2700000" algn="tl">
                    <a:srgbClr val="000000">
                      <a:alpha val="43137"/>
                    </a:srgbClr>
                  </a:outerShdw>
                </a:effectLst>
                <a:uLnTx/>
                <a:uFillTx/>
                <a:latin typeface="Gill Sans MT" panose="020B0502020104020203"/>
                <a:ea typeface="+mn-ea"/>
                <a:cs typeface="+mn-cs"/>
              </a:rPr>
              <a:t>Gospel</a:t>
            </a:r>
          </a:p>
          <a:p>
            <a:pPr marL="0" marR="0" lvl="0" indent="0" algn="l" defTabSz="914400" rtl="0" eaLnBrk="1" fontAlgn="auto" latinLnBrk="0" hangingPunct="1">
              <a:lnSpc>
                <a:spcPct val="85000"/>
              </a:lnSpc>
              <a:spcBef>
                <a:spcPct val="0"/>
              </a:spcBef>
              <a:spcAft>
                <a:spcPts val="600"/>
              </a:spcAft>
              <a:buClrTx/>
              <a:buSzTx/>
              <a:buFontTx/>
              <a:buNone/>
              <a:tabLst/>
              <a:defRPr/>
            </a:pPr>
            <a:r>
              <a:rPr kumimoji="0" lang="en-US" sz="11500" b="1" i="0" u="none" strike="noStrike" kern="1200" cap="all" spc="200" normalizeH="0" baseline="0" noProof="0" dirty="0">
                <a:ln>
                  <a:noFill/>
                </a:ln>
                <a:solidFill>
                  <a:srgbClr val="F0A8DB"/>
                </a:solidFill>
                <a:effectLst>
                  <a:outerShdw blurRad="38100" dist="38100" dir="2700000" algn="tl">
                    <a:srgbClr val="000000">
                      <a:alpha val="43137"/>
                    </a:srgbClr>
                  </a:outerShdw>
                </a:effectLst>
                <a:uLnTx/>
                <a:uFillTx/>
                <a:latin typeface="Gill Sans MT" panose="020B0502020104020203"/>
                <a:ea typeface="+mn-ea"/>
                <a:cs typeface="+mn-cs"/>
              </a:rPr>
              <a:t>of Mark</a:t>
            </a: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3200" b="1" i="0" u="none" strike="noStrike" kern="1200" cap="all" spc="200" normalizeH="0" baseline="0" noProof="0" dirty="0">
              <a:ln>
                <a:noFill/>
              </a:ln>
              <a:solidFill>
                <a:srgbClr val="FFD5F4"/>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3" name="Subtitle 2">
            <a:extLst>
              <a:ext uri="{FF2B5EF4-FFF2-40B4-BE49-F238E27FC236}">
                <a16:creationId xmlns:a16="http://schemas.microsoft.com/office/drawing/2014/main" id="{F9314053-0F4B-BE4B-85E6-6F9B22F84BE0}"/>
              </a:ext>
            </a:extLst>
          </p:cNvPr>
          <p:cNvSpPr>
            <a:spLocks noGrp="1"/>
          </p:cNvSpPr>
          <p:nvPr>
            <p:ph type="subTitle" idx="1"/>
          </p:nvPr>
        </p:nvSpPr>
        <p:spPr>
          <a:xfrm>
            <a:off x="162606" y="4803718"/>
            <a:ext cx="7952694" cy="850959"/>
          </a:xfrm>
        </p:spPr>
        <p:txBody>
          <a:bodyPr vert="horz" lIns="91440" tIns="45720" rIns="91440" bIns="45720" rtlCol="0">
            <a:normAutofit/>
          </a:bodyPr>
          <a:lstStyle/>
          <a:p>
            <a:r>
              <a:rPr lang="en-US" sz="4800" dirty="0">
                <a:solidFill>
                  <a:srgbClr val="FFFFFF"/>
                </a:solidFill>
                <a:effectLst>
                  <a:outerShdw blurRad="38100" dist="38100" dir="2700000" algn="tl">
                    <a:srgbClr val="000000">
                      <a:alpha val="43137"/>
                    </a:srgbClr>
                  </a:outerShdw>
                </a:effectLst>
              </a:rPr>
              <a:t>Chapter 13: </a:t>
            </a:r>
            <a:r>
              <a:rPr lang="en-US" sz="4800" i="1" dirty="0">
                <a:solidFill>
                  <a:srgbClr val="FFFFFF"/>
                </a:solidFill>
                <a:effectLst>
                  <a:outerShdw blurRad="38100" dist="38100" dir="2700000" algn="tl">
                    <a:srgbClr val="000000">
                      <a:alpha val="43137"/>
                    </a:srgbClr>
                  </a:outerShdw>
                </a:effectLst>
              </a:rPr>
              <a:t>The Return of Christ</a:t>
            </a:r>
            <a:endParaRPr lang="en-US" sz="4800" dirty="0">
              <a:solidFill>
                <a:srgbClr val="FFFFFF"/>
              </a:solidFill>
              <a:effectLst>
                <a:outerShdw blurRad="38100" dist="38100" dir="2700000" algn="tl">
                  <a:srgbClr val="000000">
                    <a:alpha val="43137"/>
                  </a:srgbClr>
                </a:outerShdw>
              </a:effectLst>
            </a:endParaRPr>
          </a:p>
        </p:txBody>
      </p:sp>
      <p:pic>
        <p:nvPicPr>
          <p:cNvPr id="8" name="Picture 7" descr="A picture containing drawing, plate&#10;&#10;Description automatically generated">
            <a:extLst>
              <a:ext uri="{FF2B5EF4-FFF2-40B4-BE49-F238E27FC236}">
                <a16:creationId xmlns:a16="http://schemas.microsoft.com/office/drawing/2014/main" id="{E2F1A8B3-1274-0346-BEA3-5A168841CF11}"/>
              </a:ext>
            </a:extLst>
          </p:cNvPr>
          <p:cNvPicPr>
            <a:picLocks noChangeAspect="1"/>
          </p:cNvPicPr>
          <p:nvPr/>
        </p:nvPicPr>
        <p:blipFill>
          <a:blip r:embed="rId3" cstate="screen">
            <a:alphaModFix amt="50000"/>
            <a:extLst>
              <a:ext uri="{28A0092B-C50C-407E-A947-70E740481C1C}">
                <a14:useLocalDpi xmlns:a14="http://schemas.microsoft.com/office/drawing/2010/main"/>
              </a:ext>
            </a:extLst>
          </a:blip>
          <a:stretch>
            <a:fillRect/>
          </a:stretch>
        </p:blipFill>
        <p:spPr>
          <a:xfrm>
            <a:off x="9886949" y="6240462"/>
            <a:ext cx="2262187" cy="584880"/>
          </a:xfrm>
          <a:prstGeom prst="rect">
            <a:avLst/>
          </a:prstGeom>
          <a:effectLst>
            <a:softEdge rad="12700"/>
          </a:effectLst>
        </p:spPr>
      </p:pic>
    </p:spTree>
    <p:extLst>
      <p:ext uri="{BB962C8B-B14F-4D97-AF65-F5344CB8AC3E}">
        <p14:creationId xmlns:p14="http://schemas.microsoft.com/office/powerpoint/2010/main" val="10096499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p:cTn id="2" repeatCount="indefinite" restart="whenNotActive" fill="hold" evtFilter="cancelBubble" nodeType="interactiveSeq">
                <p:stCondLst>
                  <p:cond delay="indefinite"/>
                  <p:cond evt="onBegin" delay="0">
                    <p:tn val="1"/>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24922 0.24861" pathEditMode="relative" ptsTypes="AA">
                                      <p:cBhvr>
                                        <p:cTn id="6" dur="15000" fill="hold"/>
                                        <p:tgtEl>
                                          <p:spTgt spid="5"/>
                                        </p:tgtEl>
                                        <p:attrNameLst>
                                          <p:attrName>ppt_x</p:attrName>
                                          <p:attrName>ppt_y</p:attrName>
                                        </p:attrNameLst>
                                      </p:cBhvr>
                                    </p:animMotion>
                                  </p:childTnLst>
                                </p:cTn>
                              </p:par>
                              <p:par>
                                <p:cTn id="7" presetID="6" presetClass="emph" presetSubtype="0" accel="50000" decel="50000" fill="hold" nodeType="withEffect">
                                  <p:stCondLst>
                                    <p:cond delay="0"/>
                                  </p:stCondLst>
                                  <p:childTnLst>
                                    <p:animScale>
                                      <p:cBhvr>
                                        <p:cTn id="8" dur="15000" fill="hold"/>
                                        <p:tgtEl>
                                          <p:spTgt spid="5"/>
                                        </p:tgtEl>
                                      </p:cBhvr>
                                      <p:by x="150000" y="150000"/>
                                    </p:animScale>
                                  </p:childTnLst>
                                </p:cTn>
                              </p:par>
                            </p:childTnLst>
                          </p:cTn>
                        </p:par>
                        <p:par>
                          <p:cTn id="9" fill="hold">
                            <p:stCondLst>
                              <p:cond delay="15000"/>
                            </p:stCondLst>
                            <p:childTnLst>
                              <p:par>
                                <p:cTn id="10" presetID="0" presetClass="path" presetSubtype="0" accel="50000" decel="50000" fill="hold" nodeType="afterEffect">
                                  <p:stCondLst>
                                    <p:cond delay="3000"/>
                                  </p:stCondLst>
                                  <p:childTnLst>
                                    <p:animMotion origin="layout" path="M -0.24922 0.24861 L 0 0" pathEditMode="relative" ptsTypes="AA">
                                      <p:cBhvr>
                                        <p:cTn id="11" dur="15000" fill="hold"/>
                                        <p:tgtEl>
                                          <p:spTgt spid="5"/>
                                        </p:tgtEl>
                                        <p:attrNameLst>
                                          <p:attrName>ppt_x</p:attrName>
                                          <p:attrName>ppt_y</p:attrName>
                                        </p:attrNameLst>
                                      </p:cBhvr>
                                    </p:animMotion>
                                  </p:childTnLst>
                                </p:cTn>
                              </p:par>
                              <p:par>
                                <p:cTn id="12" presetID="6" presetClass="emph" presetSubtype="0" accel="50000" decel="50000" fill="hold" nodeType="withEffect">
                                  <p:stCondLst>
                                    <p:cond delay="3000"/>
                                  </p:stCondLst>
                                  <p:childTnLst>
                                    <p:animScale>
                                      <p:cBhvr>
                                        <p:cTn id="13" dur="15000" fill="hold"/>
                                        <p:tgtEl>
                                          <p:spTgt spid="5"/>
                                        </p:tgtEl>
                                      </p:cBhvr>
                                      <p:by x="150000" y="150000"/>
                                      <p:to x="100000" y="100000"/>
                                    </p:animScale>
                                  </p:childTnLst>
                                </p:cTn>
                              </p:par>
                            </p:childTnLst>
                          </p:cTn>
                        </p:par>
                        <p:par>
                          <p:cTn id="14" fill="hold">
                            <p:stCondLst>
                              <p:cond delay="33000"/>
                            </p:stCondLst>
                            <p:childTnLst>
                              <p:par>
                                <p:cTn id="15" presetID="0" presetClass="path" presetSubtype="0" accel="50000" decel="50000" fill="hold" nodeType="afterEffect">
                                  <p:stCondLst>
                                    <p:cond delay="0"/>
                                  </p:stCondLst>
                                  <p:childTnLst>
                                    <p:animMotion origin="layout" path="M 0 0 L 0 0" pathEditMode="relative" ptsTypes="AA">
                                      <p:cBhvr>
                                        <p:cTn id="16" dur="3000" fill="hold"/>
                                        <p:tgtEl>
                                          <p:spTgt spid="5"/>
                                        </p:tgtEl>
                                        <p:attrNameLst>
                                          <p:attrName>ppt_x</p:attrName>
                                          <p:attrName>ppt_y</p:attrName>
                                        </p:attrNameLst>
                                      </p:cBhvr>
                                    </p:animMotion>
                                  </p:childTnLst>
                                </p:cTn>
                              </p:par>
                            </p:childTnLst>
                          </p:cTn>
                        </p:par>
                      </p:childTnLst>
                    </p:cTn>
                  </p:par>
                </p:childTnLst>
              </p:cTn>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A picture containing water, sky, dark, person&#10;&#10;Description automatically generated">
            <a:extLst>
              <a:ext uri="{FF2B5EF4-FFF2-40B4-BE49-F238E27FC236}">
                <a16:creationId xmlns:a16="http://schemas.microsoft.com/office/drawing/2014/main" id="{B8E93C94-F164-3040-B70D-AD7A4B6F13DA}"/>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b="-1"/>
          <a:stretch/>
        </p:blipFill>
        <p:spPr>
          <a:xfrm>
            <a:off x="20" y="10"/>
            <a:ext cx="12191980" cy="6857990"/>
          </a:xfrm>
          <a:prstGeom prst="rect">
            <a:avLst/>
          </a:prstGeom>
        </p:spPr>
      </p:pic>
      <p:sp>
        <p:nvSpPr>
          <p:cNvPr id="6" name="TextBox 5">
            <a:extLst>
              <a:ext uri="{FF2B5EF4-FFF2-40B4-BE49-F238E27FC236}">
                <a16:creationId xmlns:a16="http://schemas.microsoft.com/office/drawing/2014/main" id="{D4BFE05F-E124-1743-BB87-CBD4240ABA70}"/>
              </a:ext>
            </a:extLst>
          </p:cNvPr>
          <p:cNvSpPr txBox="1"/>
          <p:nvPr/>
        </p:nvSpPr>
        <p:spPr>
          <a:xfrm>
            <a:off x="240632" y="0"/>
            <a:ext cx="1172677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Joel 2:10</a:t>
            </a:r>
            <a:endParaRPr kumimoji="0" lang="en-US" sz="18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endParaRPr>
          </a:p>
        </p:txBody>
      </p:sp>
      <p:sp>
        <p:nvSpPr>
          <p:cNvPr id="7" name="TextBox 6">
            <a:extLst>
              <a:ext uri="{FF2B5EF4-FFF2-40B4-BE49-F238E27FC236}">
                <a16:creationId xmlns:a16="http://schemas.microsoft.com/office/drawing/2014/main" id="{4745F3FB-E516-CA42-A816-5A0CBE3C7646}"/>
              </a:ext>
            </a:extLst>
          </p:cNvPr>
          <p:cNvSpPr txBox="1"/>
          <p:nvPr/>
        </p:nvSpPr>
        <p:spPr>
          <a:xfrm>
            <a:off x="0" y="1569660"/>
            <a:ext cx="12192000" cy="3072188"/>
          </a:xfrm>
          <a:prstGeom prst="rect">
            <a:avLst/>
          </a:prstGeom>
          <a:noFill/>
        </p:spPr>
        <p:txBody>
          <a:bodyPr wrap="square" rtlCol="0">
            <a:spAutoFit/>
          </a:bodyPr>
          <a:lstStyle/>
          <a:p>
            <a:pPr lvl="0" algn="ctr">
              <a:lnSpc>
                <a:spcPct val="80000"/>
              </a:lnSpc>
            </a:pPr>
            <a:r>
              <a:rPr lang="en-US" sz="6000" b="1" dirty="0">
                <a:solidFill>
                  <a:prstClr val="white"/>
                </a:solidFill>
                <a:effectLst>
                  <a:outerShdw blurRad="38100" dist="38100" dir="2700000" algn="tl">
                    <a:srgbClr val="000000">
                      <a:alpha val="43137"/>
                    </a:srgbClr>
                  </a:outerShdw>
                </a:effectLst>
                <a:latin typeface="Baskerville Old Face" panose="02020602080505020303" pitchFamily="18" charset="77"/>
              </a:rPr>
              <a:t>The earth quakes before them; </a:t>
            </a:r>
          </a:p>
          <a:p>
            <a:pPr lvl="0" algn="ctr">
              <a:lnSpc>
                <a:spcPct val="80000"/>
              </a:lnSpc>
            </a:pPr>
            <a:r>
              <a:rPr lang="en-US" sz="6000" b="1" dirty="0">
                <a:solidFill>
                  <a:prstClr val="white"/>
                </a:solidFill>
                <a:effectLst>
                  <a:outerShdw blurRad="38100" dist="38100" dir="2700000" algn="tl">
                    <a:srgbClr val="000000">
                      <a:alpha val="43137"/>
                    </a:srgbClr>
                  </a:outerShdw>
                </a:effectLst>
                <a:latin typeface="Baskerville Old Face" panose="02020602080505020303" pitchFamily="18" charset="77"/>
              </a:rPr>
              <a:t>the sky reverberates. </a:t>
            </a:r>
          </a:p>
          <a:p>
            <a:pPr lvl="0" algn="ctr">
              <a:lnSpc>
                <a:spcPct val="80000"/>
              </a:lnSpc>
            </a:pPr>
            <a:r>
              <a:rPr lang="en-US" sz="6000" b="1" dirty="0">
                <a:solidFill>
                  <a:prstClr val="white"/>
                </a:solidFill>
                <a:effectLst>
                  <a:outerShdw blurRad="38100" dist="38100" dir="2700000" algn="tl">
                    <a:srgbClr val="000000">
                      <a:alpha val="43137"/>
                    </a:srgbClr>
                  </a:outerShdw>
                </a:effectLst>
                <a:latin typeface="Baskerville Old Face" panose="02020602080505020303" pitchFamily="18" charset="77"/>
              </a:rPr>
              <a:t>The sun and the moon grow dark; </a:t>
            </a:r>
          </a:p>
          <a:p>
            <a:pPr lvl="0" algn="ctr">
              <a:lnSpc>
                <a:spcPct val="80000"/>
              </a:lnSpc>
            </a:pPr>
            <a:r>
              <a:rPr lang="en-US" sz="6000" b="1" dirty="0">
                <a:solidFill>
                  <a:prstClr val="white"/>
                </a:solidFill>
                <a:effectLst>
                  <a:outerShdw blurRad="38100" dist="38100" dir="2700000" algn="tl">
                    <a:srgbClr val="000000">
                      <a:alpha val="43137"/>
                    </a:srgbClr>
                  </a:outerShdw>
                </a:effectLst>
                <a:latin typeface="Baskerville Old Face" panose="02020602080505020303" pitchFamily="18" charset="77"/>
              </a:rPr>
              <a:t>the stars refuse to shine.</a:t>
            </a:r>
          </a:p>
        </p:txBody>
      </p:sp>
      <p:sp>
        <p:nvSpPr>
          <p:cNvPr id="8" name="Rounded Rectangle 7">
            <a:extLst>
              <a:ext uri="{FF2B5EF4-FFF2-40B4-BE49-F238E27FC236}">
                <a16:creationId xmlns:a16="http://schemas.microsoft.com/office/drawing/2014/main" id="{1D4AFEAB-492B-1849-A816-9F7DCEAEFBB4}"/>
              </a:ext>
            </a:extLst>
          </p:cNvPr>
          <p:cNvSpPr/>
          <p:nvPr/>
        </p:nvSpPr>
        <p:spPr>
          <a:xfrm>
            <a:off x="2554941" y="2358440"/>
            <a:ext cx="7082117" cy="2599765"/>
          </a:xfrm>
          <a:prstGeom prst="roundRect">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8000" b="1" dirty="0">
                <a:effectLst>
                  <a:outerShdw blurRad="38100" dist="38100" dir="2700000" algn="tl">
                    <a:srgbClr val="000000">
                      <a:alpha val="43137"/>
                    </a:srgbClr>
                  </a:outerShdw>
                </a:effectLst>
                <a:latin typeface="Baskerville Old Face" panose="02020602080505020303" pitchFamily="18" charset="77"/>
              </a:rPr>
              <a:t>When will this happen?</a:t>
            </a:r>
          </a:p>
        </p:txBody>
      </p:sp>
    </p:spTree>
    <p:extLst>
      <p:ext uri="{BB962C8B-B14F-4D97-AF65-F5344CB8AC3E}">
        <p14:creationId xmlns:p14="http://schemas.microsoft.com/office/powerpoint/2010/main" val="23219337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oat floating on a rocky shore next to a body of water&#10;&#10;Description automatically generated">
            <a:extLst>
              <a:ext uri="{FF2B5EF4-FFF2-40B4-BE49-F238E27FC236}">
                <a16:creationId xmlns:a16="http://schemas.microsoft.com/office/drawing/2014/main" id="{A94D4768-AFEF-A940-816C-436295709717}"/>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40000"/>
                    </a14:imgEffect>
                    <a14:imgEffect>
                      <a14:brightnessContrast bright="-50000" contrast="4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3B7D728-7CA2-B14A-B89B-9ED19A0A33F2}"/>
              </a:ext>
            </a:extLst>
          </p:cNvPr>
          <p:cNvSpPr txBox="1"/>
          <p:nvPr/>
        </p:nvSpPr>
        <p:spPr>
          <a:xfrm>
            <a:off x="1" y="500063"/>
            <a:ext cx="12191999" cy="2587440"/>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24. “But </a:t>
            </a:r>
            <a:r>
              <a:rPr kumimoji="0" lang="en-US" sz="6000" b="1" i="0" u="sng"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in those days, after that tribulation</a:t>
            </a:r>
            <a:r>
              <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the sun will be darkened and the moon will not give its light;</a:t>
            </a:r>
          </a:p>
        </p:txBody>
      </p:sp>
      <p:sp>
        <p:nvSpPr>
          <p:cNvPr id="3" name="TextBox 2">
            <a:extLst>
              <a:ext uri="{FF2B5EF4-FFF2-40B4-BE49-F238E27FC236}">
                <a16:creationId xmlns:a16="http://schemas.microsoft.com/office/drawing/2014/main" id="{74C27E88-8F36-074A-80FC-B2386A80117C}"/>
              </a:ext>
            </a:extLst>
          </p:cNvPr>
          <p:cNvSpPr txBox="1"/>
          <p:nvPr/>
        </p:nvSpPr>
        <p:spPr>
          <a:xfrm>
            <a:off x="-1" y="5972174"/>
            <a:ext cx="5200650"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0A8DB"/>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Mark 13</a:t>
            </a:r>
          </a:p>
        </p:txBody>
      </p:sp>
      <p:pic>
        <p:nvPicPr>
          <p:cNvPr id="9" name="Picture 8" descr="A picture containing drawing, plate&#10;&#10;Description automatically generated">
            <a:extLst>
              <a:ext uri="{FF2B5EF4-FFF2-40B4-BE49-F238E27FC236}">
                <a16:creationId xmlns:a16="http://schemas.microsoft.com/office/drawing/2014/main" id="{545DDC69-80AC-284B-BE79-30080D2E85F5}"/>
              </a:ext>
            </a:extLst>
          </p:cNvPr>
          <p:cNvPicPr>
            <a:picLocks noChangeAspect="1"/>
          </p:cNvPicPr>
          <p:nvPr/>
        </p:nvPicPr>
        <p:blipFill>
          <a:blip r:embed="rId5" cstate="screen">
            <a:alphaModFix amt="20000"/>
            <a:extLst>
              <a:ext uri="{28A0092B-C50C-407E-A947-70E740481C1C}">
                <a14:useLocalDpi xmlns:a14="http://schemas.microsoft.com/office/drawing/2010/main"/>
              </a:ext>
            </a:extLst>
          </a:blip>
          <a:stretch>
            <a:fillRect/>
          </a:stretch>
        </p:blipFill>
        <p:spPr>
          <a:xfrm>
            <a:off x="10043431" y="6156735"/>
            <a:ext cx="2091418" cy="584880"/>
          </a:xfrm>
          <a:prstGeom prst="rect">
            <a:avLst/>
          </a:prstGeom>
        </p:spPr>
      </p:pic>
    </p:spTree>
    <p:extLst>
      <p:ext uri="{BB962C8B-B14F-4D97-AF65-F5344CB8AC3E}">
        <p14:creationId xmlns:p14="http://schemas.microsoft.com/office/powerpoint/2010/main" val="27268870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1A372B1-4532-BE47-8F14-CD383AE26A7B}"/>
              </a:ext>
            </a:extLst>
          </p:cNvPr>
          <p:cNvCxnSpPr>
            <a:cxnSpLocks/>
          </p:cNvCxnSpPr>
          <p:nvPr/>
        </p:nvCxnSpPr>
        <p:spPr>
          <a:xfrm>
            <a:off x="412376" y="4184740"/>
            <a:ext cx="10847295" cy="0"/>
          </a:xfrm>
          <a:prstGeom prst="line">
            <a:avLst/>
          </a:prstGeom>
          <a:ln w="762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F33A76CB-7AF6-9A4D-BA97-933776EA2730}"/>
              </a:ext>
            </a:extLst>
          </p:cNvPr>
          <p:cNvCxnSpPr/>
          <p:nvPr/>
        </p:nvCxnSpPr>
        <p:spPr>
          <a:xfrm>
            <a:off x="667593" y="2284443"/>
            <a:ext cx="1" cy="1796815"/>
          </a:xfrm>
          <a:prstGeom prst="line">
            <a:avLst/>
          </a:prstGeom>
          <a:ln w="1905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7870301C-7E07-6649-A20A-966183A2D701}"/>
              </a:ext>
            </a:extLst>
          </p:cNvPr>
          <p:cNvCxnSpPr/>
          <p:nvPr/>
        </p:nvCxnSpPr>
        <p:spPr>
          <a:xfrm>
            <a:off x="291297" y="2698365"/>
            <a:ext cx="752593" cy="0"/>
          </a:xfrm>
          <a:prstGeom prst="line">
            <a:avLst/>
          </a:prstGeom>
          <a:ln w="190500"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72E9CBDD-3A10-8444-9690-2FC523862419}"/>
              </a:ext>
            </a:extLst>
          </p:cNvPr>
          <p:cNvSpPr txBox="1"/>
          <p:nvPr/>
        </p:nvSpPr>
        <p:spPr>
          <a:xfrm>
            <a:off x="-210950" y="4282359"/>
            <a:ext cx="2336907"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mj-lt"/>
              </a:rPr>
              <a:t>33 A.D.</a:t>
            </a:r>
          </a:p>
        </p:txBody>
      </p:sp>
      <p:sp>
        <p:nvSpPr>
          <p:cNvPr id="8" name="Left Bracket 7">
            <a:extLst>
              <a:ext uri="{FF2B5EF4-FFF2-40B4-BE49-F238E27FC236}">
                <a16:creationId xmlns:a16="http://schemas.microsoft.com/office/drawing/2014/main" id="{2A00576E-0C2D-7E4B-A42B-26892D29AF07}"/>
              </a:ext>
            </a:extLst>
          </p:cNvPr>
          <p:cNvSpPr/>
          <p:nvPr/>
        </p:nvSpPr>
        <p:spPr>
          <a:xfrm>
            <a:off x="1302422" y="2933554"/>
            <a:ext cx="237066" cy="1081852"/>
          </a:xfrm>
          <a:prstGeom prst="leftBracket">
            <a:avLst/>
          </a:prstGeom>
          <a:ln w="57150" cmpd="sng">
            <a:solidFill>
              <a:srgbClr val="FFFF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Left Bracket 8">
            <a:extLst>
              <a:ext uri="{FF2B5EF4-FFF2-40B4-BE49-F238E27FC236}">
                <a16:creationId xmlns:a16="http://schemas.microsoft.com/office/drawing/2014/main" id="{021A1F49-5B04-9840-B580-03FEE21B0AA0}"/>
              </a:ext>
            </a:extLst>
          </p:cNvPr>
          <p:cNvSpPr/>
          <p:nvPr/>
        </p:nvSpPr>
        <p:spPr>
          <a:xfrm rot="10800000">
            <a:off x="6344126" y="2933554"/>
            <a:ext cx="237065" cy="1081852"/>
          </a:xfrm>
          <a:prstGeom prst="leftBracket">
            <a:avLst/>
          </a:prstGeom>
          <a:ln w="57150" cmpd="sng">
            <a:solidFill>
              <a:srgbClr val="FFFF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A5861806-CF7E-E14C-8083-F570D86C09A5}"/>
              </a:ext>
            </a:extLst>
          </p:cNvPr>
          <p:cNvSpPr txBox="1"/>
          <p:nvPr/>
        </p:nvSpPr>
        <p:spPr>
          <a:xfrm>
            <a:off x="1302421" y="3021771"/>
            <a:ext cx="5278769" cy="923330"/>
          </a:xfrm>
          <a:prstGeom prst="rect">
            <a:avLst/>
          </a:prstGeom>
          <a:noFill/>
        </p:spPr>
        <p:txBody>
          <a:bodyPr wrap="square" rtlCol="0">
            <a:spAutoFit/>
          </a:bodyPr>
          <a:lstStyle/>
          <a:p>
            <a:pPr algn="ctr"/>
            <a:r>
              <a:rPr lang="en-US" sz="5400" b="1" dirty="0">
                <a:solidFill>
                  <a:srgbClr val="FFFFFF"/>
                </a:solidFill>
                <a:effectLst>
                  <a:outerShdw blurRad="38100" dist="38100" dir="2700000" algn="tl">
                    <a:srgbClr val="000000">
                      <a:alpha val="43137"/>
                    </a:srgbClr>
                  </a:outerShdw>
                </a:effectLst>
              </a:rPr>
              <a:t>CHURCH AGE</a:t>
            </a:r>
          </a:p>
        </p:txBody>
      </p:sp>
      <p:sp>
        <p:nvSpPr>
          <p:cNvPr id="29" name="TextBox 28">
            <a:extLst>
              <a:ext uri="{FF2B5EF4-FFF2-40B4-BE49-F238E27FC236}">
                <a16:creationId xmlns:a16="http://schemas.microsoft.com/office/drawing/2014/main" id="{DEEA802E-AD98-4A40-AA8D-F8063DDF472A}"/>
              </a:ext>
            </a:extLst>
          </p:cNvPr>
          <p:cNvSpPr txBox="1"/>
          <p:nvPr/>
        </p:nvSpPr>
        <p:spPr>
          <a:xfrm>
            <a:off x="6527404" y="3195923"/>
            <a:ext cx="4129086" cy="646331"/>
          </a:xfrm>
          <a:prstGeom prst="rect">
            <a:avLst/>
          </a:prstGeom>
          <a:noFill/>
        </p:spPr>
        <p:txBody>
          <a:bodyPr wrap="square" rtlCol="0">
            <a:spAutoFit/>
          </a:bodyPr>
          <a:lstStyle/>
          <a:p>
            <a:pPr algn="ctr"/>
            <a:r>
              <a:rPr lang="en-US" sz="3600" b="1" i="1" dirty="0">
                <a:solidFill>
                  <a:schemeClr val="bg1"/>
                </a:solidFill>
                <a:effectLst>
                  <a:outerShdw blurRad="38100" dist="38100" dir="2700000" algn="tl">
                    <a:srgbClr val="000000">
                      <a:alpha val="43137"/>
                    </a:srgbClr>
                  </a:outerShdw>
                </a:effectLst>
              </a:rPr>
              <a:t>TRIBULATION</a:t>
            </a:r>
          </a:p>
        </p:txBody>
      </p:sp>
      <p:sp>
        <p:nvSpPr>
          <p:cNvPr id="30" name="Up Arrow 29">
            <a:extLst>
              <a:ext uri="{FF2B5EF4-FFF2-40B4-BE49-F238E27FC236}">
                <a16:creationId xmlns:a16="http://schemas.microsoft.com/office/drawing/2014/main" id="{815E4845-5C59-D046-8EE5-F358D0716216}"/>
              </a:ext>
            </a:extLst>
          </p:cNvPr>
          <p:cNvSpPr/>
          <p:nvPr/>
        </p:nvSpPr>
        <p:spPr>
          <a:xfrm rot="10800000">
            <a:off x="10435301" y="179296"/>
            <a:ext cx="1595337" cy="3901185"/>
          </a:xfrm>
          <a:prstGeom prst="upArrow">
            <a:avLst>
              <a:gd name="adj1" fmla="val 63517"/>
              <a:gd name="adj2" fmla="val 48648"/>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FBF0C6-916B-9A4B-846A-9B8C882D82ED}"/>
              </a:ext>
            </a:extLst>
          </p:cNvPr>
          <p:cNvSpPr txBox="1"/>
          <p:nvPr/>
        </p:nvSpPr>
        <p:spPr>
          <a:xfrm rot="16200000">
            <a:off x="9330874" y="1729585"/>
            <a:ext cx="3766440"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rPr>
              <a:t>JESUS RETURNS</a:t>
            </a:r>
          </a:p>
        </p:txBody>
      </p:sp>
      <p:sp>
        <p:nvSpPr>
          <p:cNvPr id="33" name="Up Arrow 32">
            <a:extLst>
              <a:ext uri="{FF2B5EF4-FFF2-40B4-BE49-F238E27FC236}">
                <a16:creationId xmlns:a16="http://schemas.microsoft.com/office/drawing/2014/main" id="{47444400-22E2-024D-87A5-95C420687306}"/>
              </a:ext>
            </a:extLst>
          </p:cNvPr>
          <p:cNvSpPr/>
          <p:nvPr/>
        </p:nvSpPr>
        <p:spPr>
          <a:xfrm>
            <a:off x="6688769" y="2035720"/>
            <a:ext cx="237062" cy="2029201"/>
          </a:xfrm>
          <a:prstGeom prst="upArrow">
            <a:avLst>
              <a:gd name="adj1" fmla="val 63517"/>
              <a:gd name="adj2" fmla="val 48648"/>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8E18E68-57D1-CB43-B1ED-30A4617CBAD3}"/>
              </a:ext>
            </a:extLst>
          </p:cNvPr>
          <p:cNvSpPr txBox="1"/>
          <p:nvPr/>
        </p:nvSpPr>
        <p:spPr>
          <a:xfrm>
            <a:off x="5816364" y="1450945"/>
            <a:ext cx="1946011"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rPr>
              <a:t>Rescue</a:t>
            </a:r>
          </a:p>
        </p:txBody>
      </p:sp>
      <p:sp>
        <p:nvSpPr>
          <p:cNvPr id="36" name="Cross 35">
            <a:extLst>
              <a:ext uri="{FF2B5EF4-FFF2-40B4-BE49-F238E27FC236}">
                <a16:creationId xmlns:a16="http://schemas.microsoft.com/office/drawing/2014/main" id="{7080A268-8438-1141-BA59-54B190957B04}"/>
              </a:ext>
            </a:extLst>
          </p:cNvPr>
          <p:cNvSpPr/>
          <p:nvPr/>
        </p:nvSpPr>
        <p:spPr>
          <a:xfrm rot="2755287">
            <a:off x="5157042" y="3731404"/>
            <a:ext cx="1015110" cy="985648"/>
          </a:xfrm>
          <a:prstGeom prst="plus">
            <a:avLst>
              <a:gd name="adj" fmla="val 37836"/>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CDF019C-B46A-9442-8589-77407F47C319}"/>
              </a:ext>
            </a:extLst>
          </p:cNvPr>
          <p:cNvSpPr txBox="1"/>
          <p:nvPr/>
        </p:nvSpPr>
        <p:spPr>
          <a:xfrm>
            <a:off x="5212699" y="3537462"/>
            <a:ext cx="883301" cy="1200329"/>
          </a:xfrm>
          <a:prstGeom prst="rect">
            <a:avLst/>
          </a:prstGeom>
          <a:noFill/>
          <a:ln>
            <a:noFill/>
          </a:ln>
        </p:spPr>
        <p:txBody>
          <a:bodyPr wrap="square" rtlCol="0">
            <a:spAutoFit/>
          </a:bodyPr>
          <a:lstStyle/>
          <a:p>
            <a:pPr algn="ctr"/>
            <a:r>
              <a:rPr lang="en-US" sz="7200" b="1" dirty="0">
                <a:solidFill>
                  <a:schemeClr val="accent4">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4800" b="1" dirty="0">
              <a:solidFill>
                <a:schemeClr val="accent4">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5200321"/>
      </p:ext>
    </p:extLst>
  </p:cSld>
  <p:clrMapOvr>
    <a:masterClrMapping/>
  </p:clrMapOvr>
  <mc:AlternateContent xmlns:mc="http://schemas.openxmlformats.org/markup-compatibility/2006">
    <mc:Choice xmlns:p14="http://schemas.microsoft.com/office/powerpoint/2010/main" Requires="p14">
      <p:transition spd="slow" p14:dur="2500">
        <p14:flip dir="r"/>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1" accel="50000" fill="hold" grpId="0" nodeType="clickEffect" p14:presetBounceEnd="50000">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14:bounceEnd="50000">
                                          <p:cBhvr additive="base">
                                            <p:cTn id="40" dur="1000" fill="hold"/>
                                            <p:tgtEl>
                                              <p:spTgt spid="30"/>
                                            </p:tgtEl>
                                            <p:attrNameLst>
                                              <p:attrName>ppt_x</p:attrName>
                                            </p:attrNameLst>
                                          </p:cBhvr>
                                          <p:tavLst>
                                            <p:tav tm="0">
                                              <p:val>
                                                <p:strVal val="#ppt_x"/>
                                              </p:val>
                                            </p:tav>
                                            <p:tav tm="100000">
                                              <p:val>
                                                <p:strVal val="#ppt_x"/>
                                              </p:val>
                                            </p:tav>
                                          </p:tavLst>
                                        </p:anim>
                                        <p:anim calcmode="lin" valueType="num" p14:bounceEnd="50000">
                                          <p:cBhvr additive="base">
                                            <p:cTn id="41" dur="1000" fill="hold"/>
                                            <p:tgtEl>
                                              <p:spTgt spid="30"/>
                                            </p:tgtEl>
                                            <p:attrNameLst>
                                              <p:attrName>ppt_y</p:attrName>
                                            </p:attrNameLst>
                                          </p:cBhvr>
                                          <p:tavLst>
                                            <p:tav tm="0">
                                              <p:val>
                                                <p:strVal val="0-#ppt_h/2"/>
                                              </p:val>
                                            </p:tav>
                                            <p:tav tm="100000">
                                              <p:val>
                                                <p:strVal val="#ppt_y"/>
                                              </p:val>
                                            </p:tav>
                                          </p:tavLst>
                                        </p:anim>
                                      </p:childTnLst>
                                    </p:cTn>
                                  </p:par>
                                  <p:par>
                                    <p:cTn id="42" presetID="2" presetClass="entr" presetSubtype="1" accel="50000" fill="hold" grpId="0" nodeType="withEffect" p14:presetBounceEnd="50000">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14:bounceEnd="50000">
                                          <p:cBhvr additive="base">
                                            <p:cTn id="44" dur="1000" fill="hold"/>
                                            <p:tgtEl>
                                              <p:spTgt spid="31"/>
                                            </p:tgtEl>
                                            <p:attrNameLst>
                                              <p:attrName>ppt_x</p:attrName>
                                            </p:attrNameLst>
                                          </p:cBhvr>
                                          <p:tavLst>
                                            <p:tav tm="0">
                                              <p:val>
                                                <p:strVal val="#ppt_x"/>
                                              </p:val>
                                            </p:tav>
                                            <p:tav tm="100000">
                                              <p:val>
                                                <p:strVal val="#ppt_x"/>
                                              </p:val>
                                            </p:tav>
                                          </p:tavLst>
                                        </p:anim>
                                        <p:anim calcmode="lin" valueType="num" p14:bounceEnd="50000">
                                          <p:cBhvr additive="base">
                                            <p:cTn id="45" dur="100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p:bldP spid="29" grpId="0"/>
          <p:bldP spid="30" grpId="0" animBg="1"/>
          <p:bldP spid="31" grpId="0"/>
          <p:bldP spid="33" grpId="0" animBg="1"/>
          <p:bldP spid="35" grpId="0"/>
          <p:bldP spid="36" grpId="0" animBg="1"/>
          <p:bldP spid="37"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1" accel="5000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additive="base">
                                            <p:cTn id="40" dur="1000" fill="hold"/>
                                            <p:tgtEl>
                                              <p:spTgt spid="30"/>
                                            </p:tgtEl>
                                            <p:attrNameLst>
                                              <p:attrName>ppt_x</p:attrName>
                                            </p:attrNameLst>
                                          </p:cBhvr>
                                          <p:tavLst>
                                            <p:tav tm="0">
                                              <p:val>
                                                <p:strVal val="#ppt_x"/>
                                              </p:val>
                                            </p:tav>
                                            <p:tav tm="100000">
                                              <p:val>
                                                <p:strVal val="#ppt_x"/>
                                              </p:val>
                                            </p:tav>
                                          </p:tavLst>
                                        </p:anim>
                                        <p:anim calcmode="lin" valueType="num">
                                          <p:cBhvr additive="base">
                                            <p:cTn id="41" dur="1000" fill="hold"/>
                                            <p:tgtEl>
                                              <p:spTgt spid="30"/>
                                            </p:tgtEl>
                                            <p:attrNameLst>
                                              <p:attrName>ppt_y</p:attrName>
                                            </p:attrNameLst>
                                          </p:cBhvr>
                                          <p:tavLst>
                                            <p:tav tm="0">
                                              <p:val>
                                                <p:strVal val="0-#ppt_h/2"/>
                                              </p:val>
                                            </p:tav>
                                            <p:tav tm="100000">
                                              <p:val>
                                                <p:strVal val="#ppt_y"/>
                                              </p:val>
                                            </p:tav>
                                          </p:tavLst>
                                        </p:anim>
                                      </p:childTnLst>
                                    </p:cTn>
                                  </p:par>
                                  <p:par>
                                    <p:cTn id="42" presetID="2" presetClass="entr" presetSubtype="1" accel="50000"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additive="base">
                                            <p:cTn id="44" dur="1000" fill="hold"/>
                                            <p:tgtEl>
                                              <p:spTgt spid="31"/>
                                            </p:tgtEl>
                                            <p:attrNameLst>
                                              <p:attrName>ppt_x</p:attrName>
                                            </p:attrNameLst>
                                          </p:cBhvr>
                                          <p:tavLst>
                                            <p:tav tm="0">
                                              <p:val>
                                                <p:strVal val="#ppt_x"/>
                                              </p:val>
                                            </p:tav>
                                            <p:tav tm="100000">
                                              <p:val>
                                                <p:strVal val="#ppt_x"/>
                                              </p:val>
                                            </p:tav>
                                          </p:tavLst>
                                        </p:anim>
                                        <p:anim calcmode="lin" valueType="num">
                                          <p:cBhvr additive="base">
                                            <p:cTn id="45" dur="100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p:bldP spid="29" grpId="0"/>
          <p:bldP spid="30" grpId="0" animBg="1"/>
          <p:bldP spid="31" grpId="0"/>
          <p:bldP spid="33" grpId="0" animBg="1"/>
          <p:bldP spid="35" grpId="0"/>
          <p:bldP spid="36" grpId="0" animBg="1"/>
          <p:bldP spid="37"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arge clock mounted to the side&#10;&#10;Description automatically generated">
            <a:extLst>
              <a:ext uri="{FF2B5EF4-FFF2-40B4-BE49-F238E27FC236}">
                <a16:creationId xmlns:a16="http://schemas.microsoft.com/office/drawing/2014/main" id="{F3A5B617-8464-AE4B-BA2C-13F0E3BF17E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8000"/>
                    </a14:imgEffect>
                    <a14:imgEffect>
                      <a14:brightnessContrast bright="-52000"/>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1D9CA40D-E48A-B443-B414-E6CD20D70052}"/>
              </a:ext>
            </a:extLst>
          </p:cNvPr>
          <p:cNvSpPr txBox="1"/>
          <p:nvPr/>
        </p:nvSpPr>
        <p:spPr>
          <a:xfrm>
            <a:off x="278296" y="318051"/>
            <a:ext cx="11668539" cy="6268832"/>
          </a:xfrm>
          <a:prstGeom prst="rect">
            <a:avLst/>
          </a:prstGeom>
          <a:noFill/>
        </p:spPr>
        <p:txBody>
          <a:bodyPr wrap="square" rtlCol="0">
            <a:spAutoFit/>
          </a:bodyPr>
          <a:lstStyle/>
          <a:p>
            <a:pPr algn="ctr">
              <a:lnSpc>
                <a:spcPct val="80000"/>
              </a:lnSpc>
            </a:pPr>
            <a:r>
              <a:rPr lang="en-US" sz="5000" b="1" spc="-150" dirty="0">
                <a:solidFill>
                  <a:schemeClr val="bg1"/>
                </a:solidFill>
                <a:effectLst>
                  <a:outerShdw blurRad="38100" dist="38100" dir="2700000" algn="tl">
                    <a:srgbClr val="000000">
                      <a:alpha val="43137"/>
                    </a:srgbClr>
                  </a:outerShdw>
                </a:effectLst>
                <a:latin typeface="Baskerville Old Face" panose="02020602080505020303" pitchFamily="18" charset="77"/>
              </a:rPr>
              <a:t>(David Jeremiah) ﻿Back in 1843, for example, a New Englander named William Miller came to ardently believe in the imminent return of Jesus Christ. Unfortunately, he began to speculate about the date of that return using some dubious mathematical calculations. He collected mounds of data, analyzed it, and was certain he had made no mistakes. He therefore confidently announced to his followers that on March 21, 1843, Jesus Christ would return to the earth…</a:t>
            </a:r>
          </a:p>
        </p:txBody>
      </p:sp>
    </p:spTree>
    <p:extLst>
      <p:ext uri="{BB962C8B-B14F-4D97-AF65-F5344CB8AC3E}">
        <p14:creationId xmlns:p14="http://schemas.microsoft.com/office/powerpoint/2010/main" val="18781634"/>
      </p:ext>
    </p:extLst>
  </p:cSld>
  <p:clrMapOvr>
    <a:masterClrMapping/>
  </p:clrMapOvr>
  <mc:AlternateContent xmlns:mc="http://schemas.openxmlformats.org/markup-compatibility/2006">
    <mc:Choice xmlns:p14="http://schemas.microsoft.com/office/powerpoint/2010/main" Requires="p14">
      <p:transition spd="slow" p14:dur="2000">
        <p:zoom/>
      </p:transition>
    </mc:Choice>
    <mc:Fallback>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arge clock mounted to the side&#10;&#10;Description automatically generated">
            <a:extLst>
              <a:ext uri="{FF2B5EF4-FFF2-40B4-BE49-F238E27FC236}">
                <a16:creationId xmlns:a16="http://schemas.microsoft.com/office/drawing/2014/main" id="{F3A5B617-8464-AE4B-BA2C-13F0E3BF17E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8000"/>
                    </a14:imgEffect>
                    <a14:imgEffect>
                      <a14:brightnessContrast bright="-52000"/>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1D9CA40D-E48A-B443-B414-E6CD20D70052}"/>
              </a:ext>
            </a:extLst>
          </p:cNvPr>
          <p:cNvSpPr txBox="1"/>
          <p:nvPr/>
        </p:nvSpPr>
        <p:spPr>
          <a:xfrm>
            <a:off x="278296" y="298173"/>
            <a:ext cx="11668539" cy="6098208"/>
          </a:xfrm>
          <a:prstGeom prst="rect">
            <a:avLst/>
          </a:prstGeom>
          <a:noFill/>
        </p:spPr>
        <p:txBody>
          <a:bodyPr wrap="square" rtlCol="0">
            <a:spAutoFit/>
          </a:bodyPr>
          <a:lstStyle/>
          <a:p>
            <a:pPr lvl="0" algn="ctr">
              <a:lnSpc>
                <a:spcPct val="80000"/>
              </a:lnSpc>
            </a:pPr>
            <a:r>
              <a:rPr lang="en-US" sz="5400" b="1" spc="-150" dirty="0">
                <a:solidFill>
                  <a:prstClr val="white"/>
                </a:solidFill>
                <a:effectLst>
                  <a:outerShdw blurRad="38100" dist="38100" dir="2700000" algn="tl">
                    <a:srgbClr val="000000">
                      <a:alpha val="43137"/>
                    </a:srgbClr>
                  </a:outerShdw>
                </a:effectLst>
                <a:latin typeface="Baskerville Old Face" panose="02020602080505020303" pitchFamily="18" charset="77"/>
              </a:rPr>
              <a:t>…﻿At midnight on the appointed day, his devoted followers donned their ascension robes, trekked into the mountains, and climbed towering trees to get as high as possible so they would have “less distance to travel through the air” when the Lord returned to take them home. But the day came and went. The Lord did not return. And the trees became awfully uncomfortable.</a:t>
            </a:r>
            <a:endParaRPr kumimoji="0" lang="en-US" sz="5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endParaRPr>
          </a:p>
        </p:txBody>
      </p:sp>
    </p:spTree>
    <p:extLst>
      <p:ext uri="{BB962C8B-B14F-4D97-AF65-F5344CB8AC3E}">
        <p14:creationId xmlns:p14="http://schemas.microsoft.com/office/powerpoint/2010/main" val="36805624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63B1962C-EE2E-4C46-A528-7A1F083A470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2132467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D2DFE8-DDBF-404C-874B-C68199A71677}"/>
              </a:ext>
            </a:extLst>
          </p:cNvPr>
          <p:cNvSpPr txBox="1"/>
          <p:nvPr/>
        </p:nvSpPr>
        <p:spPr>
          <a:xfrm>
            <a:off x="163286" y="-171290"/>
            <a:ext cx="1187087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Avoiding the extremes…</a:t>
            </a:r>
          </a:p>
        </p:txBody>
      </p:sp>
      <p:sp>
        <p:nvSpPr>
          <p:cNvPr id="5" name="TextBox 4">
            <a:extLst>
              <a:ext uri="{FF2B5EF4-FFF2-40B4-BE49-F238E27FC236}">
                <a16:creationId xmlns:a16="http://schemas.microsoft.com/office/drawing/2014/main" id="{A7282BFC-96B1-CC43-AED0-8DE034E1874C}"/>
              </a:ext>
            </a:extLst>
          </p:cNvPr>
          <p:cNvSpPr txBox="1"/>
          <p:nvPr/>
        </p:nvSpPr>
        <p:spPr>
          <a:xfrm>
            <a:off x="0" y="1043439"/>
            <a:ext cx="12192000" cy="6021841"/>
          </a:xfrm>
          <a:prstGeom prst="rect">
            <a:avLst/>
          </a:prstGeom>
          <a:noFill/>
        </p:spPr>
        <p:txBody>
          <a:bodyPr wrap="square" rtlCol="0">
            <a:spAutoFit/>
          </a:bodyPr>
          <a:lstStyle/>
          <a:p>
            <a:pPr marL="285750" marR="0" lvl="0" indent="-2857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4800" b="1" spc="-150" dirty="0">
                <a:solidFill>
                  <a:prstClr val="white"/>
                </a:solidFill>
                <a:effectLst>
                  <a:outerShdw blurRad="38100" dist="38100" dir="2700000" algn="tl">
                    <a:srgbClr val="000000">
                      <a:alpha val="43137"/>
                    </a:srgbClr>
                  </a:outerShdw>
                </a:effectLst>
                <a:latin typeface="Baskerville Old Face" panose="02020602080505020303" pitchFamily="18" charset="77"/>
              </a:rPr>
              <a:t>We need to view world events in light of Biblical truth, not the other way around.</a:t>
            </a:r>
          </a:p>
          <a:p>
            <a:pPr marL="285750" marR="0" lvl="0" indent="-2857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4800" b="1" spc="-150" noProof="0" dirty="0">
                <a:solidFill>
                  <a:prstClr val="white"/>
                </a:solidFill>
                <a:effectLst>
                  <a:outerShdw blurRad="38100" dist="38100" dir="2700000" algn="tl">
                    <a:srgbClr val="000000">
                      <a:alpha val="43137"/>
                    </a:srgbClr>
                  </a:outerShdw>
                </a:effectLst>
                <a:latin typeface="Baskerville Old Face" panose="02020602080505020303" pitchFamily="18" charset="77"/>
              </a:rPr>
              <a:t>Reject date setting outright.</a:t>
            </a:r>
          </a:p>
          <a:p>
            <a:pPr marL="285750" marR="0" lvl="0" indent="-2857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n-US" sz="4800" b="1" i="0" u="none" strike="noStrike" kern="1200" cap="none" spc="-150" normalizeH="0" baseline="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Never</a:t>
            </a:r>
            <a:r>
              <a:rPr kumimoji="0" lang="en-US" sz="4800" b="1" i="0" u="none" strike="noStrike" kern="1200" cap="none" spc="-150" normalizeH="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focus on the future at the </a:t>
            </a:r>
            <a:r>
              <a:rPr kumimoji="0" lang="en-US" sz="4800" b="1" i="1" u="none" strike="noStrike" kern="1200" cap="none" spc="-150" normalizeH="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expense</a:t>
            </a:r>
            <a:r>
              <a:rPr kumimoji="0" lang="en-US" sz="4800" b="1" u="none" strike="noStrike" kern="1200" cap="none" spc="-150" normalizeH="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of the present.</a:t>
            </a:r>
          </a:p>
          <a:p>
            <a:pPr marL="285750" marR="0" lvl="0" indent="-2857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4800" b="1" i="0" spc="-150" baseline="0" noProof="0" dirty="0">
                <a:solidFill>
                  <a:prstClr val="white"/>
                </a:solidFill>
                <a:effectLst>
                  <a:outerShdw blurRad="38100" dist="38100" dir="2700000" algn="tl">
                    <a:srgbClr val="000000">
                      <a:alpha val="43137"/>
                    </a:srgbClr>
                  </a:outerShdw>
                </a:effectLst>
                <a:latin typeface="Baskerville Old Face" panose="02020602080505020303" pitchFamily="18" charset="77"/>
              </a:rPr>
              <a:t>We</a:t>
            </a:r>
            <a:r>
              <a:rPr lang="en-US" sz="4800" b="1" i="0" spc="-150" noProof="0" dirty="0">
                <a:solidFill>
                  <a:prstClr val="white"/>
                </a:solidFill>
                <a:effectLst>
                  <a:outerShdw blurRad="38100" dist="38100" dir="2700000" algn="tl">
                    <a:srgbClr val="000000">
                      <a:alpha val="43137"/>
                    </a:srgbClr>
                  </a:outerShdw>
                </a:effectLst>
                <a:latin typeface="Baskerville Old Face" panose="02020602080505020303" pitchFamily="18" charset="77"/>
              </a:rPr>
              <a:t> live our lives </a:t>
            </a:r>
            <a:r>
              <a:rPr lang="en-US" sz="4800" b="1" i="1" spc="-150" noProof="0" dirty="0">
                <a:solidFill>
                  <a:prstClr val="white"/>
                </a:solidFill>
                <a:effectLst>
                  <a:outerShdw blurRad="38100" dist="38100" dir="2700000" algn="tl">
                    <a:srgbClr val="000000">
                      <a:alpha val="43137"/>
                    </a:srgbClr>
                  </a:outerShdw>
                </a:effectLst>
                <a:latin typeface="Baskerville Old Face" panose="02020602080505020303" pitchFamily="18" charset="77"/>
              </a:rPr>
              <a:t>in light of </a:t>
            </a:r>
            <a:r>
              <a:rPr lang="en-US" sz="4800" b="1" spc="-150" dirty="0">
                <a:solidFill>
                  <a:prstClr val="white"/>
                </a:solidFill>
                <a:effectLst>
                  <a:outerShdw blurRad="38100" dist="38100" dir="2700000" algn="tl">
                    <a:srgbClr val="000000">
                      <a:alpha val="43137"/>
                    </a:srgbClr>
                  </a:outerShdw>
                </a:effectLst>
                <a:latin typeface="Baskerville Old Face" panose="02020602080505020303" pitchFamily="18" charset="77"/>
              </a:rPr>
              <a:t>our eternal destiny.</a:t>
            </a:r>
          </a:p>
          <a:p>
            <a:pPr marL="285750" marR="0" lvl="0" indent="-2857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n-US" sz="48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Avoid</a:t>
            </a:r>
            <a:r>
              <a:rPr kumimoji="0" lang="en-US" sz="4800" b="1" i="0" u="none" strike="noStrike" kern="1200" cap="none" spc="-150" normalizeH="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scoffing.</a:t>
            </a:r>
          </a:p>
          <a:p>
            <a:pPr marL="285750" marR="0" lvl="0" indent="-2857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4800" b="1" spc="-150" noProof="0" dirty="0">
                <a:solidFill>
                  <a:prstClr val="white"/>
                </a:solidFill>
                <a:effectLst>
                  <a:outerShdw blurRad="38100" dist="38100" dir="2700000" algn="tl">
                    <a:srgbClr val="000000">
                      <a:alpha val="43137"/>
                    </a:srgbClr>
                  </a:outerShdw>
                </a:effectLst>
                <a:latin typeface="Baskerville Old Face" panose="02020602080505020303" pitchFamily="18" charset="77"/>
              </a:rPr>
              <a:t>Humbly allow for corrections after further reflection.</a:t>
            </a:r>
          </a:p>
          <a:p>
            <a:pPr marL="285750" marR="0" lvl="0" indent="-2857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n-US" sz="4800" b="1" i="0" u="none" strike="noStrike" kern="1200" cap="none" spc="-150" normalizeH="0" baseline="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Understand</a:t>
            </a:r>
            <a:r>
              <a:rPr kumimoji="0" lang="en-US" sz="4800" b="1" i="0" u="none" strike="noStrike" kern="1200" cap="none" spc="-150" normalizeH="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the difference between negotiables and non-negotiables.</a:t>
            </a:r>
            <a:endParaRPr kumimoji="0" lang="en-US" sz="48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endParaRPr>
          </a:p>
        </p:txBody>
      </p:sp>
    </p:spTree>
    <p:extLst>
      <p:ext uri="{BB962C8B-B14F-4D97-AF65-F5344CB8AC3E}">
        <p14:creationId xmlns:p14="http://schemas.microsoft.com/office/powerpoint/2010/main" val="6397979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dissolv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arge clock mounted to the side&#10;&#10;Description automatically generated">
            <a:extLst>
              <a:ext uri="{FF2B5EF4-FFF2-40B4-BE49-F238E27FC236}">
                <a16:creationId xmlns:a16="http://schemas.microsoft.com/office/drawing/2014/main" id="{790B984A-0F51-914A-958F-95EA5B8C561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8000"/>
                    </a14:imgEffect>
                    <a14:imgEffect>
                      <a14:brightnessContrast bright="-52000"/>
                    </a14:imgEffect>
                  </a14:imgLayer>
                </a14:imgProps>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B522CE30-FCDF-0943-8537-B463066E1238}"/>
              </a:ext>
            </a:extLst>
          </p:cNvPr>
          <p:cNvSpPr txBox="1"/>
          <p:nvPr/>
        </p:nvSpPr>
        <p:spPr>
          <a:xfrm>
            <a:off x="1" y="573735"/>
            <a:ext cx="12192000" cy="6026843"/>
          </a:xfrm>
          <a:prstGeom prst="rect">
            <a:avLst/>
          </a:prstGeom>
          <a:noFill/>
        </p:spPr>
        <p:txBody>
          <a:bodyPr wrap="square" rtlCol="0">
            <a:spAutoFit/>
          </a:bodyPr>
          <a:lstStyle/>
          <a:p>
            <a:pPr algn="ctr">
              <a:lnSpc>
                <a:spcPct val="80000"/>
              </a:lnSpc>
            </a:pPr>
            <a:r>
              <a:rPr lang="en-US" sz="6000" b="1" dirty="0">
                <a:solidFill>
                  <a:schemeClr val="bg1"/>
                </a:solidFill>
                <a:effectLst>
                  <a:outerShdw blurRad="38100" dist="38100" dir="2700000" algn="tl">
                    <a:srgbClr val="000000">
                      <a:alpha val="43137"/>
                    </a:srgbClr>
                  </a:outerShdw>
                </a:effectLst>
                <a:latin typeface="Baskerville Old Face"/>
                <a:cs typeface="Baskerville Old Face"/>
              </a:rPr>
              <a:t>(Ed Hindson) “God’s clock, the clock of history, is ticking away. It never speeds up and never slows down. It just keeps on ticking, continually and relentlessly, moving us closer and closer to the end of the age. How close we are to the end will only be revealed by time itself.”</a:t>
            </a:r>
          </a:p>
        </p:txBody>
      </p:sp>
    </p:spTree>
    <p:extLst>
      <p:ext uri="{BB962C8B-B14F-4D97-AF65-F5344CB8AC3E}">
        <p14:creationId xmlns:p14="http://schemas.microsoft.com/office/powerpoint/2010/main" val="4161277945"/>
      </p:ext>
    </p:extLst>
  </p:cSld>
  <p:clrMapOvr>
    <a:masterClrMapping/>
  </p:clrMapOvr>
  <mc:AlternateContent xmlns:mc="http://schemas.openxmlformats.org/markup-compatibility/2006">
    <mc:Choice xmlns:p14="http://schemas.microsoft.com/office/powerpoint/2010/main" Requires="p14">
      <p:transition spd="slow" p14:dur="1500">
        <p:wheel spokes="1"/>
      </p:transition>
    </mc:Choice>
    <mc:Fallback>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arge clock mounted to the side&#10;&#10;Description automatically generated">
            <a:extLst>
              <a:ext uri="{FF2B5EF4-FFF2-40B4-BE49-F238E27FC236}">
                <a16:creationId xmlns:a16="http://schemas.microsoft.com/office/drawing/2014/main" id="{790B984A-0F51-914A-958F-95EA5B8C561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68000"/>
                    </a14:imgEffect>
                    <a14:imgEffect>
                      <a14:brightnessContrast bright="-52000"/>
                    </a14:imgEffect>
                  </a14:imgLayer>
                </a14:imgProps>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B522CE30-FCDF-0943-8537-B463066E1238}"/>
              </a:ext>
            </a:extLst>
          </p:cNvPr>
          <p:cNvSpPr txBox="1"/>
          <p:nvPr/>
        </p:nvSpPr>
        <p:spPr>
          <a:xfrm>
            <a:off x="1" y="573735"/>
            <a:ext cx="12192000" cy="6026843"/>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a:ea typeface="+mn-ea"/>
                <a:cs typeface="Baskerville Old Face"/>
              </a:rPr>
              <a:t>(Ed Hindson) “God’s clock, the clock of history, is ticking away. It never speeds up and never slows down. It just keeps on ticking, continually and relentlessly, moving us closer and closer to the end of the age. How close we are to the end will only be revealed by time itself.”</a:t>
            </a:r>
          </a:p>
        </p:txBody>
      </p:sp>
      <p:sp>
        <p:nvSpPr>
          <p:cNvPr id="4" name="Rectangle 3">
            <a:extLst>
              <a:ext uri="{FF2B5EF4-FFF2-40B4-BE49-F238E27FC236}">
                <a16:creationId xmlns:a16="http://schemas.microsoft.com/office/drawing/2014/main" id="{2FF186FC-B43B-7941-8EA6-CFDCD4C27E05}"/>
              </a:ext>
            </a:extLst>
          </p:cNvPr>
          <p:cNvSpPr/>
          <p:nvPr/>
        </p:nvSpPr>
        <p:spPr>
          <a:xfrm>
            <a:off x="322730" y="2115671"/>
            <a:ext cx="11438964" cy="416859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7200" b="1" dirty="0">
                <a:effectLst>
                  <a:outerShdw blurRad="38100" dist="38100" dir="2700000" algn="tl">
                    <a:srgbClr val="000000">
                      <a:alpha val="43137"/>
                    </a:srgbClr>
                  </a:outerShdw>
                </a:effectLst>
                <a:latin typeface="Baskerville Old Face" panose="02020602080505020303" pitchFamily="18" charset="77"/>
              </a:rPr>
              <a:t>(Mk. 13:32) But as for that day or hour </a:t>
            </a:r>
            <a:r>
              <a:rPr lang="en-US" sz="7200" b="1" u="sng" dirty="0">
                <a:solidFill>
                  <a:schemeClr val="accent4"/>
                </a:solidFill>
                <a:effectLst>
                  <a:outerShdw blurRad="38100" dist="38100" dir="2700000" algn="tl">
                    <a:srgbClr val="000000">
                      <a:alpha val="43137"/>
                    </a:srgbClr>
                  </a:outerShdw>
                </a:effectLst>
                <a:latin typeface="Baskerville Old Face" panose="02020602080505020303" pitchFamily="18" charset="77"/>
              </a:rPr>
              <a:t>no one knows it</a:t>
            </a:r>
            <a:r>
              <a:rPr lang="en-US" sz="7200" b="1" dirty="0">
                <a:effectLst>
                  <a:outerShdw blurRad="38100" dist="38100" dir="2700000" algn="tl">
                    <a:srgbClr val="000000">
                      <a:alpha val="43137"/>
                    </a:srgbClr>
                  </a:outerShdw>
                </a:effectLst>
                <a:latin typeface="Baskerville Old Face" panose="02020602080505020303" pitchFamily="18" charset="77"/>
              </a:rPr>
              <a:t>—neither the angels in heaven, nor the Son—only the Father.</a:t>
            </a:r>
          </a:p>
        </p:txBody>
      </p:sp>
    </p:spTree>
    <p:extLst>
      <p:ext uri="{BB962C8B-B14F-4D97-AF65-F5344CB8AC3E}">
        <p14:creationId xmlns:p14="http://schemas.microsoft.com/office/powerpoint/2010/main" val="18926737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A913835B-8303-1041-AC11-7BCAAEDBDF45}"/>
              </a:ext>
            </a:extLst>
          </p:cNvPr>
          <p:cNvPicPr>
            <a:picLocks noChangeAspect="1"/>
          </p:cNvPicPr>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3638058393"/>
      </p:ext>
    </p:extLst>
  </p:cSld>
  <p:clrMapOvr>
    <a:masterClrMapping/>
  </p:clrMapOvr>
  <mc:AlternateContent xmlns:mc="http://schemas.openxmlformats.org/markup-compatibility/2006">
    <mc:Choice xmlns:p14="http://schemas.microsoft.com/office/powerpoint/2010/main" Requires="p14">
      <p:transition spd="slow" p14:dur="2000">
        <p14:ripp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oat floating on a rocky shore next to a body of water&#10;&#10;Description automatically generated">
            <a:extLst>
              <a:ext uri="{FF2B5EF4-FFF2-40B4-BE49-F238E27FC236}">
                <a16:creationId xmlns:a16="http://schemas.microsoft.com/office/drawing/2014/main" id="{A94D4768-AFEF-A940-816C-436295709717}"/>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40000"/>
                    </a14:imgEffect>
                    <a14:imgEffect>
                      <a14:brightnessContrast bright="-50000" contrast="4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3B7D728-7CA2-B14A-B89B-9ED19A0A33F2}"/>
              </a:ext>
            </a:extLst>
          </p:cNvPr>
          <p:cNvSpPr txBox="1"/>
          <p:nvPr/>
        </p:nvSpPr>
        <p:spPr>
          <a:xfrm>
            <a:off x="1" y="500063"/>
            <a:ext cx="12191999" cy="3418436"/>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4. “Tell us, when will these things happen? And what will be the sign that all these things are about to take place?”</a:t>
            </a:r>
          </a:p>
        </p:txBody>
      </p:sp>
      <p:sp>
        <p:nvSpPr>
          <p:cNvPr id="3" name="TextBox 2">
            <a:extLst>
              <a:ext uri="{FF2B5EF4-FFF2-40B4-BE49-F238E27FC236}">
                <a16:creationId xmlns:a16="http://schemas.microsoft.com/office/drawing/2014/main" id="{74C27E88-8F36-074A-80FC-B2386A80117C}"/>
              </a:ext>
            </a:extLst>
          </p:cNvPr>
          <p:cNvSpPr txBox="1"/>
          <p:nvPr/>
        </p:nvSpPr>
        <p:spPr>
          <a:xfrm>
            <a:off x="-1" y="5972174"/>
            <a:ext cx="5200650"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0A8DB"/>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Mark 13</a:t>
            </a:r>
          </a:p>
        </p:txBody>
      </p:sp>
      <p:pic>
        <p:nvPicPr>
          <p:cNvPr id="9" name="Picture 8" descr="A picture containing drawing, plate&#10;&#10;Description automatically generated">
            <a:extLst>
              <a:ext uri="{FF2B5EF4-FFF2-40B4-BE49-F238E27FC236}">
                <a16:creationId xmlns:a16="http://schemas.microsoft.com/office/drawing/2014/main" id="{545DDC69-80AC-284B-BE79-30080D2E85F5}"/>
              </a:ext>
            </a:extLst>
          </p:cNvPr>
          <p:cNvPicPr>
            <a:picLocks noChangeAspect="1"/>
          </p:cNvPicPr>
          <p:nvPr/>
        </p:nvPicPr>
        <p:blipFill>
          <a:blip r:embed="rId5" cstate="screen">
            <a:alphaModFix amt="20000"/>
            <a:extLst>
              <a:ext uri="{28A0092B-C50C-407E-A947-70E740481C1C}">
                <a14:useLocalDpi xmlns:a14="http://schemas.microsoft.com/office/drawing/2010/main"/>
              </a:ext>
            </a:extLst>
          </a:blip>
          <a:stretch>
            <a:fillRect/>
          </a:stretch>
        </p:blipFill>
        <p:spPr>
          <a:xfrm>
            <a:off x="10043431" y="6156735"/>
            <a:ext cx="2091418" cy="584880"/>
          </a:xfrm>
          <a:prstGeom prst="rect">
            <a:avLst/>
          </a:prstGeom>
        </p:spPr>
      </p:pic>
      <p:sp>
        <p:nvSpPr>
          <p:cNvPr id="4" name="Rectangle 3">
            <a:extLst>
              <a:ext uri="{FF2B5EF4-FFF2-40B4-BE49-F238E27FC236}">
                <a16:creationId xmlns:a16="http://schemas.microsoft.com/office/drawing/2014/main" id="{4228ACC2-9B8D-0E45-8416-CD64F8D83DBF}"/>
              </a:ext>
            </a:extLst>
          </p:cNvPr>
          <p:cNvSpPr/>
          <p:nvPr/>
        </p:nvSpPr>
        <p:spPr>
          <a:xfrm>
            <a:off x="0" y="3918499"/>
            <a:ext cx="12191999" cy="2823116"/>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58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(Matt. 24: 3) “Tell us, when will these things happen? And </a:t>
            </a:r>
            <a:r>
              <a:rPr kumimoji="0" lang="en-US" sz="5800" b="1" i="0" u="sng" strike="noStrike" kern="1200" cap="none" spc="-15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what will be the sign of your coming</a:t>
            </a:r>
            <a:r>
              <a:rPr kumimoji="0" lang="en-US" sz="5800" b="1" i="0" strike="noStrike" kern="1200" cap="none" spc="-15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a:t>
            </a:r>
            <a:r>
              <a:rPr kumimoji="0" lang="en-US" sz="5800" b="1" i="0"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and of the end of the age</a:t>
            </a:r>
            <a:r>
              <a:rPr kumimoji="0" lang="en-US" sz="58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a:t>
            </a:r>
          </a:p>
        </p:txBody>
      </p:sp>
    </p:spTree>
    <p:extLst>
      <p:ext uri="{BB962C8B-B14F-4D97-AF65-F5344CB8AC3E}">
        <p14:creationId xmlns:p14="http://schemas.microsoft.com/office/powerpoint/2010/main" val="353528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fill="hold" grpId="0" nodeType="click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A picture containing water, sky, dark, person&#10;&#10;Description automatically generated">
            <a:extLst>
              <a:ext uri="{FF2B5EF4-FFF2-40B4-BE49-F238E27FC236}">
                <a16:creationId xmlns:a16="http://schemas.microsoft.com/office/drawing/2014/main" id="{B8E93C94-F164-3040-B70D-AD7A4B6F13DA}"/>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b="-1"/>
          <a:stretch/>
        </p:blipFill>
        <p:spPr>
          <a:xfrm>
            <a:off x="20" y="10"/>
            <a:ext cx="12191980" cy="6857990"/>
          </a:xfrm>
          <a:prstGeom prst="rect">
            <a:avLst/>
          </a:prstGeom>
        </p:spPr>
      </p:pic>
      <p:sp>
        <p:nvSpPr>
          <p:cNvPr id="6" name="TextBox 5">
            <a:extLst>
              <a:ext uri="{FF2B5EF4-FFF2-40B4-BE49-F238E27FC236}">
                <a16:creationId xmlns:a16="http://schemas.microsoft.com/office/drawing/2014/main" id="{D4BFE05F-E124-1743-BB87-CBD4240ABA70}"/>
              </a:ext>
            </a:extLst>
          </p:cNvPr>
          <p:cNvSpPr txBox="1"/>
          <p:nvPr/>
        </p:nvSpPr>
        <p:spPr>
          <a:xfrm>
            <a:off x="240632" y="0"/>
            <a:ext cx="1172677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Matthew 16:1-3</a:t>
            </a:r>
            <a:endParaRPr kumimoji="0" lang="en-US" sz="18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endParaRPr>
          </a:p>
        </p:txBody>
      </p:sp>
      <p:sp>
        <p:nvSpPr>
          <p:cNvPr id="7" name="TextBox 6">
            <a:extLst>
              <a:ext uri="{FF2B5EF4-FFF2-40B4-BE49-F238E27FC236}">
                <a16:creationId xmlns:a16="http://schemas.microsoft.com/office/drawing/2014/main" id="{4745F3FB-E516-CA42-A816-5A0CBE3C7646}"/>
              </a:ext>
            </a:extLst>
          </p:cNvPr>
          <p:cNvSpPr txBox="1"/>
          <p:nvPr/>
        </p:nvSpPr>
        <p:spPr>
          <a:xfrm>
            <a:off x="0" y="1569660"/>
            <a:ext cx="12192000" cy="3072188"/>
          </a:xfrm>
          <a:prstGeom prst="rect">
            <a:avLst/>
          </a:prstGeom>
          <a:noFill/>
        </p:spPr>
        <p:txBody>
          <a:bodyPr wrap="square" rtlCol="0">
            <a:spAutoFit/>
          </a:bodyPr>
          <a:lstStyle/>
          <a:p>
            <a:pPr lvl="0" algn="ctr">
              <a:lnSpc>
                <a:spcPct val="80000"/>
              </a:lnSpc>
            </a:pPr>
            <a:r>
              <a:rPr lang="en-US" sz="6000" b="1" dirty="0">
                <a:solidFill>
                  <a:prstClr val="white"/>
                </a:solidFill>
                <a:effectLst>
                  <a:outerShdw blurRad="38100" dist="38100" dir="2700000" algn="tl">
                    <a:srgbClr val="000000">
                      <a:alpha val="43137"/>
                    </a:srgbClr>
                  </a:outerShdw>
                </a:effectLst>
                <a:latin typeface="Baskerville Old Face" panose="02020602080505020303" pitchFamily="18" charset="77"/>
              </a:rPr>
              <a:t>Now when the Pharisees and Sadducees came to test Jesus, they asked him to show them a sign from heaven...</a:t>
            </a:r>
          </a:p>
        </p:txBody>
      </p:sp>
    </p:spTree>
    <p:extLst>
      <p:ext uri="{BB962C8B-B14F-4D97-AF65-F5344CB8AC3E}">
        <p14:creationId xmlns:p14="http://schemas.microsoft.com/office/powerpoint/2010/main" val="21362683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A picture containing water, sky, dark, person&#10;&#10;Description automatically generated">
            <a:extLst>
              <a:ext uri="{FF2B5EF4-FFF2-40B4-BE49-F238E27FC236}">
                <a16:creationId xmlns:a16="http://schemas.microsoft.com/office/drawing/2014/main" id="{B8E93C94-F164-3040-B70D-AD7A4B6F13DA}"/>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b="-1"/>
          <a:stretch/>
        </p:blipFill>
        <p:spPr>
          <a:xfrm>
            <a:off x="20" y="10"/>
            <a:ext cx="12191980" cy="6857990"/>
          </a:xfrm>
          <a:prstGeom prst="rect">
            <a:avLst/>
          </a:prstGeom>
        </p:spPr>
      </p:pic>
      <p:sp>
        <p:nvSpPr>
          <p:cNvPr id="6" name="TextBox 5">
            <a:extLst>
              <a:ext uri="{FF2B5EF4-FFF2-40B4-BE49-F238E27FC236}">
                <a16:creationId xmlns:a16="http://schemas.microsoft.com/office/drawing/2014/main" id="{D4BFE05F-E124-1743-BB87-CBD4240ABA70}"/>
              </a:ext>
            </a:extLst>
          </p:cNvPr>
          <p:cNvSpPr txBox="1"/>
          <p:nvPr/>
        </p:nvSpPr>
        <p:spPr>
          <a:xfrm>
            <a:off x="240632" y="0"/>
            <a:ext cx="1172677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Matthew 16:1-3</a:t>
            </a:r>
            <a:endParaRPr kumimoji="0" lang="en-US" sz="18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endParaRPr>
          </a:p>
        </p:txBody>
      </p:sp>
      <p:sp>
        <p:nvSpPr>
          <p:cNvPr id="7" name="TextBox 6">
            <a:extLst>
              <a:ext uri="{FF2B5EF4-FFF2-40B4-BE49-F238E27FC236}">
                <a16:creationId xmlns:a16="http://schemas.microsoft.com/office/drawing/2014/main" id="{4745F3FB-E516-CA42-A816-5A0CBE3C7646}"/>
              </a:ext>
            </a:extLst>
          </p:cNvPr>
          <p:cNvSpPr txBox="1"/>
          <p:nvPr/>
        </p:nvSpPr>
        <p:spPr>
          <a:xfrm>
            <a:off x="0" y="1569660"/>
            <a:ext cx="12192000" cy="4768613"/>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…He said, “When evening comes you say, ‘It will be fair weather, because the sky is red,’ and in the morning, ‘It will be stormy today, because the sky is red and darkening.’ </a:t>
            </a:r>
            <a:r>
              <a:rPr kumimoji="0" lang="en-US" sz="5400" b="1" i="0" u="sng"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You know how to judge correctly the appearance of the sky, but you cannot evaluate the signs of the times</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a:t>
            </a:r>
          </a:p>
        </p:txBody>
      </p:sp>
    </p:spTree>
    <p:extLst>
      <p:ext uri="{BB962C8B-B14F-4D97-AF65-F5344CB8AC3E}">
        <p14:creationId xmlns:p14="http://schemas.microsoft.com/office/powerpoint/2010/main" val="19272090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9F6DCA-B46C-0845-9A2F-9888FA9D0D03}"/>
              </a:ext>
            </a:extLst>
          </p:cNvPr>
          <p:cNvSpPr txBox="1"/>
          <p:nvPr/>
        </p:nvSpPr>
        <p:spPr>
          <a:xfrm>
            <a:off x="0" y="2105561"/>
            <a:ext cx="121920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The </a:t>
            </a:r>
            <a:r>
              <a:rPr kumimoji="0" lang="en-US" sz="80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PICTURE </a:t>
            </a:r>
            <a:r>
              <a:rPr kumimoji="0" lang="en-US" sz="8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of his return</a:t>
            </a:r>
          </a:p>
        </p:txBody>
      </p:sp>
    </p:spTree>
    <p:extLst>
      <p:ext uri="{BB962C8B-B14F-4D97-AF65-F5344CB8AC3E}">
        <p14:creationId xmlns:p14="http://schemas.microsoft.com/office/powerpoint/2010/main" val="1626466790"/>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oat floating on a rocky shore next to a body of water&#10;&#10;Description automatically generated">
            <a:extLst>
              <a:ext uri="{FF2B5EF4-FFF2-40B4-BE49-F238E27FC236}">
                <a16:creationId xmlns:a16="http://schemas.microsoft.com/office/drawing/2014/main" id="{A94D4768-AFEF-A940-816C-436295709717}"/>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40000"/>
                    </a14:imgEffect>
                    <a14:imgEffect>
                      <a14:brightnessContrast bright="-50000" contrast="4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3B7D728-7CA2-B14A-B89B-9ED19A0A33F2}"/>
              </a:ext>
            </a:extLst>
          </p:cNvPr>
          <p:cNvSpPr txBox="1"/>
          <p:nvPr/>
        </p:nvSpPr>
        <p:spPr>
          <a:xfrm>
            <a:off x="1" y="500063"/>
            <a:ext cx="12191999" cy="2587440"/>
          </a:xfrm>
          <a:prstGeom prst="rect">
            <a:avLst/>
          </a:prstGeom>
          <a:noFill/>
        </p:spPr>
        <p:txBody>
          <a:bodyPr wrap="square" rtlCol="0">
            <a:spAutoFit/>
          </a:bodyPr>
          <a:lstStyle/>
          <a:p>
            <a:pPr algn="ctr" defTabSz="457200">
              <a:lnSpc>
                <a:spcPct val="90000"/>
              </a:lnSpc>
              <a:defRPr/>
            </a:pPr>
            <a:r>
              <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26</a:t>
            </a:r>
            <a:r>
              <a:rPr lang="en-US" sz="6000" b="1" dirty="0">
                <a:solidFill>
                  <a:prstClr val="white"/>
                </a:solidFill>
                <a:effectLst>
                  <a:outerShdw blurRad="38100" dist="38100" dir="2700000" algn="tl">
                    <a:srgbClr val="000000">
                      <a:alpha val="43137"/>
                    </a:srgbClr>
                  </a:outerShdw>
                </a:effectLst>
                <a:latin typeface="Baskerville Old Face" panose="02020602080505020303" pitchFamily="18" charset="77"/>
              </a:rPr>
              <a:t>. Then everyone will see the Son of Man arriving in the clouds with great power and glory.</a:t>
            </a:r>
            <a:endPar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endParaRPr>
          </a:p>
        </p:txBody>
      </p:sp>
      <p:sp>
        <p:nvSpPr>
          <p:cNvPr id="3" name="TextBox 2">
            <a:extLst>
              <a:ext uri="{FF2B5EF4-FFF2-40B4-BE49-F238E27FC236}">
                <a16:creationId xmlns:a16="http://schemas.microsoft.com/office/drawing/2014/main" id="{74C27E88-8F36-074A-80FC-B2386A80117C}"/>
              </a:ext>
            </a:extLst>
          </p:cNvPr>
          <p:cNvSpPr txBox="1"/>
          <p:nvPr/>
        </p:nvSpPr>
        <p:spPr>
          <a:xfrm>
            <a:off x="-1" y="5972174"/>
            <a:ext cx="5200650"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0A8DB"/>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Mark 13</a:t>
            </a:r>
          </a:p>
        </p:txBody>
      </p:sp>
      <p:pic>
        <p:nvPicPr>
          <p:cNvPr id="9" name="Picture 8" descr="A picture containing drawing, plate&#10;&#10;Description automatically generated">
            <a:extLst>
              <a:ext uri="{FF2B5EF4-FFF2-40B4-BE49-F238E27FC236}">
                <a16:creationId xmlns:a16="http://schemas.microsoft.com/office/drawing/2014/main" id="{545DDC69-80AC-284B-BE79-30080D2E85F5}"/>
              </a:ext>
            </a:extLst>
          </p:cNvPr>
          <p:cNvPicPr>
            <a:picLocks noChangeAspect="1"/>
          </p:cNvPicPr>
          <p:nvPr/>
        </p:nvPicPr>
        <p:blipFill>
          <a:blip r:embed="rId5" cstate="screen">
            <a:alphaModFix amt="20000"/>
            <a:extLst>
              <a:ext uri="{28A0092B-C50C-407E-A947-70E740481C1C}">
                <a14:useLocalDpi xmlns:a14="http://schemas.microsoft.com/office/drawing/2010/main"/>
              </a:ext>
            </a:extLst>
          </a:blip>
          <a:stretch>
            <a:fillRect/>
          </a:stretch>
        </p:blipFill>
        <p:spPr>
          <a:xfrm>
            <a:off x="10043431" y="6156735"/>
            <a:ext cx="2091418" cy="584880"/>
          </a:xfrm>
          <a:prstGeom prst="rect">
            <a:avLst/>
          </a:prstGeom>
        </p:spPr>
      </p:pic>
    </p:spTree>
    <p:extLst>
      <p:ext uri="{BB962C8B-B14F-4D97-AF65-F5344CB8AC3E}">
        <p14:creationId xmlns:p14="http://schemas.microsoft.com/office/powerpoint/2010/main" val="3776638399"/>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oat floating on a rocky shore next to a body of water&#10;&#10;Description automatically generated">
            <a:extLst>
              <a:ext uri="{FF2B5EF4-FFF2-40B4-BE49-F238E27FC236}">
                <a16:creationId xmlns:a16="http://schemas.microsoft.com/office/drawing/2014/main" id="{A94D4768-AFEF-A940-816C-436295709717}"/>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40000"/>
                    </a14:imgEffect>
                    <a14:imgEffect>
                      <a14:brightnessContrast bright="-50000" contrast="4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3B7D728-7CA2-B14A-B89B-9ED19A0A33F2}"/>
              </a:ext>
            </a:extLst>
          </p:cNvPr>
          <p:cNvSpPr txBox="1"/>
          <p:nvPr/>
        </p:nvSpPr>
        <p:spPr>
          <a:xfrm>
            <a:off x="1" y="500063"/>
            <a:ext cx="12191999" cy="2587440"/>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26. Then </a:t>
            </a:r>
            <a:r>
              <a:rPr kumimoji="0" lang="en-US" sz="6000" b="1" i="0" u="sng"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everyone will see</a:t>
            </a:r>
            <a:r>
              <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the Son of Man arriving in the clouds with great power and glory.</a:t>
            </a:r>
          </a:p>
        </p:txBody>
      </p:sp>
      <p:sp>
        <p:nvSpPr>
          <p:cNvPr id="3" name="TextBox 2">
            <a:extLst>
              <a:ext uri="{FF2B5EF4-FFF2-40B4-BE49-F238E27FC236}">
                <a16:creationId xmlns:a16="http://schemas.microsoft.com/office/drawing/2014/main" id="{74C27E88-8F36-074A-80FC-B2386A80117C}"/>
              </a:ext>
            </a:extLst>
          </p:cNvPr>
          <p:cNvSpPr txBox="1"/>
          <p:nvPr/>
        </p:nvSpPr>
        <p:spPr>
          <a:xfrm>
            <a:off x="-1" y="5972174"/>
            <a:ext cx="5200650"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0A8DB"/>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Mark 13</a:t>
            </a:r>
          </a:p>
        </p:txBody>
      </p:sp>
      <p:pic>
        <p:nvPicPr>
          <p:cNvPr id="9" name="Picture 8" descr="A picture containing drawing, plate&#10;&#10;Description automatically generated">
            <a:extLst>
              <a:ext uri="{FF2B5EF4-FFF2-40B4-BE49-F238E27FC236}">
                <a16:creationId xmlns:a16="http://schemas.microsoft.com/office/drawing/2014/main" id="{545DDC69-80AC-284B-BE79-30080D2E85F5}"/>
              </a:ext>
            </a:extLst>
          </p:cNvPr>
          <p:cNvPicPr>
            <a:picLocks noChangeAspect="1"/>
          </p:cNvPicPr>
          <p:nvPr/>
        </p:nvPicPr>
        <p:blipFill>
          <a:blip r:embed="rId5" cstate="screen">
            <a:alphaModFix amt="20000"/>
            <a:extLst>
              <a:ext uri="{28A0092B-C50C-407E-A947-70E740481C1C}">
                <a14:useLocalDpi xmlns:a14="http://schemas.microsoft.com/office/drawing/2010/main"/>
              </a:ext>
            </a:extLst>
          </a:blip>
          <a:stretch>
            <a:fillRect/>
          </a:stretch>
        </p:blipFill>
        <p:spPr>
          <a:xfrm>
            <a:off x="10043431" y="6156735"/>
            <a:ext cx="2091418" cy="584880"/>
          </a:xfrm>
          <a:prstGeom prst="rect">
            <a:avLst/>
          </a:prstGeom>
        </p:spPr>
      </p:pic>
    </p:spTree>
    <p:extLst>
      <p:ext uri="{BB962C8B-B14F-4D97-AF65-F5344CB8AC3E}">
        <p14:creationId xmlns:p14="http://schemas.microsoft.com/office/powerpoint/2010/main" val="22778471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A picture containing water, sky, dark, person&#10;&#10;Description automatically generated">
            <a:extLst>
              <a:ext uri="{FF2B5EF4-FFF2-40B4-BE49-F238E27FC236}">
                <a16:creationId xmlns:a16="http://schemas.microsoft.com/office/drawing/2014/main" id="{B8E93C94-F164-3040-B70D-AD7A4B6F13DA}"/>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b="-1"/>
          <a:stretch/>
        </p:blipFill>
        <p:spPr>
          <a:xfrm>
            <a:off x="20" y="10"/>
            <a:ext cx="12191980" cy="6857990"/>
          </a:xfrm>
          <a:prstGeom prst="rect">
            <a:avLst/>
          </a:prstGeom>
        </p:spPr>
      </p:pic>
      <p:sp>
        <p:nvSpPr>
          <p:cNvPr id="6" name="TextBox 5">
            <a:extLst>
              <a:ext uri="{FF2B5EF4-FFF2-40B4-BE49-F238E27FC236}">
                <a16:creationId xmlns:a16="http://schemas.microsoft.com/office/drawing/2014/main" id="{D4BFE05F-E124-1743-BB87-CBD4240ABA70}"/>
              </a:ext>
            </a:extLst>
          </p:cNvPr>
          <p:cNvSpPr txBox="1"/>
          <p:nvPr/>
        </p:nvSpPr>
        <p:spPr>
          <a:xfrm>
            <a:off x="240632" y="0"/>
            <a:ext cx="1172677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Matthew 24:27</a:t>
            </a:r>
            <a:endParaRPr kumimoji="0" lang="en-US" sz="18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endParaRPr>
          </a:p>
        </p:txBody>
      </p:sp>
      <p:sp>
        <p:nvSpPr>
          <p:cNvPr id="7" name="TextBox 6">
            <a:extLst>
              <a:ext uri="{FF2B5EF4-FFF2-40B4-BE49-F238E27FC236}">
                <a16:creationId xmlns:a16="http://schemas.microsoft.com/office/drawing/2014/main" id="{4745F3FB-E516-CA42-A816-5A0CBE3C7646}"/>
              </a:ext>
            </a:extLst>
          </p:cNvPr>
          <p:cNvSpPr txBox="1"/>
          <p:nvPr/>
        </p:nvSpPr>
        <p:spPr>
          <a:xfrm>
            <a:off x="0" y="1569660"/>
            <a:ext cx="12192000" cy="2333524"/>
          </a:xfrm>
          <a:prstGeom prst="rect">
            <a:avLst/>
          </a:prstGeom>
          <a:noFill/>
        </p:spPr>
        <p:txBody>
          <a:bodyPr wrap="square" rtlCol="0">
            <a:spAutoFit/>
          </a:bodyPr>
          <a:lstStyle/>
          <a:p>
            <a:pPr lvl="0" algn="ctr">
              <a:lnSpc>
                <a:spcPct val="80000"/>
              </a:lnSpc>
            </a:pPr>
            <a:r>
              <a:rPr lang="en-US" sz="6000" b="1" dirty="0">
                <a:solidFill>
                  <a:prstClr val="white"/>
                </a:solidFill>
                <a:effectLst>
                  <a:outerShdw blurRad="38100" dist="38100" dir="2700000" algn="tl">
                    <a:srgbClr val="000000">
                      <a:alpha val="43137"/>
                    </a:srgbClr>
                  </a:outerShdw>
                </a:effectLst>
                <a:latin typeface="Baskerville Old Face" panose="02020602080505020303" pitchFamily="18" charset="77"/>
              </a:rPr>
              <a:t>For </a:t>
            </a:r>
            <a:r>
              <a:rPr lang="en-US" sz="6000" b="1" u="sng" dirty="0">
                <a:solidFill>
                  <a:schemeClr val="accent4"/>
                </a:solidFill>
                <a:effectLst>
                  <a:outerShdw blurRad="38100" dist="38100" dir="2700000" algn="tl">
                    <a:srgbClr val="000000">
                      <a:alpha val="43137"/>
                    </a:srgbClr>
                  </a:outerShdw>
                </a:effectLst>
                <a:latin typeface="Baskerville Old Face" panose="02020602080505020303" pitchFamily="18" charset="77"/>
              </a:rPr>
              <a:t>just like the lightning</a:t>
            </a:r>
            <a:r>
              <a:rPr lang="en-US" sz="6000" b="1" dirty="0">
                <a:solidFill>
                  <a:schemeClr val="accent4"/>
                </a:solidFill>
                <a:effectLst>
                  <a:outerShdw blurRad="38100" dist="38100" dir="2700000" algn="tl">
                    <a:srgbClr val="000000">
                      <a:alpha val="43137"/>
                    </a:srgbClr>
                  </a:outerShdw>
                </a:effectLst>
                <a:latin typeface="Baskerville Old Face" panose="02020602080505020303" pitchFamily="18" charset="77"/>
              </a:rPr>
              <a:t> </a:t>
            </a:r>
            <a:r>
              <a:rPr lang="en-US" sz="6000" b="1" dirty="0">
                <a:solidFill>
                  <a:schemeClr val="bg1"/>
                </a:solidFill>
                <a:effectLst>
                  <a:outerShdw blurRad="38100" dist="38100" dir="2700000" algn="tl">
                    <a:srgbClr val="000000">
                      <a:alpha val="43137"/>
                    </a:srgbClr>
                  </a:outerShdw>
                </a:effectLst>
                <a:latin typeface="Baskerville Old Face" panose="02020602080505020303" pitchFamily="18" charset="77"/>
              </a:rPr>
              <a:t>comes from the east and flashes to the west, </a:t>
            </a:r>
            <a:r>
              <a:rPr lang="en-US" sz="6000" b="1" u="sng" dirty="0">
                <a:solidFill>
                  <a:schemeClr val="accent4"/>
                </a:solidFill>
                <a:effectLst>
                  <a:outerShdw blurRad="38100" dist="38100" dir="2700000" algn="tl">
                    <a:srgbClr val="000000">
                      <a:alpha val="43137"/>
                    </a:srgbClr>
                  </a:outerShdw>
                </a:effectLst>
                <a:latin typeface="Baskerville Old Face" panose="02020602080505020303" pitchFamily="18" charset="77"/>
              </a:rPr>
              <a:t>so the coming of the Son of Man will be</a:t>
            </a:r>
            <a:r>
              <a:rPr lang="en-US" sz="6000" b="1" dirty="0">
                <a:solidFill>
                  <a:prstClr val="white"/>
                </a:solidFill>
                <a:effectLst>
                  <a:outerShdw blurRad="38100" dist="38100" dir="2700000" algn="tl">
                    <a:srgbClr val="000000">
                      <a:alpha val="43137"/>
                    </a:srgbClr>
                  </a:outerShdw>
                </a:effectLst>
                <a:latin typeface="Baskerville Old Face" panose="02020602080505020303" pitchFamily="18" charset="77"/>
              </a:rPr>
              <a:t>. </a:t>
            </a:r>
          </a:p>
        </p:txBody>
      </p:sp>
    </p:spTree>
    <p:extLst>
      <p:ext uri="{BB962C8B-B14F-4D97-AF65-F5344CB8AC3E}">
        <p14:creationId xmlns:p14="http://schemas.microsoft.com/office/powerpoint/2010/main" val="41522005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A picture containing water, sky, dark, person&#10;&#10;Description automatically generated">
            <a:extLst>
              <a:ext uri="{FF2B5EF4-FFF2-40B4-BE49-F238E27FC236}">
                <a16:creationId xmlns:a16="http://schemas.microsoft.com/office/drawing/2014/main" id="{B8E93C94-F164-3040-B70D-AD7A4B6F13DA}"/>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b="-1"/>
          <a:stretch/>
        </p:blipFill>
        <p:spPr>
          <a:xfrm>
            <a:off x="20" y="10"/>
            <a:ext cx="12191980" cy="6857990"/>
          </a:xfrm>
          <a:prstGeom prst="rect">
            <a:avLst/>
          </a:prstGeom>
        </p:spPr>
      </p:pic>
      <p:sp>
        <p:nvSpPr>
          <p:cNvPr id="6" name="TextBox 5">
            <a:extLst>
              <a:ext uri="{FF2B5EF4-FFF2-40B4-BE49-F238E27FC236}">
                <a16:creationId xmlns:a16="http://schemas.microsoft.com/office/drawing/2014/main" id="{D4BFE05F-E124-1743-BB87-CBD4240ABA70}"/>
              </a:ext>
            </a:extLst>
          </p:cNvPr>
          <p:cNvSpPr txBox="1"/>
          <p:nvPr/>
        </p:nvSpPr>
        <p:spPr>
          <a:xfrm>
            <a:off x="240632" y="0"/>
            <a:ext cx="1172677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Revelation 1:7</a:t>
            </a:r>
            <a:endParaRPr kumimoji="0" lang="en-US" sz="18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endParaRPr>
          </a:p>
        </p:txBody>
      </p:sp>
      <p:sp>
        <p:nvSpPr>
          <p:cNvPr id="7" name="TextBox 6">
            <a:extLst>
              <a:ext uri="{FF2B5EF4-FFF2-40B4-BE49-F238E27FC236}">
                <a16:creationId xmlns:a16="http://schemas.microsoft.com/office/drawing/2014/main" id="{4745F3FB-E516-CA42-A816-5A0CBE3C7646}"/>
              </a:ext>
            </a:extLst>
          </p:cNvPr>
          <p:cNvSpPr txBox="1"/>
          <p:nvPr/>
        </p:nvSpPr>
        <p:spPr>
          <a:xfrm>
            <a:off x="0" y="1569660"/>
            <a:ext cx="12192000" cy="4549515"/>
          </a:xfrm>
          <a:prstGeom prst="rect">
            <a:avLst/>
          </a:prstGeom>
          <a:noFill/>
        </p:spPr>
        <p:txBody>
          <a:bodyPr wrap="square" rtlCol="0">
            <a:spAutoFit/>
          </a:bodyPr>
          <a:lstStyle/>
          <a:p>
            <a:pPr lvl="0" algn="ctr">
              <a:lnSpc>
                <a:spcPct val="80000"/>
              </a:lnSpc>
            </a:pPr>
            <a:r>
              <a:rPr lang="en-US" sz="6000" b="1" dirty="0">
                <a:solidFill>
                  <a:prstClr val="white"/>
                </a:solidFill>
                <a:effectLst>
                  <a:outerShdw blurRad="38100" dist="38100" dir="2700000" algn="tl">
                    <a:srgbClr val="000000">
                      <a:alpha val="43137"/>
                    </a:srgbClr>
                  </a:outerShdw>
                </a:effectLst>
                <a:latin typeface="Baskerville Old Face" panose="02020602080505020303" pitchFamily="18" charset="77"/>
              </a:rPr>
              <a:t>Look! He is returning with the clouds, </a:t>
            </a:r>
          </a:p>
          <a:p>
            <a:pPr lvl="0" algn="ctr">
              <a:lnSpc>
                <a:spcPct val="80000"/>
              </a:lnSpc>
            </a:pPr>
            <a:r>
              <a:rPr lang="en-US" sz="6000" b="1" dirty="0">
                <a:solidFill>
                  <a:prstClr val="white"/>
                </a:solidFill>
                <a:effectLst>
                  <a:outerShdw blurRad="38100" dist="38100" dir="2700000" algn="tl">
                    <a:srgbClr val="000000">
                      <a:alpha val="43137"/>
                    </a:srgbClr>
                  </a:outerShdw>
                </a:effectLst>
                <a:latin typeface="Baskerville Old Face" panose="02020602080505020303" pitchFamily="18" charset="77"/>
              </a:rPr>
              <a:t>and </a:t>
            </a:r>
            <a:r>
              <a:rPr lang="en-US" sz="6000" b="1" u="sng" dirty="0">
                <a:solidFill>
                  <a:schemeClr val="accent4"/>
                </a:solidFill>
                <a:effectLst>
                  <a:outerShdw blurRad="38100" dist="38100" dir="2700000" algn="tl">
                    <a:srgbClr val="000000">
                      <a:alpha val="43137"/>
                    </a:srgbClr>
                  </a:outerShdw>
                </a:effectLst>
                <a:latin typeface="Baskerville Old Face" panose="02020602080505020303" pitchFamily="18" charset="77"/>
              </a:rPr>
              <a:t>every eye will see him</a:t>
            </a:r>
            <a:r>
              <a:rPr lang="en-US" sz="6000" b="1" dirty="0">
                <a:solidFill>
                  <a:prstClr val="white"/>
                </a:solidFill>
                <a:effectLst>
                  <a:outerShdw blurRad="38100" dist="38100" dir="2700000" algn="tl">
                    <a:srgbClr val="000000">
                      <a:alpha val="43137"/>
                    </a:srgbClr>
                  </a:outerShdw>
                </a:effectLst>
                <a:latin typeface="Baskerville Old Face" panose="02020602080505020303" pitchFamily="18" charset="77"/>
              </a:rPr>
              <a:t>, </a:t>
            </a:r>
          </a:p>
          <a:p>
            <a:pPr lvl="0" algn="ctr">
              <a:lnSpc>
                <a:spcPct val="80000"/>
              </a:lnSpc>
            </a:pPr>
            <a:r>
              <a:rPr lang="en-US" sz="6000" b="1" dirty="0">
                <a:solidFill>
                  <a:prstClr val="white"/>
                </a:solidFill>
                <a:effectLst>
                  <a:outerShdw blurRad="38100" dist="38100" dir="2700000" algn="tl">
                    <a:srgbClr val="000000">
                      <a:alpha val="43137"/>
                    </a:srgbClr>
                  </a:outerShdw>
                </a:effectLst>
                <a:latin typeface="Baskerville Old Face" panose="02020602080505020303" pitchFamily="18" charset="77"/>
              </a:rPr>
              <a:t>even those who pierced him, </a:t>
            </a:r>
          </a:p>
          <a:p>
            <a:pPr lvl="0" algn="ctr">
              <a:lnSpc>
                <a:spcPct val="80000"/>
              </a:lnSpc>
            </a:pPr>
            <a:r>
              <a:rPr lang="en-US" sz="6000" b="1" dirty="0">
                <a:solidFill>
                  <a:prstClr val="white"/>
                </a:solidFill>
                <a:effectLst>
                  <a:outerShdw blurRad="38100" dist="38100" dir="2700000" algn="tl">
                    <a:srgbClr val="000000">
                      <a:alpha val="43137"/>
                    </a:srgbClr>
                  </a:outerShdw>
                </a:effectLst>
                <a:latin typeface="Baskerville Old Face" panose="02020602080505020303" pitchFamily="18" charset="77"/>
              </a:rPr>
              <a:t>and all the tribes on the earth will mourn because of him. </a:t>
            </a:r>
          </a:p>
          <a:p>
            <a:pPr lvl="0" algn="ctr">
              <a:lnSpc>
                <a:spcPct val="80000"/>
              </a:lnSpc>
            </a:pPr>
            <a:r>
              <a:rPr lang="en-US" sz="6000" b="1" u="sng" dirty="0">
                <a:solidFill>
                  <a:schemeClr val="accent4"/>
                </a:solidFill>
                <a:effectLst>
                  <a:outerShdw blurRad="38100" dist="38100" dir="2700000" algn="tl">
                    <a:srgbClr val="000000">
                      <a:alpha val="43137"/>
                    </a:srgbClr>
                  </a:outerShdw>
                </a:effectLst>
                <a:latin typeface="Baskerville Old Face" panose="02020602080505020303" pitchFamily="18" charset="77"/>
              </a:rPr>
              <a:t>This will certainly come to pass</a:t>
            </a:r>
            <a:r>
              <a:rPr lang="en-US" sz="6000" b="1" dirty="0">
                <a:solidFill>
                  <a:schemeClr val="accent4"/>
                </a:solidFill>
                <a:effectLst>
                  <a:outerShdw blurRad="38100" dist="38100" dir="2700000" algn="tl">
                    <a:srgbClr val="000000">
                      <a:alpha val="43137"/>
                    </a:srgbClr>
                  </a:outerShdw>
                </a:effectLst>
                <a:latin typeface="Baskerville Old Face" panose="02020602080505020303" pitchFamily="18" charset="77"/>
              </a:rPr>
              <a:t>!</a:t>
            </a:r>
          </a:p>
        </p:txBody>
      </p:sp>
    </p:spTree>
    <p:extLst>
      <p:ext uri="{BB962C8B-B14F-4D97-AF65-F5344CB8AC3E}">
        <p14:creationId xmlns:p14="http://schemas.microsoft.com/office/powerpoint/2010/main" val="1477824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9F6DCA-B46C-0845-9A2F-9888FA9D0D03}"/>
              </a:ext>
            </a:extLst>
          </p:cNvPr>
          <p:cNvSpPr txBox="1"/>
          <p:nvPr/>
        </p:nvSpPr>
        <p:spPr>
          <a:xfrm>
            <a:off x="672353" y="2105561"/>
            <a:ext cx="10847294" cy="1323439"/>
          </a:xfrm>
          <a:prstGeom prst="rect">
            <a:avLst/>
          </a:prstGeom>
          <a:noFill/>
        </p:spPr>
        <p:txBody>
          <a:bodyPr wrap="square" rtlCol="0">
            <a:spAutoFit/>
          </a:bodyPr>
          <a:lstStyle/>
          <a:p>
            <a:r>
              <a:rPr lang="en-US" sz="8000" b="1" dirty="0">
                <a:solidFill>
                  <a:schemeClr val="accent4"/>
                </a:solidFill>
                <a:effectLst>
                  <a:outerShdw blurRad="38100" dist="38100" dir="2700000" algn="tl">
                    <a:srgbClr val="000000">
                      <a:alpha val="43137"/>
                    </a:srgbClr>
                  </a:outerShdw>
                </a:effectLst>
                <a:latin typeface="Baskerville Old Face" panose="02020602080505020303" pitchFamily="18" charset="77"/>
              </a:rPr>
              <a:t>The </a:t>
            </a:r>
            <a:r>
              <a:rPr lang="en-US" sz="8000" b="1" i="1" dirty="0">
                <a:solidFill>
                  <a:schemeClr val="accent4"/>
                </a:solidFill>
                <a:effectLst>
                  <a:outerShdw blurRad="38100" dist="38100" dir="2700000" algn="tl">
                    <a:srgbClr val="000000">
                      <a:alpha val="43137"/>
                    </a:srgbClr>
                  </a:outerShdw>
                </a:effectLst>
                <a:latin typeface="Baskerville Old Face" panose="02020602080505020303" pitchFamily="18" charset="77"/>
              </a:rPr>
              <a:t>PLACE </a:t>
            </a:r>
            <a:r>
              <a:rPr lang="en-US" sz="8000" b="1" dirty="0">
                <a:solidFill>
                  <a:schemeClr val="accent4"/>
                </a:solidFill>
                <a:effectLst>
                  <a:outerShdw blurRad="38100" dist="38100" dir="2700000" algn="tl">
                    <a:srgbClr val="000000">
                      <a:alpha val="43137"/>
                    </a:srgbClr>
                  </a:outerShdw>
                </a:effectLst>
                <a:latin typeface="Baskerville Old Face" panose="02020602080505020303" pitchFamily="18" charset="77"/>
              </a:rPr>
              <a:t>of his return</a:t>
            </a:r>
          </a:p>
        </p:txBody>
      </p:sp>
    </p:spTree>
    <p:extLst>
      <p:ext uri="{BB962C8B-B14F-4D97-AF65-F5344CB8AC3E}">
        <p14:creationId xmlns:p14="http://schemas.microsoft.com/office/powerpoint/2010/main" val="3898344111"/>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A picture containing water, sky, dark, person&#10;&#10;Description automatically generated">
            <a:extLst>
              <a:ext uri="{FF2B5EF4-FFF2-40B4-BE49-F238E27FC236}">
                <a16:creationId xmlns:a16="http://schemas.microsoft.com/office/drawing/2014/main" id="{B8E93C94-F164-3040-B70D-AD7A4B6F13DA}"/>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b="-1"/>
          <a:stretch/>
        </p:blipFill>
        <p:spPr>
          <a:xfrm>
            <a:off x="20" y="10"/>
            <a:ext cx="12191980" cy="6857990"/>
          </a:xfrm>
          <a:prstGeom prst="rect">
            <a:avLst/>
          </a:prstGeom>
        </p:spPr>
      </p:pic>
      <p:sp>
        <p:nvSpPr>
          <p:cNvPr id="6" name="TextBox 5">
            <a:extLst>
              <a:ext uri="{FF2B5EF4-FFF2-40B4-BE49-F238E27FC236}">
                <a16:creationId xmlns:a16="http://schemas.microsoft.com/office/drawing/2014/main" id="{D4BFE05F-E124-1743-BB87-CBD4240ABA70}"/>
              </a:ext>
            </a:extLst>
          </p:cNvPr>
          <p:cNvSpPr txBox="1"/>
          <p:nvPr/>
        </p:nvSpPr>
        <p:spPr>
          <a:xfrm>
            <a:off x="240632" y="0"/>
            <a:ext cx="1172677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Acts 1:10-11</a:t>
            </a:r>
            <a:endParaRPr kumimoji="0" lang="en-US" sz="18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endParaRPr>
          </a:p>
        </p:txBody>
      </p:sp>
      <p:sp>
        <p:nvSpPr>
          <p:cNvPr id="7" name="TextBox 6">
            <a:extLst>
              <a:ext uri="{FF2B5EF4-FFF2-40B4-BE49-F238E27FC236}">
                <a16:creationId xmlns:a16="http://schemas.microsoft.com/office/drawing/2014/main" id="{4745F3FB-E516-CA42-A816-5A0CBE3C7646}"/>
              </a:ext>
            </a:extLst>
          </p:cNvPr>
          <p:cNvSpPr txBox="1"/>
          <p:nvPr/>
        </p:nvSpPr>
        <p:spPr>
          <a:xfrm>
            <a:off x="0" y="1480015"/>
            <a:ext cx="12192000" cy="5433410"/>
          </a:xfrm>
          <a:prstGeom prst="rect">
            <a:avLst/>
          </a:prstGeom>
          <a:noFill/>
        </p:spPr>
        <p:txBody>
          <a:bodyPr wrap="square" rtlCol="0">
            <a:spAutoFit/>
          </a:bodyPr>
          <a:lstStyle/>
          <a:p>
            <a:pPr lvl="0" algn="ctr">
              <a:lnSpc>
                <a:spcPct val="80000"/>
              </a:lnSpc>
            </a:pPr>
            <a:r>
              <a:rPr lang="en-US" sz="5400" b="1" dirty="0">
                <a:solidFill>
                  <a:prstClr val="white"/>
                </a:solidFill>
                <a:effectLst>
                  <a:outerShdw blurRad="38100" dist="38100" dir="2700000" algn="tl">
                    <a:srgbClr val="000000">
                      <a:alpha val="43137"/>
                    </a:srgbClr>
                  </a:outerShdw>
                </a:effectLst>
                <a:latin typeface="Baskerville Old Face" panose="02020602080505020303" pitchFamily="18" charset="77"/>
              </a:rPr>
              <a:t>As they were still staring into the sky while he was going, suddenly two men in white clothing stood near them and said, “Men of Galilee, why do you stand here looking up into the sky? </a:t>
            </a:r>
            <a:r>
              <a:rPr lang="en-US" sz="5400" b="1" u="sng" dirty="0">
                <a:solidFill>
                  <a:schemeClr val="accent4"/>
                </a:solidFill>
                <a:effectLst>
                  <a:outerShdw blurRad="38100" dist="38100" dir="2700000" algn="tl">
                    <a:srgbClr val="000000">
                      <a:alpha val="43137"/>
                    </a:srgbClr>
                  </a:outerShdw>
                </a:effectLst>
                <a:latin typeface="Baskerville Old Face" panose="02020602080505020303" pitchFamily="18" charset="77"/>
              </a:rPr>
              <a:t>This same Jesus who has been taken up from you into heaven will come back in the same way you saw him go into heaven</a:t>
            </a:r>
            <a:r>
              <a:rPr lang="en-US" sz="5400" b="1" dirty="0">
                <a:solidFill>
                  <a:prstClr val="white"/>
                </a:solidFill>
                <a:effectLst>
                  <a:outerShdw blurRad="38100" dist="38100" dir="2700000" algn="tl">
                    <a:srgbClr val="000000">
                      <a:alpha val="43137"/>
                    </a:srgbClr>
                  </a:outerShdw>
                </a:effectLst>
                <a:latin typeface="Baskerville Old Face" panose="02020602080505020303" pitchFamily="18" charset="77"/>
              </a:rPr>
              <a:t>.”</a:t>
            </a:r>
            <a:endPar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ndParaRPr>
          </a:p>
        </p:txBody>
      </p:sp>
    </p:spTree>
    <p:extLst>
      <p:ext uri="{BB962C8B-B14F-4D97-AF65-F5344CB8AC3E}">
        <p14:creationId xmlns:p14="http://schemas.microsoft.com/office/powerpoint/2010/main" val="29403017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A picture containing water, sky, dark, person&#10;&#10;Description automatically generated">
            <a:extLst>
              <a:ext uri="{FF2B5EF4-FFF2-40B4-BE49-F238E27FC236}">
                <a16:creationId xmlns:a16="http://schemas.microsoft.com/office/drawing/2014/main" id="{B8E93C94-F164-3040-B70D-AD7A4B6F13DA}"/>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b="-1"/>
          <a:stretch/>
        </p:blipFill>
        <p:spPr>
          <a:xfrm>
            <a:off x="20" y="10"/>
            <a:ext cx="12191980" cy="6857990"/>
          </a:xfrm>
          <a:prstGeom prst="rect">
            <a:avLst/>
          </a:prstGeom>
        </p:spPr>
      </p:pic>
      <p:sp>
        <p:nvSpPr>
          <p:cNvPr id="6" name="TextBox 5">
            <a:extLst>
              <a:ext uri="{FF2B5EF4-FFF2-40B4-BE49-F238E27FC236}">
                <a16:creationId xmlns:a16="http://schemas.microsoft.com/office/drawing/2014/main" id="{D4BFE05F-E124-1743-BB87-CBD4240ABA70}"/>
              </a:ext>
            </a:extLst>
          </p:cNvPr>
          <p:cNvSpPr txBox="1"/>
          <p:nvPr/>
        </p:nvSpPr>
        <p:spPr>
          <a:xfrm>
            <a:off x="240632" y="0"/>
            <a:ext cx="1172677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Zechariah 14:4</a:t>
            </a:r>
            <a:endParaRPr kumimoji="0" lang="en-US" sz="18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endParaRPr>
          </a:p>
        </p:txBody>
      </p:sp>
      <p:sp>
        <p:nvSpPr>
          <p:cNvPr id="7" name="TextBox 6">
            <a:extLst>
              <a:ext uri="{FF2B5EF4-FFF2-40B4-BE49-F238E27FC236}">
                <a16:creationId xmlns:a16="http://schemas.microsoft.com/office/drawing/2014/main" id="{4745F3FB-E516-CA42-A816-5A0CBE3C7646}"/>
              </a:ext>
            </a:extLst>
          </p:cNvPr>
          <p:cNvSpPr txBox="1"/>
          <p:nvPr/>
        </p:nvSpPr>
        <p:spPr>
          <a:xfrm>
            <a:off x="0" y="1480015"/>
            <a:ext cx="12192000" cy="5288179"/>
          </a:xfrm>
          <a:prstGeom prst="rect">
            <a:avLst/>
          </a:prstGeom>
          <a:noFill/>
        </p:spPr>
        <p:txBody>
          <a:bodyPr wrap="square" rtlCol="0">
            <a:spAutoFit/>
          </a:bodyPr>
          <a:lstStyle/>
          <a:p>
            <a:pPr lvl="0" algn="ctr">
              <a:lnSpc>
                <a:spcPct val="80000"/>
              </a:lnSpc>
            </a:pPr>
            <a:r>
              <a:rPr lang="en-US" sz="6000" b="1" dirty="0">
                <a:solidFill>
                  <a:prstClr val="white"/>
                </a:solidFill>
                <a:effectLst>
                  <a:outerShdw blurRad="38100" dist="38100" dir="2700000" algn="tl">
                    <a:srgbClr val="000000">
                      <a:alpha val="43137"/>
                    </a:srgbClr>
                  </a:outerShdw>
                </a:effectLst>
                <a:latin typeface="Baskerville Old Face" panose="02020602080505020303" pitchFamily="18" charset="77"/>
              </a:rPr>
              <a:t>On that day </a:t>
            </a:r>
            <a:r>
              <a:rPr lang="en-US" sz="6000" b="1" u="sng" dirty="0">
                <a:solidFill>
                  <a:schemeClr val="accent4"/>
                </a:solidFill>
                <a:effectLst>
                  <a:outerShdw blurRad="38100" dist="38100" dir="2700000" algn="tl">
                    <a:srgbClr val="000000">
                      <a:alpha val="43137"/>
                    </a:srgbClr>
                  </a:outerShdw>
                </a:effectLst>
                <a:latin typeface="Baskerville Old Face" panose="02020602080505020303" pitchFamily="18" charset="77"/>
              </a:rPr>
              <a:t>his feet will stand on the Mount of Olives</a:t>
            </a:r>
            <a:r>
              <a:rPr lang="en-US" sz="6000" b="1" dirty="0">
                <a:solidFill>
                  <a:prstClr val="white"/>
                </a:solidFill>
                <a:effectLst>
                  <a:outerShdw blurRad="38100" dist="38100" dir="2700000" algn="tl">
                    <a:srgbClr val="000000">
                      <a:alpha val="43137"/>
                    </a:srgbClr>
                  </a:outerShdw>
                </a:effectLst>
                <a:latin typeface="Baskerville Old Face" panose="02020602080505020303" pitchFamily="18" charset="77"/>
              </a:rPr>
              <a:t> which lies to the east of Jerusalem, and the Mount of Olives will be split in half from east to west, leaving a great valley. Half the mountain will move northward and the other half southward.</a:t>
            </a:r>
          </a:p>
        </p:txBody>
      </p:sp>
      <p:sp>
        <p:nvSpPr>
          <p:cNvPr id="2" name="Rounded Rectangle 1">
            <a:extLst>
              <a:ext uri="{FF2B5EF4-FFF2-40B4-BE49-F238E27FC236}">
                <a16:creationId xmlns:a16="http://schemas.microsoft.com/office/drawing/2014/main" id="{53903B9C-3AB2-EE4D-B45C-834333C8777A}"/>
              </a:ext>
            </a:extLst>
          </p:cNvPr>
          <p:cNvSpPr/>
          <p:nvPr/>
        </p:nvSpPr>
        <p:spPr>
          <a:xfrm>
            <a:off x="2653553" y="3049665"/>
            <a:ext cx="8749553" cy="3118053"/>
          </a:xfrm>
          <a:prstGeom prst="roundRect">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7200" b="1" dirty="0">
                <a:effectLst>
                  <a:outerShdw blurRad="38100" dist="38100" dir="2700000" algn="tl">
                    <a:srgbClr val="000000">
                      <a:alpha val="43137"/>
                    </a:srgbClr>
                  </a:outerShdw>
                </a:effectLst>
                <a:latin typeface="Baskerville Old Face" panose="02020602080505020303" pitchFamily="18" charset="77"/>
              </a:rPr>
              <a:t>His return will be literal, physical, visible and personal.</a:t>
            </a:r>
          </a:p>
        </p:txBody>
      </p:sp>
    </p:spTree>
    <p:extLst>
      <p:ext uri="{BB962C8B-B14F-4D97-AF65-F5344CB8AC3E}">
        <p14:creationId xmlns:p14="http://schemas.microsoft.com/office/powerpoint/2010/main" val="42333285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D2DFE8-DDBF-404C-874B-C68199A71677}"/>
              </a:ext>
            </a:extLst>
          </p:cNvPr>
          <p:cNvSpPr txBox="1"/>
          <p:nvPr/>
        </p:nvSpPr>
        <p:spPr>
          <a:xfrm>
            <a:off x="163286" y="-81645"/>
            <a:ext cx="1187087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The Second Coming…</a:t>
            </a:r>
          </a:p>
        </p:txBody>
      </p:sp>
      <p:sp>
        <p:nvSpPr>
          <p:cNvPr id="5" name="TextBox 4">
            <a:extLst>
              <a:ext uri="{FF2B5EF4-FFF2-40B4-BE49-F238E27FC236}">
                <a16:creationId xmlns:a16="http://schemas.microsoft.com/office/drawing/2014/main" id="{A7282BFC-96B1-CC43-AED0-8DE034E1874C}"/>
              </a:ext>
            </a:extLst>
          </p:cNvPr>
          <p:cNvSpPr txBox="1"/>
          <p:nvPr/>
        </p:nvSpPr>
        <p:spPr>
          <a:xfrm>
            <a:off x="0" y="1115155"/>
            <a:ext cx="12192000" cy="6021841"/>
          </a:xfrm>
          <a:prstGeom prst="rect">
            <a:avLst/>
          </a:prstGeom>
          <a:noFill/>
        </p:spPr>
        <p:txBody>
          <a:bodyPr wrap="square" rtlCol="0">
            <a:spAutoFit/>
          </a:bodyPr>
          <a:lstStyle/>
          <a:p>
            <a:pPr marL="285750" marR="0" lvl="0" indent="-2857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4800" b="1" dirty="0">
                <a:solidFill>
                  <a:prstClr val="white"/>
                </a:solidFill>
                <a:effectLst>
                  <a:outerShdw blurRad="38100" dist="38100" dir="2700000" algn="tl">
                    <a:srgbClr val="000000">
                      <a:alpha val="43137"/>
                    </a:srgbClr>
                  </a:outerShdw>
                </a:effectLst>
                <a:latin typeface="Baskerville Old Face" panose="02020602080505020303" pitchFamily="18" charset="77"/>
              </a:rPr>
              <a:t>Every New Testament book mentions the second coming, except for Philemon, 2 John and 3 John.</a:t>
            </a:r>
          </a:p>
          <a:p>
            <a:pPr marL="285750" marR="0" lvl="0" indent="-2857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n-US" sz="4800" b="1" i="0" u="none" strike="noStrike" kern="1200" cap="none"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rPr>
              <a:t>There</a:t>
            </a:r>
            <a:r>
              <a:rPr kumimoji="0" lang="en-US" sz="4800" b="1" i="0" u="none" strike="noStrike" kern="1200" cap="none" normalizeH="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rPr>
              <a:t> are 260 chapters in the New Testament and over 300 references to this event.</a:t>
            </a:r>
          </a:p>
          <a:p>
            <a:pPr marL="285750" marR="0" lvl="0" indent="-2857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4800" b="1" baseline="0" dirty="0">
                <a:solidFill>
                  <a:prstClr val="white"/>
                </a:solidFill>
                <a:effectLst>
                  <a:outerShdw blurRad="38100" dist="38100" dir="2700000" algn="tl">
                    <a:srgbClr val="000000">
                      <a:alpha val="43137"/>
                    </a:srgbClr>
                  </a:outerShdw>
                </a:effectLst>
                <a:latin typeface="Baskerville Old Face" panose="02020602080505020303" pitchFamily="18" charset="77"/>
              </a:rPr>
              <a:t>Jesus</a:t>
            </a:r>
            <a:r>
              <a:rPr lang="en-US" sz="4800" b="1" dirty="0">
                <a:solidFill>
                  <a:prstClr val="white"/>
                </a:solidFill>
                <a:effectLst>
                  <a:outerShdw blurRad="38100" dist="38100" dir="2700000" algn="tl">
                    <a:srgbClr val="000000">
                      <a:alpha val="43137"/>
                    </a:srgbClr>
                  </a:outerShdw>
                </a:effectLst>
                <a:latin typeface="Baskerville Old Face" panose="02020602080505020303" pitchFamily="18" charset="77"/>
              </a:rPr>
              <a:t> directs his followers to be ready for his return over 50 times.</a:t>
            </a:r>
          </a:p>
          <a:p>
            <a:pPr marL="285750" marR="0" lvl="0" indent="-2857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4800" b="1" dirty="0">
                <a:solidFill>
                  <a:prstClr val="white"/>
                </a:solidFill>
                <a:effectLst>
                  <a:outerShdw blurRad="38100" dist="38100" dir="2700000" algn="tl">
                    <a:srgbClr val="000000">
                      <a:alpha val="43137"/>
                    </a:srgbClr>
                  </a:outerShdw>
                </a:effectLst>
                <a:latin typeface="Baskerville Old Face" panose="02020602080505020303" pitchFamily="18" charset="77"/>
              </a:rPr>
              <a:t>Christians have been awaiting this event since the time of Jesus’ ascension. </a:t>
            </a:r>
            <a:r>
              <a:rPr lang="en-US" sz="3600" b="1" dirty="0">
                <a:solidFill>
                  <a:prstClr val="white"/>
                </a:solidFill>
                <a:effectLst>
                  <a:outerShdw blurRad="38100" dist="38100" dir="2700000" algn="tl">
                    <a:srgbClr val="000000">
                      <a:alpha val="43137"/>
                    </a:srgbClr>
                  </a:outerShdw>
                </a:effectLst>
                <a:latin typeface="Baskerville Old Face" panose="02020602080505020303" pitchFamily="18" charset="77"/>
              </a:rPr>
              <a:t>(Acts 1:10-11)</a:t>
            </a:r>
            <a:endParaRPr lang="en-US" sz="4800" b="1" dirty="0">
              <a:solidFill>
                <a:prstClr val="white"/>
              </a:solidFill>
              <a:effectLst>
                <a:outerShdw blurRad="38100" dist="38100" dir="2700000" algn="tl">
                  <a:srgbClr val="000000">
                    <a:alpha val="43137"/>
                  </a:srgbClr>
                </a:outerShdw>
              </a:effectLst>
              <a:latin typeface="Baskerville Old Face" panose="02020602080505020303" pitchFamily="18" charset="77"/>
            </a:endParaRPr>
          </a:p>
          <a:p>
            <a:pPr marL="285750" marR="0" lvl="0" indent="-2857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endParaRPr kumimoji="0" lang="en-US" sz="48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endParaRPr>
          </a:p>
        </p:txBody>
      </p:sp>
    </p:spTree>
    <p:extLst>
      <p:ext uri="{BB962C8B-B14F-4D97-AF65-F5344CB8AC3E}">
        <p14:creationId xmlns:p14="http://schemas.microsoft.com/office/powerpoint/2010/main" val="4218001381"/>
      </p:ext>
    </p:extLst>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A picture containing water, sky, dark, person&#10;&#10;Description automatically generated">
            <a:extLst>
              <a:ext uri="{FF2B5EF4-FFF2-40B4-BE49-F238E27FC236}">
                <a16:creationId xmlns:a16="http://schemas.microsoft.com/office/drawing/2014/main" id="{B8E93C94-F164-3040-B70D-AD7A4B6F13DA}"/>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b="-1"/>
          <a:stretch/>
        </p:blipFill>
        <p:spPr>
          <a:xfrm>
            <a:off x="20" y="10"/>
            <a:ext cx="12191980" cy="6857990"/>
          </a:xfrm>
          <a:prstGeom prst="rect">
            <a:avLst/>
          </a:prstGeom>
        </p:spPr>
      </p:pic>
      <p:sp>
        <p:nvSpPr>
          <p:cNvPr id="6" name="TextBox 5">
            <a:extLst>
              <a:ext uri="{FF2B5EF4-FFF2-40B4-BE49-F238E27FC236}">
                <a16:creationId xmlns:a16="http://schemas.microsoft.com/office/drawing/2014/main" id="{D4BFE05F-E124-1743-BB87-CBD4240ABA70}"/>
              </a:ext>
            </a:extLst>
          </p:cNvPr>
          <p:cNvSpPr txBox="1"/>
          <p:nvPr/>
        </p:nvSpPr>
        <p:spPr>
          <a:xfrm>
            <a:off x="240632" y="0"/>
            <a:ext cx="1172677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Zechariah 14:4</a:t>
            </a:r>
            <a:endParaRPr kumimoji="0" lang="en-US" sz="18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endParaRPr>
          </a:p>
        </p:txBody>
      </p:sp>
      <p:sp>
        <p:nvSpPr>
          <p:cNvPr id="7" name="TextBox 6">
            <a:extLst>
              <a:ext uri="{FF2B5EF4-FFF2-40B4-BE49-F238E27FC236}">
                <a16:creationId xmlns:a16="http://schemas.microsoft.com/office/drawing/2014/main" id="{4745F3FB-E516-CA42-A816-5A0CBE3C7646}"/>
              </a:ext>
            </a:extLst>
          </p:cNvPr>
          <p:cNvSpPr txBox="1"/>
          <p:nvPr/>
        </p:nvSpPr>
        <p:spPr>
          <a:xfrm>
            <a:off x="0" y="1480015"/>
            <a:ext cx="12192000" cy="5288179"/>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On that day </a:t>
            </a:r>
            <a:r>
              <a:rPr kumimoji="0" lang="en-US" sz="6000" b="1" i="0"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his feet will stand on the Mount of Olives </a:t>
            </a:r>
            <a:r>
              <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which lies to the east of Jerusalem, and </a:t>
            </a:r>
            <a:r>
              <a:rPr kumimoji="0" lang="en-US" sz="6000" b="1" i="0" u="sng"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the Mount of Olives will be split in half</a:t>
            </a:r>
            <a:r>
              <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from east to west, leaving a great valley. Half the mountain will move northward and the other half southward.</a:t>
            </a:r>
          </a:p>
        </p:txBody>
      </p:sp>
    </p:spTree>
    <p:extLst>
      <p:ext uri="{BB962C8B-B14F-4D97-AF65-F5344CB8AC3E}">
        <p14:creationId xmlns:p14="http://schemas.microsoft.com/office/powerpoint/2010/main" val="244802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outdoor, grass, mountain, rock&#10;&#10;Description automatically generated">
            <a:extLst>
              <a:ext uri="{FF2B5EF4-FFF2-40B4-BE49-F238E27FC236}">
                <a16:creationId xmlns:a16="http://schemas.microsoft.com/office/drawing/2014/main" id="{C235BACD-0290-874A-8616-FB93AD9EBA7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0475" cy="6858000"/>
          </a:xfrm>
          <a:prstGeom prst="rect">
            <a:avLst/>
          </a:prstGeom>
        </p:spPr>
      </p:pic>
      <p:pic>
        <p:nvPicPr>
          <p:cNvPr id="7" name="Picture 6" descr="Mount of Olives Hotel.jpg">
            <a:extLst>
              <a:ext uri="{FF2B5EF4-FFF2-40B4-BE49-F238E27FC236}">
                <a16:creationId xmlns:a16="http://schemas.microsoft.com/office/drawing/2014/main" id="{D9B06385-DF2E-8943-B538-E819FDCBCC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80459" y="305390"/>
            <a:ext cx="7537704" cy="6167708"/>
          </a:xfrm>
          <a:prstGeom prst="rect">
            <a:avLst/>
          </a:prstGeom>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278103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descr="Mountofolivespanoramic.jpg">
            <a:extLst>
              <a:ext uri="{FF2B5EF4-FFF2-40B4-BE49-F238E27FC236}">
                <a16:creationId xmlns:a16="http://schemas.microsoft.com/office/drawing/2014/main" id="{3ACD972A-DD55-8C47-ADDC-EAA63AB7DE4D}"/>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25000"/>
                    </a14:imgEffect>
                    <a14:imgEffect>
                      <a14:saturation sat="33000"/>
                    </a14:imgEffect>
                    <a14:imgEffect>
                      <a14:brightnessContrast bright="-60000" contrast="-4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E87E1223-F0F2-8743-8005-AF14286F5B52}"/>
              </a:ext>
            </a:extLst>
          </p:cNvPr>
          <p:cNvSpPr txBox="1"/>
          <p:nvPr/>
        </p:nvSpPr>
        <p:spPr>
          <a:xfrm>
            <a:off x="0" y="251005"/>
            <a:ext cx="12190476" cy="6392391"/>
          </a:xfrm>
          <a:prstGeom prst="rect">
            <a:avLst/>
          </a:prstGeom>
          <a:noFill/>
        </p:spPr>
        <p:txBody>
          <a:bodyPr wrap="square" rtlCol="0">
            <a:spAutoFit/>
          </a:bodyPr>
          <a:lstStyle/>
          <a:p>
            <a:pPr algn="ctr">
              <a:lnSpc>
                <a:spcPct val="80000"/>
              </a:lnSpc>
            </a:pPr>
            <a:r>
              <a:rPr lang="en-US" sz="5100" b="1" spc="-150" dirty="0">
                <a:solidFill>
                  <a:schemeClr val="bg1"/>
                </a:solidFill>
                <a:effectLst>
                  <a:outerShdw blurRad="38100" dist="38100" dir="2700000" algn="tl">
                    <a:srgbClr val="000000">
                      <a:alpha val="43137"/>
                    </a:srgbClr>
                  </a:outerShdw>
                </a:effectLst>
                <a:latin typeface="Baskerville Old Face" panose="02020602080505020303" pitchFamily="18" charset="77"/>
              </a:rPr>
              <a:t>(J. Dwight Pentecost) A large hotel chain in the late 1950’s tried to build here, but after geological studies were done they were told that it was a poor site to build on because </a:t>
            </a:r>
            <a:r>
              <a:rPr lang="en-US" sz="5100" b="1" u="sng" spc="-150" dirty="0">
                <a:solidFill>
                  <a:srgbClr val="EDB200"/>
                </a:solidFill>
                <a:effectLst>
                  <a:outerShdw blurRad="38100" dist="38100" dir="2700000" algn="tl">
                    <a:srgbClr val="000000">
                      <a:alpha val="43137"/>
                    </a:srgbClr>
                  </a:outerShdw>
                </a:effectLst>
                <a:latin typeface="Baskerville Old Face" panose="02020602080505020303" pitchFamily="18" charset="77"/>
              </a:rPr>
              <a:t>a fault line ran under the mountain</a:t>
            </a:r>
            <a:r>
              <a:rPr lang="en-US" sz="5100" b="1" spc="-150" dirty="0">
                <a:solidFill>
                  <a:srgbClr val="EDB200"/>
                </a:solidFill>
                <a:effectLst>
                  <a:outerShdw blurRad="38100" dist="38100" dir="2700000" algn="tl">
                    <a:srgbClr val="000000">
                      <a:alpha val="43137"/>
                    </a:srgbClr>
                  </a:outerShdw>
                </a:effectLst>
                <a:latin typeface="Baskerville Old Face" panose="02020602080505020303" pitchFamily="18" charset="77"/>
              </a:rPr>
              <a:t> </a:t>
            </a:r>
            <a:r>
              <a:rPr lang="en-US" sz="5100" b="1" spc="-150" dirty="0">
                <a:solidFill>
                  <a:schemeClr val="bg1"/>
                </a:solidFill>
                <a:effectLst>
                  <a:outerShdw blurRad="38100" dist="38100" dir="2700000" algn="tl">
                    <a:srgbClr val="000000">
                      <a:alpha val="43137"/>
                    </a:srgbClr>
                  </a:outerShdw>
                </a:effectLst>
                <a:latin typeface="Baskerville Old Face" panose="02020602080505020303" pitchFamily="18" charset="77"/>
              </a:rPr>
              <a:t>and that it would be extremely risky to build there. Later in 1960 a hotel was actually built on this site. When I stayed there I asked the front desk manager when I was checking in if they had good earthquake insurance, but the man had no idea what I was talking about. </a:t>
            </a:r>
          </a:p>
        </p:txBody>
      </p:sp>
    </p:spTree>
    <p:extLst>
      <p:ext uri="{BB962C8B-B14F-4D97-AF65-F5344CB8AC3E}">
        <p14:creationId xmlns:p14="http://schemas.microsoft.com/office/powerpoint/2010/main" val="347290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9F6DCA-B46C-0845-9A2F-9888FA9D0D03}"/>
              </a:ext>
            </a:extLst>
          </p:cNvPr>
          <p:cNvSpPr txBox="1"/>
          <p:nvPr/>
        </p:nvSpPr>
        <p:spPr>
          <a:xfrm>
            <a:off x="0" y="2105561"/>
            <a:ext cx="121920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The </a:t>
            </a:r>
            <a:r>
              <a:rPr kumimoji="0" lang="en-US" sz="80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PEOPLE</a:t>
            </a:r>
            <a:r>
              <a:rPr lang="en-US" sz="8000" b="1" i="1" dirty="0">
                <a:solidFill>
                  <a:srgbClr val="FFC000"/>
                </a:solidFill>
                <a:effectLst>
                  <a:outerShdw blurRad="38100" dist="38100" dir="2700000" algn="tl">
                    <a:srgbClr val="000000">
                      <a:alpha val="43137"/>
                    </a:srgbClr>
                  </a:outerShdw>
                </a:effectLst>
                <a:latin typeface="Baskerville Old Face" panose="02020602080505020303" pitchFamily="18" charset="77"/>
              </a:rPr>
              <a:t> </a:t>
            </a:r>
            <a:r>
              <a:rPr lang="en-US" sz="8000" b="1" dirty="0">
                <a:solidFill>
                  <a:srgbClr val="FFC000"/>
                </a:solidFill>
                <a:effectLst>
                  <a:outerShdw blurRad="38100" dist="38100" dir="2700000" algn="tl">
                    <a:srgbClr val="000000">
                      <a:alpha val="43137"/>
                    </a:srgbClr>
                  </a:outerShdw>
                </a:effectLst>
                <a:latin typeface="Baskerville Old Face" panose="02020602080505020303" pitchFamily="18" charset="77"/>
              </a:rPr>
              <a:t>with</a:t>
            </a:r>
            <a:r>
              <a:rPr kumimoji="0" lang="en-US" sz="8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his return</a:t>
            </a:r>
          </a:p>
        </p:txBody>
      </p:sp>
    </p:spTree>
    <p:extLst>
      <p:ext uri="{BB962C8B-B14F-4D97-AF65-F5344CB8AC3E}">
        <p14:creationId xmlns:p14="http://schemas.microsoft.com/office/powerpoint/2010/main" val="121652663"/>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A picture containing water, sky, dark, person&#10;&#10;Description automatically generated">
            <a:extLst>
              <a:ext uri="{FF2B5EF4-FFF2-40B4-BE49-F238E27FC236}">
                <a16:creationId xmlns:a16="http://schemas.microsoft.com/office/drawing/2014/main" id="{B8E93C94-F164-3040-B70D-AD7A4B6F13DA}"/>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b="-1"/>
          <a:stretch/>
        </p:blipFill>
        <p:spPr>
          <a:xfrm>
            <a:off x="20" y="10"/>
            <a:ext cx="12191980" cy="6857990"/>
          </a:xfrm>
          <a:prstGeom prst="rect">
            <a:avLst/>
          </a:prstGeom>
        </p:spPr>
      </p:pic>
      <p:sp>
        <p:nvSpPr>
          <p:cNvPr id="6" name="TextBox 5">
            <a:extLst>
              <a:ext uri="{FF2B5EF4-FFF2-40B4-BE49-F238E27FC236}">
                <a16:creationId xmlns:a16="http://schemas.microsoft.com/office/drawing/2014/main" id="{D4BFE05F-E124-1743-BB87-CBD4240ABA70}"/>
              </a:ext>
            </a:extLst>
          </p:cNvPr>
          <p:cNvSpPr txBox="1"/>
          <p:nvPr/>
        </p:nvSpPr>
        <p:spPr>
          <a:xfrm>
            <a:off x="240632" y="0"/>
            <a:ext cx="1172677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Zechariah 14:5</a:t>
            </a:r>
            <a:endParaRPr kumimoji="0" lang="en-US" sz="18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endParaRPr>
          </a:p>
        </p:txBody>
      </p:sp>
      <p:sp>
        <p:nvSpPr>
          <p:cNvPr id="7" name="TextBox 6">
            <a:extLst>
              <a:ext uri="{FF2B5EF4-FFF2-40B4-BE49-F238E27FC236}">
                <a16:creationId xmlns:a16="http://schemas.microsoft.com/office/drawing/2014/main" id="{4745F3FB-E516-CA42-A816-5A0CBE3C7646}"/>
              </a:ext>
            </a:extLst>
          </p:cNvPr>
          <p:cNvSpPr txBox="1"/>
          <p:nvPr/>
        </p:nvSpPr>
        <p:spPr>
          <a:xfrm>
            <a:off x="0" y="1480015"/>
            <a:ext cx="12192000" cy="1594860"/>
          </a:xfrm>
          <a:prstGeom prst="rect">
            <a:avLst/>
          </a:prstGeom>
          <a:noFill/>
        </p:spPr>
        <p:txBody>
          <a:bodyPr wrap="square" rtlCol="0">
            <a:spAutoFit/>
          </a:bodyPr>
          <a:lstStyle/>
          <a:p>
            <a:pPr lvl="0" algn="ctr">
              <a:lnSpc>
                <a:spcPct val="80000"/>
              </a:lnSpc>
            </a:pPr>
            <a:r>
              <a:rPr lang="en-US" sz="6000" b="1" dirty="0">
                <a:solidFill>
                  <a:prstClr val="white"/>
                </a:solidFill>
                <a:effectLst>
                  <a:outerShdw blurRad="38100" dist="38100" dir="2700000" algn="tl">
                    <a:srgbClr val="000000">
                      <a:alpha val="43137"/>
                    </a:srgbClr>
                  </a:outerShdw>
                </a:effectLst>
                <a:latin typeface="Baskerville Old Face" panose="02020602080505020303" pitchFamily="18" charset="77"/>
              </a:rPr>
              <a:t>…Then the Lord my God will come </a:t>
            </a:r>
            <a:r>
              <a:rPr lang="en-US" sz="6000" b="1" u="sng" dirty="0">
                <a:solidFill>
                  <a:schemeClr val="accent4"/>
                </a:solidFill>
                <a:effectLst>
                  <a:outerShdw blurRad="38100" dist="38100" dir="2700000" algn="tl">
                    <a:srgbClr val="000000">
                      <a:alpha val="43137"/>
                    </a:srgbClr>
                  </a:outerShdw>
                </a:effectLst>
                <a:latin typeface="Baskerville Old Face" panose="02020602080505020303" pitchFamily="18" charset="77"/>
              </a:rPr>
              <a:t>with all his holy ones with him</a:t>
            </a:r>
            <a:r>
              <a:rPr lang="en-US" sz="6000" b="1" dirty="0">
                <a:solidFill>
                  <a:prstClr val="white"/>
                </a:solidFill>
                <a:effectLst>
                  <a:outerShdw blurRad="38100" dist="38100" dir="2700000" algn="tl">
                    <a:srgbClr val="000000">
                      <a:alpha val="43137"/>
                    </a:srgbClr>
                  </a:outerShdw>
                </a:effectLst>
                <a:latin typeface="Baskerville Old Face" panose="02020602080505020303" pitchFamily="18" charset="77"/>
              </a:rPr>
              <a:t>.</a:t>
            </a:r>
          </a:p>
        </p:txBody>
      </p:sp>
    </p:spTree>
    <p:extLst>
      <p:ext uri="{BB962C8B-B14F-4D97-AF65-F5344CB8AC3E}">
        <p14:creationId xmlns:p14="http://schemas.microsoft.com/office/powerpoint/2010/main" val="1260877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A picture containing water, sky, dark, person&#10;&#10;Description automatically generated">
            <a:extLst>
              <a:ext uri="{FF2B5EF4-FFF2-40B4-BE49-F238E27FC236}">
                <a16:creationId xmlns:a16="http://schemas.microsoft.com/office/drawing/2014/main" id="{B8E93C94-F164-3040-B70D-AD7A4B6F13DA}"/>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b="-1"/>
          <a:stretch/>
        </p:blipFill>
        <p:spPr>
          <a:xfrm>
            <a:off x="20" y="10"/>
            <a:ext cx="12191980" cy="6857990"/>
          </a:xfrm>
          <a:prstGeom prst="rect">
            <a:avLst/>
          </a:prstGeom>
        </p:spPr>
      </p:pic>
      <p:sp>
        <p:nvSpPr>
          <p:cNvPr id="6" name="TextBox 5">
            <a:extLst>
              <a:ext uri="{FF2B5EF4-FFF2-40B4-BE49-F238E27FC236}">
                <a16:creationId xmlns:a16="http://schemas.microsoft.com/office/drawing/2014/main" id="{D4BFE05F-E124-1743-BB87-CBD4240ABA70}"/>
              </a:ext>
            </a:extLst>
          </p:cNvPr>
          <p:cNvSpPr txBox="1"/>
          <p:nvPr/>
        </p:nvSpPr>
        <p:spPr>
          <a:xfrm>
            <a:off x="240632" y="0"/>
            <a:ext cx="1172677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Matthew 25:31</a:t>
            </a:r>
            <a:endParaRPr kumimoji="0" lang="en-US" sz="18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endParaRPr>
          </a:p>
        </p:txBody>
      </p:sp>
      <p:sp>
        <p:nvSpPr>
          <p:cNvPr id="7" name="TextBox 6">
            <a:extLst>
              <a:ext uri="{FF2B5EF4-FFF2-40B4-BE49-F238E27FC236}">
                <a16:creationId xmlns:a16="http://schemas.microsoft.com/office/drawing/2014/main" id="{4745F3FB-E516-CA42-A816-5A0CBE3C7646}"/>
              </a:ext>
            </a:extLst>
          </p:cNvPr>
          <p:cNvSpPr txBox="1"/>
          <p:nvPr/>
        </p:nvSpPr>
        <p:spPr>
          <a:xfrm>
            <a:off x="0" y="1480015"/>
            <a:ext cx="12192000" cy="2333524"/>
          </a:xfrm>
          <a:prstGeom prst="rect">
            <a:avLst/>
          </a:prstGeom>
          <a:noFill/>
        </p:spPr>
        <p:txBody>
          <a:bodyPr wrap="square" rtlCol="0">
            <a:spAutoFit/>
          </a:bodyPr>
          <a:lstStyle/>
          <a:p>
            <a:pPr lvl="0" algn="ctr">
              <a:lnSpc>
                <a:spcPct val="80000"/>
              </a:lnSpc>
            </a:pPr>
            <a:r>
              <a:rPr lang="en-US" sz="6000" b="1" dirty="0">
                <a:solidFill>
                  <a:prstClr val="white"/>
                </a:solidFill>
                <a:effectLst>
                  <a:outerShdw blurRad="38100" dist="38100" dir="2700000" algn="tl">
                    <a:srgbClr val="000000">
                      <a:alpha val="43137"/>
                    </a:srgbClr>
                  </a:outerShdw>
                </a:effectLst>
                <a:latin typeface="Baskerville Old Face" panose="02020602080505020303" pitchFamily="18" charset="77"/>
              </a:rPr>
              <a:t>When the Son of Man comes in his glory and </a:t>
            </a:r>
            <a:r>
              <a:rPr lang="en-US" sz="6000" b="1" u="sng" dirty="0">
                <a:solidFill>
                  <a:schemeClr val="accent4"/>
                </a:solidFill>
                <a:effectLst>
                  <a:outerShdw blurRad="38100" dist="38100" dir="2700000" algn="tl">
                    <a:srgbClr val="000000">
                      <a:alpha val="43137"/>
                    </a:srgbClr>
                  </a:outerShdw>
                </a:effectLst>
                <a:latin typeface="Baskerville Old Face" panose="02020602080505020303" pitchFamily="18" charset="77"/>
              </a:rPr>
              <a:t>all the angels with him</a:t>
            </a:r>
            <a:r>
              <a:rPr lang="en-US" sz="6000" b="1" dirty="0">
                <a:solidFill>
                  <a:prstClr val="white"/>
                </a:solidFill>
                <a:effectLst>
                  <a:outerShdw blurRad="38100" dist="38100" dir="2700000" algn="tl">
                    <a:srgbClr val="000000">
                      <a:alpha val="43137"/>
                    </a:srgbClr>
                  </a:outerShdw>
                </a:effectLst>
                <a:latin typeface="Baskerville Old Face" panose="02020602080505020303" pitchFamily="18" charset="77"/>
              </a:rPr>
              <a:t>, then he will sit on his glorious throne.</a:t>
            </a:r>
          </a:p>
        </p:txBody>
      </p:sp>
    </p:spTree>
    <p:extLst>
      <p:ext uri="{BB962C8B-B14F-4D97-AF65-F5344CB8AC3E}">
        <p14:creationId xmlns:p14="http://schemas.microsoft.com/office/powerpoint/2010/main" val="4198307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A picture containing water, sky, dark, person&#10;&#10;Description automatically generated">
            <a:extLst>
              <a:ext uri="{FF2B5EF4-FFF2-40B4-BE49-F238E27FC236}">
                <a16:creationId xmlns:a16="http://schemas.microsoft.com/office/drawing/2014/main" id="{B8E93C94-F164-3040-B70D-AD7A4B6F13DA}"/>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b="-1"/>
          <a:stretch/>
        </p:blipFill>
        <p:spPr>
          <a:xfrm>
            <a:off x="20" y="10"/>
            <a:ext cx="12191980" cy="6857990"/>
          </a:xfrm>
          <a:prstGeom prst="rect">
            <a:avLst/>
          </a:prstGeom>
        </p:spPr>
      </p:pic>
      <p:sp>
        <p:nvSpPr>
          <p:cNvPr id="6" name="TextBox 5">
            <a:extLst>
              <a:ext uri="{FF2B5EF4-FFF2-40B4-BE49-F238E27FC236}">
                <a16:creationId xmlns:a16="http://schemas.microsoft.com/office/drawing/2014/main" id="{D4BFE05F-E124-1743-BB87-CBD4240ABA70}"/>
              </a:ext>
            </a:extLst>
          </p:cNvPr>
          <p:cNvSpPr txBox="1"/>
          <p:nvPr/>
        </p:nvSpPr>
        <p:spPr>
          <a:xfrm>
            <a:off x="240632" y="0"/>
            <a:ext cx="1172677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Matthew 25:31</a:t>
            </a:r>
            <a:endParaRPr kumimoji="0" lang="en-US" sz="18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endParaRPr>
          </a:p>
        </p:txBody>
      </p:sp>
      <p:sp>
        <p:nvSpPr>
          <p:cNvPr id="7" name="TextBox 6">
            <a:extLst>
              <a:ext uri="{FF2B5EF4-FFF2-40B4-BE49-F238E27FC236}">
                <a16:creationId xmlns:a16="http://schemas.microsoft.com/office/drawing/2014/main" id="{4745F3FB-E516-CA42-A816-5A0CBE3C7646}"/>
              </a:ext>
            </a:extLst>
          </p:cNvPr>
          <p:cNvSpPr txBox="1"/>
          <p:nvPr/>
        </p:nvSpPr>
        <p:spPr>
          <a:xfrm>
            <a:off x="0" y="1480015"/>
            <a:ext cx="12192000" cy="2333524"/>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When the Son of Man comes in his glory and </a:t>
            </a:r>
            <a:r>
              <a:rPr kumimoji="0" lang="en-US" sz="6000" b="1" i="0"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all the angels with him</a:t>
            </a:r>
            <a:r>
              <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then </a:t>
            </a:r>
            <a:r>
              <a:rPr kumimoji="0" lang="en-US" sz="6000" b="1" i="0" u="sng"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he will sit on his glorious throne</a:t>
            </a:r>
            <a:r>
              <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a:t>
            </a:r>
          </a:p>
        </p:txBody>
      </p:sp>
    </p:spTree>
    <p:extLst>
      <p:ext uri="{BB962C8B-B14F-4D97-AF65-F5344CB8AC3E}">
        <p14:creationId xmlns:p14="http://schemas.microsoft.com/office/powerpoint/2010/main" val="38641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A picture containing water, sky, dark, person&#10;&#10;Description automatically generated">
            <a:extLst>
              <a:ext uri="{FF2B5EF4-FFF2-40B4-BE49-F238E27FC236}">
                <a16:creationId xmlns:a16="http://schemas.microsoft.com/office/drawing/2014/main" id="{B8E93C94-F164-3040-B70D-AD7A4B6F13DA}"/>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b="-1"/>
          <a:stretch/>
        </p:blipFill>
        <p:spPr>
          <a:xfrm>
            <a:off x="20" y="10"/>
            <a:ext cx="12191980" cy="6857990"/>
          </a:xfrm>
          <a:prstGeom prst="rect">
            <a:avLst/>
          </a:prstGeom>
        </p:spPr>
      </p:pic>
      <p:sp>
        <p:nvSpPr>
          <p:cNvPr id="6" name="TextBox 5">
            <a:extLst>
              <a:ext uri="{FF2B5EF4-FFF2-40B4-BE49-F238E27FC236}">
                <a16:creationId xmlns:a16="http://schemas.microsoft.com/office/drawing/2014/main" id="{D4BFE05F-E124-1743-BB87-CBD4240ABA70}"/>
              </a:ext>
            </a:extLst>
          </p:cNvPr>
          <p:cNvSpPr txBox="1"/>
          <p:nvPr/>
        </p:nvSpPr>
        <p:spPr>
          <a:xfrm>
            <a:off x="240632" y="0"/>
            <a:ext cx="1172677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1 Thessalonians 3:13</a:t>
            </a:r>
            <a:endParaRPr kumimoji="0" lang="en-US" sz="18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endParaRPr>
          </a:p>
        </p:txBody>
      </p:sp>
      <p:sp>
        <p:nvSpPr>
          <p:cNvPr id="7" name="TextBox 6">
            <a:extLst>
              <a:ext uri="{FF2B5EF4-FFF2-40B4-BE49-F238E27FC236}">
                <a16:creationId xmlns:a16="http://schemas.microsoft.com/office/drawing/2014/main" id="{4745F3FB-E516-CA42-A816-5A0CBE3C7646}"/>
              </a:ext>
            </a:extLst>
          </p:cNvPr>
          <p:cNvSpPr txBox="1"/>
          <p:nvPr/>
        </p:nvSpPr>
        <p:spPr>
          <a:xfrm>
            <a:off x="0" y="1480015"/>
            <a:ext cx="12192000" cy="3072188"/>
          </a:xfrm>
          <a:prstGeom prst="rect">
            <a:avLst/>
          </a:prstGeom>
          <a:noFill/>
        </p:spPr>
        <p:txBody>
          <a:bodyPr wrap="square" rtlCol="0">
            <a:spAutoFit/>
          </a:bodyPr>
          <a:lstStyle/>
          <a:p>
            <a:pPr lvl="0" algn="ctr">
              <a:lnSpc>
                <a:spcPct val="80000"/>
              </a:lnSpc>
            </a:pPr>
            <a:r>
              <a:rPr lang="en-US" sz="6000" b="1" dirty="0">
                <a:solidFill>
                  <a:prstClr val="white"/>
                </a:solidFill>
                <a:effectLst>
                  <a:outerShdw blurRad="38100" dist="38100" dir="2700000" algn="tl">
                    <a:srgbClr val="000000">
                      <a:alpha val="43137"/>
                    </a:srgbClr>
                  </a:outerShdw>
                </a:effectLst>
                <a:latin typeface="Baskerville Old Face" panose="02020602080505020303" pitchFamily="18" charset="77"/>
              </a:rPr>
              <a:t>So that your hearts are strengthened in holiness to be blameless before our God and Father at the coming of our Lord Jesus </a:t>
            </a:r>
            <a:r>
              <a:rPr lang="en-US" sz="6000" b="1" u="sng" dirty="0">
                <a:solidFill>
                  <a:schemeClr val="accent4"/>
                </a:solidFill>
                <a:effectLst>
                  <a:outerShdw blurRad="38100" dist="38100" dir="2700000" algn="tl">
                    <a:srgbClr val="000000">
                      <a:alpha val="43137"/>
                    </a:srgbClr>
                  </a:outerShdw>
                </a:effectLst>
                <a:latin typeface="Baskerville Old Face" panose="02020602080505020303" pitchFamily="18" charset="77"/>
              </a:rPr>
              <a:t>with all his saints</a:t>
            </a:r>
            <a:r>
              <a:rPr lang="en-US" sz="6000" b="1" dirty="0">
                <a:solidFill>
                  <a:prstClr val="white"/>
                </a:solidFill>
                <a:effectLst>
                  <a:outerShdw blurRad="38100" dist="38100" dir="2700000" algn="tl">
                    <a:srgbClr val="000000">
                      <a:alpha val="43137"/>
                    </a:srgbClr>
                  </a:outerShdw>
                </a:effectLst>
                <a:latin typeface="Baskerville Old Face" panose="02020602080505020303" pitchFamily="18" charset="77"/>
              </a:rPr>
              <a:t>.</a:t>
            </a:r>
          </a:p>
        </p:txBody>
      </p:sp>
    </p:spTree>
    <p:extLst>
      <p:ext uri="{BB962C8B-B14F-4D97-AF65-F5344CB8AC3E}">
        <p14:creationId xmlns:p14="http://schemas.microsoft.com/office/powerpoint/2010/main" val="180828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A picture containing water, sky, dark, person&#10;&#10;Description automatically generated">
            <a:extLst>
              <a:ext uri="{FF2B5EF4-FFF2-40B4-BE49-F238E27FC236}">
                <a16:creationId xmlns:a16="http://schemas.microsoft.com/office/drawing/2014/main" id="{B8E93C94-F164-3040-B70D-AD7A4B6F13DA}"/>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b="-1"/>
          <a:stretch/>
        </p:blipFill>
        <p:spPr>
          <a:xfrm>
            <a:off x="20" y="10"/>
            <a:ext cx="12191980" cy="6857990"/>
          </a:xfrm>
          <a:prstGeom prst="rect">
            <a:avLst/>
          </a:prstGeom>
        </p:spPr>
      </p:pic>
      <p:sp>
        <p:nvSpPr>
          <p:cNvPr id="6" name="TextBox 5">
            <a:extLst>
              <a:ext uri="{FF2B5EF4-FFF2-40B4-BE49-F238E27FC236}">
                <a16:creationId xmlns:a16="http://schemas.microsoft.com/office/drawing/2014/main" id="{D4BFE05F-E124-1743-BB87-CBD4240ABA70}"/>
              </a:ext>
            </a:extLst>
          </p:cNvPr>
          <p:cNvSpPr txBox="1"/>
          <p:nvPr/>
        </p:nvSpPr>
        <p:spPr>
          <a:xfrm>
            <a:off x="240632" y="0"/>
            <a:ext cx="1172677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Revelation 19:14</a:t>
            </a:r>
            <a:endParaRPr kumimoji="0" lang="en-US" sz="18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endParaRPr>
          </a:p>
        </p:txBody>
      </p:sp>
      <p:sp>
        <p:nvSpPr>
          <p:cNvPr id="7" name="TextBox 6">
            <a:extLst>
              <a:ext uri="{FF2B5EF4-FFF2-40B4-BE49-F238E27FC236}">
                <a16:creationId xmlns:a16="http://schemas.microsoft.com/office/drawing/2014/main" id="{4745F3FB-E516-CA42-A816-5A0CBE3C7646}"/>
              </a:ext>
            </a:extLst>
          </p:cNvPr>
          <p:cNvSpPr txBox="1"/>
          <p:nvPr/>
        </p:nvSpPr>
        <p:spPr>
          <a:xfrm>
            <a:off x="0" y="1480015"/>
            <a:ext cx="12192000" cy="2333524"/>
          </a:xfrm>
          <a:prstGeom prst="rect">
            <a:avLst/>
          </a:prstGeom>
          <a:noFill/>
        </p:spPr>
        <p:txBody>
          <a:bodyPr wrap="square" rtlCol="0">
            <a:spAutoFit/>
          </a:bodyPr>
          <a:lstStyle/>
          <a:p>
            <a:pPr lvl="0" algn="ctr">
              <a:lnSpc>
                <a:spcPct val="80000"/>
              </a:lnSpc>
            </a:pPr>
            <a:r>
              <a:rPr lang="en-US" sz="6000" b="1" dirty="0">
                <a:solidFill>
                  <a:prstClr val="white"/>
                </a:solidFill>
                <a:effectLst>
                  <a:outerShdw blurRad="38100" dist="38100" dir="2700000" algn="tl">
                    <a:srgbClr val="000000">
                      <a:alpha val="43137"/>
                    </a:srgbClr>
                  </a:outerShdw>
                </a:effectLst>
                <a:latin typeface="Baskerville Old Face" panose="02020602080505020303" pitchFamily="18" charset="77"/>
              </a:rPr>
              <a:t>The armies that are in heaven, dressed in white, clean, fine linen, were following him on white </a:t>
            </a:r>
            <a:r>
              <a:rPr lang="en-US" sz="6000" b="1">
                <a:solidFill>
                  <a:prstClr val="white"/>
                </a:solidFill>
                <a:effectLst>
                  <a:outerShdw blurRad="38100" dist="38100" dir="2700000" algn="tl">
                    <a:srgbClr val="000000">
                      <a:alpha val="43137"/>
                    </a:srgbClr>
                  </a:outerShdw>
                </a:effectLst>
                <a:latin typeface="Baskerville Old Face" panose="02020602080505020303" pitchFamily="18" charset="77"/>
              </a:rPr>
              <a:t>horses.</a:t>
            </a:r>
            <a:endParaRPr lang="en-US" sz="6000" b="1" dirty="0">
              <a:solidFill>
                <a:prstClr val="white"/>
              </a:solidFill>
              <a:effectLst>
                <a:outerShdw blurRad="38100" dist="38100" dir="2700000" algn="tl">
                  <a:srgbClr val="000000">
                    <a:alpha val="43137"/>
                  </a:srgbClr>
                </a:outerShdw>
              </a:effectLst>
              <a:latin typeface="Baskerville Old Face" panose="02020602080505020303" pitchFamily="18" charset="77"/>
            </a:endParaRPr>
          </a:p>
        </p:txBody>
      </p:sp>
    </p:spTree>
    <p:extLst>
      <p:ext uri="{BB962C8B-B14F-4D97-AF65-F5344CB8AC3E}">
        <p14:creationId xmlns:p14="http://schemas.microsoft.com/office/powerpoint/2010/main" val="325748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9F6DCA-B46C-0845-9A2F-9888FA9D0D03}"/>
              </a:ext>
            </a:extLst>
          </p:cNvPr>
          <p:cNvSpPr txBox="1"/>
          <p:nvPr/>
        </p:nvSpPr>
        <p:spPr>
          <a:xfrm>
            <a:off x="0" y="2105561"/>
            <a:ext cx="121920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The </a:t>
            </a:r>
            <a:r>
              <a:rPr kumimoji="0" lang="en-US" sz="80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PURPOSE </a:t>
            </a:r>
            <a:r>
              <a:rPr kumimoji="0" lang="en-US" sz="8000" b="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of</a:t>
            </a:r>
            <a:r>
              <a:rPr kumimoji="0" lang="en-US" sz="8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his return</a:t>
            </a:r>
          </a:p>
        </p:txBody>
      </p:sp>
    </p:spTree>
    <p:extLst>
      <p:ext uri="{BB962C8B-B14F-4D97-AF65-F5344CB8AC3E}">
        <p14:creationId xmlns:p14="http://schemas.microsoft.com/office/powerpoint/2010/main" val="3691152948"/>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D2DFE8-DDBF-404C-874B-C68199A71677}"/>
              </a:ext>
            </a:extLst>
          </p:cNvPr>
          <p:cNvSpPr txBox="1"/>
          <p:nvPr/>
        </p:nvSpPr>
        <p:spPr>
          <a:xfrm>
            <a:off x="163286" y="-81645"/>
            <a:ext cx="1187087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The Second Coming…</a:t>
            </a:r>
          </a:p>
        </p:txBody>
      </p:sp>
      <p:sp>
        <p:nvSpPr>
          <p:cNvPr id="5" name="TextBox 4">
            <a:extLst>
              <a:ext uri="{FF2B5EF4-FFF2-40B4-BE49-F238E27FC236}">
                <a16:creationId xmlns:a16="http://schemas.microsoft.com/office/drawing/2014/main" id="{A7282BFC-96B1-CC43-AED0-8DE034E1874C}"/>
              </a:ext>
            </a:extLst>
          </p:cNvPr>
          <p:cNvSpPr txBox="1"/>
          <p:nvPr/>
        </p:nvSpPr>
        <p:spPr>
          <a:xfrm>
            <a:off x="0" y="1115155"/>
            <a:ext cx="12192000" cy="6021841"/>
          </a:xfrm>
          <a:prstGeom prst="rect">
            <a:avLst/>
          </a:prstGeom>
          <a:noFill/>
        </p:spPr>
        <p:txBody>
          <a:bodyPr wrap="square" rtlCol="0">
            <a:spAutoFit/>
          </a:bodyPr>
          <a:lstStyle/>
          <a:p>
            <a:pPr marL="285750" marR="0" lvl="0" indent="-2857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Every New Testament book mentions the second coming, except for Philemon, 2 John and 3 John.</a:t>
            </a:r>
          </a:p>
          <a:p>
            <a:pPr marL="285750" marR="0" lvl="0" indent="-2857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There are 260 chapters in the New Testament and over 300 references to this event.</a:t>
            </a:r>
          </a:p>
          <a:p>
            <a:pPr marL="285750" marR="0" lvl="0" indent="-2857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Jesus directs his followers to be ready for his return over 50 times.</a:t>
            </a:r>
          </a:p>
          <a:p>
            <a:pPr marL="285750" marR="0" lvl="0" indent="-2857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Christians have been awaiting this event since the time of Jesus’ ascension. </a:t>
            </a: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(Acts 1:10-11)</a:t>
            </a:r>
            <a:endPar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endParaRPr>
          </a:p>
          <a:p>
            <a:pPr marL="285750" marR="0" lvl="0" indent="-2857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endParaRPr kumimoji="0" lang="en-US" sz="48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endParaRPr>
          </a:p>
        </p:txBody>
      </p:sp>
      <p:sp>
        <p:nvSpPr>
          <p:cNvPr id="2" name="Rectangle 1">
            <a:extLst>
              <a:ext uri="{FF2B5EF4-FFF2-40B4-BE49-F238E27FC236}">
                <a16:creationId xmlns:a16="http://schemas.microsoft.com/office/drawing/2014/main" id="{50802ED2-2A9A-0543-9E41-7D2FCA286597}"/>
              </a:ext>
            </a:extLst>
          </p:cNvPr>
          <p:cNvSpPr/>
          <p:nvPr/>
        </p:nvSpPr>
        <p:spPr>
          <a:xfrm>
            <a:off x="157843" y="1380565"/>
            <a:ext cx="11870871" cy="5342963"/>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5400" b="1" dirty="0">
                <a:effectLst>
                  <a:outerShdw blurRad="38100" dist="38100" dir="2700000" algn="tl">
                    <a:srgbClr val="000000">
                      <a:alpha val="43137"/>
                    </a:srgbClr>
                  </a:outerShdw>
                </a:effectLst>
                <a:latin typeface="Baskerville Old Face" panose="02020602080505020303" pitchFamily="18" charset="77"/>
              </a:rPr>
              <a:t>(2 Pt. 3:3-4) Above all, understand this: In the last days </a:t>
            </a:r>
            <a:r>
              <a:rPr lang="en-US" sz="5400" b="1" u="sng" dirty="0">
                <a:solidFill>
                  <a:schemeClr val="accent4"/>
                </a:solidFill>
                <a:effectLst>
                  <a:outerShdw blurRad="38100" dist="38100" dir="2700000" algn="tl">
                    <a:srgbClr val="000000">
                      <a:alpha val="43137"/>
                    </a:srgbClr>
                  </a:outerShdw>
                </a:effectLst>
                <a:latin typeface="Baskerville Old Face" panose="02020602080505020303" pitchFamily="18" charset="77"/>
              </a:rPr>
              <a:t>blatant scoffers will come</a:t>
            </a:r>
            <a:r>
              <a:rPr lang="en-US" sz="5400" b="1" dirty="0">
                <a:effectLst>
                  <a:outerShdw blurRad="38100" dist="38100" dir="2700000" algn="tl">
                    <a:srgbClr val="000000">
                      <a:alpha val="43137"/>
                    </a:srgbClr>
                  </a:outerShdw>
                </a:effectLst>
                <a:latin typeface="Baskerville Old Face" panose="02020602080505020303" pitchFamily="18" charset="77"/>
              </a:rPr>
              <a:t>, being propelled by their own evil urges and saying, </a:t>
            </a:r>
            <a:r>
              <a:rPr lang="en-US" sz="5400" b="1" dirty="0">
                <a:solidFill>
                  <a:schemeClr val="accent4"/>
                </a:solidFill>
                <a:effectLst>
                  <a:outerShdw blurRad="38100" dist="38100" dir="2700000" algn="tl">
                    <a:srgbClr val="000000">
                      <a:alpha val="43137"/>
                    </a:srgbClr>
                  </a:outerShdw>
                </a:effectLst>
                <a:latin typeface="Baskerville Old Face" panose="02020602080505020303" pitchFamily="18" charset="77"/>
              </a:rPr>
              <a:t>“</a:t>
            </a:r>
            <a:r>
              <a:rPr lang="en-US" sz="5400" b="1" u="sng" dirty="0">
                <a:solidFill>
                  <a:schemeClr val="accent4"/>
                </a:solidFill>
                <a:effectLst>
                  <a:outerShdw blurRad="38100" dist="38100" dir="2700000" algn="tl">
                    <a:srgbClr val="000000">
                      <a:alpha val="43137"/>
                    </a:srgbClr>
                  </a:outerShdw>
                </a:effectLst>
                <a:latin typeface="Baskerville Old Face" panose="02020602080505020303" pitchFamily="18" charset="77"/>
              </a:rPr>
              <a:t>Where is his promised return</a:t>
            </a:r>
            <a:r>
              <a:rPr lang="en-US" sz="5400" b="1" dirty="0">
                <a:solidFill>
                  <a:schemeClr val="accent4"/>
                </a:solidFill>
                <a:effectLst>
                  <a:outerShdw blurRad="38100" dist="38100" dir="2700000" algn="tl">
                    <a:srgbClr val="000000">
                      <a:alpha val="43137"/>
                    </a:srgbClr>
                  </a:outerShdw>
                </a:effectLst>
                <a:latin typeface="Baskerville Old Face" panose="02020602080505020303" pitchFamily="18" charset="77"/>
              </a:rPr>
              <a:t>? </a:t>
            </a:r>
            <a:r>
              <a:rPr lang="en-US" sz="5400" b="1" dirty="0">
                <a:effectLst>
                  <a:outerShdw blurRad="38100" dist="38100" dir="2700000" algn="tl">
                    <a:srgbClr val="000000">
                      <a:alpha val="43137"/>
                    </a:srgbClr>
                  </a:outerShdw>
                </a:effectLst>
                <a:latin typeface="Baskerville Old Face" panose="02020602080505020303" pitchFamily="18" charset="77"/>
              </a:rPr>
              <a:t>For ever since our ancestors died, all things have continued as they were from the beginning of creation.”</a:t>
            </a:r>
          </a:p>
        </p:txBody>
      </p:sp>
    </p:spTree>
    <p:extLst>
      <p:ext uri="{BB962C8B-B14F-4D97-AF65-F5344CB8AC3E}">
        <p14:creationId xmlns:p14="http://schemas.microsoft.com/office/powerpoint/2010/main" val="22433438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oat floating on a rocky shore next to a body of water&#10;&#10;Description automatically generated">
            <a:extLst>
              <a:ext uri="{FF2B5EF4-FFF2-40B4-BE49-F238E27FC236}">
                <a16:creationId xmlns:a16="http://schemas.microsoft.com/office/drawing/2014/main" id="{A94D4768-AFEF-A940-816C-436295709717}"/>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40000"/>
                    </a14:imgEffect>
                    <a14:imgEffect>
                      <a14:brightnessContrast bright="-50000" contrast="4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3B7D728-7CA2-B14A-B89B-9ED19A0A33F2}"/>
              </a:ext>
            </a:extLst>
          </p:cNvPr>
          <p:cNvSpPr txBox="1"/>
          <p:nvPr/>
        </p:nvSpPr>
        <p:spPr>
          <a:xfrm>
            <a:off x="1" y="500063"/>
            <a:ext cx="12191999" cy="3418436"/>
          </a:xfrm>
          <a:prstGeom prst="rect">
            <a:avLst/>
          </a:prstGeom>
          <a:noFill/>
        </p:spPr>
        <p:txBody>
          <a:bodyPr wrap="square" rtlCol="0">
            <a:spAutoFit/>
          </a:bodyPr>
          <a:lstStyle/>
          <a:p>
            <a:pPr algn="ctr" defTabSz="457200">
              <a:lnSpc>
                <a:spcPct val="90000"/>
              </a:lnSpc>
              <a:defRPr/>
            </a:pPr>
            <a:r>
              <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27</a:t>
            </a:r>
            <a:r>
              <a:rPr lang="en-US" sz="6000" b="1" dirty="0">
                <a:solidFill>
                  <a:prstClr val="white"/>
                </a:solidFill>
                <a:effectLst>
                  <a:outerShdw blurRad="38100" dist="38100" dir="2700000" algn="tl">
                    <a:srgbClr val="000000">
                      <a:alpha val="43137"/>
                    </a:srgbClr>
                  </a:outerShdw>
                </a:effectLst>
                <a:latin typeface="Baskerville Old Face" panose="02020602080505020303" pitchFamily="18" charset="77"/>
              </a:rPr>
              <a:t>. Then he will send angels and they will gather his elect from the four winds, from the ends of the earth to the ends of heaven.</a:t>
            </a:r>
            <a:endPar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endParaRPr>
          </a:p>
        </p:txBody>
      </p:sp>
      <p:sp>
        <p:nvSpPr>
          <p:cNvPr id="3" name="TextBox 2">
            <a:extLst>
              <a:ext uri="{FF2B5EF4-FFF2-40B4-BE49-F238E27FC236}">
                <a16:creationId xmlns:a16="http://schemas.microsoft.com/office/drawing/2014/main" id="{74C27E88-8F36-074A-80FC-B2386A80117C}"/>
              </a:ext>
            </a:extLst>
          </p:cNvPr>
          <p:cNvSpPr txBox="1"/>
          <p:nvPr/>
        </p:nvSpPr>
        <p:spPr>
          <a:xfrm>
            <a:off x="-1" y="5972174"/>
            <a:ext cx="5200650"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0A8DB"/>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Mark 13</a:t>
            </a:r>
          </a:p>
        </p:txBody>
      </p:sp>
      <p:pic>
        <p:nvPicPr>
          <p:cNvPr id="9" name="Picture 8" descr="A picture containing drawing, plate&#10;&#10;Description automatically generated">
            <a:extLst>
              <a:ext uri="{FF2B5EF4-FFF2-40B4-BE49-F238E27FC236}">
                <a16:creationId xmlns:a16="http://schemas.microsoft.com/office/drawing/2014/main" id="{545DDC69-80AC-284B-BE79-30080D2E85F5}"/>
              </a:ext>
            </a:extLst>
          </p:cNvPr>
          <p:cNvPicPr>
            <a:picLocks noChangeAspect="1"/>
          </p:cNvPicPr>
          <p:nvPr/>
        </p:nvPicPr>
        <p:blipFill>
          <a:blip r:embed="rId5" cstate="screen">
            <a:alphaModFix amt="20000"/>
            <a:extLst>
              <a:ext uri="{28A0092B-C50C-407E-A947-70E740481C1C}">
                <a14:useLocalDpi xmlns:a14="http://schemas.microsoft.com/office/drawing/2010/main"/>
              </a:ext>
            </a:extLst>
          </a:blip>
          <a:stretch>
            <a:fillRect/>
          </a:stretch>
        </p:blipFill>
        <p:spPr>
          <a:xfrm>
            <a:off x="10043431" y="6156735"/>
            <a:ext cx="2091418" cy="584880"/>
          </a:xfrm>
          <a:prstGeom prst="rect">
            <a:avLst/>
          </a:prstGeom>
        </p:spPr>
      </p:pic>
    </p:spTree>
    <p:extLst>
      <p:ext uri="{BB962C8B-B14F-4D97-AF65-F5344CB8AC3E}">
        <p14:creationId xmlns:p14="http://schemas.microsoft.com/office/powerpoint/2010/main" val="1414975407"/>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A picture containing water, sky, dark, person&#10;&#10;Description automatically generated">
            <a:extLst>
              <a:ext uri="{FF2B5EF4-FFF2-40B4-BE49-F238E27FC236}">
                <a16:creationId xmlns:a16="http://schemas.microsoft.com/office/drawing/2014/main" id="{B8E93C94-F164-3040-B70D-AD7A4B6F13DA}"/>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b="-1"/>
          <a:stretch/>
        </p:blipFill>
        <p:spPr>
          <a:xfrm>
            <a:off x="20" y="10"/>
            <a:ext cx="12191980" cy="6857990"/>
          </a:xfrm>
          <a:prstGeom prst="rect">
            <a:avLst/>
          </a:prstGeom>
        </p:spPr>
      </p:pic>
      <p:sp>
        <p:nvSpPr>
          <p:cNvPr id="6" name="TextBox 5">
            <a:extLst>
              <a:ext uri="{FF2B5EF4-FFF2-40B4-BE49-F238E27FC236}">
                <a16:creationId xmlns:a16="http://schemas.microsoft.com/office/drawing/2014/main" id="{D4BFE05F-E124-1743-BB87-CBD4240ABA70}"/>
              </a:ext>
            </a:extLst>
          </p:cNvPr>
          <p:cNvSpPr txBox="1"/>
          <p:nvPr/>
        </p:nvSpPr>
        <p:spPr>
          <a:xfrm>
            <a:off x="240632" y="0"/>
            <a:ext cx="1172677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Luke 21:28</a:t>
            </a:r>
            <a:endParaRPr kumimoji="0" lang="en-US" sz="18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endParaRPr>
          </a:p>
        </p:txBody>
      </p:sp>
      <p:sp>
        <p:nvSpPr>
          <p:cNvPr id="7" name="TextBox 6">
            <a:extLst>
              <a:ext uri="{FF2B5EF4-FFF2-40B4-BE49-F238E27FC236}">
                <a16:creationId xmlns:a16="http://schemas.microsoft.com/office/drawing/2014/main" id="{4745F3FB-E516-CA42-A816-5A0CBE3C7646}"/>
              </a:ext>
            </a:extLst>
          </p:cNvPr>
          <p:cNvSpPr txBox="1"/>
          <p:nvPr/>
        </p:nvSpPr>
        <p:spPr>
          <a:xfrm>
            <a:off x="0" y="1569660"/>
            <a:ext cx="12192000" cy="2333524"/>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But when these things begin to happen, stand up and raise your heads, because </a:t>
            </a:r>
            <a:r>
              <a:rPr kumimoji="0" lang="en-US" sz="60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your redemption is drawing near</a:t>
            </a:r>
            <a:r>
              <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a:t>
            </a:r>
          </a:p>
        </p:txBody>
      </p:sp>
    </p:spTree>
    <p:extLst>
      <p:ext uri="{BB962C8B-B14F-4D97-AF65-F5344CB8AC3E}">
        <p14:creationId xmlns:p14="http://schemas.microsoft.com/office/powerpoint/2010/main" val="146547248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A picture containing water, sky, dark, person&#10;&#10;Description automatically generated">
            <a:extLst>
              <a:ext uri="{FF2B5EF4-FFF2-40B4-BE49-F238E27FC236}">
                <a16:creationId xmlns:a16="http://schemas.microsoft.com/office/drawing/2014/main" id="{B8E93C94-F164-3040-B70D-AD7A4B6F13DA}"/>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b="-1"/>
          <a:stretch/>
        </p:blipFill>
        <p:spPr>
          <a:xfrm>
            <a:off x="20" y="10"/>
            <a:ext cx="12191980" cy="6857990"/>
          </a:xfrm>
          <a:prstGeom prst="rect">
            <a:avLst/>
          </a:prstGeom>
        </p:spPr>
      </p:pic>
      <p:sp>
        <p:nvSpPr>
          <p:cNvPr id="6" name="TextBox 5">
            <a:extLst>
              <a:ext uri="{FF2B5EF4-FFF2-40B4-BE49-F238E27FC236}">
                <a16:creationId xmlns:a16="http://schemas.microsoft.com/office/drawing/2014/main" id="{D4BFE05F-E124-1743-BB87-CBD4240ABA70}"/>
              </a:ext>
            </a:extLst>
          </p:cNvPr>
          <p:cNvSpPr txBox="1"/>
          <p:nvPr/>
        </p:nvSpPr>
        <p:spPr>
          <a:xfrm>
            <a:off x="240632" y="0"/>
            <a:ext cx="1172677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Zechariah 12:8</a:t>
            </a:r>
            <a:endParaRPr kumimoji="0" lang="en-US" sz="18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endParaRPr>
          </a:p>
        </p:txBody>
      </p:sp>
      <p:sp>
        <p:nvSpPr>
          <p:cNvPr id="7" name="TextBox 6">
            <a:extLst>
              <a:ext uri="{FF2B5EF4-FFF2-40B4-BE49-F238E27FC236}">
                <a16:creationId xmlns:a16="http://schemas.microsoft.com/office/drawing/2014/main" id="{4745F3FB-E516-CA42-A816-5A0CBE3C7646}"/>
              </a:ext>
            </a:extLst>
          </p:cNvPr>
          <p:cNvSpPr txBox="1"/>
          <p:nvPr/>
        </p:nvSpPr>
        <p:spPr>
          <a:xfrm>
            <a:off x="0" y="1569660"/>
            <a:ext cx="12192000" cy="4549515"/>
          </a:xfrm>
          <a:prstGeom prst="rect">
            <a:avLst/>
          </a:prstGeom>
          <a:noFill/>
        </p:spPr>
        <p:txBody>
          <a:bodyPr wrap="square" rtlCol="0">
            <a:spAutoFit/>
          </a:bodyPr>
          <a:lstStyle/>
          <a:p>
            <a:pPr lvl="0" algn="ctr">
              <a:lnSpc>
                <a:spcPct val="80000"/>
              </a:lnSpc>
            </a:pPr>
            <a:r>
              <a:rPr lang="en-US" sz="6000" b="1" dirty="0">
                <a:solidFill>
                  <a:prstClr val="white"/>
                </a:solidFill>
                <a:effectLst>
                  <a:outerShdw blurRad="38100" dist="38100" dir="2700000" algn="tl">
                    <a:srgbClr val="000000">
                      <a:alpha val="43137"/>
                    </a:srgbClr>
                  </a:outerShdw>
                </a:effectLst>
                <a:latin typeface="Baskerville Old Face" panose="02020602080505020303" pitchFamily="18" charset="77"/>
              </a:rPr>
              <a:t>On that day </a:t>
            </a:r>
            <a:r>
              <a:rPr lang="en-US" sz="6000" b="1" u="sng" dirty="0">
                <a:solidFill>
                  <a:schemeClr val="accent4"/>
                </a:solidFill>
                <a:effectLst>
                  <a:outerShdw blurRad="38100" dist="38100" dir="2700000" algn="tl">
                    <a:srgbClr val="000000">
                      <a:alpha val="43137"/>
                    </a:srgbClr>
                  </a:outerShdw>
                </a:effectLst>
                <a:latin typeface="Baskerville Old Face" panose="02020602080505020303" pitchFamily="18" charset="77"/>
              </a:rPr>
              <a:t>the Lord himself will defend the inhabitants of Jerusalem</a:t>
            </a:r>
            <a:r>
              <a:rPr lang="en-US" sz="6000" b="1" dirty="0">
                <a:solidFill>
                  <a:prstClr val="white"/>
                </a:solidFill>
                <a:effectLst>
                  <a:outerShdw blurRad="38100" dist="38100" dir="2700000" algn="tl">
                    <a:srgbClr val="000000">
                      <a:alpha val="43137"/>
                    </a:srgbClr>
                  </a:outerShdw>
                </a:effectLst>
                <a:latin typeface="Baskerville Old Face" panose="02020602080505020303" pitchFamily="18" charset="77"/>
              </a:rPr>
              <a:t>, so that the weakest among them will be like mighty David, and the dynasty of David will be like God, like the angel of the Lord before them.</a:t>
            </a:r>
          </a:p>
        </p:txBody>
      </p:sp>
    </p:spTree>
    <p:extLst>
      <p:ext uri="{BB962C8B-B14F-4D97-AF65-F5344CB8AC3E}">
        <p14:creationId xmlns:p14="http://schemas.microsoft.com/office/powerpoint/2010/main" val="42653588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A picture containing water, sky, dark, person&#10;&#10;Description automatically generated">
            <a:extLst>
              <a:ext uri="{FF2B5EF4-FFF2-40B4-BE49-F238E27FC236}">
                <a16:creationId xmlns:a16="http://schemas.microsoft.com/office/drawing/2014/main" id="{B8E93C94-F164-3040-B70D-AD7A4B6F13DA}"/>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b="-1"/>
          <a:stretch/>
        </p:blipFill>
        <p:spPr>
          <a:xfrm>
            <a:off x="20" y="10"/>
            <a:ext cx="12191980" cy="6857990"/>
          </a:xfrm>
          <a:prstGeom prst="rect">
            <a:avLst/>
          </a:prstGeom>
        </p:spPr>
      </p:pic>
      <p:sp>
        <p:nvSpPr>
          <p:cNvPr id="6" name="TextBox 5">
            <a:extLst>
              <a:ext uri="{FF2B5EF4-FFF2-40B4-BE49-F238E27FC236}">
                <a16:creationId xmlns:a16="http://schemas.microsoft.com/office/drawing/2014/main" id="{D4BFE05F-E124-1743-BB87-CBD4240ABA70}"/>
              </a:ext>
            </a:extLst>
          </p:cNvPr>
          <p:cNvSpPr txBox="1"/>
          <p:nvPr/>
        </p:nvSpPr>
        <p:spPr>
          <a:xfrm>
            <a:off x="240632" y="0"/>
            <a:ext cx="1172677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Zechariah 14:3</a:t>
            </a:r>
            <a:endParaRPr kumimoji="0" lang="en-US" sz="18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endParaRPr>
          </a:p>
        </p:txBody>
      </p:sp>
      <p:sp>
        <p:nvSpPr>
          <p:cNvPr id="7" name="TextBox 6">
            <a:extLst>
              <a:ext uri="{FF2B5EF4-FFF2-40B4-BE49-F238E27FC236}">
                <a16:creationId xmlns:a16="http://schemas.microsoft.com/office/drawing/2014/main" id="{4745F3FB-E516-CA42-A816-5A0CBE3C7646}"/>
              </a:ext>
            </a:extLst>
          </p:cNvPr>
          <p:cNvSpPr txBox="1"/>
          <p:nvPr/>
        </p:nvSpPr>
        <p:spPr>
          <a:xfrm>
            <a:off x="0" y="1569660"/>
            <a:ext cx="12192000" cy="2333524"/>
          </a:xfrm>
          <a:prstGeom prst="rect">
            <a:avLst/>
          </a:prstGeom>
          <a:noFill/>
        </p:spPr>
        <p:txBody>
          <a:bodyPr wrap="square" rtlCol="0">
            <a:spAutoFit/>
          </a:bodyPr>
          <a:lstStyle/>
          <a:p>
            <a:pPr lvl="0" algn="ctr">
              <a:lnSpc>
                <a:spcPct val="80000"/>
              </a:lnSpc>
            </a:pPr>
            <a:r>
              <a:rPr lang="en-US" sz="6000" b="1" dirty="0">
                <a:solidFill>
                  <a:prstClr val="white"/>
                </a:solidFill>
                <a:effectLst>
                  <a:outerShdw blurRad="38100" dist="38100" dir="2700000" algn="tl">
                    <a:srgbClr val="000000">
                      <a:alpha val="43137"/>
                    </a:srgbClr>
                  </a:outerShdw>
                </a:effectLst>
                <a:latin typeface="Baskerville Old Face" panose="02020602080505020303" pitchFamily="18" charset="77"/>
              </a:rPr>
              <a:t>Then </a:t>
            </a:r>
            <a:r>
              <a:rPr lang="en-US" sz="6000" b="1" u="sng" dirty="0">
                <a:solidFill>
                  <a:schemeClr val="accent4"/>
                </a:solidFill>
                <a:effectLst>
                  <a:outerShdw blurRad="38100" dist="38100" dir="2700000" algn="tl">
                    <a:srgbClr val="000000">
                      <a:alpha val="43137"/>
                    </a:srgbClr>
                  </a:outerShdw>
                </a:effectLst>
                <a:latin typeface="Baskerville Old Face" panose="02020602080505020303" pitchFamily="18" charset="77"/>
              </a:rPr>
              <a:t>the Lord himself will go to battle</a:t>
            </a:r>
            <a:r>
              <a:rPr lang="en-US" sz="6000" b="1" dirty="0">
                <a:solidFill>
                  <a:prstClr val="white"/>
                </a:solidFill>
                <a:effectLst>
                  <a:outerShdw blurRad="38100" dist="38100" dir="2700000" algn="tl">
                    <a:srgbClr val="000000">
                      <a:alpha val="43137"/>
                    </a:srgbClr>
                  </a:outerShdw>
                </a:effectLst>
                <a:latin typeface="Baskerville Old Face" panose="02020602080505020303" pitchFamily="18" charset="77"/>
              </a:rPr>
              <a:t> and fight against those nations, just as he fought battles in ancient days.</a:t>
            </a:r>
          </a:p>
        </p:txBody>
      </p:sp>
    </p:spTree>
    <p:extLst>
      <p:ext uri="{BB962C8B-B14F-4D97-AF65-F5344CB8AC3E}">
        <p14:creationId xmlns:p14="http://schemas.microsoft.com/office/powerpoint/2010/main" val="23847598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A picture containing water, sky, dark, person&#10;&#10;Description automatically generated">
            <a:extLst>
              <a:ext uri="{FF2B5EF4-FFF2-40B4-BE49-F238E27FC236}">
                <a16:creationId xmlns:a16="http://schemas.microsoft.com/office/drawing/2014/main" id="{B8E93C94-F164-3040-B70D-AD7A4B6F13DA}"/>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b="-1"/>
          <a:stretch/>
        </p:blipFill>
        <p:spPr>
          <a:xfrm>
            <a:off x="20" y="10"/>
            <a:ext cx="12191980" cy="6857990"/>
          </a:xfrm>
          <a:prstGeom prst="rect">
            <a:avLst/>
          </a:prstGeom>
        </p:spPr>
      </p:pic>
      <p:sp>
        <p:nvSpPr>
          <p:cNvPr id="6" name="TextBox 5">
            <a:extLst>
              <a:ext uri="{FF2B5EF4-FFF2-40B4-BE49-F238E27FC236}">
                <a16:creationId xmlns:a16="http://schemas.microsoft.com/office/drawing/2014/main" id="{D4BFE05F-E124-1743-BB87-CBD4240ABA70}"/>
              </a:ext>
            </a:extLst>
          </p:cNvPr>
          <p:cNvSpPr txBox="1"/>
          <p:nvPr/>
        </p:nvSpPr>
        <p:spPr>
          <a:xfrm>
            <a:off x="240632" y="0"/>
            <a:ext cx="1172677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Zechariah 14:9;11</a:t>
            </a:r>
            <a:endParaRPr kumimoji="0" lang="en-US" sz="18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endParaRPr>
          </a:p>
        </p:txBody>
      </p:sp>
      <p:sp>
        <p:nvSpPr>
          <p:cNvPr id="7" name="TextBox 6">
            <a:extLst>
              <a:ext uri="{FF2B5EF4-FFF2-40B4-BE49-F238E27FC236}">
                <a16:creationId xmlns:a16="http://schemas.microsoft.com/office/drawing/2014/main" id="{4745F3FB-E516-CA42-A816-5A0CBE3C7646}"/>
              </a:ext>
            </a:extLst>
          </p:cNvPr>
          <p:cNvSpPr txBox="1"/>
          <p:nvPr/>
        </p:nvSpPr>
        <p:spPr>
          <a:xfrm>
            <a:off x="0" y="1569660"/>
            <a:ext cx="12192000" cy="5288179"/>
          </a:xfrm>
          <a:prstGeom prst="rect">
            <a:avLst/>
          </a:prstGeom>
          <a:noFill/>
        </p:spPr>
        <p:txBody>
          <a:bodyPr wrap="square" rtlCol="0">
            <a:spAutoFit/>
          </a:bodyPr>
          <a:lstStyle/>
          <a:p>
            <a:pPr algn="ctr">
              <a:lnSpc>
                <a:spcPct val="80000"/>
              </a:lnSpc>
            </a:pPr>
            <a:r>
              <a:rPr lang="en-US" sz="6000" b="1" u="sng" dirty="0">
                <a:solidFill>
                  <a:schemeClr val="accent4"/>
                </a:solidFill>
                <a:effectLst>
                  <a:outerShdw blurRad="38100" dist="38100" dir="2700000" algn="tl">
                    <a:srgbClr val="000000">
                      <a:alpha val="43137"/>
                    </a:srgbClr>
                  </a:outerShdw>
                </a:effectLst>
                <a:latin typeface="Baskerville Old Face" panose="02020602080505020303" pitchFamily="18" charset="77"/>
              </a:rPr>
              <a:t>The Lord will then be king over all the earth</a:t>
            </a:r>
            <a:r>
              <a:rPr lang="en-US" sz="6000" b="1" dirty="0">
                <a:solidFill>
                  <a:prstClr val="white"/>
                </a:solidFill>
                <a:effectLst>
                  <a:outerShdw blurRad="38100" dist="38100" dir="2700000" algn="tl">
                    <a:srgbClr val="000000">
                      <a:alpha val="43137"/>
                    </a:srgbClr>
                  </a:outerShdw>
                </a:effectLst>
                <a:latin typeface="Baskerville Old Face" panose="02020602080505020303" pitchFamily="18" charset="77"/>
              </a:rPr>
              <a:t>. In that day the Lord will be seen as one with a single name…And people will settle there, and there will no longer be the threat of divine extermination—</a:t>
            </a:r>
            <a:r>
              <a:rPr lang="en-US" sz="6000" b="1" u="sng" dirty="0">
                <a:solidFill>
                  <a:schemeClr val="accent4"/>
                </a:solidFill>
                <a:effectLst>
                  <a:outerShdw blurRad="38100" dist="38100" dir="2700000" algn="tl">
                    <a:srgbClr val="000000">
                      <a:alpha val="43137"/>
                    </a:srgbClr>
                  </a:outerShdw>
                </a:effectLst>
                <a:latin typeface="Baskerville Old Face" panose="02020602080505020303" pitchFamily="18" charset="77"/>
              </a:rPr>
              <a:t>Jerusalem will dwell in security</a:t>
            </a:r>
            <a:r>
              <a:rPr lang="en-US" sz="6000" b="1" dirty="0">
                <a:solidFill>
                  <a:prstClr val="white"/>
                </a:solidFill>
                <a:effectLst>
                  <a:outerShdw blurRad="38100" dist="38100" dir="2700000" algn="tl">
                    <a:srgbClr val="000000">
                      <a:alpha val="43137"/>
                    </a:srgbClr>
                  </a:outerShdw>
                </a:effectLst>
                <a:latin typeface="Baskerville Old Face" panose="02020602080505020303" pitchFamily="18" charset="77"/>
              </a:rPr>
              <a:t>. </a:t>
            </a:r>
          </a:p>
        </p:txBody>
      </p:sp>
    </p:spTree>
    <p:extLst>
      <p:ext uri="{BB962C8B-B14F-4D97-AF65-F5344CB8AC3E}">
        <p14:creationId xmlns:p14="http://schemas.microsoft.com/office/powerpoint/2010/main" val="40845439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ater, sky, dark, person&#10;&#10;Description automatically generated">
            <a:extLst>
              <a:ext uri="{FF2B5EF4-FFF2-40B4-BE49-F238E27FC236}">
                <a16:creationId xmlns:a16="http://schemas.microsoft.com/office/drawing/2014/main" id="{B8E93C94-F164-3040-B70D-AD7A4B6F13DA}"/>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b="-1"/>
          <a:stretch/>
        </p:blipFill>
        <p:spPr>
          <a:xfrm>
            <a:off x="20" y="10"/>
            <a:ext cx="12191980" cy="6857990"/>
          </a:xfrm>
          <a:prstGeom prst="rect">
            <a:avLst/>
          </a:prstGeom>
        </p:spPr>
      </p:pic>
      <p:sp>
        <p:nvSpPr>
          <p:cNvPr id="6" name="TextBox 5">
            <a:extLst>
              <a:ext uri="{FF2B5EF4-FFF2-40B4-BE49-F238E27FC236}">
                <a16:creationId xmlns:a16="http://schemas.microsoft.com/office/drawing/2014/main" id="{D4BFE05F-E124-1743-BB87-CBD4240ABA70}"/>
              </a:ext>
            </a:extLst>
          </p:cNvPr>
          <p:cNvSpPr txBox="1"/>
          <p:nvPr/>
        </p:nvSpPr>
        <p:spPr>
          <a:xfrm>
            <a:off x="240632" y="0"/>
            <a:ext cx="1172677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Revelation 19:11-12</a:t>
            </a:r>
            <a:endParaRPr kumimoji="0" lang="en-US" sz="18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endParaRPr>
          </a:p>
        </p:txBody>
      </p:sp>
      <p:sp>
        <p:nvSpPr>
          <p:cNvPr id="7" name="TextBox 6">
            <a:extLst>
              <a:ext uri="{FF2B5EF4-FFF2-40B4-BE49-F238E27FC236}">
                <a16:creationId xmlns:a16="http://schemas.microsoft.com/office/drawing/2014/main" id="{4745F3FB-E516-CA42-A816-5A0CBE3C7646}"/>
              </a:ext>
            </a:extLst>
          </p:cNvPr>
          <p:cNvSpPr txBox="1"/>
          <p:nvPr/>
        </p:nvSpPr>
        <p:spPr>
          <a:xfrm>
            <a:off x="0" y="1480015"/>
            <a:ext cx="12192000" cy="4549515"/>
          </a:xfrm>
          <a:prstGeom prst="rect">
            <a:avLst/>
          </a:prstGeom>
          <a:noFill/>
        </p:spPr>
        <p:txBody>
          <a:bodyPr wrap="square" rtlCol="0">
            <a:spAutoFit/>
          </a:bodyPr>
          <a:lstStyle/>
          <a:p>
            <a:pPr lvl="0" algn="ctr">
              <a:lnSpc>
                <a:spcPct val="80000"/>
              </a:lnSpc>
            </a:pPr>
            <a:r>
              <a:rPr lang="en-US" sz="6000" b="1" dirty="0">
                <a:solidFill>
                  <a:prstClr val="white"/>
                </a:solidFill>
                <a:effectLst>
                  <a:outerShdw blurRad="38100" dist="38100" dir="2700000" algn="tl">
                    <a:srgbClr val="000000">
                      <a:alpha val="43137"/>
                    </a:srgbClr>
                  </a:outerShdw>
                </a:effectLst>
                <a:latin typeface="Baskerville Old Face" panose="02020602080505020303" pitchFamily="18" charset="77"/>
              </a:rPr>
              <a:t>Then I saw heaven opened and here came a white horse! The one riding it was called “Faithful” and “True,” and with justice he judges and goes to war. His eyes are like a fiery flame and there are many diadem crowns on his head.</a:t>
            </a:r>
          </a:p>
        </p:txBody>
      </p:sp>
    </p:spTree>
    <p:extLst>
      <p:ext uri="{BB962C8B-B14F-4D97-AF65-F5344CB8AC3E}">
        <p14:creationId xmlns:p14="http://schemas.microsoft.com/office/powerpoint/2010/main" val="1178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arge clock mounted to the side&#10;&#10;Description automatically generated">
            <a:extLst>
              <a:ext uri="{FF2B5EF4-FFF2-40B4-BE49-F238E27FC236}">
                <a16:creationId xmlns:a16="http://schemas.microsoft.com/office/drawing/2014/main" id="{F3A5B617-8464-AE4B-BA2C-13F0E3BF17E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8000"/>
                    </a14:imgEffect>
                    <a14:imgEffect>
                      <a14:brightnessContrast bright="-52000"/>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1D9CA40D-E48A-B443-B414-E6CD20D70052}"/>
              </a:ext>
            </a:extLst>
          </p:cNvPr>
          <p:cNvSpPr txBox="1"/>
          <p:nvPr/>
        </p:nvSpPr>
        <p:spPr>
          <a:xfrm>
            <a:off x="278296" y="318051"/>
            <a:ext cx="11668539" cy="6268832"/>
          </a:xfrm>
          <a:prstGeom prst="rect">
            <a:avLst/>
          </a:prstGeom>
          <a:noFill/>
        </p:spPr>
        <p:txBody>
          <a:bodyPr wrap="square" rtlCol="0">
            <a:spAutoFit/>
          </a:bodyPr>
          <a:lstStyle/>
          <a:p>
            <a:pPr lvl="0" algn="ctr">
              <a:lnSpc>
                <a:spcPct val="80000"/>
              </a:lnSpc>
            </a:pPr>
            <a:r>
              <a:rPr kumimoji="0" lang="en-US" sz="5000" b="1" i="0" u="none" strike="noStrike" kern="1200" cap="none"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(J. </a:t>
            </a:r>
            <a:r>
              <a:rPr lang="en-US" sz="5000" b="1" dirty="0">
                <a:solidFill>
                  <a:prstClr val="white"/>
                </a:solidFill>
                <a:effectLst>
                  <a:outerShdw blurRad="38100" dist="38100" dir="2700000" algn="tl">
                    <a:srgbClr val="000000">
                      <a:alpha val="43137"/>
                    </a:srgbClr>
                  </a:outerShdw>
                </a:effectLst>
                <a:latin typeface="Baskerville Old Face" panose="02020602080505020303" pitchFamily="18" charset="77"/>
              </a:rPr>
              <a:t>Dwight Pentecost) A short time ago, I took occasion to go through the New Testament to mark each reference to the coming of the Lord Jesus Christ and to observe the use made of that teaching about His coming. I was struck anew with the fact that almost without exception, when the coming of Christ is mentioned in the New Testament, it is followed by an exhortation to godliness and holy living…</a:t>
            </a:r>
          </a:p>
        </p:txBody>
      </p:sp>
    </p:spTree>
    <p:extLst>
      <p:ext uri="{BB962C8B-B14F-4D97-AF65-F5344CB8AC3E}">
        <p14:creationId xmlns:p14="http://schemas.microsoft.com/office/powerpoint/2010/main" val="93029829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arge clock mounted to the side&#10;&#10;Description automatically generated">
            <a:extLst>
              <a:ext uri="{FF2B5EF4-FFF2-40B4-BE49-F238E27FC236}">
                <a16:creationId xmlns:a16="http://schemas.microsoft.com/office/drawing/2014/main" id="{F3A5B617-8464-AE4B-BA2C-13F0E3BF17E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8000"/>
                    </a14:imgEffect>
                    <a14:imgEffect>
                      <a14:brightnessContrast bright="-52000"/>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1D9CA40D-E48A-B443-B414-E6CD20D70052}"/>
              </a:ext>
            </a:extLst>
          </p:cNvPr>
          <p:cNvSpPr txBox="1"/>
          <p:nvPr/>
        </p:nvSpPr>
        <p:spPr>
          <a:xfrm>
            <a:off x="278296" y="318051"/>
            <a:ext cx="11668539" cy="5037726"/>
          </a:xfrm>
          <a:prstGeom prst="rect">
            <a:avLst/>
          </a:prstGeom>
          <a:noFill/>
        </p:spPr>
        <p:txBody>
          <a:bodyPr wrap="square" rtlCol="0">
            <a:spAutoFit/>
          </a:bodyPr>
          <a:lstStyle/>
          <a:p>
            <a:pPr lvl="0" algn="ctr">
              <a:lnSpc>
                <a:spcPct val="80000"/>
              </a:lnSpc>
            </a:pPr>
            <a:r>
              <a:rPr lang="en-US" sz="5000" b="1" dirty="0">
                <a:solidFill>
                  <a:prstClr val="white"/>
                </a:solidFill>
                <a:effectLst>
                  <a:outerShdw blurRad="38100" dist="38100" dir="2700000" algn="tl">
                    <a:srgbClr val="000000">
                      <a:alpha val="43137"/>
                    </a:srgbClr>
                  </a:outerShdw>
                </a:effectLst>
                <a:latin typeface="Baskerville Old Face" panose="02020602080505020303" pitchFamily="18" charset="77"/>
              </a:rPr>
              <a:t>…﻿While the study of prophecy will give us </a:t>
            </a:r>
            <a:r>
              <a:rPr lang="en-US" sz="5000" b="1" u="sng" dirty="0">
                <a:solidFill>
                  <a:schemeClr val="accent4"/>
                </a:solidFill>
                <a:effectLst>
                  <a:outerShdw blurRad="38100" dist="38100" dir="2700000" algn="tl">
                    <a:srgbClr val="000000">
                      <a:alpha val="43137"/>
                    </a:srgbClr>
                  </a:outerShdw>
                </a:effectLst>
                <a:latin typeface="Baskerville Old Face" panose="02020602080505020303" pitchFamily="18" charset="77"/>
              </a:rPr>
              <a:t>proof</a:t>
            </a:r>
            <a:r>
              <a:rPr lang="en-US" sz="5000" b="1" dirty="0">
                <a:solidFill>
                  <a:prstClr val="white"/>
                </a:solidFill>
                <a:effectLst>
                  <a:outerShdw blurRad="38100" dist="38100" dir="2700000" algn="tl">
                    <a:srgbClr val="000000">
                      <a:alpha val="43137"/>
                    </a:srgbClr>
                  </a:outerShdw>
                </a:effectLst>
                <a:latin typeface="Baskerville Old Face" panose="02020602080505020303" pitchFamily="18" charset="77"/>
              </a:rPr>
              <a:t> of the authority of the Word of God, it will also reveal the </a:t>
            </a:r>
            <a:r>
              <a:rPr lang="en-US" sz="5000" b="1" u="sng" dirty="0">
                <a:solidFill>
                  <a:schemeClr val="accent4"/>
                </a:solidFill>
                <a:effectLst>
                  <a:outerShdw blurRad="38100" dist="38100" dir="2700000" algn="tl">
                    <a:srgbClr val="000000">
                      <a:alpha val="43137"/>
                    </a:srgbClr>
                  </a:outerShdw>
                </a:effectLst>
                <a:latin typeface="Baskerville Old Face" panose="02020602080505020303" pitchFamily="18" charset="77"/>
              </a:rPr>
              <a:t>purpose</a:t>
            </a:r>
            <a:r>
              <a:rPr lang="en-US" sz="5000" b="1" dirty="0">
                <a:solidFill>
                  <a:prstClr val="white"/>
                </a:solidFill>
                <a:effectLst>
                  <a:outerShdw blurRad="38100" dist="38100" dir="2700000" algn="tl">
                    <a:srgbClr val="000000">
                      <a:alpha val="43137"/>
                    </a:srgbClr>
                  </a:outerShdw>
                </a:effectLst>
                <a:latin typeface="Baskerville Old Face" panose="02020602080505020303" pitchFamily="18" charset="77"/>
              </a:rPr>
              <a:t> of God and the </a:t>
            </a:r>
            <a:r>
              <a:rPr lang="en-US" sz="5000" b="1" u="sng" dirty="0">
                <a:solidFill>
                  <a:schemeClr val="accent4"/>
                </a:solidFill>
                <a:effectLst>
                  <a:outerShdw blurRad="38100" dist="38100" dir="2700000" algn="tl">
                    <a:srgbClr val="000000">
                      <a:alpha val="43137"/>
                    </a:srgbClr>
                  </a:outerShdw>
                </a:effectLst>
                <a:latin typeface="Baskerville Old Face" panose="02020602080505020303" pitchFamily="18" charset="77"/>
              </a:rPr>
              <a:t>power</a:t>
            </a:r>
            <a:r>
              <a:rPr lang="en-US" sz="5000" b="1" dirty="0">
                <a:solidFill>
                  <a:prstClr val="white"/>
                </a:solidFill>
                <a:effectLst>
                  <a:outerShdw blurRad="38100" dist="38100" dir="2700000" algn="tl">
                    <a:srgbClr val="000000">
                      <a:alpha val="43137"/>
                    </a:srgbClr>
                  </a:outerShdw>
                </a:effectLst>
                <a:latin typeface="Baskerville Old Face" panose="02020602080505020303" pitchFamily="18" charset="77"/>
              </a:rPr>
              <a:t> of God, and will give us the </a:t>
            </a:r>
            <a:r>
              <a:rPr lang="en-US" sz="5000" b="1" u="sng" dirty="0">
                <a:solidFill>
                  <a:schemeClr val="accent4"/>
                </a:solidFill>
                <a:effectLst>
                  <a:outerShdw blurRad="38100" dist="38100" dir="2700000" algn="tl">
                    <a:srgbClr val="000000">
                      <a:alpha val="43137"/>
                    </a:srgbClr>
                  </a:outerShdw>
                </a:effectLst>
                <a:latin typeface="Baskerville Old Face" panose="02020602080505020303" pitchFamily="18" charset="77"/>
              </a:rPr>
              <a:t>peace</a:t>
            </a:r>
            <a:r>
              <a:rPr lang="en-US" sz="5000" b="1" dirty="0">
                <a:solidFill>
                  <a:prstClr val="white"/>
                </a:solidFill>
                <a:effectLst>
                  <a:outerShdw blurRad="38100" dist="38100" dir="2700000" algn="tl">
                    <a:srgbClr val="000000">
                      <a:alpha val="43137"/>
                    </a:srgbClr>
                  </a:outerShdw>
                </a:effectLst>
                <a:latin typeface="Baskerville Old Face" panose="02020602080505020303" pitchFamily="18" charset="77"/>
              </a:rPr>
              <a:t> and assurance of God. </a:t>
            </a:r>
            <a:r>
              <a:rPr lang="en-US" sz="5000" b="1" u="sng" dirty="0">
                <a:solidFill>
                  <a:prstClr val="white"/>
                </a:solidFill>
                <a:effectLst>
                  <a:outerShdw blurRad="38100" dist="38100" dir="2700000" algn="tl">
                    <a:srgbClr val="000000">
                      <a:alpha val="43137"/>
                    </a:srgbClr>
                  </a:outerShdw>
                </a:effectLst>
                <a:latin typeface="Baskerville Old Face" panose="02020602080505020303" pitchFamily="18" charset="77"/>
              </a:rPr>
              <a:t>We have missed the whole purpose of the study of prophecy if it does not conform us to the Lord Jesus Christ in our daily living</a:t>
            </a:r>
            <a:r>
              <a:rPr lang="en-US" sz="5000" b="1" dirty="0">
                <a:solidFill>
                  <a:prstClr val="white"/>
                </a:solidFill>
                <a:effectLst>
                  <a:outerShdw blurRad="38100" dist="38100" dir="2700000" algn="tl">
                    <a:srgbClr val="000000">
                      <a:alpha val="43137"/>
                    </a:srgbClr>
                  </a:outerShdw>
                </a:effectLst>
                <a:latin typeface="Baskerville Old Face" panose="02020602080505020303" pitchFamily="18" charset="77"/>
              </a:rPr>
              <a:t>.</a:t>
            </a:r>
            <a:endParaRPr kumimoji="0" lang="en-US" sz="5000" b="1" i="0" u="none" strike="noStrike" kern="1200" cap="none"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endParaRPr>
          </a:p>
        </p:txBody>
      </p:sp>
    </p:spTree>
    <p:extLst>
      <p:ext uri="{BB962C8B-B14F-4D97-AF65-F5344CB8AC3E}">
        <p14:creationId xmlns:p14="http://schemas.microsoft.com/office/powerpoint/2010/main" val="32195795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Clouds in the sky at sunset&#10;&#10;Description automatically generated">
            <a:extLst>
              <a:ext uri="{FF2B5EF4-FFF2-40B4-BE49-F238E27FC236}">
                <a16:creationId xmlns:a16="http://schemas.microsoft.com/office/drawing/2014/main" id="{F89F3DFC-DE6A-B54B-BC98-CE67602FC2AB}"/>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6" name="TextBox 5">
            <a:extLst>
              <a:ext uri="{FF2B5EF4-FFF2-40B4-BE49-F238E27FC236}">
                <a16:creationId xmlns:a16="http://schemas.microsoft.com/office/drawing/2014/main" id="{00C10545-E401-1A4E-BA89-47D8F791F2CB}"/>
              </a:ext>
            </a:extLst>
          </p:cNvPr>
          <p:cNvSpPr txBox="1"/>
          <p:nvPr/>
        </p:nvSpPr>
        <p:spPr>
          <a:xfrm>
            <a:off x="1" y="19200"/>
            <a:ext cx="1219200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Revelation 22:12</a:t>
            </a:r>
          </a:p>
        </p:txBody>
      </p:sp>
      <p:sp>
        <p:nvSpPr>
          <p:cNvPr id="8" name="TextBox 7">
            <a:extLst>
              <a:ext uri="{FF2B5EF4-FFF2-40B4-BE49-F238E27FC236}">
                <a16:creationId xmlns:a16="http://schemas.microsoft.com/office/drawing/2014/main" id="{B2996786-1EC9-6A48-BC20-6753D3A253CF}"/>
              </a:ext>
            </a:extLst>
          </p:cNvPr>
          <p:cNvSpPr txBox="1"/>
          <p:nvPr/>
        </p:nvSpPr>
        <p:spPr>
          <a:xfrm>
            <a:off x="1" y="1697520"/>
            <a:ext cx="12192000" cy="3668184"/>
          </a:xfrm>
          <a:prstGeom prst="rect">
            <a:avLst/>
          </a:prstGeom>
          <a:noFill/>
        </p:spPr>
        <p:txBody>
          <a:bodyPr wrap="square" rtlCol="0">
            <a:spAutoFit/>
          </a:bodyPr>
          <a:lstStyle/>
          <a:p>
            <a:pPr lvl="0" algn="ctr">
              <a:lnSpc>
                <a:spcPct val="80000"/>
              </a:lnSpc>
            </a:pPr>
            <a:r>
              <a:rPr lang="en-US" sz="7200" b="1" dirty="0">
                <a:solidFill>
                  <a:prstClr val="white"/>
                </a:solidFill>
                <a:effectLst>
                  <a:outerShdw blurRad="38100" dist="38100" dir="2700000" algn="tl">
                    <a:srgbClr val="000000">
                      <a:alpha val="43137"/>
                    </a:srgbClr>
                  </a:outerShdw>
                </a:effectLst>
                <a:latin typeface="Baskerville Old Face" panose="02020602080505020303" pitchFamily="18" charset="77"/>
              </a:rPr>
              <a:t>Look! I am coming soon, and my reward is with me to pay each one according to what he has done! </a:t>
            </a:r>
          </a:p>
        </p:txBody>
      </p:sp>
      <p:sp>
        <p:nvSpPr>
          <p:cNvPr id="2" name="Rounded Rectangle 1">
            <a:extLst>
              <a:ext uri="{FF2B5EF4-FFF2-40B4-BE49-F238E27FC236}">
                <a16:creationId xmlns:a16="http://schemas.microsoft.com/office/drawing/2014/main" id="{1008C56B-25A6-BA4E-B77A-8B5D30D1F381}"/>
              </a:ext>
            </a:extLst>
          </p:cNvPr>
          <p:cNvSpPr/>
          <p:nvPr/>
        </p:nvSpPr>
        <p:spPr>
          <a:xfrm>
            <a:off x="576470" y="3856383"/>
            <a:ext cx="10952921" cy="2604052"/>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7200" b="1" dirty="0">
                <a:effectLst>
                  <a:outerShdw blurRad="38100" dist="38100" dir="2700000" algn="tl">
                    <a:srgbClr val="000000">
                      <a:alpha val="43137"/>
                    </a:srgbClr>
                  </a:outerShdw>
                </a:effectLst>
                <a:latin typeface="Baskerville Old Face" panose="02020602080505020303" pitchFamily="18" charset="77"/>
              </a:rPr>
              <a:t>Are you in a place to accept this </a:t>
            </a:r>
            <a:r>
              <a:rPr lang="en-US" sz="7200" b="1" i="1" dirty="0">
                <a:solidFill>
                  <a:schemeClr val="accent4"/>
                </a:solidFill>
                <a:effectLst>
                  <a:outerShdw blurRad="38100" dist="38100" dir="2700000" algn="tl">
                    <a:srgbClr val="000000">
                      <a:alpha val="43137"/>
                    </a:srgbClr>
                  </a:outerShdw>
                </a:effectLst>
                <a:latin typeface="Baskerville Old Face" panose="02020602080505020303" pitchFamily="18" charset="77"/>
              </a:rPr>
              <a:t>reward</a:t>
            </a:r>
            <a:r>
              <a:rPr lang="en-US" sz="7200" b="1" dirty="0">
                <a:effectLst>
                  <a:outerShdw blurRad="38100" dist="38100" dir="2700000" algn="tl">
                    <a:srgbClr val="000000">
                      <a:alpha val="43137"/>
                    </a:srgbClr>
                  </a:outerShdw>
                </a:effectLst>
                <a:latin typeface="Baskerville Old Face" panose="02020602080505020303" pitchFamily="18" charset="77"/>
              </a:rPr>
              <a:t> from Jesus?</a:t>
            </a:r>
          </a:p>
        </p:txBody>
      </p:sp>
    </p:spTree>
    <p:extLst>
      <p:ext uri="{BB962C8B-B14F-4D97-AF65-F5344CB8AC3E}">
        <p14:creationId xmlns:p14="http://schemas.microsoft.com/office/powerpoint/2010/main" val="3638302441"/>
      </p:ext>
    </p:extLst>
  </p:cSld>
  <p:clrMapOvr>
    <a:masterClrMapping/>
  </p:clrMapOvr>
  <mc:AlternateContent xmlns:mc="http://schemas.openxmlformats.org/markup-compatibility/2006">
    <mc:Choice xmlns:p14="http://schemas.microsoft.com/office/powerpoint/2010/main" Requires="p14">
      <p:transition spd="slow" p14:dur="2000">
        <p:zoom/>
      </p:transition>
    </mc:Choice>
    <mc:Fallback>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0AF97DEC-77E9-7E4E-BCAA-B5B2719A234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97455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9F6DCA-B46C-0845-9A2F-9888FA9D0D03}"/>
              </a:ext>
            </a:extLst>
          </p:cNvPr>
          <p:cNvSpPr txBox="1"/>
          <p:nvPr/>
        </p:nvSpPr>
        <p:spPr>
          <a:xfrm>
            <a:off x="0" y="2105561"/>
            <a:ext cx="121920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The </a:t>
            </a:r>
            <a:r>
              <a:rPr kumimoji="0" lang="en-US" sz="80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PREVIEW</a:t>
            </a:r>
            <a:r>
              <a:rPr kumimoji="0" lang="en-US" sz="8000" b="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of his</a:t>
            </a:r>
            <a:r>
              <a:rPr kumimoji="0" lang="en-US" sz="8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return</a:t>
            </a:r>
          </a:p>
        </p:txBody>
      </p:sp>
    </p:spTree>
    <p:extLst>
      <p:ext uri="{BB962C8B-B14F-4D97-AF65-F5344CB8AC3E}">
        <p14:creationId xmlns:p14="http://schemas.microsoft.com/office/powerpoint/2010/main" val="1294925008"/>
      </p:ext>
    </p:extLst>
  </p:cSld>
  <p:clrMapOvr>
    <a:masterClrMapping/>
  </p:clrMapOvr>
  <p:transition spd="slow">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mall boat in a body of water&#10;&#10;Description automatically generated">
            <a:extLst>
              <a:ext uri="{FF2B5EF4-FFF2-40B4-BE49-F238E27FC236}">
                <a16:creationId xmlns:a16="http://schemas.microsoft.com/office/drawing/2014/main" id="{77C93EFB-E6DA-3F44-B9D3-43365F32AD1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0" name="TextBox 9">
            <a:extLst>
              <a:ext uri="{FF2B5EF4-FFF2-40B4-BE49-F238E27FC236}">
                <a16:creationId xmlns:a16="http://schemas.microsoft.com/office/drawing/2014/main" id="{C3A9723B-6DB0-D44A-AB37-8607CA93A3CF}"/>
              </a:ext>
            </a:extLst>
          </p:cNvPr>
          <p:cNvSpPr txBox="1"/>
          <p:nvPr/>
        </p:nvSpPr>
        <p:spPr>
          <a:xfrm>
            <a:off x="162605" y="142875"/>
            <a:ext cx="9397031" cy="6386513"/>
          </a:xfrm>
          <a:prstGeom prst="rect">
            <a:avLst/>
          </a:prstGeom>
          <a:solidFill>
            <a:schemeClr val="bg1">
              <a:alpha val="60000"/>
            </a:schemeClr>
          </a:solidFill>
          <a:ln w="38100" cap="sq">
            <a:solidFill>
              <a:schemeClr val="tx1"/>
            </a:solidFill>
            <a:miter lim="800000"/>
          </a:ln>
        </p:spPr>
        <p:txBody>
          <a:bodyPr vert="horz" lIns="274320" tIns="182880" rIns="274320" bIns="182880" rtlCol="0" anchor="ctr" anchorCtr="1">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000" b="1" i="0" u="none" strike="noStrike" kern="1200" cap="all" spc="200" normalizeH="0" baseline="0" noProof="0" dirty="0">
                <a:ln>
                  <a:noFill/>
                </a:ln>
                <a:solidFill>
                  <a:srgbClr val="F0A8DB"/>
                </a:solidFill>
                <a:effectLst>
                  <a:outerShdw blurRad="38100" dist="38100" dir="2700000" algn="tl">
                    <a:srgbClr val="000000">
                      <a:alpha val="43137"/>
                    </a:srgbClr>
                  </a:outerShdw>
                </a:effectLst>
                <a:uLnTx/>
                <a:uFillTx/>
                <a:latin typeface="Gill Sans MT" panose="020B0502020104020203"/>
                <a:ea typeface="+mn-ea"/>
                <a:cs typeface="+mn-cs"/>
              </a:rPr>
              <a:t>Questions for Consideration:</a:t>
            </a: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6000" b="1" i="0" u="none" strike="noStrike" kern="1200" cap="all" spc="200" normalizeH="0" baseline="0" noProof="0" dirty="0">
              <a:ln>
                <a:noFill/>
              </a:ln>
              <a:solidFill>
                <a:srgbClr val="FFD5F4"/>
              </a:solidFill>
              <a:effectLst>
                <a:outerShdw blurRad="38100" dist="38100" dir="2700000" algn="tl">
                  <a:srgbClr val="000000">
                    <a:alpha val="43137"/>
                  </a:srgbClr>
                </a:outerShdw>
              </a:effectLst>
              <a:uLnTx/>
              <a:uFillTx/>
              <a:latin typeface="Gill Sans MT" panose="020B0502020104020203"/>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6000" b="1" i="0" u="none" strike="noStrike" kern="1200" cap="all" spc="200" normalizeH="0" baseline="0" noProof="0" dirty="0">
              <a:ln>
                <a:noFill/>
              </a:ln>
              <a:solidFill>
                <a:srgbClr val="FFD5F4"/>
              </a:solidFill>
              <a:effectLst>
                <a:outerShdw blurRad="38100" dist="38100" dir="2700000" algn="tl">
                  <a:srgbClr val="000000">
                    <a:alpha val="43137"/>
                  </a:srgbClr>
                </a:outerShdw>
              </a:effectLst>
              <a:uLnTx/>
              <a:uFillTx/>
              <a:latin typeface="Gill Sans MT" panose="020B0502020104020203"/>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6000" b="1" i="0" u="none" strike="noStrike" kern="1200" cap="all" spc="200" normalizeH="0" baseline="0" noProof="0" dirty="0">
              <a:ln>
                <a:noFill/>
              </a:ln>
              <a:solidFill>
                <a:srgbClr val="FFD5F4"/>
              </a:solidFill>
              <a:effectLst>
                <a:outerShdw blurRad="38100" dist="38100" dir="2700000" algn="tl">
                  <a:srgbClr val="000000">
                    <a:alpha val="43137"/>
                  </a:srgbClr>
                </a:outerShdw>
              </a:effectLst>
              <a:uLnTx/>
              <a:uFillTx/>
              <a:latin typeface="Gill Sans MT" panose="020B0502020104020203"/>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6000" b="1" i="0" u="none" strike="noStrike" kern="1200" cap="all" spc="200" normalizeH="0" baseline="0" noProof="0" dirty="0">
              <a:ln>
                <a:noFill/>
              </a:ln>
              <a:solidFill>
                <a:srgbClr val="FFD5F4"/>
              </a:solidFill>
              <a:effectLst>
                <a:outerShdw blurRad="38100" dist="38100" dir="2700000" algn="tl">
                  <a:srgbClr val="000000">
                    <a:alpha val="43137"/>
                  </a:srgbClr>
                </a:outerShdw>
              </a:effectLst>
              <a:uLnTx/>
              <a:uFillTx/>
              <a:latin typeface="Gill Sans MT" panose="020B0502020104020203"/>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6000" b="1" i="0" u="none" strike="noStrike" kern="1200" cap="all" spc="200" normalizeH="0" baseline="0" noProof="0" dirty="0">
              <a:ln>
                <a:noFill/>
              </a:ln>
              <a:solidFill>
                <a:srgbClr val="FFD5F4"/>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3" name="Subtitle 2">
            <a:extLst>
              <a:ext uri="{FF2B5EF4-FFF2-40B4-BE49-F238E27FC236}">
                <a16:creationId xmlns:a16="http://schemas.microsoft.com/office/drawing/2014/main" id="{F9314053-0F4B-BE4B-85E6-6F9B22F84BE0}"/>
              </a:ext>
            </a:extLst>
          </p:cNvPr>
          <p:cNvSpPr>
            <a:spLocks noGrp="1"/>
          </p:cNvSpPr>
          <p:nvPr>
            <p:ph type="subTitle" idx="1"/>
          </p:nvPr>
        </p:nvSpPr>
        <p:spPr>
          <a:xfrm>
            <a:off x="162604" y="1895302"/>
            <a:ext cx="9397031" cy="4634086"/>
          </a:xfrm>
        </p:spPr>
        <p:txBody>
          <a:bodyPr vert="horz" lIns="91440" tIns="45720" rIns="91440" bIns="45720" rtlCol="0">
            <a:normAutofit lnSpcReduction="10000"/>
          </a:bodyPr>
          <a:lstStyle/>
          <a:p>
            <a:r>
              <a:rPr lang="en-US" sz="3200" dirty="0">
                <a:solidFill>
                  <a:srgbClr val="FFFFFF"/>
                </a:solidFill>
                <a:effectLst>
                  <a:outerShdw blurRad="38100" dist="38100" dir="2700000" algn="tl">
                    <a:srgbClr val="000000">
                      <a:alpha val="43137"/>
                    </a:srgbClr>
                  </a:outerShdw>
                </a:effectLst>
              </a:rPr>
              <a:t>Is the return of Jesus exciting for you or scary? Explain your reasoning.</a:t>
            </a:r>
          </a:p>
          <a:p>
            <a:r>
              <a:rPr lang="en-US" sz="3200" dirty="0">
                <a:solidFill>
                  <a:srgbClr val="FFFFFF"/>
                </a:solidFill>
                <a:effectLst>
                  <a:outerShdw blurRad="38100" dist="38100" dir="2700000" algn="tl">
                    <a:srgbClr val="000000">
                      <a:alpha val="43137"/>
                    </a:srgbClr>
                  </a:outerShdw>
                </a:effectLst>
              </a:rPr>
              <a:t>What would be the difference between a healthy anticipation of his return and an unhealthy preoccupation?</a:t>
            </a:r>
          </a:p>
          <a:p>
            <a:r>
              <a:rPr lang="en-US" sz="3200" dirty="0">
                <a:solidFill>
                  <a:srgbClr val="FFFFFF"/>
                </a:solidFill>
                <a:effectLst>
                  <a:outerShdw blurRad="38100" dist="38100" dir="2700000" algn="tl">
                    <a:srgbClr val="000000">
                      <a:alpha val="43137"/>
                    </a:srgbClr>
                  </a:outerShdw>
                </a:effectLst>
              </a:rPr>
              <a:t>Knowing the day will come, are there implications for your daily life? Why or why not?</a:t>
            </a:r>
          </a:p>
          <a:p>
            <a:r>
              <a:rPr lang="en-US" sz="3200" dirty="0">
                <a:solidFill>
                  <a:srgbClr val="FFFFFF"/>
                </a:solidFill>
                <a:effectLst>
                  <a:outerShdw blurRad="38100" dist="38100" dir="2700000" algn="tl">
                    <a:srgbClr val="000000">
                      <a:alpha val="43137"/>
                    </a:srgbClr>
                  </a:outerShdw>
                </a:effectLst>
              </a:rPr>
              <a:t>Have you chosen to be on Jesus’ side? Explain your story.</a:t>
            </a:r>
          </a:p>
          <a:p>
            <a:endParaRPr lang="en-US" sz="3200" dirty="0">
              <a:solidFill>
                <a:srgbClr val="FFFFFF"/>
              </a:solidFill>
              <a:effectLst>
                <a:outerShdw blurRad="38100" dist="38100" dir="2700000" algn="tl">
                  <a:srgbClr val="000000">
                    <a:alpha val="43137"/>
                  </a:srgbClr>
                </a:outerShdw>
              </a:effectLst>
            </a:endParaRPr>
          </a:p>
          <a:p>
            <a:endParaRPr lang="en-US" sz="3200" dirty="0">
              <a:solidFill>
                <a:srgbClr val="FFFFFF"/>
              </a:solidFill>
              <a:effectLst>
                <a:outerShdw blurRad="38100" dist="38100" dir="2700000" algn="tl">
                  <a:srgbClr val="000000">
                    <a:alpha val="43137"/>
                  </a:srgbClr>
                </a:outerShdw>
              </a:effectLst>
            </a:endParaRPr>
          </a:p>
        </p:txBody>
      </p:sp>
      <p:pic>
        <p:nvPicPr>
          <p:cNvPr id="8" name="Picture 7" descr="A picture containing drawing, plate&#10;&#10;Description automatically generated">
            <a:extLst>
              <a:ext uri="{FF2B5EF4-FFF2-40B4-BE49-F238E27FC236}">
                <a16:creationId xmlns:a16="http://schemas.microsoft.com/office/drawing/2014/main" id="{E2F1A8B3-1274-0346-BEA3-5A168841CF11}"/>
              </a:ext>
            </a:extLst>
          </p:cNvPr>
          <p:cNvPicPr>
            <a:picLocks noChangeAspect="1"/>
          </p:cNvPicPr>
          <p:nvPr/>
        </p:nvPicPr>
        <p:blipFill>
          <a:blip r:embed="rId3" cstate="screen">
            <a:alphaModFix amt="50000"/>
            <a:extLst>
              <a:ext uri="{28A0092B-C50C-407E-A947-70E740481C1C}">
                <a14:useLocalDpi xmlns:a14="http://schemas.microsoft.com/office/drawing/2010/main"/>
              </a:ext>
            </a:extLst>
          </a:blip>
          <a:stretch>
            <a:fillRect/>
          </a:stretch>
        </p:blipFill>
        <p:spPr>
          <a:xfrm>
            <a:off x="9886949" y="6240462"/>
            <a:ext cx="2262187" cy="584880"/>
          </a:xfrm>
          <a:prstGeom prst="rect">
            <a:avLst/>
          </a:prstGeom>
          <a:effectLst>
            <a:softEdge rad="12700"/>
          </a:effectLst>
        </p:spPr>
      </p:pic>
    </p:spTree>
    <p:extLst>
      <p:ext uri="{BB962C8B-B14F-4D97-AF65-F5344CB8AC3E}">
        <p14:creationId xmlns:p14="http://schemas.microsoft.com/office/powerpoint/2010/main" val="725140893"/>
      </p:ext>
    </p:extLst>
  </p:cSld>
  <p:clrMapOvr>
    <a:masterClrMapping/>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oat floating on a rocky shore next to a body of water&#10;&#10;Description automatically generated">
            <a:extLst>
              <a:ext uri="{FF2B5EF4-FFF2-40B4-BE49-F238E27FC236}">
                <a16:creationId xmlns:a16="http://schemas.microsoft.com/office/drawing/2014/main" id="{A94D4768-AFEF-A940-816C-436295709717}"/>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40000"/>
                    </a14:imgEffect>
                    <a14:imgEffect>
                      <a14:brightnessContrast bright="-50000" contrast="4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3B7D728-7CA2-B14A-B89B-9ED19A0A33F2}"/>
              </a:ext>
            </a:extLst>
          </p:cNvPr>
          <p:cNvSpPr txBox="1"/>
          <p:nvPr/>
        </p:nvSpPr>
        <p:spPr>
          <a:xfrm>
            <a:off x="1" y="500063"/>
            <a:ext cx="12191999" cy="2587440"/>
          </a:xfrm>
          <a:prstGeom prst="rect">
            <a:avLst/>
          </a:prstGeom>
          <a:noFill/>
        </p:spPr>
        <p:txBody>
          <a:bodyPr wrap="square" rtlCol="0">
            <a:spAutoFit/>
          </a:bodyPr>
          <a:lstStyle/>
          <a:p>
            <a:pPr algn="ctr" defTabSz="457200">
              <a:lnSpc>
                <a:spcPct val="90000"/>
              </a:lnSpc>
              <a:defRPr/>
            </a:pPr>
            <a:r>
              <a:rPr lang="en-US" sz="6000" b="1" dirty="0">
                <a:solidFill>
                  <a:prstClr val="white"/>
                </a:solidFill>
                <a:effectLst>
                  <a:outerShdw blurRad="38100" dist="38100" dir="2700000" algn="tl">
                    <a:srgbClr val="000000">
                      <a:alpha val="43137"/>
                    </a:srgbClr>
                  </a:outerShdw>
                </a:effectLst>
                <a:latin typeface="Baskerville Old Face" panose="02020602080505020303" pitchFamily="18" charset="77"/>
              </a:rPr>
              <a:t>24. “But in those days, after that tribulation, the sun will be darkened and the moon will not give its light;</a:t>
            </a:r>
            <a:endPar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endParaRPr>
          </a:p>
        </p:txBody>
      </p:sp>
      <p:sp>
        <p:nvSpPr>
          <p:cNvPr id="3" name="TextBox 2">
            <a:extLst>
              <a:ext uri="{FF2B5EF4-FFF2-40B4-BE49-F238E27FC236}">
                <a16:creationId xmlns:a16="http://schemas.microsoft.com/office/drawing/2014/main" id="{74C27E88-8F36-074A-80FC-B2386A80117C}"/>
              </a:ext>
            </a:extLst>
          </p:cNvPr>
          <p:cNvSpPr txBox="1"/>
          <p:nvPr/>
        </p:nvSpPr>
        <p:spPr>
          <a:xfrm>
            <a:off x="-1" y="5972174"/>
            <a:ext cx="5200650"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0A8DB"/>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Mark 13</a:t>
            </a:r>
          </a:p>
        </p:txBody>
      </p:sp>
      <p:pic>
        <p:nvPicPr>
          <p:cNvPr id="9" name="Picture 8" descr="A picture containing drawing, plate&#10;&#10;Description automatically generated">
            <a:extLst>
              <a:ext uri="{FF2B5EF4-FFF2-40B4-BE49-F238E27FC236}">
                <a16:creationId xmlns:a16="http://schemas.microsoft.com/office/drawing/2014/main" id="{545DDC69-80AC-284B-BE79-30080D2E85F5}"/>
              </a:ext>
            </a:extLst>
          </p:cNvPr>
          <p:cNvPicPr>
            <a:picLocks noChangeAspect="1"/>
          </p:cNvPicPr>
          <p:nvPr/>
        </p:nvPicPr>
        <p:blipFill>
          <a:blip r:embed="rId5" cstate="screen">
            <a:alphaModFix amt="20000"/>
            <a:extLst>
              <a:ext uri="{28A0092B-C50C-407E-A947-70E740481C1C}">
                <a14:useLocalDpi xmlns:a14="http://schemas.microsoft.com/office/drawing/2010/main"/>
              </a:ext>
            </a:extLst>
          </a:blip>
          <a:stretch>
            <a:fillRect/>
          </a:stretch>
        </p:blipFill>
        <p:spPr>
          <a:xfrm>
            <a:off x="10043431" y="6156735"/>
            <a:ext cx="2091418" cy="584880"/>
          </a:xfrm>
          <a:prstGeom prst="rect">
            <a:avLst/>
          </a:prstGeom>
        </p:spPr>
      </p:pic>
    </p:spTree>
    <p:extLst>
      <p:ext uri="{BB962C8B-B14F-4D97-AF65-F5344CB8AC3E}">
        <p14:creationId xmlns:p14="http://schemas.microsoft.com/office/powerpoint/2010/main" val="156056429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oat floating on a rocky shore next to a body of water&#10;&#10;Description automatically generated">
            <a:extLst>
              <a:ext uri="{FF2B5EF4-FFF2-40B4-BE49-F238E27FC236}">
                <a16:creationId xmlns:a16="http://schemas.microsoft.com/office/drawing/2014/main" id="{A94D4768-AFEF-A940-816C-436295709717}"/>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40000"/>
                    </a14:imgEffect>
                    <a14:imgEffect>
                      <a14:brightnessContrast bright="-50000" contrast="4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3B7D728-7CA2-B14A-B89B-9ED19A0A33F2}"/>
              </a:ext>
            </a:extLst>
          </p:cNvPr>
          <p:cNvSpPr txBox="1"/>
          <p:nvPr/>
        </p:nvSpPr>
        <p:spPr>
          <a:xfrm>
            <a:off x="1" y="500063"/>
            <a:ext cx="12191999" cy="2587440"/>
          </a:xfrm>
          <a:prstGeom prst="rect">
            <a:avLst/>
          </a:prstGeom>
          <a:noFill/>
        </p:spPr>
        <p:txBody>
          <a:bodyPr wrap="square" rtlCol="0">
            <a:spAutoFit/>
          </a:bodyPr>
          <a:lstStyle/>
          <a:p>
            <a:pPr algn="ctr" defTabSz="457200">
              <a:lnSpc>
                <a:spcPct val="90000"/>
              </a:lnSpc>
              <a:defRPr/>
            </a:pPr>
            <a:r>
              <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25</a:t>
            </a:r>
            <a:r>
              <a:rPr lang="en-US" sz="6000" b="1" dirty="0">
                <a:solidFill>
                  <a:prstClr val="white"/>
                </a:solidFill>
                <a:effectLst>
                  <a:outerShdw blurRad="38100" dist="38100" dir="2700000" algn="tl">
                    <a:srgbClr val="000000">
                      <a:alpha val="43137"/>
                    </a:srgbClr>
                  </a:outerShdw>
                </a:effectLst>
                <a:latin typeface="Baskerville Old Face" panose="02020602080505020303" pitchFamily="18" charset="77"/>
              </a:rPr>
              <a:t>. the stars will be falling from heaven, and the powers in the heavens will be shaken.</a:t>
            </a:r>
            <a:endPar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endParaRPr>
          </a:p>
        </p:txBody>
      </p:sp>
      <p:sp>
        <p:nvSpPr>
          <p:cNvPr id="3" name="TextBox 2">
            <a:extLst>
              <a:ext uri="{FF2B5EF4-FFF2-40B4-BE49-F238E27FC236}">
                <a16:creationId xmlns:a16="http://schemas.microsoft.com/office/drawing/2014/main" id="{74C27E88-8F36-074A-80FC-B2386A80117C}"/>
              </a:ext>
            </a:extLst>
          </p:cNvPr>
          <p:cNvSpPr txBox="1"/>
          <p:nvPr/>
        </p:nvSpPr>
        <p:spPr>
          <a:xfrm>
            <a:off x="-1" y="5972174"/>
            <a:ext cx="5200650"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0A8DB"/>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Mark 13</a:t>
            </a:r>
          </a:p>
        </p:txBody>
      </p:sp>
      <p:pic>
        <p:nvPicPr>
          <p:cNvPr id="9" name="Picture 8" descr="A picture containing drawing, plate&#10;&#10;Description automatically generated">
            <a:extLst>
              <a:ext uri="{FF2B5EF4-FFF2-40B4-BE49-F238E27FC236}">
                <a16:creationId xmlns:a16="http://schemas.microsoft.com/office/drawing/2014/main" id="{545DDC69-80AC-284B-BE79-30080D2E85F5}"/>
              </a:ext>
            </a:extLst>
          </p:cNvPr>
          <p:cNvPicPr>
            <a:picLocks noChangeAspect="1"/>
          </p:cNvPicPr>
          <p:nvPr/>
        </p:nvPicPr>
        <p:blipFill>
          <a:blip r:embed="rId5" cstate="screen">
            <a:alphaModFix amt="20000"/>
            <a:extLst>
              <a:ext uri="{28A0092B-C50C-407E-A947-70E740481C1C}">
                <a14:useLocalDpi xmlns:a14="http://schemas.microsoft.com/office/drawing/2010/main"/>
              </a:ext>
            </a:extLst>
          </a:blip>
          <a:stretch>
            <a:fillRect/>
          </a:stretch>
        </p:blipFill>
        <p:spPr>
          <a:xfrm>
            <a:off x="10043431" y="6156735"/>
            <a:ext cx="2091418" cy="584880"/>
          </a:xfrm>
          <a:prstGeom prst="rect">
            <a:avLst/>
          </a:prstGeom>
        </p:spPr>
      </p:pic>
    </p:spTree>
    <p:extLst>
      <p:ext uri="{BB962C8B-B14F-4D97-AF65-F5344CB8AC3E}">
        <p14:creationId xmlns:p14="http://schemas.microsoft.com/office/powerpoint/2010/main" val="138017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A picture containing water, sky, dark, person&#10;&#10;Description automatically generated">
            <a:extLst>
              <a:ext uri="{FF2B5EF4-FFF2-40B4-BE49-F238E27FC236}">
                <a16:creationId xmlns:a16="http://schemas.microsoft.com/office/drawing/2014/main" id="{B8E93C94-F164-3040-B70D-AD7A4B6F13DA}"/>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b="-1"/>
          <a:stretch/>
        </p:blipFill>
        <p:spPr>
          <a:xfrm>
            <a:off x="20" y="10"/>
            <a:ext cx="12191980" cy="6857990"/>
          </a:xfrm>
          <a:prstGeom prst="rect">
            <a:avLst/>
          </a:prstGeom>
        </p:spPr>
      </p:pic>
      <p:sp>
        <p:nvSpPr>
          <p:cNvPr id="6" name="TextBox 5">
            <a:extLst>
              <a:ext uri="{FF2B5EF4-FFF2-40B4-BE49-F238E27FC236}">
                <a16:creationId xmlns:a16="http://schemas.microsoft.com/office/drawing/2014/main" id="{D4BFE05F-E124-1743-BB87-CBD4240ABA70}"/>
              </a:ext>
            </a:extLst>
          </p:cNvPr>
          <p:cNvSpPr txBox="1"/>
          <p:nvPr/>
        </p:nvSpPr>
        <p:spPr>
          <a:xfrm>
            <a:off x="240632" y="0"/>
            <a:ext cx="1172677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Luke 24: 25-26</a:t>
            </a:r>
            <a:endParaRPr kumimoji="0" lang="en-US" sz="18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endParaRPr>
          </a:p>
        </p:txBody>
      </p:sp>
      <p:sp>
        <p:nvSpPr>
          <p:cNvPr id="7" name="TextBox 6">
            <a:extLst>
              <a:ext uri="{FF2B5EF4-FFF2-40B4-BE49-F238E27FC236}">
                <a16:creationId xmlns:a16="http://schemas.microsoft.com/office/drawing/2014/main" id="{4745F3FB-E516-CA42-A816-5A0CBE3C7646}"/>
              </a:ext>
            </a:extLst>
          </p:cNvPr>
          <p:cNvSpPr txBox="1"/>
          <p:nvPr/>
        </p:nvSpPr>
        <p:spPr>
          <a:xfrm>
            <a:off x="0" y="1569660"/>
            <a:ext cx="12192000" cy="4768613"/>
          </a:xfrm>
          <a:prstGeom prst="rect">
            <a:avLst/>
          </a:prstGeom>
          <a:noFill/>
        </p:spPr>
        <p:txBody>
          <a:bodyPr wrap="square" rtlCol="0">
            <a:spAutoFit/>
          </a:bodyPr>
          <a:lstStyle/>
          <a:p>
            <a:pPr lvl="0" algn="ctr">
              <a:lnSpc>
                <a:spcPct val="80000"/>
              </a:lnSpc>
            </a:pPr>
            <a:r>
              <a:rPr lang="en-US" sz="5400" b="1" dirty="0">
                <a:solidFill>
                  <a:prstClr val="white"/>
                </a:solidFill>
                <a:effectLst>
                  <a:outerShdw blurRad="38100" dist="38100" dir="2700000" algn="tl">
                    <a:srgbClr val="000000">
                      <a:alpha val="43137"/>
                    </a:srgbClr>
                  </a:outerShdw>
                </a:effectLst>
                <a:latin typeface="Baskerville Old Face" panose="02020602080505020303" pitchFamily="18" charset="77"/>
              </a:rPr>
              <a:t>And there will be signs in the sun and moon and stars, and on the earth nations will be in distress, anxious over the roaring of the sea and the surging waves. </a:t>
            </a:r>
            <a:r>
              <a:rPr lang="en-US" sz="5400" b="1" u="sng" dirty="0">
                <a:solidFill>
                  <a:schemeClr val="accent4"/>
                </a:solidFill>
                <a:effectLst>
                  <a:outerShdw blurRad="38100" dist="38100" dir="2700000" algn="tl">
                    <a:srgbClr val="000000">
                      <a:alpha val="43137"/>
                    </a:srgbClr>
                  </a:outerShdw>
                </a:effectLst>
                <a:latin typeface="Baskerville Old Face" panose="02020602080505020303" pitchFamily="18" charset="77"/>
              </a:rPr>
              <a:t>People will be fainting from fear and from the expectation of what is coming on the world</a:t>
            </a:r>
            <a:r>
              <a:rPr lang="en-US" sz="5400" b="1" dirty="0">
                <a:solidFill>
                  <a:prstClr val="white"/>
                </a:solidFill>
                <a:effectLst>
                  <a:outerShdw blurRad="38100" dist="38100" dir="2700000" algn="tl">
                    <a:srgbClr val="000000">
                      <a:alpha val="43137"/>
                    </a:srgbClr>
                  </a:outerShdw>
                </a:effectLst>
                <a:latin typeface="Baskerville Old Face" panose="02020602080505020303" pitchFamily="18" charset="77"/>
              </a:rPr>
              <a:t>, for the powers of the heavens will be shaken.</a:t>
            </a:r>
          </a:p>
        </p:txBody>
      </p:sp>
    </p:spTree>
    <p:extLst>
      <p:ext uri="{BB962C8B-B14F-4D97-AF65-F5344CB8AC3E}">
        <p14:creationId xmlns:p14="http://schemas.microsoft.com/office/powerpoint/2010/main" val="29617104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A picture containing water, sky, dark, person&#10;&#10;Description automatically generated">
            <a:extLst>
              <a:ext uri="{FF2B5EF4-FFF2-40B4-BE49-F238E27FC236}">
                <a16:creationId xmlns:a16="http://schemas.microsoft.com/office/drawing/2014/main" id="{B8E93C94-F164-3040-B70D-AD7A4B6F13DA}"/>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b="-1"/>
          <a:stretch/>
        </p:blipFill>
        <p:spPr>
          <a:xfrm>
            <a:off x="20" y="10"/>
            <a:ext cx="12191980" cy="6857990"/>
          </a:xfrm>
          <a:prstGeom prst="rect">
            <a:avLst/>
          </a:prstGeom>
        </p:spPr>
      </p:pic>
      <p:sp>
        <p:nvSpPr>
          <p:cNvPr id="6" name="TextBox 5">
            <a:extLst>
              <a:ext uri="{FF2B5EF4-FFF2-40B4-BE49-F238E27FC236}">
                <a16:creationId xmlns:a16="http://schemas.microsoft.com/office/drawing/2014/main" id="{D4BFE05F-E124-1743-BB87-CBD4240ABA70}"/>
              </a:ext>
            </a:extLst>
          </p:cNvPr>
          <p:cNvSpPr txBox="1"/>
          <p:nvPr/>
        </p:nvSpPr>
        <p:spPr>
          <a:xfrm>
            <a:off x="240632" y="0"/>
            <a:ext cx="1172677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Isaiah 13:10</a:t>
            </a:r>
            <a:endParaRPr kumimoji="0" lang="en-US" sz="18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endParaRPr>
          </a:p>
        </p:txBody>
      </p:sp>
      <p:sp>
        <p:nvSpPr>
          <p:cNvPr id="7" name="TextBox 6">
            <a:extLst>
              <a:ext uri="{FF2B5EF4-FFF2-40B4-BE49-F238E27FC236}">
                <a16:creationId xmlns:a16="http://schemas.microsoft.com/office/drawing/2014/main" id="{4745F3FB-E516-CA42-A816-5A0CBE3C7646}"/>
              </a:ext>
            </a:extLst>
          </p:cNvPr>
          <p:cNvSpPr txBox="1"/>
          <p:nvPr/>
        </p:nvSpPr>
        <p:spPr>
          <a:xfrm>
            <a:off x="0" y="1569660"/>
            <a:ext cx="12192000" cy="3072188"/>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Indeed the stars in the sky and their constellations no longer give out their light; the sun is darkened as soon as it rises, and the moon does not shine.</a:t>
            </a:r>
          </a:p>
        </p:txBody>
      </p:sp>
    </p:spTree>
    <p:extLst>
      <p:ext uri="{BB962C8B-B14F-4D97-AF65-F5344CB8AC3E}">
        <p14:creationId xmlns:p14="http://schemas.microsoft.com/office/powerpoint/2010/main" val="42292992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rce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1085</TotalTime>
  <Words>2345</Words>
  <Application>Microsoft Macintosh PowerPoint</Application>
  <PresentationFormat>Widescreen</PresentationFormat>
  <Paragraphs>160</Paragraphs>
  <Slides>50</Slides>
  <Notes>27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50</vt:i4>
      </vt:variant>
    </vt:vector>
  </HeadingPairs>
  <TitlesOfParts>
    <vt:vector size="58" baseType="lpstr">
      <vt:lpstr>Arial</vt:lpstr>
      <vt:lpstr>Baskerville Old Face</vt:lpstr>
      <vt:lpstr>Calibri</vt:lpstr>
      <vt:lpstr>Calibri Light</vt:lpstr>
      <vt:lpstr>Gill Sans MT</vt:lpstr>
      <vt:lpstr>Office Theme</vt:lpstr>
      <vt:lpstr>Parcel</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HeartyC</dc:creator>
  <cp:lastModifiedBy>HeartyC</cp:lastModifiedBy>
  <cp:revision>63</cp:revision>
  <dcterms:created xsi:type="dcterms:W3CDTF">2020-10-19T00:30:16Z</dcterms:created>
  <dcterms:modified xsi:type="dcterms:W3CDTF">2020-10-19T18:36:09Z</dcterms:modified>
</cp:coreProperties>
</file>