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9"/>
  </p:notesMasterIdLst>
  <p:sldIdLst>
    <p:sldId id="262" r:id="rId2"/>
    <p:sldId id="1169" r:id="rId3"/>
    <p:sldId id="771" r:id="rId4"/>
    <p:sldId id="1068" r:id="rId5"/>
    <p:sldId id="1069" r:id="rId6"/>
    <p:sldId id="1070" r:id="rId7"/>
    <p:sldId id="1071" r:id="rId8"/>
    <p:sldId id="1072" r:id="rId9"/>
    <p:sldId id="1073" r:id="rId10"/>
    <p:sldId id="1074" r:id="rId11"/>
    <p:sldId id="1075" r:id="rId12"/>
    <p:sldId id="1076" r:id="rId13"/>
    <p:sldId id="1077" r:id="rId14"/>
    <p:sldId id="1078" r:id="rId15"/>
    <p:sldId id="1080" r:id="rId16"/>
    <p:sldId id="1079" r:id="rId17"/>
    <p:sldId id="1081" r:id="rId18"/>
    <p:sldId id="1082" r:id="rId19"/>
    <p:sldId id="1083" r:id="rId20"/>
    <p:sldId id="1084" r:id="rId21"/>
    <p:sldId id="1085" r:id="rId22"/>
    <p:sldId id="1086" r:id="rId23"/>
    <p:sldId id="1089" r:id="rId24"/>
    <p:sldId id="1088" r:id="rId25"/>
    <p:sldId id="1091" r:id="rId26"/>
    <p:sldId id="1092" r:id="rId27"/>
    <p:sldId id="1093" r:id="rId28"/>
    <p:sldId id="1094" r:id="rId29"/>
    <p:sldId id="1095" r:id="rId30"/>
    <p:sldId id="1096" r:id="rId31"/>
    <p:sldId id="1097" r:id="rId32"/>
    <p:sldId id="1098" r:id="rId33"/>
    <p:sldId id="1145" r:id="rId34"/>
    <p:sldId id="1146" r:id="rId35"/>
    <p:sldId id="1147" r:id="rId36"/>
    <p:sldId id="1148" r:id="rId37"/>
    <p:sldId id="1150" r:id="rId38"/>
    <p:sldId id="1151" r:id="rId39"/>
    <p:sldId id="1152" r:id="rId40"/>
    <p:sldId id="1154" r:id="rId41"/>
    <p:sldId id="1155" r:id="rId42"/>
    <p:sldId id="1156" r:id="rId43"/>
    <p:sldId id="1157" r:id="rId44"/>
    <p:sldId id="1158" r:id="rId45"/>
    <p:sldId id="1159" r:id="rId46"/>
    <p:sldId id="1160" r:id="rId47"/>
    <p:sldId id="1161" r:id="rId48"/>
    <p:sldId id="1170" r:id="rId49"/>
    <p:sldId id="1171" r:id="rId50"/>
    <p:sldId id="1172" r:id="rId51"/>
    <p:sldId id="1173" r:id="rId52"/>
    <p:sldId id="1175" r:id="rId53"/>
    <p:sldId id="1176" r:id="rId54"/>
    <p:sldId id="1162" r:id="rId55"/>
    <p:sldId id="1163" r:id="rId56"/>
    <p:sldId id="1144" r:id="rId57"/>
    <p:sldId id="1131" r:id="rId58"/>
    <p:sldId id="1133" r:id="rId59"/>
    <p:sldId id="1134" r:id="rId60"/>
    <p:sldId id="1177" r:id="rId61"/>
    <p:sldId id="1135" r:id="rId62"/>
    <p:sldId id="1136" r:id="rId63"/>
    <p:sldId id="1164" r:id="rId64"/>
    <p:sldId id="1178" r:id="rId65"/>
    <p:sldId id="1140" r:id="rId66"/>
    <p:sldId id="1167" r:id="rId67"/>
    <p:sldId id="1168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72D"/>
    <a:srgbClr val="72DB2B"/>
    <a:srgbClr val="3F7D15"/>
    <a:srgbClr val="5BB41E"/>
    <a:srgbClr val="221A00"/>
    <a:srgbClr val="3E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D7E6BD-A2D4-4626-B0C6-A979A3797833}" v="176" dt="2020-03-23T16:36:46.570"/>
    <p1510:client id="{701E544D-7E22-46D2-8FF1-98474AA626C4}" v="2" dt="2020-03-23T15:35:28.688"/>
    <p1510:client id="{7CF8CBED-1172-4317-B034-1DB3E9B72CD5}" v="56" dt="2020-03-23T17:49:58.827"/>
    <p1510:client id="{F37E2349-BB55-4DCF-8943-D7443E3ADE1A}" v="776" dt="2020-03-23T16:20:31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6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5" d="100"/>
        <a:sy n="165" d="100"/>
      </p:scale>
      <p:origin x="0" y="-67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163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F926D-B060-4F6A-834C-683F444DE01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C77DC-F2A7-4847-88A5-2B3DF623F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162380"/>
            <a:ext cx="12191999" cy="3695622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3:6 </a:t>
            </a:r>
            <a:r>
              <a:rPr lang="en-US" sz="3200" dirty="0" smtClean="0"/>
              <a:t>For </a:t>
            </a:r>
            <a:r>
              <a:rPr lang="en-US" sz="3200" dirty="0"/>
              <a:t>among them are those who slip into households and captivate weak women weighed down with sins, led on by various impulses, </a:t>
            </a:r>
            <a:r>
              <a:rPr lang="en-US" sz="3200" b="1" baseline="30000" dirty="0"/>
              <a:t>7 </a:t>
            </a:r>
            <a:r>
              <a:rPr lang="en-US" sz="3200" dirty="0"/>
              <a:t>always learning and never able to come </a:t>
            </a:r>
            <a:r>
              <a:rPr lang="en-US" sz="3200" dirty="0" smtClean="0"/>
              <a:t>to the  knowledge </a:t>
            </a:r>
            <a:r>
              <a:rPr lang="en-US" sz="3200" dirty="0"/>
              <a:t>of the truth. </a:t>
            </a:r>
            <a:r>
              <a:rPr lang="en-US" sz="3200" b="1" baseline="30000" dirty="0"/>
              <a:t>8 </a:t>
            </a:r>
            <a:r>
              <a:rPr lang="en-US" sz="3200" dirty="0"/>
              <a:t>Just as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 opposed Moses, so these men also oppose the truth, men of depraved mind, worthless in regard to the faith. </a:t>
            </a:r>
            <a:r>
              <a:rPr lang="en-US" sz="3200" b="1" baseline="30000" dirty="0"/>
              <a:t>9 </a:t>
            </a:r>
            <a:r>
              <a:rPr lang="en-US" sz="3200" b="1" u="sng" dirty="0"/>
              <a:t>But they will not make further progress; for their foolishness will be obvious to all, just as was that also of </a:t>
            </a:r>
            <a:r>
              <a:rPr lang="en-US" sz="3200" b="1" u="sng" dirty="0" err="1"/>
              <a:t>Jannes</a:t>
            </a:r>
            <a:r>
              <a:rPr lang="en-US" sz="3200" b="1" u="sng" dirty="0"/>
              <a:t> and </a:t>
            </a:r>
            <a:r>
              <a:rPr lang="en-US" sz="3200" b="1" u="sng" dirty="0" err="1"/>
              <a:t>Jambres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5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4243388"/>
            <a:ext cx="12191999" cy="261461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3:10 </a:t>
            </a:r>
            <a:r>
              <a:rPr lang="en-US" sz="3200" dirty="0" smtClean="0"/>
              <a:t>Now </a:t>
            </a:r>
            <a:r>
              <a:rPr lang="en-US" sz="3200" dirty="0"/>
              <a:t>you followed my teaching, conduct, purpose, faith, patience, love, perseverance, </a:t>
            </a:r>
            <a:r>
              <a:rPr lang="en-US" sz="3200" b="1" baseline="30000" dirty="0"/>
              <a:t>11 </a:t>
            </a:r>
            <a:r>
              <a:rPr lang="en-US" sz="3200" dirty="0"/>
              <a:t>persecutions, and sufferings, such as happened to me at Antioch, at </a:t>
            </a:r>
            <a:r>
              <a:rPr lang="en-US" sz="3200" dirty="0" err="1"/>
              <a:t>Iconium</a:t>
            </a:r>
            <a:r>
              <a:rPr lang="en-US" sz="3200" dirty="0"/>
              <a:t>, and at </a:t>
            </a:r>
            <a:r>
              <a:rPr lang="en-US" sz="3200" dirty="0" err="1"/>
              <a:t>Lystra</a:t>
            </a:r>
            <a:r>
              <a:rPr lang="en-US" sz="3200" dirty="0"/>
              <a:t>; what persecutions I endured, and out of them all the Lord rescued me! </a:t>
            </a:r>
            <a:r>
              <a:rPr lang="en-US" sz="3200" b="1" baseline="30000" dirty="0"/>
              <a:t>12 </a:t>
            </a:r>
            <a:r>
              <a:rPr lang="en-US" sz="3200" dirty="0"/>
              <a:t>Indeed, all who want to live in a godly way in Christ Jesus will be persecuted.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5646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4243388"/>
            <a:ext cx="12191999" cy="261461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3:10 </a:t>
            </a:r>
            <a:r>
              <a:rPr lang="en-US" sz="3200" dirty="0" smtClean="0"/>
              <a:t>Now </a:t>
            </a:r>
            <a:r>
              <a:rPr lang="en-US" sz="3200" dirty="0"/>
              <a:t>you </a:t>
            </a:r>
            <a:r>
              <a:rPr lang="en-US" sz="3200" b="1" u="sng" dirty="0"/>
              <a:t>followed my teaching, conduct, purpose, faith</a:t>
            </a:r>
            <a:r>
              <a:rPr lang="en-US" sz="3200" dirty="0"/>
              <a:t>, patience, love, perseverance, </a:t>
            </a:r>
            <a:r>
              <a:rPr lang="en-US" sz="3200" b="1" baseline="30000" dirty="0"/>
              <a:t>11 </a:t>
            </a:r>
            <a:r>
              <a:rPr lang="en-US" sz="3200" dirty="0"/>
              <a:t>persecutions, and sufferings, such as happened to me at Antioch, at </a:t>
            </a:r>
            <a:r>
              <a:rPr lang="en-US" sz="3200" dirty="0" err="1"/>
              <a:t>Iconium</a:t>
            </a:r>
            <a:r>
              <a:rPr lang="en-US" sz="3200" dirty="0"/>
              <a:t>, and at </a:t>
            </a:r>
            <a:r>
              <a:rPr lang="en-US" sz="3200" dirty="0" err="1"/>
              <a:t>Lystra</a:t>
            </a:r>
            <a:r>
              <a:rPr lang="en-US" sz="3200" dirty="0"/>
              <a:t>; what persecutions I endured, and out of them all the Lord rescued me! </a:t>
            </a:r>
            <a:r>
              <a:rPr lang="en-US" sz="3200" b="1" baseline="30000" dirty="0"/>
              <a:t>12 </a:t>
            </a:r>
            <a:r>
              <a:rPr lang="en-US" sz="3200" dirty="0"/>
              <a:t>Indeed, all who want to live in a godly way in Christ Jesus will be persecuted.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2827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4243388"/>
            <a:ext cx="12191999" cy="261461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3:10 </a:t>
            </a:r>
            <a:r>
              <a:rPr lang="en-US" sz="3200" dirty="0" smtClean="0"/>
              <a:t>Now </a:t>
            </a:r>
            <a:r>
              <a:rPr lang="en-US" sz="3200" dirty="0"/>
              <a:t>you followed my teaching, conduct, purpose, faith, </a:t>
            </a:r>
            <a:r>
              <a:rPr lang="en-US" sz="3200" b="1" u="sng" dirty="0"/>
              <a:t>patience, love, perseverance</a:t>
            </a:r>
            <a:r>
              <a:rPr lang="en-US" sz="3200" dirty="0"/>
              <a:t>, </a:t>
            </a:r>
            <a:r>
              <a:rPr lang="en-US" sz="3200" b="1" baseline="30000" dirty="0"/>
              <a:t>11 </a:t>
            </a:r>
            <a:r>
              <a:rPr lang="en-US" sz="3200" dirty="0"/>
              <a:t>persecutions, and sufferings, such as happened to me at Antioch, at </a:t>
            </a:r>
            <a:r>
              <a:rPr lang="en-US" sz="3200" dirty="0" err="1"/>
              <a:t>Iconium</a:t>
            </a:r>
            <a:r>
              <a:rPr lang="en-US" sz="3200" dirty="0"/>
              <a:t>, and at </a:t>
            </a:r>
            <a:r>
              <a:rPr lang="en-US" sz="3200" dirty="0" err="1"/>
              <a:t>Lystra</a:t>
            </a:r>
            <a:r>
              <a:rPr lang="en-US" sz="3200" dirty="0"/>
              <a:t>; what persecutions I endured, and out of them all the Lord rescued me! </a:t>
            </a:r>
            <a:r>
              <a:rPr lang="en-US" sz="3200" b="1" baseline="30000" dirty="0"/>
              <a:t>12 </a:t>
            </a:r>
            <a:r>
              <a:rPr lang="en-US" sz="3200" dirty="0"/>
              <a:t>Indeed, all who want to live in a godly way in Christ Jesus will be persecuted.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827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4243388"/>
            <a:ext cx="12191999" cy="261461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3:10 </a:t>
            </a:r>
            <a:r>
              <a:rPr lang="en-US" sz="3200" dirty="0" smtClean="0"/>
              <a:t>Now </a:t>
            </a:r>
            <a:r>
              <a:rPr lang="en-US" sz="3200" dirty="0"/>
              <a:t>you followed my teaching, conduct, purpose, faith, patience, love, perseverance, </a:t>
            </a:r>
            <a:r>
              <a:rPr lang="en-US" sz="3200" b="1" baseline="30000" dirty="0"/>
              <a:t>11 </a:t>
            </a:r>
            <a:r>
              <a:rPr lang="en-US" sz="3200" b="1" u="sng" dirty="0"/>
              <a:t>persecutions, and sufferings</a:t>
            </a:r>
            <a:r>
              <a:rPr lang="en-US" sz="3200" dirty="0"/>
              <a:t>, such as happened to me at Antioch, at </a:t>
            </a:r>
            <a:r>
              <a:rPr lang="en-US" sz="3200" dirty="0" err="1"/>
              <a:t>Iconium</a:t>
            </a:r>
            <a:r>
              <a:rPr lang="en-US" sz="3200" dirty="0"/>
              <a:t>, and at </a:t>
            </a:r>
            <a:r>
              <a:rPr lang="en-US" sz="3200" dirty="0" err="1"/>
              <a:t>Lystra</a:t>
            </a:r>
            <a:r>
              <a:rPr lang="en-US" sz="3200" dirty="0"/>
              <a:t>; what persecutions I endured, and out of them all the Lord rescued me! </a:t>
            </a:r>
            <a:r>
              <a:rPr lang="en-US" sz="3200" b="1" baseline="30000" dirty="0"/>
              <a:t>12 </a:t>
            </a:r>
            <a:r>
              <a:rPr lang="en-US" sz="3200" dirty="0"/>
              <a:t>Indeed, all who want to live in a godly way in Christ Jesus will be persecuted.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55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4243388"/>
            <a:ext cx="12191999" cy="261461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3:10 </a:t>
            </a:r>
            <a:r>
              <a:rPr lang="en-US" sz="3200" dirty="0" smtClean="0"/>
              <a:t>Now </a:t>
            </a:r>
            <a:r>
              <a:rPr lang="en-US" sz="3200" dirty="0"/>
              <a:t>you followed my teaching, conduct, purpose, faith, patience, love, perseverance, </a:t>
            </a:r>
            <a:r>
              <a:rPr lang="en-US" sz="3200" b="1" baseline="30000" dirty="0"/>
              <a:t>11 </a:t>
            </a:r>
            <a:r>
              <a:rPr lang="en-US" sz="3200" dirty="0"/>
              <a:t>persecutions, and sufferings, such as happened to me at Antioch, at </a:t>
            </a:r>
            <a:r>
              <a:rPr lang="en-US" sz="3200" dirty="0" err="1"/>
              <a:t>Iconium</a:t>
            </a:r>
            <a:r>
              <a:rPr lang="en-US" sz="3200" dirty="0"/>
              <a:t>, and at </a:t>
            </a:r>
            <a:r>
              <a:rPr lang="en-US" sz="3200" dirty="0" err="1"/>
              <a:t>Lystra</a:t>
            </a:r>
            <a:r>
              <a:rPr lang="en-US" sz="3200" dirty="0"/>
              <a:t>; what persecutions I endured, and </a:t>
            </a:r>
            <a:r>
              <a:rPr lang="en-US" sz="3200" b="1" u="sng" dirty="0"/>
              <a:t>out of them all the Lord rescued me!</a:t>
            </a:r>
            <a:r>
              <a:rPr lang="en-US" sz="3200" dirty="0"/>
              <a:t> </a:t>
            </a:r>
            <a:r>
              <a:rPr lang="en-US" sz="3200" b="1" baseline="30000" dirty="0"/>
              <a:t>12 </a:t>
            </a:r>
            <a:r>
              <a:rPr lang="en-US" sz="3200" dirty="0"/>
              <a:t>Indeed, all who want to live in a godly way in Christ Jesus will be persecuted.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70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4243388"/>
            <a:ext cx="12191999" cy="261461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3:10 </a:t>
            </a:r>
            <a:r>
              <a:rPr lang="en-US" sz="3200" dirty="0" smtClean="0"/>
              <a:t>Now </a:t>
            </a:r>
            <a:r>
              <a:rPr lang="en-US" sz="3200" dirty="0"/>
              <a:t>you followed my teaching, conduct, purpose, faith, patience, love, perseverance, </a:t>
            </a:r>
            <a:r>
              <a:rPr lang="en-US" sz="3200" b="1" baseline="30000" dirty="0"/>
              <a:t>11 </a:t>
            </a:r>
            <a:r>
              <a:rPr lang="en-US" sz="3200" dirty="0"/>
              <a:t>persecutions, and sufferings, such as happened to me at Antioch, at </a:t>
            </a:r>
            <a:r>
              <a:rPr lang="en-US" sz="3200" dirty="0" err="1"/>
              <a:t>Iconium</a:t>
            </a:r>
            <a:r>
              <a:rPr lang="en-US" sz="3200" dirty="0"/>
              <a:t>, and at </a:t>
            </a:r>
            <a:r>
              <a:rPr lang="en-US" sz="3200" dirty="0" err="1"/>
              <a:t>Lystra</a:t>
            </a:r>
            <a:r>
              <a:rPr lang="en-US" sz="3200" dirty="0"/>
              <a:t>; what persecutions I endured, and out of them all the Lord rescued me! </a:t>
            </a:r>
            <a:r>
              <a:rPr lang="en-US" sz="3200" b="1" baseline="30000" dirty="0"/>
              <a:t>12 </a:t>
            </a:r>
            <a:r>
              <a:rPr lang="en-US" sz="3200" b="1" u="sng" dirty="0"/>
              <a:t>Indeed, all who want to live in a godly way in Christ Jesus will be persecuted.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921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948611"/>
            <a:ext cx="12191999" cy="2909391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3:13 </a:t>
            </a:r>
            <a:r>
              <a:rPr lang="en-US" sz="3200" dirty="0" smtClean="0"/>
              <a:t>But </a:t>
            </a:r>
            <a:r>
              <a:rPr lang="en-US" sz="3200" dirty="0"/>
              <a:t>evil people and impostors will proceed from bad </a:t>
            </a:r>
            <a:r>
              <a:rPr lang="en-US" sz="3200" dirty="0" smtClean="0"/>
              <a:t>to worse, deceiving </a:t>
            </a:r>
            <a:r>
              <a:rPr lang="en-US" sz="3200" dirty="0"/>
              <a:t>and being deceived. </a:t>
            </a:r>
            <a:r>
              <a:rPr lang="en-US" sz="3200" b="1" baseline="30000" dirty="0"/>
              <a:t>14 </a:t>
            </a:r>
            <a:r>
              <a:rPr lang="en-US" sz="3200" dirty="0"/>
              <a:t>You, however, continue in the things you have learned and become convinced of, knowing from whom you have learned them, </a:t>
            </a:r>
            <a:r>
              <a:rPr lang="en-US" sz="3200" b="1" baseline="30000" dirty="0"/>
              <a:t>15 </a:t>
            </a:r>
            <a:r>
              <a:rPr lang="en-US" sz="3200" dirty="0"/>
              <a:t>and that from childhood you have known the sacred writings which are able to give you the wisdom that </a:t>
            </a:r>
            <a:r>
              <a:rPr lang="en-US" sz="3200" dirty="0" smtClean="0"/>
              <a:t>leads to  salvation </a:t>
            </a:r>
            <a:r>
              <a:rPr lang="en-US" sz="3200" dirty="0"/>
              <a:t>through faith which is in Christ Jesus. 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633447" y="3126661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 spiraling contrast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2566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948611"/>
            <a:ext cx="12191999" cy="2909391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3:13 </a:t>
            </a:r>
            <a:r>
              <a:rPr lang="en-US" sz="3200" b="1" u="sng" dirty="0" smtClean="0"/>
              <a:t>But </a:t>
            </a:r>
            <a:r>
              <a:rPr lang="en-US" sz="3200" b="1" u="sng" dirty="0"/>
              <a:t>evil people and impostors will proceed from bad </a:t>
            </a:r>
            <a:r>
              <a:rPr lang="en-US" sz="3200" b="1" u="sng" dirty="0" smtClean="0"/>
              <a:t>to worse, deceiving </a:t>
            </a:r>
            <a:r>
              <a:rPr lang="en-US" sz="3200" b="1" u="sng" dirty="0"/>
              <a:t>and being deceived.</a:t>
            </a:r>
            <a:r>
              <a:rPr lang="en-US" sz="3200" dirty="0"/>
              <a:t> </a:t>
            </a:r>
            <a:r>
              <a:rPr lang="en-US" sz="3200" b="1" baseline="30000" dirty="0"/>
              <a:t>14 </a:t>
            </a:r>
            <a:r>
              <a:rPr lang="en-US" sz="3200" dirty="0"/>
              <a:t>You, however, continue in the things you have learned and become convinced of, knowing from whom you have learned them, </a:t>
            </a:r>
            <a:r>
              <a:rPr lang="en-US" sz="3200" b="1" baseline="30000" dirty="0"/>
              <a:t>15 </a:t>
            </a:r>
            <a:r>
              <a:rPr lang="en-US" sz="3200" dirty="0"/>
              <a:t>and that from childhood you have known the sacred writings which are able to give you the wisdom that </a:t>
            </a:r>
            <a:r>
              <a:rPr lang="en-US" sz="3200" dirty="0" smtClean="0"/>
              <a:t>leads to  salvation </a:t>
            </a:r>
            <a:r>
              <a:rPr lang="en-US" sz="3200" dirty="0"/>
              <a:t>through faith which is in Christ Jesus.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633447" y="3126661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 spiraling contrast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035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948611"/>
            <a:ext cx="12191999" cy="2909391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3:13 </a:t>
            </a:r>
            <a:r>
              <a:rPr lang="en-US" sz="3200" dirty="0" smtClean="0"/>
              <a:t>But </a:t>
            </a:r>
            <a:r>
              <a:rPr lang="en-US" sz="3200" dirty="0"/>
              <a:t>evil people and impostors will proceed from bad </a:t>
            </a:r>
            <a:r>
              <a:rPr lang="en-US" sz="3200" dirty="0" smtClean="0"/>
              <a:t>to worse, deceiving </a:t>
            </a:r>
            <a:r>
              <a:rPr lang="en-US" sz="3200" dirty="0"/>
              <a:t>and being deceived. </a:t>
            </a:r>
            <a:r>
              <a:rPr lang="en-US" sz="3200" b="1" baseline="30000" dirty="0"/>
              <a:t>14 </a:t>
            </a:r>
            <a:r>
              <a:rPr lang="en-US" sz="3200" b="1" u="sng" dirty="0"/>
              <a:t>You, however</a:t>
            </a:r>
            <a:r>
              <a:rPr lang="en-US" sz="3200" dirty="0"/>
              <a:t>, continue in the things you have learned and become convinced of, knowing from whom you have learned them, </a:t>
            </a:r>
            <a:r>
              <a:rPr lang="en-US" sz="3200" b="1" baseline="30000" dirty="0"/>
              <a:t>15 </a:t>
            </a:r>
            <a:r>
              <a:rPr lang="en-US" sz="3200" dirty="0"/>
              <a:t>and that from childhood you have known the sacred writings which are able to give you the wisdom that </a:t>
            </a:r>
            <a:r>
              <a:rPr lang="en-US" sz="3200" dirty="0" smtClean="0"/>
              <a:t>leads to  salvation </a:t>
            </a:r>
            <a:r>
              <a:rPr lang="en-US" sz="3200" dirty="0"/>
              <a:t>through faith which is in Christ Jesus.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633447" y="3126661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 spiraling contrast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499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561"/>
          <a:stretch/>
        </p:blipFill>
        <p:spPr bwMode="auto">
          <a:xfrm>
            <a:off x="497305" y="-16041"/>
            <a:ext cx="11197389" cy="4402304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948611"/>
            <a:ext cx="12191999" cy="2909391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3:13 </a:t>
            </a:r>
            <a:r>
              <a:rPr lang="en-US" sz="3200" dirty="0" smtClean="0"/>
              <a:t>But </a:t>
            </a:r>
            <a:r>
              <a:rPr lang="en-US" sz="3200" dirty="0"/>
              <a:t>evil people and impostors will proceed from bad </a:t>
            </a:r>
            <a:r>
              <a:rPr lang="en-US" sz="3200" dirty="0" smtClean="0"/>
              <a:t>to worse, deceiving </a:t>
            </a:r>
            <a:r>
              <a:rPr lang="en-US" sz="3200" dirty="0"/>
              <a:t>and being deceived. </a:t>
            </a:r>
            <a:r>
              <a:rPr lang="en-US" sz="3200" b="1" baseline="30000" dirty="0"/>
              <a:t>14 </a:t>
            </a:r>
            <a:r>
              <a:rPr lang="en-US" sz="3200" dirty="0"/>
              <a:t>You, however, </a:t>
            </a:r>
            <a:r>
              <a:rPr lang="en-US" sz="3200" b="1" u="sng" dirty="0"/>
              <a:t>continue in the things you have learned and become convinced of, knowing from whom you have learned them, </a:t>
            </a:r>
            <a:r>
              <a:rPr lang="en-US" sz="3200" b="1" u="sng" baseline="30000" dirty="0"/>
              <a:t>15 </a:t>
            </a:r>
            <a:r>
              <a:rPr lang="en-US" sz="3200" b="1" u="sng" dirty="0"/>
              <a:t>and that from childhood you have known the sacred writings</a:t>
            </a:r>
            <a:r>
              <a:rPr lang="en-US" sz="3200" dirty="0"/>
              <a:t> which are able to give you the wisdom that </a:t>
            </a:r>
            <a:r>
              <a:rPr lang="en-US" sz="3200" dirty="0" smtClean="0"/>
              <a:t>leads to  salvation </a:t>
            </a:r>
            <a:r>
              <a:rPr lang="en-US" sz="3200" dirty="0"/>
              <a:t>through faith which is in Christ Jesus.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633447" y="3126661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 spiraling contrast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12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948611"/>
            <a:ext cx="12191999" cy="2909391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3:13 </a:t>
            </a:r>
            <a:r>
              <a:rPr lang="en-US" sz="3200" dirty="0" smtClean="0"/>
              <a:t>But </a:t>
            </a:r>
            <a:r>
              <a:rPr lang="en-US" sz="3200" dirty="0"/>
              <a:t>evil people and impostors will proceed from bad </a:t>
            </a:r>
            <a:r>
              <a:rPr lang="en-US" sz="3200" dirty="0" smtClean="0"/>
              <a:t>to worse, deceiving </a:t>
            </a:r>
            <a:r>
              <a:rPr lang="en-US" sz="3200" dirty="0"/>
              <a:t>and being deceived. </a:t>
            </a:r>
            <a:r>
              <a:rPr lang="en-US" sz="3200" b="1" baseline="30000" dirty="0"/>
              <a:t>14 </a:t>
            </a:r>
            <a:r>
              <a:rPr lang="en-US" sz="3200" dirty="0"/>
              <a:t>You, however, continue in the things you have learned and become convinced of, knowing from whom you have learned them, </a:t>
            </a:r>
            <a:r>
              <a:rPr lang="en-US" sz="3200" b="1" baseline="30000" dirty="0"/>
              <a:t>15 </a:t>
            </a:r>
            <a:r>
              <a:rPr lang="en-US" sz="3200" dirty="0"/>
              <a:t>and that from childhood you have known the sacred writings </a:t>
            </a:r>
            <a:r>
              <a:rPr lang="en-US" sz="3200" b="1" u="sng" dirty="0"/>
              <a:t>which are able to give you the wisdom that </a:t>
            </a:r>
            <a:r>
              <a:rPr lang="en-US" sz="3200" b="1" u="sng" dirty="0" smtClean="0"/>
              <a:t>leads to  salvation </a:t>
            </a:r>
            <a:r>
              <a:rPr lang="en-US" sz="3200" b="1" u="sng" dirty="0"/>
              <a:t>through faith which is in Christ Jesus</a:t>
            </a:r>
            <a:r>
              <a:rPr lang="en-US" sz="3200" dirty="0"/>
              <a:t>.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718" y="2287644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2 diverging paths</a:t>
            </a:r>
            <a:endParaRPr lang="en-US" sz="4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633447" y="3126661"/>
            <a:ext cx="4479303" cy="71963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 spiraling contrast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790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1" y="105742"/>
            <a:ext cx="811069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Continue on your course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3948611"/>
            <a:ext cx="12191999" cy="2909391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3:13 </a:t>
            </a:r>
            <a:r>
              <a:rPr lang="en-US" sz="3200" dirty="0" smtClean="0"/>
              <a:t>But </a:t>
            </a:r>
            <a:r>
              <a:rPr lang="en-US" sz="3200" dirty="0"/>
              <a:t>evil people and impostors will proceed from bad </a:t>
            </a:r>
            <a:r>
              <a:rPr lang="en-US" sz="3200" dirty="0" smtClean="0"/>
              <a:t>to worse, deceiving </a:t>
            </a:r>
            <a:r>
              <a:rPr lang="en-US" sz="3200" dirty="0"/>
              <a:t>and being deceived. </a:t>
            </a:r>
            <a:r>
              <a:rPr lang="en-US" sz="3200" b="1" baseline="30000" dirty="0"/>
              <a:t>14 </a:t>
            </a:r>
            <a:r>
              <a:rPr lang="en-US" sz="3200" dirty="0"/>
              <a:t>You, however, </a:t>
            </a:r>
            <a:r>
              <a:rPr lang="en-US" sz="3200" b="1" u="sng" dirty="0"/>
              <a:t>continue in the things you have learned and become convinced of</a:t>
            </a:r>
            <a:r>
              <a:rPr lang="en-US" sz="3200" dirty="0"/>
              <a:t>, knowing from whom you have learned them, </a:t>
            </a:r>
            <a:r>
              <a:rPr lang="en-US" sz="3200" b="1" baseline="30000" dirty="0"/>
              <a:t>15 </a:t>
            </a:r>
            <a:r>
              <a:rPr lang="en-US" sz="3200" dirty="0"/>
              <a:t>and that from childhood you have known the sacred writings which are able to give you the wisdom that </a:t>
            </a:r>
            <a:r>
              <a:rPr lang="en-US" sz="3200" dirty="0" smtClean="0"/>
              <a:t>leads to  salvation </a:t>
            </a:r>
            <a:r>
              <a:rPr lang="en-US" sz="3200" dirty="0"/>
              <a:t>through faith which is in Christ Jesus. 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44706" y="1965545"/>
            <a:ext cx="3250902" cy="6238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1) “Realize” </a:t>
            </a:r>
            <a:endParaRPr lang="en-US" sz="40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1344706" y="2589433"/>
            <a:ext cx="4302384" cy="6238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2) “Avoid” </a:t>
            </a:r>
            <a:endParaRPr lang="en-US" sz="4000" b="1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2328862" y="1038407"/>
            <a:ext cx="9863137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Continue </a:t>
            </a:r>
            <a:r>
              <a:rPr lang="en-US" sz="6000" b="1" i="1" dirty="0" smtClean="0">
                <a:solidFill>
                  <a:schemeClr val="bg1"/>
                </a:solidFill>
              </a:rPr>
              <a:t>against</a:t>
            </a:r>
            <a:r>
              <a:rPr lang="en-US" sz="6000" b="1" dirty="0" smtClean="0">
                <a:solidFill>
                  <a:schemeClr val="bg1"/>
                </a:solidFill>
              </a:rPr>
              <a:t> the current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44706" y="3237119"/>
            <a:ext cx="4302384" cy="6238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/>
              <a:t>3) “Continue”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2686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baseline="30000" dirty="0" smtClean="0">
                <a:solidFill>
                  <a:srgbClr val="72DB2B"/>
                </a:solidFill>
              </a:rPr>
              <a:t>2 Tim 3:1</a:t>
            </a:r>
            <a:r>
              <a:rPr lang="en-US" sz="3400" b="1" dirty="0"/>
              <a:t> </a:t>
            </a:r>
            <a:r>
              <a:rPr lang="en-US" sz="3400" b="1" u="sng" dirty="0"/>
              <a:t>But realize this</a:t>
            </a:r>
            <a:r>
              <a:rPr lang="en-US" sz="3400" dirty="0"/>
              <a:t>, that in the last days difficult times will come.</a:t>
            </a:r>
          </a:p>
        </p:txBody>
      </p:sp>
    </p:spTree>
    <p:extLst>
      <p:ext uri="{BB962C8B-B14F-4D97-AF65-F5344CB8AC3E}">
        <p14:creationId xmlns:p14="http://schemas.microsoft.com/office/powerpoint/2010/main" val="203499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baseline="30000" dirty="0" smtClean="0">
                <a:solidFill>
                  <a:srgbClr val="72DB2B"/>
                </a:solidFill>
              </a:rPr>
              <a:t>2 Tim 3:1</a:t>
            </a:r>
            <a:r>
              <a:rPr lang="en-US" sz="3400" b="1" dirty="0"/>
              <a:t> </a:t>
            </a:r>
            <a:r>
              <a:rPr lang="en-US" sz="3400" dirty="0"/>
              <a:t>But realize this, </a:t>
            </a:r>
            <a:r>
              <a:rPr lang="en-US" sz="3400" b="1" u="sng" dirty="0"/>
              <a:t>that in the last days</a:t>
            </a:r>
            <a:r>
              <a:rPr lang="en-US" sz="3400" b="1" dirty="0"/>
              <a:t> </a:t>
            </a:r>
            <a:r>
              <a:rPr lang="en-US" sz="3400" dirty="0"/>
              <a:t>difficult times will come.</a:t>
            </a:r>
          </a:p>
        </p:txBody>
      </p:sp>
    </p:spTree>
    <p:extLst>
      <p:ext uri="{BB962C8B-B14F-4D97-AF65-F5344CB8AC3E}">
        <p14:creationId xmlns:p14="http://schemas.microsoft.com/office/powerpoint/2010/main" val="333353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baseline="30000" dirty="0" smtClean="0">
                <a:solidFill>
                  <a:srgbClr val="72DB2B"/>
                </a:solidFill>
              </a:rPr>
              <a:t>2 Tim 3:1</a:t>
            </a:r>
            <a:r>
              <a:rPr lang="en-US" sz="3400" b="1" dirty="0"/>
              <a:t> </a:t>
            </a:r>
            <a:r>
              <a:rPr lang="en-US" sz="3400" dirty="0"/>
              <a:t>But realize this, that in the last days </a:t>
            </a:r>
            <a:r>
              <a:rPr lang="en-US" sz="3400" b="1" u="sng" dirty="0"/>
              <a:t>difficult times will come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0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trajectory of the 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baseline="30000" dirty="0" smtClean="0">
                <a:solidFill>
                  <a:srgbClr val="72DB2B"/>
                </a:solidFill>
              </a:rPr>
              <a:t>2 Tim 3:1</a:t>
            </a:r>
            <a:r>
              <a:rPr lang="en-US" sz="3400" b="1" dirty="0"/>
              <a:t> </a:t>
            </a:r>
            <a:r>
              <a:rPr lang="en-US" sz="3400" dirty="0"/>
              <a:t>But realize this, that in the last days </a:t>
            </a:r>
            <a:r>
              <a:rPr lang="en-US" sz="3400" b="1" u="sng" dirty="0"/>
              <a:t>difficult times will come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55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trajectory of the 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baseline="30000" dirty="0" smtClean="0">
                <a:solidFill>
                  <a:srgbClr val="72DB2B"/>
                </a:solidFill>
              </a:rPr>
              <a:t>2 Tim 3:1</a:t>
            </a:r>
            <a:r>
              <a:rPr lang="en-US" sz="3400" b="1" dirty="0"/>
              <a:t> </a:t>
            </a:r>
            <a:r>
              <a:rPr lang="en-US" sz="3400" dirty="0"/>
              <a:t>But realize this, that in the last days </a:t>
            </a:r>
            <a:r>
              <a:rPr lang="en-US" sz="3400" b="1" u="sng" dirty="0"/>
              <a:t>difficult times will come</a:t>
            </a:r>
            <a:r>
              <a:rPr lang="en-US" sz="34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1835112"/>
            <a:ext cx="121920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What is wrong with the world? 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2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trajectory of the 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1835112"/>
            <a:ext cx="121920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What is wrong with the world?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60"/>
            <a:ext cx="12191999" cy="25549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b="1" u="sng" dirty="0"/>
              <a:t>people</a:t>
            </a:r>
            <a:r>
              <a:rPr lang="en-US" sz="3200" dirty="0"/>
              <a:t> will be lovers of self,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rather than lovers of God, </a:t>
            </a:r>
          </a:p>
        </p:txBody>
      </p:sp>
    </p:spTree>
    <p:extLst>
      <p:ext uri="{BB962C8B-B14F-4D97-AF65-F5344CB8AC3E}">
        <p14:creationId xmlns:p14="http://schemas.microsoft.com/office/powerpoint/2010/main" val="37150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trajectory of the 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1835112"/>
            <a:ext cx="121920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What is wrong with the world?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b="1" u="sng" dirty="0" smtClean="0"/>
              <a:t>For </a:t>
            </a:r>
            <a:r>
              <a:rPr lang="en-US" sz="3200" b="1" u="sng" dirty="0"/>
              <a:t>people will be lovers of self</a:t>
            </a:r>
            <a:r>
              <a:rPr lang="en-US" sz="3200" dirty="0"/>
              <a:t>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rather than lovers of God, </a:t>
            </a:r>
          </a:p>
        </p:txBody>
      </p:sp>
    </p:spTree>
    <p:extLst>
      <p:ext uri="{BB962C8B-B14F-4D97-AF65-F5344CB8AC3E}">
        <p14:creationId xmlns:p14="http://schemas.microsoft.com/office/powerpoint/2010/main" val="38297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162379"/>
            <a:ext cx="12191999" cy="3695621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 </a:t>
            </a:r>
            <a:r>
              <a:rPr lang="en-US" sz="3200" dirty="0" smtClean="0"/>
              <a:t>But </a:t>
            </a:r>
            <a:r>
              <a:rPr lang="en-US" sz="3200" dirty="0"/>
              <a:t>realize this, that in the last days difficult times </a:t>
            </a:r>
            <a:r>
              <a:rPr lang="en-US" sz="3200" dirty="0" smtClean="0"/>
              <a:t>will come.  </a:t>
            </a:r>
            <a:r>
              <a:rPr lang="en-US" sz="3200" b="1" baseline="30000" dirty="0" smtClean="0"/>
              <a:t>2</a:t>
            </a:r>
            <a:r>
              <a:rPr lang="en-US" sz="3200" b="1" baseline="30000" dirty="0"/>
              <a:t> </a:t>
            </a:r>
            <a:r>
              <a:rPr lang="en-US" sz="3200" dirty="0"/>
              <a:t>For people will be lovers of self,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self-control, brutal, haters 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rather than lovers of God, </a:t>
            </a:r>
            <a:r>
              <a:rPr lang="en-US" sz="3200" b="1" baseline="30000" dirty="0"/>
              <a:t>5 </a:t>
            </a:r>
            <a:r>
              <a:rPr lang="en-US" sz="3200" dirty="0"/>
              <a:t>holding to a form of godliness although they have denied its power; avoid such people as these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77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trajectory of the 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1835112"/>
            <a:ext cx="121920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What is wrong with the world?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b="1" u="sng" dirty="0" smtClean="0"/>
              <a:t>For </a:t>
            </a:r>
            <a:r>
              <a:rPr lang="en-US" sz="3200" b="1" u="sng" dirty="0"/>
              <a:t>people will be lovers of self</a:t>
            </a:r>
            <a:r>
              <a:rPr lang="en-US" sz="3200" dirty="0"/>
              <a:t>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</a:t>
            </a:r>
            <a:r>
              <a:rPr lang="en-US" sz="3200" b="1" u="sng" dirty="0"/>
              <a:t>rather than lovers of God</a:t>
            </a:r>
            <a:r>
              <a:rPr lang="en-US" sz="3200" dirty="0"/>
              <a:t>, </a:t>
            </a:r>
          </a:p>
        </p:txBody>
      </p:sp>
    </p:spTree>
    <p:extLst>
      <p:ext uri="{BB962C8B-B14F-4D97-AF65-F5344CB8AC3E}">
        <p14:creationId xmlns:p14="http://schemas.microsoft.com/office/powerpoint/2010/main" val="2902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88" y="0"/>
            <a:ext cx="121976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trajectory of the 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1835112"/>
            <a:ext cx="121920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The world without God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b="1" u="sng" dirty="0" smtClean="0"/>
              <a:t>For </a:t>
            </a:r>
            <a:r>
              <a:rPr lang="en-US" sz="3200" b="1" u="sng" dirty="0"/>
              <a:t>people will be lovers of self</a:t>
            </a:r>
            <a:r>
              <a:rPr lang="en-US" sz="3200" dirty="0"/>
              <a:t>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</a:t>
            </a:r>
            <a:r>
              <a:rPr lang="en-US" sz="3200" b="1" u="sng" dirty="0"/>
              <a:t>rather than lovers of God</a:t>
            </a:r>
            <a:r>
              <a:rPr lang="en-US" sz="3200" dirty="0"/>
              <a:t>, </a:t>
            </a:r>
          </a:p>
        </p:txBody>
      </p:sp>
    </p:spTree>
    <p:extLst>
      <p:ext uri="{BB962C8B-B14F-4D97-AF65-F5344CB8AC3E}">
        <p14:creationId xmlns:p14="http://schemas.microsoft.com/office/powerpoint/2010/main" val="138690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b="1" u="sng" dirty="0" smtClean="0"/>
              <a:t>For </a:t>
            </a:r>
            <a:r>
              <a:rPr lang="en-US" sz="3200" b="1" u="sng" dirty="0"/>
              <a:t>people will be lovers of self</a:t>
            </a:r>
            <a:r>
              <a:rPr lang="en-US" sz="3200" dirty="0"/>
              <a:t>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</a:t>
            </a:r>
            <a:r>
              <a:rPr lang="en-US" sz="3200" b="1" u="sng" dirty="0"/>
              <a:t>rather than lovers of God</a:t>
            </a:r>
            <a:r>
              <a:rPr lang="en-US" sz="3200" dirty="0"/>
              <a:t>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4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</a:t>
            </a:r>
            <a:r>
              <a:rPr lang="en-US" sz="3200" b="1" u="sng" dirty="0"/>
              <a:t>lovers of pleasure </a:t>
            </a:r>
            <a:r>
              <a:rPr lang="en-US" sz="3200" dirty="0"/>
              <a:t>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96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</a:t>
            </a:r>
            <a:r>
              <a:rPr lang="en-US" sz="3200" b="1" u="sng" dirty="0" smtClean="0"/>
              <a:t>ungrateful</a:t>
            </a:r>
            <a:r>
              <a:rPr lang="en-US" sz="3200" dirty="0" smtClean="0"/>
              <a:t>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</a:t>
            </a:r>
            <a:r>
              <a:rPr lang="en-US" sz="3200" b="1" u="sng" dirty="0"/>
              <a:t>lovers of pleasure </a:t>
            </a:r>
            <a:r>
              <a:rPr lang="en-US" sz="3200" dirty="0"/>
              <a:t>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6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</a:t>
            </a:r>
            <a:r>
              <a:rPr lang="en-US" sz="3200" b="1" u="sng" dirty="0"/>
              <a:t>lovers </a:t>
            </a:r>
            <a:r>
              <a:rPr lang="en-US" sz="3200" b="1" u="sng" dirty="0" smtClean="0"/>
              <a:t>of money</a:t>
            </a:r>
            <a:r>
              <a:rPr lang="en-US" sz="3200" dirty="0" smtClean="0"/>
              <a:t>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9799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lovers </a:t>
            </a:r>
            <a:r>
              <a:rPr lang="en-US" sz="3200" dirty="0" smtClean="0"/>
              <a:t>of money, </a:t>
            </a:r>
            <a:r>
              <a:rPr lang="en-US" sz="3200" b="1" u="sng" dirty="0" smtClean="0"/>
              <a:t>boastful, arrogant</a:t>
            </a:r>
            <a:r>
              <a:rPr lang="en-US" sz="3200" dirty="0" smtClean="0"/>
              <a:t>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</a:t>
            </a:r>
            <a:r>
              <a:rPr lang="en-US" sz="3200" b="1" u="sng" dirty="0"/>
              <a:t>conceited</a:t>
            </a:r>
            <a:r>
              <a:rPr lang="en-US" sz="3200" dirty="0"/>
              <a:t>, lovers of pleasure 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1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lovers </a:t>
            </a:r>
            <a:r>
              <a:rPr lang="en-US" sz="3200" dirty="0" smtClean="0"/>
              <a:t>of money, boastful, arrogant,  </a:t>
            </a:r>
            <a:r>
              <a:rPr lang="en-US" sz="3200" b="1" u="sng" dirty="0" smtClean="0"/>
              <a:t>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</a:t>
            </a:r>
            <a:r>
              <a:rPr lang="en-US" sz="3200" b="1" u="sng" dirty="0"/>
              <a:t>malicious gossips</a:t>
            </a:r>
            <a:r>
              <a:rPr lang="en-US" sz="3200" dirty="0"/>
              <a:t>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9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</a:t>
            </a:r>
            <a:r>
              <a:rPr lang="en-US" sz="3200" b="1" u="sng" dirty="0"/>
              <a:t>disobedient </a:t>
            </a:r>
            <a:r>
              <a:rPr lang="en-US" sz="3200" b="1" u="sng" dirty="0" smtClean="0"/>
              <a:t>to parents</a:t>
            </a:r>
            <a:r>
              <a:rPr lang="en-US" sz="3200" dirty="0" smtClean="0"/>
              <a:t>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b="1" u="sng" dirty="0"/>
              <a:t>unloving</a:t>
            </a:r>
            <a:r>
              <a:rPr lang="en-US" sz="3200" dirty="0"/>
              <a:t>, irreconcilable,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5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</a:t>
            </a:r>
            <a:r>
              <a:rPr lang="en-US" sz="3200" b="1" u="sng" dirty="0"/>
              <a:t>irreconcilable</a:t>
            </a:r>
            <a:r>
              <a:rPr lang="en-US" sz="3200" dirty="0"/>
              <a:t>, malicious gossips, without self-control</a:t>
            </a:r>
            <a:r>
              <a:rPr lang="en-US" sz="3200" dirty="0" smtClean="0"/>
              <a:t>, brutal,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b="1" u="sng" dirty="0"/>
              <a:t>treacherous</a:t>
            </a:r>
            <a:r>
              <a:rPr lang="en-US" sz="3200" dirty="0"/>
              <a:t>, reckless, conceited, lovers of pleasure 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3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162380"/>
            <a:ext cx="12191999" cy="3695622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3:6 </a:t>
            </a:r>
            <a:r>
              <a:rPr lang="en-US" sz="3200" dirty="0" smtClean="0"/>
              <a:t>For </a:t>
            </a:r>
            <a:r>
              <a:rPr lang="en-US" sz="3200" dirty="0"/>
              <a:t>among them are those who slip into households and captivate weak women weighed down with sins, led on by various impulses, </a:t>
            </a:r>
            <a:r>
              <a:rPr lang="en-US" sz="3200" b="1" baseline="30000" dirty="0"/>
              <a:t>7 </a:t>
            </a:r>
            <a:r>
              <a:rPr lang="en-US" sz="3200" dirty="0"/>
              <a:t>always learning and never able to come </a:t>
            </a:r>
            <a:r>
              <a:rPr lang="en-US" sz="3200" dirty="0" smtClean="0"/>
              <a:t>to the knowledge </a:t>
            </a:r>
            <a:r>
              <a:rPr lang="en-US" sz="3200" dirty="0"/>
              <a:t>of the truth. </a:t>
            </a:r>
            <a:r>
              <a:rPr lang="en-US" sz="3200" b="1" baseline="30000" dirty="0"/>
              <a:t>8 </a:t>
            </a:r>
            <a:r>
              <a:rPr lang="en-US" sz="3200" dirty="0"/>
              <a:t>Just as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 opposed Moses, so these men also oppose the truth, men of depraved mind, worthless in regard to the faith. </a:t>
            </a:r>
            <a:r>
              <a:rPr lang="en-US" sz="3200" b="1" baseline="30000" dirty="0"/>
              <a:t>9 </a:t>
            </a:r>
            <a:r>
              <a:rPr lang="en-US" sz="3200" dirty="0"/>
              <a:t>But they will not make further progress; for their foolishness will be obvious to all, just as was that also of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73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unholy,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</a:t>
            </a:r>
            <a:r>
              <a:rPr lang="en-US" sz="3200" b="1" u="sng" dirty="0"/>
              <a:t>without self-control</a:t>
            </a:r>
            <a:r>
              <a:rPr lang="en-US" sz="3200" b="1" u="sng" dirty="0" smtClean="0"/>
              <a:t>, brutal</a:t>
            </a:r>
            <a:r>
              <a:rPr lang="en-US" sz="3200" dirty="0" smtClean="0"/>
              <a:t>,  haters </a:t>
            </a:r>
            <a:r>
              <a:rPr lang="en-US" sz="3200" dirty="0"/>
              <a:t>of good,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</a:t>
            </a:r>
            <a:r>
              <a:rPr lang="en-US" sz="3200" b="1" u="sng" dirty="0"/>
              <a:t>reckless</a:t>
            </a:r>
            <a:r>
              <a:rPr lang="en-US" sz="3200" dirty="0"/>
              <a:t>, conceited, lovers of pleasure 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194828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303058"/>
            <a:ext cx="12191999" cy="2554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3:2 </a:t>
            </a:r>
            <a:r>
              <a:rPr lang="en-US" sz="3200" dirty="0" smtClean="0"/>
              <a:t>For </a:t>
            </a:r>
            <a:r>
              <a:rPr lang="en-US" sz="3200" dirty="0"/>
              <a:t>people will be lovers of self, lovers </a:t>
            </a:r>
            <a:r>
              <a:rPr lang="en-US" sz="3200" dirty="0" smtClean="0"/>
              <a:t>of money, boastful, arrogant,  slanderers</a:t>
            </a:r>
            <a:r>
              <a:rPr lang="en-US" sz="3200" dirty="0"/>
              <a:t>, disobedient </a:t>
            </a:r>
            <a:r>
              <a:rPr lang="en-US" sz="3200" dirty="0" smtClean="0"/>
              <a:t>to parents, ungrateful, </a:t>
            </a:r>
            <a:r>
              <a:rPr lang="en-US" sz="3200" b="1" u="sng" dirty="0" smtClean="0"/>
              <a:t>unholy</a:t>
            </a:r>
            <a:r>
              <a:rPr lang="en-US" sz="3200" dirty="0" smtClean="0"/>
              <a:t>, </a:t>
            </a:r>
            <a:r>
              <a:rPr lang="en-US" sz="3200" b="1" baseline="30000" dirty="0" smtClean="0"/>
              <a:t>3</a:t>
            </a:r>
            <a:r>
              <a:rPr lang="en-US" sz="3200" b="1" baseline="30000" dirty="0"/>
              <a:t> </a:t>
            </a:r>
            <a:r>
              <a:rPr lang="en-US" sz="3200" dirty="0"/>
              <a:t>unloving, irreconcilable, malicious gossips, without self-control</a:t>
            </a:r>
            <a:r>
              <a:rPr lang="en-US" sz="3200" dirty="0" smtClean="0"/>
              <a:t>, brutal,  </a:t>
            </a:r>
            <a:r>
              <a:rPr lang="en-US" sz="3200" b="1" u="sng" dirty="0" smtClean="0"/>
              <a:t>haters </a:t>
            </a:r>
            <a:r>
              <a:rPr lang="en-US" sz="3200" b="1" u="sng" dirty="0"/>
              <a:t>of good</a:t>
            </a:r>
            <a:r>
              <a:rPr lang="en-US" sz="3200" dirty="0"/>
              <a:t>, </a:t>
            </a:r>
            <a:r>
              <a:rPr lang="en-US" sz="3200" b="1" baseline="30000" dirty="0"/>
              <a:t>4 </a:t>
            </a:r>
            <a:r>
              <a:rPr lang="en-US" sz="3200" dirty="0"/>
              <a:t>treacherous, reckless, conceited, lovers of pleasure rather than lovers of God,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227190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b="1" u="sng" dirty="0"/>
              <a:t>holding to a form of godliness although they have denied its power</a:t>
            </a:r>
            <a:r>
              <a:rPr lang="en-US" sz="3600" dirty="0"/>
              <a:t>; avoid such people as these.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07108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b="1" u="sng" dirty="0"/>
              <a:t>holding to a form of godliness although they have denied its power</a:t>
            </a:r>
            <a:r>
              <a:rPr lang="en-US" sz="3600" dirty="0"/>
              <a:t>; avoid such people as these.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2362" y="4132577"/>
            <a:ext cx="4302384" cy="62388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Sound familiar? </a:t>
            </a:r>
            <a:endParaRPr lang="en-US" sz="4000" b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30739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b="1" u="sng" dirty="0"/>
              <a:t>holding to a form of godliness although they have denied its power</a:t>
            </a:r>
            <a:r>
              <a:rPr lang="en-US" sz="3600" dirty="0"/>
              <a:t>; avoid such people as these.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3666565" y="4759198"/>
            <a:ext cx="8525435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 … and where it’s headed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4772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1) “Realize” </a:t>
            </a:r>
            <a:r>
              <a:rPr lang="en-US" sz="5400" b="1" dirty="0" smtClean="0">
                <a:solidFill>
                  <a:schemeClr val="bg1"/>
                </a:solidFill>
              </a:rPr>
              <a:t>the way of the </a:t>
            </a:r>
            <a:r>
              <a:rPr lang="en-US" sz="5400" b="1" dirty="0">
                <a:solidFill>
                  <a:schemeClr val="bg1"/>
                </a:solidFill>
              </a:rPr>
              <a:t>w</a:t>
            </a:r>
            <a:r>
              <a:rPr lang="en-US" sz="5400" b="1" dirty="0" smtClean="0">
                <a:solidFill>
                  <a:schemeClr val="bg1"/>
                </a:solidFill>
              </a:rPr>
              <a:t>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3666565" y="4759198"/>
            <a:ext cx="8525435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 … and where it’s headed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89407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050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046594" y="4799421"/>
            <a:ext cx="9764626" cy="687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Recognize the emptiness of this way of life</a:t>
            </a:r>
            <a:endParaRPr lang="en-US" sz="4000" b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356431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4448" y="4799421"/>
            <a:ext cx="11502306" cy="687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Does living for self lead to fulfillment and happiness? </a:t>
            </a:r>
            <a:endParaRPr lang="en-US" sz="4000" b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55200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703294" y="4807798"/>
            <a:ext cx="9489435" cy="6756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Is it compatible with others’ solar systems? </a:t>
            </a:r>
            <a:endParaRPr lang="en-US" sz="4000" b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89702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162380"/>
            <a:ext cx="12191999" cy="3695622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3:6 </a:t>
            </a:r>
            <a:r>
              <a:rPr lang="en-US" sz="3200" b="1" u="sng" dirty="0" smtClean="0"/>
              <a:t>For </a:t>
            </a:r>
            <a:r>
              <a:rPr lang="en-US" sz="3200" b="1" u="sng" dirty="0"/>
              <a:t>among them are those who</a:t>
            </a:r>
            <a:r>
              <a:rPr lang="en-US" sz="3200" dirty="0"/>
              <a:t> slip into households and captivate weak women weighed down with sins, led on by various impulses, </a:t>
            </a:r>
            <a:r>
              <a:rPr lang="en-US" sz="3200" b="1" baseline="30000" dirty="0"/>
              <a:t>7 </a:t>
            </a:r>
            <a:r>
              <a:rPr lang="en-US" sz="3200" dirty="0"/>
              <a:t>always learning and never able to come </a:t>
            </a:r>
            <a:r>
              <a:rPr lang="en-US" sz="3200" dirty="0" smtClean="0"/>
              <a:t>to the knowledge </a:t>
            </a:r>
            <a:r>
              <a:rPr lang="en-US" sz="3200" dirty="0"/>
              <a:t>of the truth. </a:t>
            </a:r>
            <a:r>
              <a:rPr lang="en-US" sz="3200" b="1" baseline="30000" dirty="0"/>
              <a:t>8 </a:t>
            </a:r>
            <a:r>
              <a:rPr lang="en-US" sz="3200" dirty="0"/>
              <a:t>Just as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 opposed Moses, so these men also oppose the truth, men of depraved mind, worthless in regard to the faith. </a:t>
            </a:r>
            <a:r>
              <a:rPr lang="en-US" sz="3200" b="1" baseline="30000" dirty="0"/>
              <a:t>9 </a:t>
            </a:r>
            <a:r>
              <a:rPr lang="en-US" sz="3200" dirty="0"/>
              <a:t>But they will not make further progress; for their foolishness will be obvious to all, just as was that also of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099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87092" y="4813607"/>
            <a:ext cx="4467979" cy="6756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Is it </a:t>
            </a:r>
            <a:r>
              <a:rPr lang="en-US" sz="4000" b="1" i="1" dirty="0" smtClean="0"/>
              <a:t>reality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40019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49506" y="4811307"/>
            <a:ext cx="9373538" cy="6756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Assumes that everything I desire is </a:t>
            </a:r>
            <a:r>
              <a:rPr lang="en-US" sz="4000" b="1" i="1" dirty="0" smtClean="0"/>
              <a:t>good </a:t>
            </a:r>
            <a:endParaRPr lang="en-US" sz="4000" b="1" i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06306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7569" y="4806838"/>
            <a:ext cx="12022716" cy="68011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Saddles everyone and everything else with the weight of </a:t>
            </a:r>
            <a:r>
              <a:rPr lang="en-US" sz="3600" b="1" i="1" dirty="0" smtClean="0"/>
              <a:t>ME</a:t>
            </a:r>
            <a:endParaRPr lang="en-US" sz="3600" b="1" i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296261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650878" y="4335172"/>
            <a:ext cx="8161997" cy="120757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It is ultimately destructive to others, </a:t>
            </a:r>
          </a:p>
          <a:p>
            <a:pPr algn="ctr"/>
            <a:r>
              <a:rPr lang="en-US" sz="4000" b="1" dirty="0" smtClean="0"/>
              <a:t>and enslaving to you!</a:t>
            </a:r>
            <a:endParaRPr lang="en-US" sz="4000" b="1" i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92566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64807" y="4279380"/>
            <a:ext cx="9744736" cy="1251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 smtClean="0"/>
              <a:t>13</a:t>
            </a:r>
            <a:r>
              <a:rPr lang="en-US" sz="3600" b="1" baseline="30000" dirty="0"/>
              <a:t> </a:t>
            </a:r>
            <a:r>
              <a:rPr lang="en-US" sz="3600" dirty="0"/>
              <a:t>But evil people and impostors </a:t>
            </a:r>
            <a:r>
              <a:rPr lang="en-US" sz="3600" b="1" u="sng" dirty="0"/>
              <a:t>will proceed from bad to worse</a:t>
            </a:r>
            <a:r>
              <a:rPr lang="en-US" sz="3600" dirty="0"/>
              <a:t>, deceiving and being deceived.</a:t>
            </a:r>
          </a:p>
        </p:txBody>
      </p:sp>
      <p:sp>
        <p:nvSpPr>
          <p:cNvPr id="23" name="Oval 22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148081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775271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Self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97084" y="2904409"/>
            <a:ext cx="2010256" cy="15817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727886" y="2692425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4" name="Oval 13"/>
          <p:cNvSpPr/>
          <p:nvPr/>
        </p:nvSpPr>
        <p:spPr>
          <a:xfrm>
            <a:off x="5263093" y="1856237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80394" y="3066068"/>
            <a:ext cx="1505427" cy="12369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19350" y="1800106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94884" y="2295589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" y="5701553"/>
            <a:ext cx="12191999" cy="11564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5 </a:t>
            </a:r>
            <a:r>
              <a:rPr lang="en-US" sz="3600" dirty="0"/>
              <a:t>holding to a form of godliness although they have denied its power; </a:t>
            </a:r>
            <a:r>
              <a:rPr lang="en-US" sz="3600" b="1" u="sng" dirty="0"/>
              <a:t>avoid such people as these</a:t>
            </a:r>
            <a:r>
              <a:rPr lang="en-US" sz="3600" dirty="0"/>
              <a:t>. </a:t>
            </a:r>
          </a:p>
        </p:txBody>
      </p:sp>
      <p:sp>
        <p:nvSpPr>
          <p:cNvPr id="21" name="Oval 20"/>
          <p:cNvSpPr/>
          <p:nvPr/>
        </p:nvSpPr>
        <p:spPr>
          <a:xfrm>
            <a:off x="169285" y="2904409"/>
            <a:ext cx="1730701" cy="14128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religion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2) “Avoid” </a:t>
            </a:r>
            <a:r>
              <a:rPr lang="en-US" sz="4400" b="1" dirty="0" smtClean="0">
                <a:solidFill>
                  <a:schemeClr val="bg1"/>
                </a:solidFill>
              </a:rPr>
              <a:t>the </a:t>
            </a:r>
            <a:r>
              <a:rPr lang="en-US" sz="4400" b="1" dirty="0">
                <a:solidFill>
                  <a:schemeClr val="bg1"/>
                </a:solidFill>
              </a:rPr>
              <a:t>influence of the way of the </a:t>
            </a:r>
            <a:r>
              <a:rPr lang="en-US" sz="4400" b="1" dirty="0" smtClean="0">
                <a:solidFill>
                  <a:schemeClr val="bg1"/>
                </a:solidFill>
              </a:rPr>
              <a:t>world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9814" y="837052"/>
            <a:ext cx="1854993" cy="16378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3917" y="778653"/>
            <a:ext cx="1798645" cy="145032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identity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08954" y="4925726"/>
            <a:ext cx="8370188" cy="687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Recognize the power of the current</a:t>
            </a:r>
            <a:endParaRPr lang="en-US" sz="4000" b="1" dirty="0"/>
          </a:p>
        </p:txBody>
      </p:sp>
      <p:sp>
        <p:nvSpPr>
          <p:cNvPr id="22" name="Oval 21"/>
          <p:cNvSpPr/>
          <p:nvPr/>
        </p:nvSpPr>
        <p:spPr>
          <a:xfrm>
            <a:off x="2091165" y="843049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134077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arch and Rescue Units Looking for Missing Boats Should Look First at  Paths of Ocean Currents | Loop Ton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708954" y="4925726"/>
            <a:ext cx="8370188" cy="687535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Recognize the power of the current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873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arch and Rescue Units Looking for Missing Boats Should Look First at  Paths of Ocean Currents | Loop Ton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1" y="3908613"/>
            <a:ext cx="12191999" cy="29493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>
                <a:solidFill>
                  <a:srgbClr val="72DB2B"/>
                </a:solidFill>
              </a:rPr>
              <a:t>2 Tim </a:t>
            </a:r>
            <a:r>
              <a:rPr lang="en-US" sz="3600" b="1" baseline="30000" dirty="0" smtClean="0">
                <a:solidFill>
                  <a:srgbClr val="72DB2B"/>
                </a:solidFill>
              </a:rPr>
              <a:t>3:14</a:t>
            </a:r>
            <a:r>
              <a:rPr lang="en-US" sz="3600" b="1" dirty="0" smtClean="0">
                <a:solidFill>
                  <a:srgbClr val="72DB2B"/>
                </a:solidFill>
              </a:rPr>
              <a:t> </a:t>
            </a:r>
            <a:r>
              <a:rPr lang="en-US" sz="3600" b="1" u="sng" dirty="0" smtClean="0"/>
              <a:t>You</a:t>
            </a:r>
            <a:r>
              <a:rPr lang="en-US" sz="3600" b="1" u="sng" dirty="0"/>
              <a:t>, however</a:t>
            </a:r>
            <a:r>
              <a:rPr lang="en-US" sz="3600" dirty="0"/>
              <a:t>, continue in the things you have learned and become convinced of, knowing from whom you have learned them, </a:t>
            </a:r>
            <a:r>
              <a:rPr lang="en-US" sz="3600" b="1" baseline="30000" dirty="0"/>
              <a:t>15 </a:t>
            </a:r>
            <a:r>
              <a:rPr lang="en-US" sz="3600" dirty="0"/>
              <a:t>and that from childhood you have known the sacred writings which are able to give you the wisdom that leads to salvation through faith which is in Christ Jesus. </a:t>
            </a:r>
          </a:p>
        </p:txBody>
      </p:sp>
    </p:spTree>
    <p:extLst>
      <p:ext uri="{BB962C8B-B14F-4D97-AF65-F5344CB8AC3E}">
        <p14:creationId xmlns:p14="http://schemas.microsoft.com/office/powerpoint/2010/main" val="218302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earch and Rescue Units Looking for Missing Boats Should Look First at  Paths of Ocean Currents | Loop Ton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“Continue”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" y="3908613"/>
            <a:ext cx="12191999" cy="29493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>
                <a:solidFill>
                  <a:srgbClr val="72DB2B"/>
                </a:solidFill>
              </a:rPr>
              <a:t>2 Tim </a:t>
            </a:r>
            <a:r>
              <a:rPr lang="en-US" sz="3600" b="1" baseline="30000" dirty="0" smtClean="0">
                <a:solidFill>
                  <a:srgbClr val="72DB2B"/>
                </a:solidFill>
              </a:rPr>
              <a:t>3:14</a:t>
            </a:r>
            <a:r>
              <a:rPr lang="en-US" sz="3600" b="1" dirty="0" smtClean="0">
                <a:solidFill>
                  <a:srgbClr val="72DB2B"/>
                </a:solidFill>
              </a:rPr>
              <a:t> </a:t>
            </a:r>
            <a:r>
              <a:rPr lang="en-US" sz="3600" dirty="0" smtClean="0"/>
              <a:t>You</a:t>
            </a:r>
            <a:r>
              <a:rPr lang="en-US" sz="3600" dirty="0"/>
              <a:t>, however, </a:t>
            </a:r>
            <a:r>
              <a:rPr lang="en-US" sz="3600" b="1" u="sng" dirty="0"/>
              <a:t>continue in the things you have learned and become convinced of</a:t>
            </a:r>
            <a:r>
              <a:rPr lang="en-US" sz="3600" dirty="0"/>
              <a:t>, knowing from whom you have learned them, </a:t>
            </a:r>
            <a:r>
              <a:rPr lang="en-US" sz="3600" b="1" baseline="30000" dirty="0"/>
              <a:t>15 </a:t>
            </a:r>
            <a:r>
              <a:rPr lang="en-US" sz="3600" dirty="0"/>
              <a:t>and that from childhood you have known the sacred writings which are able to give you the wisdom that leads to salvation through faith which is in Christ Jesus. 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14315" y="2275378"/>
            <a:ext cx="10194344" cy="131050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/>
              <a:t>Persevere </a:t>
            </a:r>
            <a:r>
              <a:rPr lang="en-US" sz="4000" b="1" dirty="0" smtClean="0"/>
              <a:t>in the way you have learned: </a:t>
            </a:r>
            <a:r>
              <a:rPr lang="en-US" sz="4000" b="1" i="1" dirty="0" smtClean="0"/>
              <a:t>against</a:t>
            </a:r>
            <a:r>
              <a:rPr lang="en-US" sz="4000" b="1" dirty="0" smtClean="0"/>
              <a:t> the current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6098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earch and Rescue Units Looking for Missing Boats Should Look First at  Paths of Ocean Currents | Loop Ton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“Continue” in a better way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" y="3908613"/>
            <a:ext cx="12191999" cy="29493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>
                <a:solidFill>
                  <a:srgbClr val="72DB2B"/>
                </a:solidFill>
              </a:rPr>
              <a:t>2 Tim </a:t>
            </a:r>
            <a:r>
              <a:rPr lang="en-US" sz="3600" b="1" baseline="30000" dirty="0" smtClean="0">
                <a:solidFill>
                  <a:srgbClr val="72DB2B"/>
                </a:solidFill>
              </a:rPr>
              <a:t>3:14</a:t>
            </a:r>
            <a:r>
              <a:rPr lang="en-US" sz="3600" b="1" dirty="0" smtClean="0">
                <a:solidFill>
                  <a:srgbClr val="72DB2B"/>
                </a:solidFill>
              </a:rPr>
              <a:t> </a:t>
            </a:r>
            <a:r>
              <a:rPr lang="en-US" sz="3600" dirty="0" smtClean="0"/>
              <a:t>You</a:t>
            </a:r>
            <a:r>
              <a:rPr lang="en-US" sz="3600" dirty="0"/>
              <a:t>, however, </a:t>
            </a:r>
            <a:r>
              <a:rPr lang="en-US" sz="3600" b="1" u="sng" dirty="0"/>
              <a:t>continue in the things you have learned and become convinced of</a:t>
            </a:r>
            <a:r>
              <a:rPr lang="en-US" sz="3600" dirty="0"/>
              <a:t>, knowing from whom you have learned them, </a:t>
            </a:r>
            <a:r>
              <a:rPr lang="en-US" sz="3600" b="1" baseline="30000" dirty="0"/>
              <a:t>15 </a:t>
            </a:r>
            <a:r>
              <a:rPr lang="en-US" sz="3600" dirty="0"/>
              <a:t>and that from childhood you have known the sacred writings which are able to give you the wisdom that leads to salvation through faith which is in Christ Jesus. 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14315" y="2275378"/>
            <a:ext cx="10194344" cy="131050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/>
              <a:t>Persevere </a:t>
            </a:r>
            <a:r>
              <a:rPr lang="en-US" sz="4000" b="1" dirty="0" smtClean="0"/>
              <a:t>in the way you have learned: </a:t>
            </a:r>
            <a:r>
              <a:rPr lang="en-US" sz="4000" b="1" i="1" dirty="0" smtClean="0"/>
              <a:t>against</a:t>
            </a:r>
            <a:r>
              <a:rPr lang="en-US" sz="4000" b="1" dirty="0" smtClean="0"/>
              <a:t> the current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511879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162380"/>
            <a:ext cx="12191999" cy="3695622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3:6 </a:t>
            </a:r>
            <a:r>
              <a:rPr lang="en-US" sz="3200" dirty="0" smtClean="0"/>
              <a:t>For </a:t>
            </a:r>
            <a:r>
              <a:rPr lang="en-US" sz="3200" dirty="0"/>
              <a:t>among them are those who </a:t>
            </a:r>
            <a:r>
              <a:rPr lang="en-US" sz="3200" b="1" u="sng" dirty="0"/>
              <a:t>slip into households and captivate weak women weighed down with sins, led on by various impulses</a:t>
            </a:r>
            <a:r>
              <a:rPr lang="en-US" sz="3200" dirty="0"/>
              <a:t>, </a:t>
            </a:r>
            <a:r>
              <a:rPr lang="en-US" sz="3200" b="1" baseline="30000" dirty="0"/>
              <a:t>7 </a:t>
            </a:r>
            <a:r>
              <a:rPr lang="en-US" sz="3200" dirty="0"/>
              <a:t>always learning and never able to come </a:t>
            </a:r>
            <a:r>
              <a:rPr lang="en-US" sz="3200" dirty="0" smtClean="0"/>
              <a:t>to the knowledge </a:t>
            </a:r>
            <a:r>
              <a:rPr lang="en-US" sz="3200" dirty="0"/>
              <a:t>of the truth. </a:t>
            </a:r>
            <a:r>
              <a:rPr lang="en-US" sz="3200" b="1" baseline="30000" dirty="0"/>
              <a:t>8 </a:t>
            </a:r>
            <a:r>
              <a:rPr lang="en-US" sz="3200" dirty="0"/>
              <a:t>Just as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 opposed Moses, so these men also oppose the truth, men of depraved mind, worthless in regard to the faith. </a:t>
            </a:r>
            <a:r>
              <a:rPr lang="en-US" sz="3200" b="1" baseline="30000" dirty="0"/>
              <a:t>9 </a:t>
            </a:r>
            <a:r>
              <a:rPr lang="en-US" sz="3200" dirty="0"/>
              <a:t>But they will not make further progress; for their foolishness will be obvious to all, just as was that also of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17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earch and Rescue Units Looking for Missing Boats Should Look First at  Paths of Ocean Currents | Loop Ton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“Continue” in a better way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" y="3908613"/>
            <a:ext cx="12191999" cy="29493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>
                <a:solidFill>
                  <a:srgbClr val="72DB2B"/>
                </a:solidFill>
              </a:rPr>
              <a:t>2 Tim </a:t>
            </a:r>
            <a:r>
              <a:rPr lang="en-US" sz="3600" b="1" baseline="30000" dirty="0" smtClean="0">
                <a:solidFill>
                  <a:srgbClr val="72DB2B"/>
                </a:solidFill>
              </a:rPr>
              <a:t>3:14</a:t>
            </a:r>
            <a:r>
              <a:rPr lang="en-US" sz="3600" b="1" dirty="0" smtClean="0">
                <a:solidFill>
                  <a:srgbClr val="72DB2B"/>
                </a:solidFill>
              </a:rPr>
              <a:t> </a:t>
            </a:r>
            <a:r>
              <a:rPr lang="en-US" sz="3600" dirty="0" smtClean="0"/>
              <a:t>You</a:t>
            </a:r>
            <a:r>
              <a:rPr lang="en-US" sz="3600" dirty="0"/>
              <a:t>, however, continue in the things you have learned and become convinced of, knowing from whom you have learned them, </a:t>
            </a:r>
            <a:r>
              <a:rPr lang="en-US" sz="3600" b="1" baseline="30000" dirty="0"/>
              <a:t>15 </a:t>
            </a:r>
            <a:r>
              <a:rPr lang="en-US" sz="3600" dirty="0"/>
              <a:t>and that from childhood you have known the sacred writings which are able to give you </a:t>
            </a:r>
            <a:r>
              <a:rPr lang="en-US" sz="3600" b="1" u="sng" dirty="0"/>
              <a:t>the wisdom that leads to salvation through faith which is in Christ Jesus</a:t>
            </a:r>
            <a:r>
              <a:rPr lang="en-US" sz="3600" dirty="0"/>
              <a:t>. 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14315" y="2275378"/>
            <a:ext cx="10194344" cy="131050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/>
              <a:t>Persevere </a:t>
            </a:r>
            <a:r>
              <a:rPr lang="en-US" sz="4000" b="1" dirty="0" smtClean="0"/>
              <a:t>in the way you have learned: </a:t>
            </a:r>
            <a:r>
              <a:rPr lang="en-US" sz="4000" b="1" i="1" dirty="0" smtClean="0"/>
              <a:t>against</a:t>
            </a:r>
            <a:r>
              <a:rPr lang="en-US" sz="4000" b="1" dirty="0" smtClean="0"/>
              <a:t> the current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9574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earch and Rescue Units Looking for Missing Boats Should Look First at  Paths of Ocean Currents | Loop Ton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“Continue” in a better way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" y="3908613"/>
            <a:ext cx="12191999" cy="29493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>
                <a:solidFill>
                  <a:srgbClr val="72DB2B"/>
                </a:solidFill>
              </a:rPr>
              <a:t>2 Tim </a:t>
            </a:r>
            <a:r>
              <a:rPr lang="en-US" sz="3600" b="1" baseline="30000" dirty="0" smtClean="0">
                <a:solidFill>
                  <a:srgbClr val="72DB2B"/>
                </a:solidFill>
              </a:rPr>
              <a:t>3:14</a:t>
            </a:r>
            <a:r>
              <a:rPr lang="en-US" sz="3600" b="1" dirty="0" smtClean="0">
                <a:solidFill>
                  <a:srgbClr val="72DB2B"/>
                </a:solidFill>
              </a:rPr>
              <a:t> </a:t>
            </a:r>
            <a:r>
              <a:rPr lang="en-US" sz="3600" dirty="0" smtClean="0"/>
              <a:t>You</a:t>
            </a:r>
            <a:r>
              <a:rPr lang="en-US" sz="3600" dirty="0"/>
              <a:t>, however, continue in the things you have learned and become convinced of, knowing from whom you have learned them, </a:t>
            </a:r>
            <a:r>
              <a:rPr lang="en-US" sz="3600" b="1" baseline="30000" dirty="0"/>
              <a:t>15 </a:t>
            </a:r>
            <a:r>
              <a:rPr lang="en-US" sz="3600" dirty="0"/>
              <a:t>and that from childhood you have known the sacred writings which are able to give you </a:t>
            </a:r>
            <a:r>
              <a:rPr lang="en-US" sz="3600" b="1" u="sng" dirty="0"/>
              <a:t>the wisdom that leads to salvation through faith which is in Christ Jesus</a:t>
            </a:r>
            <a:r>
              <a:rPr lang="en-US" sz="3600" dirty="0"/>
              <a:t>. 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98828" y="2088464"/>
            <a:ext cx="10194344" cy="131050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With salvation as its foundation, trajectory, and ultimate terminus </a:t>
            </a:r>
            <a:endParaRPr lang="en-US" sz="4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76266" y="4548282"/>
            <a:ext cx="10978019" cy="89346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The gospel is the antidote to the life built on self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7601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"/>
            <a:ext cx="12192000" cy="683110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GOD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07633" y="913974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91274" y="1661914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846" y="3204224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13" name="Oval 12"/>
          <p:cNvSpPr/>
          <p:nvPr/>
        </p:nvSpPr>
        <p:spPr>
          <a:xfrm>
            <a:off x="4673540" y="1914590"/>
            <a:ext cx="1933308" cy="17075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12322" y="2026584"/>
            <a:ext cx="1505427" cy="128781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42509" y="2938020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58629" y="845528"/>
            <a:ext cx="1693127" cy="139645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-81675" y="2770899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9" name="Oval 18"/>
          <p:cNvSpPr/>
          <p:nvPr/>
        </p:nvSpPr>
        <p:spPr>
          <a:xfrm>
            <a:off x="7399691" y="1276713"/>
            <a:ext cx="1718415" cy="14574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Identity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63836" y="2913188"/>
            <a:ext cx="1731153" cy="15214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purpose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“Continue” in a better way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76266" y="4548282"/>
            <a:ext cx="10978019" cy="89346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The gospel is the antidote to the life built on self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725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"/>
            <a:ext cx="12192000" cy="683110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GOD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07633" y="913974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91274" y="1661914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846" y="3204224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13" name="Oval 12"/>
          <p:cNvSpPr/>
          <p:nvPr/>
        </p:nvSpPr>
        <p:spPr>
          <a:xfrm>
            <a:off x="4673540" y="1914590"/>
            <a:ext cx="1933308" cy="17075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12322" y="2026584"/>
            <a:ext cx="1505427" cy="128781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42509" y="2938020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58629" y="845528"/>
            <a:ext cx="1693127" cy="139645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-81675" y="2770899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9" name="Oval 18"/>
          <p:cNvSpPr/>
          <p:nvPr/>
        </p:nvSpPr>
        <p:spPr>
          <a:xfrm>
            <a:off x="7399691" y="1276713"/>
            <a:ext cx="1718415" cy="14574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Identity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63836" y="2913188"/>
            <a:ext cx="1731153" cy="15214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purpose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24181" y="5673263"/>
            <a:ext cx="8479873" cy="886888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Pleasure and fulfillment are the result!</a:t>
            </a:r>
            <a:endParaRPr lang="en-US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“Continue” in a better way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6266" y="4548282"/>
            <a:ext cx="10978019" cy="89346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The gospel is the antidote to the life built on self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3886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"/>
            <a:ext cx="12192000" cy="683110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9207341" y="2607609"/>
            <a:ext cx="27432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GOD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07633" y="913974"/>
            <a:ext cx="1539846" cy="13830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values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91274" y="1661914"/>
            <a:ext cx="1665814" cy="1421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Speech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44846" y="3204224"/>
            <a:ext cx="1170622" cy="1129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13" name="Oval 12"/>
          <p:cNvSpPr/>
          <p:nvPr/>
        </p:nvSpPr>
        <p:spPr>
          <a:xfrm>
            <a:off x="4673540" y="1914590"/>
            <a:ext cx="1933308" cy="17075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Goals &amp; priorities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112322" y="2026584"/>
            <a:ext cx="1505427" cy="128781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Family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242509" y="2938020"/>
            <a:ext cx="1978819" cy="16150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Relation-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ships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58629" y="845528"/>
            <a:ext cx="1693127" cy="139645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conduct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-81675" y="2770899"/>
            <a:ext cx="1003991" cy="9746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$</a:t>
            </a:r>
          </a:p>
        </p:txBody>
      </p:sp>
      <p:sp>
        <p:nvSpPr>
          <p:cNvPr id="19" name="Oval 18"/>
          <p:cNvSpPr/>
          <p:nvPr/>
        </p:nvSpPr>
        <p:spPr>
          <a:xfrm>
            <a:off x="7399691" y="1276713"/>
            <a:ext cx="1718415" cy="145748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Identity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63836" y="2913188"/>
            <a:ext cx="1731153" cy="15214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purpose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44128" y="5151966"/>
            <a:ext cx="11503743" cy="90778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When we submit to God, we are aligning with reality</a:t>
            </a:r>
            <a:endParaRPr lang="en-US" sz="4000" b="1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-2"/>
            <a:ext cx="12192000" cy="1015663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3) “Continue” in a better way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4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1" y="195387"/>
            <a:ext cx="10130117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Set your resolve on this course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4338918"/>
            <a:ext cx="12191999" cy="2519084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3:14</a:t>
            </a:r>
            <a:r>
              <a:rPr lang="en-US" sz="3200" b="1" baseline="30000" dirty="0"/>
              <a:t> </a:t>
            </a:r>
            <a:r>
              <a:rPr lang="en-US" sz="3200" dirty="0"/>
              <a:t>You, however, </a:t>
            </a:r>
            <a:r>
              <a:rPr lang="en-US" sz="3200" b="1" u="sng" dirty="0"/>
              <a:t>continue in the things you have learned and become convinced of</a:t>
            </a:r>
            <a:r>
              <a:rPr lang="en-US" sz="3200" dirty="0"/>
              <a:t>, knowing from whom you have learned them, </a:t>
            </a:r>
            <a:r>
              <a:rPr lang="en-US" sz="3200" b="1" baseline="30000" dirty="0"/>
              <a:t>15 </a:t>
            </a:r>
            <a:r>
              <a:rPr lang="en-US" sz="3200" dirty="0"/>
              <a:t>and that from childhood you have known the sacred writings which are able to give you the wisdom that </a:t>
            </a:r>
            <a:r>
              <a:rPr lang="en-US" sz="3200" dirty="0" smtClean="0"/>
              <a:t>leads to  salvation </a:t>
            </a:r>
            <a:r>
              <a:rPr lang="en-US" sz="3200" dirty="0"/>
              <a:t>through faith which is in Christ Jesus.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0" y="2262480"/>
            <a:ext cx="3747247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i="1" dirty="0" smtClean="0">
                <a:solidFill>
                  <a:schemeClr val="bg1"/>
                </a:solidFill>
              </a:rPr>
              <a:t>Realize</a:t>
            </a:r>
            <a:endParaRPr lang="en-US" sz="5400" i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4446499" y="2262480"/>
            <a:ext cx="3003175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i="1" dirty="0" smtClean="0">
                <a:solidFill>
                  <a:schemeClr val="bg1"/>
                </a:solidFill>
              </a:rPr>
              <a:t>Avoid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7902364" y="2262480"/>
            <a:ext cx="4334434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i="1" dirty="0" smtClean="0">
                <a:solidFill>
                  <a:schemeClr val="bg1"/>
                </a:solidFill>
              </a:rPr>
              <a:t>Continue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39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8" grpId="0"/>
      <p:bldP spid="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191729" y="72679"/>
            <a:ext cx="9453716" cy="6709529"/>
          </a:xfrm>
          <a:prstGeom prst="rect">
            <a:avLst/>
          </a:prstGeom>
          <a:solidFill>
            <a:srgbClr val="03272D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bg1"/>
                </a:solidFill>
              </a:rPr>
              <a:t>Discussion Questions to-go: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What’s your reaction to Paul’s description of the world that “loves self rather than God?”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What would be a practical step for someone who </a:t>
            </a:r>
            <a:r>
              <a:rPr lang="en-US" sz="3200" b="1" dirty="0" smtClean="0">
                <a:solidFill>
                  <a:schemeClr val="bg1"/>
                </a:solidFill>
              </a:rPr>
              <a:t>wants to get their focus off of self and more on to God and others? </a:t>
            </a:r>
            <a:endParaRPr lang="en-US" sz="3200" b="1" dirty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How would you respond to someone who said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	</a:t>
            </a:r>
            <a:r>
              <a:rPr lang="en-US" sz="3200" b="1" dirty="0" smtClean="0">
                <a:solidFill>
                  <a:schemeClr val="bg1"/>
                </a:solidFill>
              </a:rPr>
              <a:t>“it’s hard for me to believe that submitting to 	God would be more fulfilling than just pursuing 	my own best interest.”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162380"/>
            <a:ext cx="12191999" cy="3695622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3:6 </a:t>
            </a:r>
            <a:r>
              <a:rPr lang="en-US" sz="3200" dirty="0" smtClean="0"/>
              <a:t>For </a:t>
            </a:r>
            <a:r>
              <a:rPr lang="en-US" sz="3200" dirty="0"/>
              <a:t>among them are those who slip into households and captivate weak women weighed down with sins, led on by various impulses, </a:t>
            </a:r>
            <a:r>
              <a:rPr lang="en-US" sz="3200" b="1" baseline="30000" dirty="0"/>
              <a:t>7 </a:t>
            </a:r>
            <a:r>
              <a:rPr lang="en-US" sz="3200" b="1" u="sng" dirty="0"/>
              <a:t>always learning and never able to come </a:t>
            </a:r>
            <a:r>
              <a:rPr lang="en-US" sz="3200" b="1" u="sng" dirty="0" smtClean="0"/>
              <a:t>to the knowledge </a:t>
            </a:r>
            <a:r>
              <a:rPr lang="en-US" sz="3200" b="1" u="sng" dirty="0"/>
              <a:t>of the truth</a:t>
            </a:r>
            <a:r>
              <a:rPr lang="en-US" sz="3200" dirty="0"/>
              <a:t>. </a:t>
            </a:r>
            <a:r>
              <a:rPr lang="en-US" sz="3200" b="1" baseline="30000" dirty="0"/>
              <a:t>8 </a:t>
            </a:r>
            <a:r>
              <a:rPr lang="en-US" sz="3200" dirty="0"/>
              <a:t>Just as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 opposed Moses, so these men also oppose the truth, men of depraved mind, worthless in regard to the faith. </a:t>
            </a:r>
            <a:r>
              <a:rPr lang="en-US" sz="3200" b="1" baseline="30000" dirty="0"/>
              <a:t>9 </a:t>
            </a:r>
            <a:r>
              <a:rPr lang="en-US" sz="3200" dirty="0"/>
              <a:t>But they will not make further progress; for their foolishness will be obvious to all, just as was that also of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162380"/>
            <a:ext cx="12191999" cy="3695622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3:6 </a:t>
            </a:r>
            <a:r>
              <a:rPr lang="en-US" sz="3200" dirty="0" smtClean="0"/>
              <a:t>For </a:t>
            </a:r>
            <a:r>
              <a:rPr lang="en-US" sz="3200" dirty="0"/>
              <a:t>among them are those who slip into households and captivate weak women weighed down with sins, led on by various impulses, </a:t>
            </a:r>
            <a:r>
              <a:rPr lang="en-US" sz="3200" b="1" baseline="30000" dirty="0"/>
              <a:t>7 </a:t>
            </a:r>
            <a:r>
              <a:rPr lang="en-US" sz="3200" dirty="0"/>
              <a:t>always learning and never able to come </a:t>
            </a:r>
            <a:r>
              <a:rPr lang="en-US" sz="3200" dirty="0" smtClean="0"/>
              <a:t>to the knowledge </a:t>
            </a:r>
            <a:r>
              <a:rPr lang="en-US" sz="3200" dirty="0"/>
              <a:t>of the truth. </a:t>
            </a:r>
            <a:r>
              <a:rPr lang="en-US" sz="3200" b="1" baseline="30000" dirty="0"/>
              <a:t>8 </a:t>
            </a:r>
            <a:r>
              <a:rPr lang="en-US" sz="3200" b="1" u="sng" dirty="0"/>
              <a:t>Just as </a:t>
            </a:r>
            <a:r>
              <a:rPr lang="en-US" sz="3200" b="1" u="sng" dirty="0" err="1"/>
              <a:t>Jannes</a:t>
            </a:r>
            <a:r>
              <a:rPr lang="en-US" sz="3200" b="1" u="sng" dirty="0"/>
              <a:t> and </a:t>
            </a:r>
            <a:r>
              <a:rPr lang="en-US" sz="3200" b="1" u="sng" dirty="0" err="1"/>
              <a:t>Jambres</a:t>
            </a:r>
            <a:r>
              <a:rPr lang="en-US" sz="3200" b="1" u="sng" dirty="0"/>
              <a:t> opposed Moses, so these men also oppose the truth</a:t>
            </a:r>
            <a:r>
              <a:rPr lang="en-US" sz="3200" dirty="0"/>
              <a:t>, men of depraved mind, worthless in regard to the faith. </a:t>
            </a:r>
            <a:r>
              <a:rPr lang="en-US" sz="3200" b="1" baseline="30000" dirty="0"/>
              <a:t>9 </a:t>
            </a:r>
            <a:r>
              <a:rPr lang="en-US" sz="3200" dirty="0"/>
              <a:t>But they will not make further progress; for their foolishness will be obvious to all, just as was that also of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34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oustb\Desktop\mediterraneannasa.jpg"/>
          <p:cNvPicPr>
            <a:picLocks noChangeAspect="1" noChangeArrowheads="1"/>
          </p:cNvPicPr>
          <p:nvPr/>
        </p:nvPicPr>
        <p:blipFill rotWithShape="1">
          <a:blip r:embed="rId2" cstate="print"/>
          <a:srcRect t="12168" b="1864"/>
          <a:stretch/>
        </p:blipFill>
        <p:spPr bwMode="auto">
          <a:xfrm>
            <a:off x="497305" y="-16041"/>
            <a:ext cx="11197389" cy="5463462"/>
          </a:xfrm>
          <a:prstGeom prst="rect">
            <a:avLst/>
          </a:prstGeom>
          <a:noFill/>
        </p:spPr>
      </p:pic>
      <p:sp>
        <p:nvSpPr>
          <p:cNvPr id="8" name="Line Callout 1 7"/>
          <p:cNvSpPr/>
          <p:nvPr/>
        </p:nvSpPr>
        <p:spPr>
          <a:xfrm>
            <a:off x="4963027" y="428426"/>
            <a:ext cx="2299447" cy="511823"/>
          </a:xfrm>
          <a:prstGeom prst="borderCallout1">
            <a:avLst>
              <a:gd name="adj1" fmla="val 167152"/>
              <a:gd name="adj2" fmla="val 3389"/>
              <a:gd name="adj3" fmla="val 103244"/>
              <a:gd name="adj4" fmla="val 25648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Paul (Rome)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72527" y="119217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591B03D-D654-4EFA-9CCC-AAD4DCB64486}"/>
              </a:ext>
            </a:extLst>
          </p:cNvPr>
          <p:cNvSpPr txBox="1"/>
          <p:nvPr/>
        </p:nvSpPr>
        <p:spPr>
          <a:xfrm>
            <a:off x="-152554" y="95375"/>
            <a:ext cx="576544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i="1" dirty="0" smtClean="0">
                <a:solidFill>
                  <a:schemeClr val="bg1"/>
                </a:solidFill>
              </a:rPr>
              <a:t>2 Timothy 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8145380" y="1278392"/>
            <a:ext cx="3320361" cy="589555"/>
          </a:xfrm>
          <a:prstGeom prst="borderCallout1">
            <a:avLst>
              <a:gd name="adj1" fmla="val 203425"/>
              <a:gd name="adj2" fmla="val 3896"/>
              <a:gd name="adj3" fmla="val 94446"/>
              <a:gd name="adj4" fmla="val 48727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Timothy (Ephesus)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5380" y="2303089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" y="3162380"/>
            <a:ext cx="12191999" cy="3695622"/>
          </a:xfrm>
          <a:prstGeom prst="rect">
            <a:avLst/>
          </a:prstGeom>
          <a:solidFill>
            <a:srgbClr val="0327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72DB2B"/>
                </a:solidFill>
              </a:rPr>
              <a:t>2 Tim 3:6 </a:t>
            </a:r>
            <a:r>
              <a:rPr lang="en-US" sz="3200" dirty="0" smtClean="0"/>
              <a:t>For </a:t>
            </a:r>
            <a:r>
              <a:rPr lang="en-US" sz="3200" dirty="0"/>
              <a:t>among them are those who slip into households and captivate weak women weighed down with sins, led on by various impulses, </a:t>
            </a:r>
            <a:r>
              <a:rPr lang="en-US" sz="3200" b="1" baseline="30000" dirty="0"/>
              <a:t>7 </a:t>
            </a:r>
            <a:r>
              <a:rPr lang="en-US" sz="3200" dirty="0"/>
              <a:t>always learning and never able to come </a:t>
            </a:r>
            <a:r>
              <a:rPr lang="en-US" sz="3200" dirty="0" smtClean="0"/>
              <a:t>to the  knowledge </a:t>
            </a:r>
            <a:r>
              <a:rPr lang="en-US" sz="3200" dirty="0"/>
              <a:t>of the truth. </a:t>
            </a:r>
            <a:r>
              <a:rPr lang="en-US" sz="3200" b="1" baseline="30000" dirty="0"/>
              <a:t>8 </a:t>
            </a:r>
            <a:r>
              <a:rPr lang="en-US" sz="3200" dirty="0"/>
              <a:t>Just as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 opposed Moses, so these men also oppose the truth, </a:t>
            </a:r>
            <a:r>
              <a:rPr lang="en-US" sz="3200" b="1" u="sng" dirty="0"/>
              <a:t>men of depraved mind, worthless in regard to the faith</a:t>
            </a:r>
            <a:r>
              <a:rPr lang="en-US" sz="3200" dirty="0"/>
              <a:t>. </a:t>
            </a:r>
            <a:r>
              <a:rPr lang="en-US" sz="3200" b="1" baseline="30000" dirty="0"/>
              <a:t>9 </a:t>
            </a:r>
            <a:r>
              <a:rPr lang="en-US" sz="3200" dirty="0"/>
              <a:t>But they will not make further progress; for their foolishness will be obvious to all, just as was that also of </a:t>
            </a:r>
            <a:r>
              <a:rPr lang="en-US" sz="3200" dirty="0" err="1"/>
              <a:t>Jannes</a:t>
            </a:r>
            <a:r>
              <a:rPr lang="en-US" sz="3200" dirty="0"/>
              <a:t> and </a:t>
            </a:r>
            <a:r>
              <a:rPr lang="en-US" sz="3200" dirty="0" err="1"/>
              <a:t>Jambres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6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1567</Words>
  <Application>Microsoft Office PowerPoint</Application>
  <PresentationFormat>Widescreen</PresentationFormat>
  <Paragraphs>476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2021-02-08T17:08:20Z</dcterms:created>
  <dcterms:modified xsi:type="dcterms:W3CDTF">2021-02-08T17:08:31Z</dcterms:modified>
</cp:coreProperties>
</file>