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360" r:id="rId2"/>
    <p:sldId id="361" r:id="rId3"/>
    <p:sldId id="362" r:id="rId4"/>
    <p:sldId id="363"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9" r:id="rId39"/>
    <p:sldId id="400" r:id="rId40"/>
    <p:sldId id="402" r:id="rId41"/>
    <p:sldId id="403" r:id="rId42"/>
    <p:sldId id="40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p:cViewPr varScale="1">
        <p:scale>
          <a:sx n="110" d="100"/>
          <a:sy n="110" d="100"/>
        </p:scale>
        <p:origin x="58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62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135849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42042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ED3C61E-8002-4A05-9994-F821A57AA5F9}" type="datetimeFigureOut">
              <a:rPr lang="en-US" smtClean="0"/>
              <a:pPr>
                <a:defRPr/>
              </a:pPr>
              <a:t>3/26/2021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BBDE067F-706D-4C8E-8757-2BB77554BA42}" type="slidenum">
              <a:rPr lang="en-US" altLang="en-US" smtClean="0"/>
              <a:pPr/>
              <a:t>‹#›</a:t>
            </a:fld>
            <a:endParaRPr lang="en-US" altLang="en-US" dirty="0"/>
          </a:p>
        </p:txBody>
      </p:sp>
    </p:spTree>
    <p:extLst>
      <p:ext uri="{BB962C8B-B14F-4D97-AF65-F5344CB8AC3E}">
        <p14:creationId xmlns:p14="http://schemas.microsoft.com/office/powerpoint/2010/main" val="123633312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505580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1890DA9-10E3-47AF-B96E-9441474E9C9D}" type="datetimeFigureOut">
              <a:rPr lang="en-US" smtClean="0"/>
              <a:pPr>
                <a:defRPr/>
              </a:pPr>
              <a:t>3/26/2021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42716-E6BA-4011-A352-9F8D896B393B}" type="slidenum">
              <a:rPr lang="en-US" altLang="en-US" smtClean="0"/>
              <a:pPr/>
              <a:t>‹#›</a:t>
            </a:fld>
            <a:endParaRPr lang="en-US" altLang="en-US" dirty="0"/>
          </a:p>
        </p:txBody>
      </p:sp>
    </p:spTree>
    <p:extLst>
      <p:ext uri="{BB962C8B-B14F-4D97-AF65-F5344CB8AC3E}">
        <p14:creationId xmlns:p14="http://schemas.microsoft.com/office/powerpoint/2010/main" val="984997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552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Luke 1:30–33 (NASB95) </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32</a:t>
            </a:r>
            <a:r>
              <a:rPr lang="en-US" u="none" strike="noStrike" dirty="0">
                <a:effectLst/>
              </a:rPr>
              <a:t> </a:t>
            </a:r>
            <a:r>
              <a:rPr lang="en-US" dirty="0"/>
              <a:t>“He will be great and will be called the Son of the Most High; and the Lord God will give Him the throne of His father David; </a:t>
            </a:r>
            <a:r>
              <a:rPr lang="en-US" b="1" u="none" strike="noStrike" dirty="0">
                <a:effectLst/>
              </a:rPr>
              <a:t>33</a:t>
            </a:r>
            <a:r>
              <a:rPr lang="en-US" u="none" strike="noStrike" dirty="0">
                <a:effectLst/>
              </a:rPr>
              <a:t> </a:t>
            </a:r>
            <a:r>
              <a:rPr lang="en-US" dirty="0"/>
              <a:t>and He will reign over the house of Jacob forever, and His kingdom will have no end.”</a:t>
            </a:r>
          </a:p>
        </p:txBody>
      </p:sp>
    </p:spTree>
    <p:extLst>
      <p:ext uri="{BB962C8B-B14F-4D97-AF65-F5344CB8AC3E}">
        <p14:creationId xmlns:p14="http://schemas.microsoft.com/office/powerpoint/2010/main" val="90402394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Luke 1:34–35 (NASB95)</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lnSpcReduction="10000"/>
          </a:bodyPr>
          <a:lstStyle/>
          <a:p>
            <a:pPr marL="0" indent="0">
              <a:buNone/>
            </a:pPr>
            <a:r>
              <a:rPr lang="en-US" b="1" u="none" strike="noStrike" dirty="0">
                <a:effectLst/>
              </a:rPr>
              <a:t>34</a:t>
            </a:r>
            <a:r>
              <a:rPr lang="en-US" u="none" strike="noStrike" dirty="0">
                <a:effectLst/>
              </a:rPr>
              <a:t> </a:t>
            </a:r>
            <a:r>
              <a:rPr lang="en-US" dirty="0"/>
              <a:t>Mary said to the angel, “How can this be, since I am a virgin?” </a:t>
            </a:r>
            <a:r>
              <a:rPr lang="en-US" b="1" u="none" strike="noStrike" dirty="0">
                <a:effectLst/>
              </a:rPr>
              <a:t>35</a:t>
            </a:r>
            <a:r>
              <a:rPr lang="en-US" u="none" strike="noStrike" dirty="0">
                <a:effectLst/>
              </a:rPr>
              <a:t> </a:t>
            </a:r>
            <a:r>
              <a:rPr lang="en-US" dirty="0"/>
              <a:t>The angel answered and said to her, “The Holy Spirit will come upon you, and the power of the Most High will overshadow you; and for that reason the holy Child shall be called the Son of God. </a:t>
            </a:r>
          </a:p>
        </p:txBody>
      </p:sp>
    </p:spTree>
    <p:extLst>
      <p:ext uri="{BB962C8B-B14F-4D97-AF65-F5344CB8AC3E}">
        <p14:creationId xmlns:p14="http://schemas.microsoft.com/office/powerpoint/2010/main" val="107523662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Mary</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What God was asking</a:t>
            </a:r>
          </a:p>
          <a:p>
            <a:r>
              <a:rPr lang="en-US" dirty="0"/>
              <a:t>Mother to the Messiah</a:t>
            </a:r>
          </a:p>
          <a:p>
            <a:r>
              <a:rPr lang="en-US" dirty="0"/>
              <a:t>Virgin Pregnancy</a:t>
            </a:r>
          </a:p>
          <a:p>
            <a:r>
              <a:rPr lang="en-US" dirty="0"/>
              <a:t>What would Joseph think?</a:t>
            </a:r>
          </a:p>
        </p:txBody>
      </p:sp>
    </p:spTree>
    <p:extLst>
      <p:ext uri="{BB962C8B-B14F-4D97-AF65-F5344CB8AC3E}">
        <p14:creationId xmlns:p14="http://schemas.microsoft.com/office/powerpoint/2010/main" val="17798818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Mary’s Response</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Surprised and uncomfortable</a:t>
            </a:r>
          </a:p>
          <a:p>
            <a:pPr marL="0" indent="0">
              <a:buNone/>
            </a:pPr>
            <a:endParaRPr lang="en-US" dirty="0"/>
          </a:p>
        </p:txBody>
      </p:sp>
      <p:sp>
        <p:nvSpPr>
          <p:cNvPr id="6" name="TextBox 5">
            <a:extLst>
              <a:ext uri="{FF2B5EF4-FFF2-40B4-BE49-F238E27FC236}">
                <a16:creationId xmlns:a16="http://schemas.microsoft.com/office/drawing/2014/main" xmlns="" id="{E61E9365-9722-4F8F-ACC0-DE47CBB6F7AC}"/>
              </a:ext>
            </a:extLst>
          </p:cNvPr>
          <p:cNvSpPr txBox="1"/>
          <p:nvPr/>
        </p:nvSpPr>
        <p:spPr>
          <a:xfrm>
            <a:off x="439550" y="2590800"/>
            <a:ext cx="9085450" cy="25545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000" b="1" dirty="0">
                <a:effectLst/>
              </a:rPr>
              <a:t>Luke 1:29 (NASB95) — </a:t>
            </a:r>
            <a:r>
              <a:rPr lang="en-US" sz="4000" b="1" u="none" strike="noStrike" dirty="0">
                <a:effectLst/>
              </a:rPr>
              <a:t>29</a:t>
            </a:r>
            <a:r>
              <a:rPr lang="en-US" sz="4000" u="none" strike="noStrike" dirty="0">
                <a:effectLst/>
              </a:rPr>
              <a:t> </a:t>
            </a:r>
            <a:r>
              <a:rPr lang="en-US" sz="4000" dirty="0"/>
              <a:t>But she was very perplexed at this statement, and kept pondering what kind of salutation this was. </a:t>
            </a:r>
          </a:p>
        </p:txBody>
      </p:sp>
    </p:spTree>
    <p:extLst>
      <p:ext uri="{BB962C8B-B14F-4D97-AF65-F5344CB8AC3E}">
        <p14:creationId xmlns:p14="http://schemas.microsoft.com/office/powerpoint/2010/main" val="2529571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Mary’s Response</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Surprised and uncomfortable</a:t>
            </a:r>
          </a:p>
          <a:p>
            <a:pPr marL="0" indent="0">
              <a:buNone/>
            </a:pPr>
            <a:r>
              <a:rPr lang="en-US" dirty="0"/>
              <a:t>She asks reasonable questions</a:t>
            </a:r>
            <a:endParaRPr lang="en-US" b="1" u="none" strike="noStrike" dirty="0">
              <a:effectLst/>
            </a:endParaRPr>
          </a:p>
          <a:p>
            <a:pPr marL="0" indent="0">
              <a:buNone/>
            </a:pPr>
            <a:endParaRPr lang="en-US" dirty="0"/>
          </a:p>
        </p:txBody>
      </p:sp>
      <p:sp>
        <p:nvSpPr>
          <p:cNvPr id="7" name="TextBox 6">
            <a:extLst>
              <a:ext uri="{FF2B5EF4-FFF2-40B4-BE49-F238E27FC236}">
                <a16:creationId xmlns:a16="http://schemas.microsoft.com/office/drawing/2014/main" xmlns="" id="{40022A0B-6131-4C6F-88D1-B7B3C88261DD}"/>
              </a:ext>
            </a:extLst>
          </p:cNvPr>
          <p:cNvSpPr txBox="1"/>
          <p:nvPr/>
        </p:nvSpPr>
        <p:spPr>
          <a:xfrm>
            <a:off x="762000" y="3429000"/>
            <a:ext cx="8458200" cy="1938992"/>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n-US" sz="4000" b="1" dirty="0">
                <a:effectLst/>
              </a:rPr>
              <a:t>Luke 1:34 (NASB95) — </a:t>
            </a:r>
            <a:r>
              <a:rPr lang="en-US" sz="4000" b="1" u="none" strike="noStrike" dirty="0">
                <a:effectLst/>
              </a:rPr>
              <a:t>34</a:t>
            </a:r>
            <a:r>
              <a:rPr lang="en-US" sz="4000" u="none" strike="noStrike" dirty="0">
                <a:effectLst/>
              </a:rPr>
              <a:t> </a:t>
            </a:r>
            <a:r>
              <a:rPr lang="en-US" sz="4000" dirty="0"/>
              <a:t>Mary said to the angel, “How can this be, since I am a virgin?” </a:t>
            </a:r>
          </a:p>
        </p:txBody>
      </p:sp>
    </p:spTree>
    <p:extLst>
      <p:ext uri="{BB962C8B-B14F-4D97-AF65-F5344CB8AC3E}">
        <p14:creationId xmlns:p14="http://schemas.microsoft.com/office/powerpoint/2010/main" val="20597423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Mary’s Response</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Surprised and uncomfortable</a:t>
            </a:r>
          </a:p>
          <a:p>
            <a:pPr marL="0" indent="0">
              <a:buNone/>
            </a:pPr>
            <a:r>
              <a:rPr lang="en-US" dirty="0"/>
              <a:t>She asks reasonable questions</a:t>
            </a:r>
          </a:p>
          <a:p>
            <a:pPr marL="0" indent="0">
              <a:buNone/>
            </a:pPr>
            <a:r>
              <a:rPr lang="en-US" b="1" u="none" strike="noStrike" dirty="0">
                <a:effectLst/>
              </a:rPr>
              <a:t>She says yes to God</a:t>
            </a:r>
          </a:p>
          <a:p>
            <a:pPr marL="0" indent="0">
              <a:buNone/>
            </a:pPr>
            <a:endParaRPr lang="en-US" dirty="0"/>
          </a:p>
        </p:txBody>
      </p:sp>
      <p:sp>
        <p:nvSpPr>
          <p:cNvPr id="6" name="TextBox 5">
            <a:extLst>
              <a:ext uri="{FF2B5EF4-FFF2-40B4-BE49-F238E27FC236}">
                <a16:creationId xmlns:a16="http://schemas.microsoft.com/office/drawing/2014/main" xmlns="" id="{A2C13B94-CF08-4C6D-8210-A862828503E2}"/>
              </a:ext>
            </a:extLst>
          </p:cNvPr>
          <p:cNvSpPr txBox="1"/>
          <p:nvPr/>
        </p:nvSpPr>
        <p:spPr>
          <a:xfrm>
            <a:off x="426974" y="4122704"/>
            <a:ext cx="10134600" cy="255454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effectLst/>
              </a:rPr>
              <a:t>Luke 1:38 (NASB95) — </a:t>
            </a:r>
            <a:r>
              <a:rPr lang="en-US" sz="4000" b="1" u="none" strike="noStrike" dirty="0">
                <a:effectLst/>
              </a:rPr>
              <a:t>38</a:t>
            </a:r>
            <a:r>
              <a:rPr lang="en-US" sz="4000" u="none" strike="noStrike" dirty="0">
                <a:effectLst/>
              </a:rPr>
              <a:t> </a:t>
            </a:r>
            <a:r>
              <a:rPr lang="en-US" sz="4000" dirty="0"/>
              <a:t>And Mary said, “Behold, the bondslave of the Lord; may it be done to me according to your word.” And the angel departed from her. </a:t>
            </a:r>
          </a:p>
        </p:txBody>
      </p:sp>
    </p:spTree>
    <p:extLst>
      <p:ext uri="{BB962C8B-B14F-4D97-AF65-F5344CB8AC3E}">
        <p14:creationId xmlns:p14="http://schemas.microsoft.com/office/powerpoint/2010/main" val="19065482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risks of following God</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lstStyle/>
          <a:p>
            <a:r>
              <a:rPr lang="en-US" dirty="0"/>
              <a:t>Mary would be seen as an adulterer</a:t>
            </a:r>
          </a:p>
          <a:p>
            <a:r>
              <a:rPr lang="en-US" dirty="0"/>
              <a:t>She could lose Joseph</a:t>
            </a:r>
          </a:p>
          <a:p>
            <a:r>
              <a:rPr lang="en-US" dirty="0"/>
              <a:t>Become a social outcast</a:t>
            </a:r>
          </a:p>
          <a:p>
            <a:r>
              <a:rPr lang="en-US" dirty="0"/>
              <a:t>She would see her son live a very difficult life</a:t>
            </a:r>
          </a:p>
          <a:p>
            <a:r>
              <a:rPr lang="en-US" dirty="0"/>
              <a:t>She would watch Him die on the Cross</a:t>
            </a:r>
          </a:p>
        </p:txBody>
      </p:sp>
    </p:spTree>
    <p:extLst>
      <p:ext uri="{BB962C8B-B14F-4D97-AF65-F5344CB8AC3E}">
        <p14:creationId xmlns:p14="http://schemas.microsoft.com/office/powerpoint/2010/main" val="27460313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risks for us?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lstStyle/>
          <a:p>
            <a:r>
              <a:rPr lang="en-US" dirty="0"/>
              <a:t>Sharing our faith</a:t>
            </a:r>
          </a:p>
          <a:p>
            <a:r>
              <a:rPr lang="en-US" dirty="0"/>
              <a:t>Holding to unpopular moral standards</a:t>
            </a:r>
          </a:p>
          <a:p>
            <a:r>
              <a:rPr lang="en-US" dirty="0"/>
              <a:t>Rejection from family</a:t>
            </a:r>
          </a:p>
          <a:p>
            <a:r>
              <a:rPr lang="en-US" dirty="0"/>
              <a:t>Negative associations</a:t>
            </a:r>
          </a:p>
          <a:p>
            <a:r>
              <a:rPr lang="en-US" dirty="0"/>
              <a:t>Rejecting materialism</a:t>
            </a:r>
          </a:p>
        </p:txBody>
      </p:sp>
    </p:spTree>
    <p:extLst>
      <p:ext uri="{BB962C8B-B14F-4D97-AF65-F5344CB8AC3E}">
        <p14:creationId xmlns:p14="http://schemas.microsoft.com/office/powerpoint/2010/main" val="2946644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Joseph</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lstStyle/>
          <a:p>
            <a:r>
              <a:rPr lang="en-US" dirty="0"/>
              <a:t>Probably (15-19)</a:t>
            </a:r>
          </a:p>
          <a:p>
            <a:r>
              <a:rPr lang="en-US" dirty="0"/>
              <a:t>A carpenter</a:t>
            </a:r>
          </a:p>
          <a:p>
            <a:r>
              <a:rPr lang="en-US" dirty="0"/>
              <a:t>Betrothed to Mary</a:t>
            </a:r>
          </a:p>
        </p:txBody>
      </p:sp>
    </p:spTree>
    <p:extLst>
      <p:ext uri="{BB962C8B-B14F-4D97-AF65-F5344CB8AC3E}">
        <p14:creationId xmlns:p14="http://schemas.microsoft.com/office/powerpoint/2010/main" val="30387859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1:19–20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fontScale="92500" lnSpcReduction="10000"/>
          </a:bodyPr>
          <a:lstStyle/>
          <a:p>
            <a:pPr marL="0" indent="0">
              <a:buNone/>
            </a:pPr>
            <a:r>
              <a:rPr lang="en-US" b="1" u="none" strike="noStrike" dirty="0">
                <a:effectLst/>
              </a:rPr>
              <a:t>19</a:t>
            </a:r>
            <a:r>
              <a:rPr lang="en-US" u="none" strike="noStrike" dirty="0">
                <a:effectLst/>
              </a:rPr>
              <a:t> </a:t>
            </a:r>
            <a:r>
              <a:rPr lang="en-US" dirty="0"/>
              <a:t>And Joseph her husband, being a righteous man and not wanting to disgrace her, planned to send her away secretly. </a:t>
            </a:r>
            <a:r>
              <a:rPr lang="en-US" b="1" u="none" strike="noStrike" dirty="0">
                <a:effectLst/>
              </a:rPr>
              <a:t>20</a:t>
            </a:r>
            <a:r>
              <a:rPr lang="en-US" u="none" strike="noStrike" dirty="0">
                <a:effectLst/>
              </a:rPr>
              <a:t> </a:t>
            </a:r>
            <a:r>
              <a:rPr lang="en-US" dirty="0"/>
              <a:t>But when he had considered this, behold, an angel of the Lord appeared to him in a dream, saying, “Joseph, son of David, do not be afraid to take Mary as your wife; for the Child who has been conceived in her is of the Holy Spirit. </a:t>
            </a:r>
          </a:p>
        </p:txBody>
      </p:sp>
    </p:spTree>
    <p:extLst>
      <p:ext uri="{BB962C8B-B14F-4D97-AF65-F5344CB8AC3E}">
        <p14:creationId xmlns:p14="http://schemas.microsoft.com/office/powerpoint/2010/main" val="126299654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CA1792-7D25-473F-B311-5EE4E167BBA4}"/>
              </a:ext>
            </a:extLst>
          </p:cNvPr>
          <p:cNvSpPr>
            <a:spLocks noGrp="1"/>
          </p:cNvSpPr>
          <p:nvPr>
            <p:ph type="ctrTitle"/>
          </p:nvPr>
        </p:nvSpPr>
        <p:spPr/>
        <p:txBody>
          <a:bodyPr/>
          <a:lstStyle/>
          <a:p>
            <a:r>
              <a:rPr lang="en-US" dirty="0"/>
              <a:t>Matt 1:18-2:23</a:t>
            </a:r>
          </a:p>
        </p:txBody>
      </p:sp>
      <p:sp>
        <p:nvSpPr>
          <p:cNvPr id="3" name="Subtitle 2">
            <a:extLst>
              <a:ext uri="{FF2B5EF4-FFF2-40B4-BE49-F238E27FC236}">
                <a16:creationId xmlns:a16="http://schemas.microsoft.com/office/drawing/2014/main" xmlns="" id="{BC883734-A784-4EF0-B3B4-A6A3300D8C09}"/>
              </a:ext>
            </a:extLst>
          </p:cNvPr>
          <p:cNvSpPr>
            <a:spLocks noGrp="1"/>
          </p:cNvSpPr>
          <p:nvPr>
            <p:ph type="subTitle" idx="1"/>
          </p:nvPr>
        </p:nvSpPr>
        <p:spPr>
          <a:xfrm>
            <a:off x="1752600" y="3710895"/>
            <a:ext cx="6248400" cy="1655762"/>
          </a:xfrm>
        </p:spPr>
        <p:txBody>
          <a:bodyPr>
            <a:normAutofit/>
          </a:bodyPr>
          <a:lstStyle/>
          <a:p>
            <a:r>
              <a:rPr lang="en-US" sz="3200" dirty="0"/>
              <a:t>The </a:t>
            </a:r>
            <a:r>
              <a:rPr lang="en-US" sz="3200" dirty="0" smtClean="0"/>
              <a:t>Risks </a:t>
            </a:r>
            <a:r>
              <a:rPr lang="en-US" sz="3200" dirty="0"/>
              <a:t>and </a:t>
            </a:r>
            <a:r>
              <a:rPr lang="en-US" sz="3200" dirty="0" smtClean="0"/>
              <a:t>Rewards </a:t>
            </a:r>
            <a:r>
              <a:rPr lang="en-US" sz="3200" dirty="0"/>
              <a:t>of </a:t>
            </a:r>
            <a:r>
              <a:rPr lang="en-US" sz="3200" dirty="0" smtClean="0"/>
              <a:t>Saying Yes </a:t>
            </a:r>
            <a:r>
              <a:rPr lang="en-US" sz="3200" dirty="0"/>
              <a:t>to God</a:t>
            </a:r>
          </a:p>
        </p:txBody>
      </p:sp>
    </p:spTree>
    <p:extLst>
      <p:ext uri="{BB962C8B-B14F-4D97-AF65-F5344CB8AC3E}">
        <p14:creationId xmlns:p14="http://schemas.microsoft.com/office/powerpoint/2010/main" val="1145515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What is God asking of Joseph?</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To deny his legal rights and marry a pregnant woman</a:t>
            </a:r>
          </a:p>
          <a:p>
            <a:r>
              <a:rPr lang="en-US" dirty="0"/>
              <a:t>Public humiliation and disgrace</a:t>
            </a:r>
          </a:p>
          <a:p>
            <a:r>
              <a:rPr lang="en-US" dirty="0"/>
              <a:t>Raising the Messiah?</a:t>
            </a:r>
          </a:p>
        </p:txBody>
      </p:sp>
    </p:spTree>
    <p:extLst>
      <p:ext uri="{BB962C8B-B14F-4D97-AF65-F5344CB8AC3E}">
        <p14:creationId xmlns:p14="http://schemas.microsoft.com/office/powerpoint/2010/main" val="28646366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God interrupts our plans</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What we do for a living</a:t>
            </a:r>
          </a:p>
          <a:p>
            <a:r>
              <a:rPr lang="en-US" dirty="0"/>
              <a:t>Where we make our home</a:t>
            </a:r>
          </a:p>
          <a:p>
            <a:r>
              <a:rPr lang="en-US" dirty="0"/>
              <a:t>Our attitude towards our careers</a:t>
            </a:r>
          </a:p>
          <a:p>
            <a:r>
              <a:rPr lang="en-US" dirty="0"/>
              <a:t>Our idea of a what a family should be</a:t>
            </a:r>
          </a:p>
          <a:p>
            <a:r>
              <a:rPr lang="en-US" dirty="0"/>
              <a:t>How we fit into society</a:t>
            </a:r>
          </a:p>
        </p:txBody>
      </p:sp>
    </p:spTree>
    <p:extLst>
      <p:ext uri="{BB962C8B-B14F-4D97-AF65-F5344CB8AC3E}">
        <p14:creationId xmlns:p14="http://schemas.microsoft.com/office/powerpoint/2010/main" val="13917370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Jesus is born</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lnSpcReduction="10000"/>
          </a:bodyPr>
          <a:lstStyle/>
          <a:p>
            <a:pPr marL="0" indent="0">
              <a:buNone/>
            </a:pPr>
            <a:r>
              <a:rPr lang="en-US" b="1" dirty="0">
                <a:effectLst/>
              </a:rPr>
              <a:t>Matthew 2:1–2 (NASB95) — </a:t>
            </a:r>
            <a:r>
              <a:rPr lang="en-US" b="1" u="none" strike="noStrike" dirty="0">
                <a:effectLst/>
              </a:rPr>
              <a:t>1</a:t>
            </a:r>
            <a:r>
              <a:rPr lang="en-US" u="none" strike="noStrike" dirty="0">
                <a:effectLst/>
              </a:rPr>
              <a:t> </a:t>
            </a:r>
            <a:r>
              <a:rPr lang="en-US" dirty="0"/>
              <a:t>Now after Jesus was born in Bethlehem of Judea in the days of Herod the king, magi from the east arrived in Jerusalem, saying, </a:t>
            </a:r>
            <a:r>
              <a:rPr lang="en-US" b="1" u="none" strike="noStrike" dirty="0">
                <a:effectLst/>
              </a:rPr>
              <a:t>2</a:t>
            </a:r>
            <a:r>
              <a:rPr lang="en-US" u="none" strike="noStrike" dirty="0">
                <a:effectLst/>
              </a:rPr>
              <a:t> </a:t>
            </a:r>
            <a:r>
              <a:rPr lang="en-US" dirty="0"/>
              <a:t>“Where is He who has been born King of the Jews? For we saw His star in the east and have come to worship Him.” </a:t>
            </a:r>
          </a:p>
          <a:p>
            <a:pPr marL="0" indent="0">
              <a:buNone/>
            </a:pPr>
            <a:endParaRPr lang="en-US" dirty="0"/>
          </a:p>
        </p:txBody>
      </p:sp>
    </p:spTree>
    <p:extLst>
      <p:ext uri="{BB962C8B-B14F-4D97-AF65-F5344CB8AC3E}">
        <p14:creationId xmlns:p14="http://schemas.microsoft.com/office/powerpoint/2010/main" val="2048754426"/>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Magi</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From far off lands</a:t>
            </a:r>
          </a:p>
          <a:p>
            <a:r>
              <a:rPr lang="en-US" dirty="0"/>
              <a:t>Advisors to a foreign king?</a:t>
            </a:r>
          </a:p>
          <a:p>
            <a:r>
              <a:rPr lang="en-US" dirty="0"/>
              <a:t>Astrologers?</a:t>
            </a:r>
          </a:p>
          <a:p>
            <a:r>
              <a:rPr lang="en-US" dirty="0"/>
              <a:t>They come to Jerusalem looking for a king</a:t>
            </a:r>
          </a:p>
          <a:p>
            <a:r>
              <a:rPr lang="en-US" dirty="0"/>
              <a:t>They find Herod</a:t>
            </a:r>
          </a:p>
        </p:txBody>
      </p:sp>
    </p:spTree>
    <p:extLst>
      <p:ext uri="{BB962C8B-B14F-4D97-AF65-F5344CB8AC3E}">
        <p14:creationId xmlns:p14="http://schemas.microsoft.com/office/powerpoint/2010/main" val="22636491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Herod “The Great”</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Ruled (cir. 37 BC-4 AD)</a:t>
            </a:r>
          </a:p>
          <a:p>
            <a:r>
              <a:rPr lang="en-US" dirty="0"/>
              <a:t>Half Jewish</a:t>
            </a:r>
          </a:p>
          <a:p>
            <a:r>
              <a:rPr lang="en-US" dirty="0"/>
              <a:t>Hated by his subjects</a:t>
            </a:r>
          </a:p>
          <a:p>
            <a:r>
              <a:rPr lang="en-US" dirty="0"/>
              <a:t>Known for great acts of cruelty</a:t>
            </a:r>
          </a:p>
        </p:txBody>
      </p:sp>
    </p:spTree>
    <p:extLst>
      <p:ext uri="{BB962C8B-B14F-4D97-AF65-F5344CB8AC3E}">
        <p14:creationId xmlns:p14="http://schemas.microsoft.com/office/powerpoint/2010/main" val="228028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Herod “The Great”</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Ruled (cir. 37 BC-4 AD)</a:t>
            </a:r>
          </a:p>
          <a:p>
            <a:r>
              <a:rPr lang="en-US" dirty="0"/>
              <a:t>Half Jewish</a:t>
            </a:r>
          </a:p>
          <a:p>
            <a:r>
              <a:rPr lang="en-US" dirty="0"/>
              <a:t>Hated by his subjects</a:t>
            </a:r>
          </a:p>
          <a:p>
            <a:r>
              <a:rPr lang="en-US" dirty="0"/>
              <a:t>Known for great acts of cruelty</a:t>
            </a:r>
          </a:p>
        </p:txBody>
      </p:sp>
      <p:sp>
        <p:nvSpPr>
          <p:cNvPr id="5" name="TextBox 4">
            <a:extLst>
              <a:ext uri="{FF2B5EF4-FFF2-40B4-BE49-F238E27FC236}">
                <a16:creationId xmlns:a16="http://schemas.microsoft.com/office/drawing/2014/main" xmlns="" id="{1B461521-68D5-4D82-9EB6-3ECF778A58D5}"/>
              </a:ext>
            </a:extLst>
          </p:cNvPr>
          <p:cNvSpPr txBox="1"/>
          <p:nvPr/>
        </p:nvSpPr>
        <p:spPr>
          <a:xfrm>
            <a:off x="685800" y="2554056"/>
            <a:ext cx="10896600" cy="3600986"/>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eaLnBrk="1" hangingPunct="1">
              <a:buFont typeface="Arial" panose="020B0604020202020204" pitchFamily="34" charset="0"/>
              <a:buNone/>
            </a:pPr>
            <a:r>
              <a:rPr lang="en-US" altLang="en-US" sz="4800" dirty="0"/>
              <a:t>“A man he was of great barbarity towards all men equally, and a slave to his passions; but above the consideration of what was right;”</a:t>
            </a:r>
          </a:p>
          <a:p>
            <a:pPr eaLnBrk="1" hangingPunct="1">
              <a:buFont typeface="Arial" panose="020B0604020202020204" pitchFamily="34" charset="0"/>
              <a:buNone/>
            </a:pPr>
            <a:r>
              <a:rPr lang="en-US" altLang="en-US" dirty="0"/>
              <a:t> Josephus, F., &amp; Whiston, W. (1996, c1987). </a:t>
            </a:r>
            <a:r>
              <a:rPr lang="en-US" altLang="en-US" i="1" dirty="0"/>
              <a:t>The works of Josephus : Complete and unabridged</a:t>
            </a:r>
            <a:r>
              <a:rPr lang="en-US" altLang="en-US" dirty="0"/>
              <a:t>. Includes index. (Ant 17.191). Peabody: Hendrickson.</a:t>
            </a:r>
          </a:p>
        </p:txBody>
      </p:sp>
    </p:spTree>
    <p:extLst>
      <p:ext uri="{BB962C8B-B14F-4D97-AF65-F5344CB8AC3E}">
        <p14:creationId xmlns:p14="http://schemas.microsoft.com/office/powerpoint/2010/main" val="4020384206"/>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Herod “The Great”</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Ruled (cir. 37 BC-4 AD)</a:t>
            </a:r>
          </a:p>
          <a:p>
            <a:r>
              <a:rPr lang="en-US" dirty="0"/>
              <a:t>Half Jewish</a:t>
            </a:r>
          </a:p>
          <a:p>
            <a:r>
              <a:rPr lang="en-US" dirty="0"/>
              <a:t>Hated by his subjects</a:t>
            </a:r>
          </a:p>
          <a:p>
            <a:r>
              <a:rPr lang="en-US" dirty="0"/>
              <a:t>Known for great acts of cruelty</a:t>
            </a:r>
          </a:p>
        </p:txBody>
      </p:sp>
      <p:sp>
        <p:nvSpPr>
          <p:cNvPr id="5" name="TextBox 4">
            <a:extLst>
              <a:ext uri="{FF2B5EF4-FFF2-40B4-BE49-F238E27FC236}">
                <a16:creationId xmlns:a16="http://schemas.microsoft.com/office/drawing/2014/main" xmlns="" id="{1B461521-68D5-4D82-9EB6-3ECF778A58D5}"/>
              </a:ext>
            </a:extLst>
          </p:cNvPr>
          <p:cNvSpPr txBox="1"/>
          <p:nvPr/>
        </p:nvSpPr>
        <p:spPr>
          <a:xfrm>
            <a:off x="272143" y="3407948"/>
            <a:ext cx="8449322" cy="132343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eaLnBrk="1" hangingPunct="1">
              <a:buFont typeface="Arial" panose="020B0604020202020204" pitchFamily="34" charset="0"/>
              <a:buNone/>
            </a:pPr>
            <a:r>
              <a:rPr lang="en-US" altLang="en-US" sz="4000" dirty="0"/>
              <a:t>The Magi come to Herod and tell him a new king has been born</a:t>
            </a:r>
            <a:endParaRPr lang="en-US" altLang="en-US" sz="1400" dirty="0"/>
          </a:p>
        </p:txBody>
      </p:sp>
    </p:spTree>
    <p:extLst>
      <p:ext uri="{BB962C8B-B14F-4D97-AF65-F5344CB8AC3E}">
        <p14:creationId xmlns:p14="http://schemas.microsoft.com/office/powerpoint/2010/main" val="2400247303"/>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2:3–4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b="1" u="none" strike="noStrike" dirty="0">
                <a:effectLst/>
              </a:rPr>
              <a:t>3</a:t>
            </a:r>
            <a:r>
              <a:rPr lang="en-US" u="none" strike="noStrike" dirty="0">
                <a:effectLst/>
              </a:rPr>
              <a:t> </a:t>
            </a:r>
            <a:r>
              <a:rPr lang="en-US" dirty="0"/>
              <a:t>When Herod the king heard this, he was troubled, and all Jerusalem with him. </a:t>
            </a:r>
            <a:r>
              <a:rPr lang="en-US" b="1" u="none" strike="noStrike" dirty="0">
                <a:effectLst/>
              </a:rPr>
              <a:t>4</a:t>
            </a:r>
            <a:r>
              <a:rPr lang="en-US" u="none" strike="noStrike" dirty="0">
                <a:effectLst/>
              </a:rPr>
              <a:t> </a:t>
            </a:r>
            <a:r>
              <a:rPr lang="en-US" dirty="0"/>
              <a:t>Gathering together all the chief priests and scribes of the people, he inquired of them where the Messiah was to be born. </a:t>
            </a:r>
          </a:p>
          <a:p>
            <a:pPr marL="0" indent="0">
              <a:buNone/>
            </a:pPr>
            <a:endParaRPr lang="en-US" dirty="0"/>
          </a:p>
        </p:txBody>
      </p:sp>
    </p:spTree>
    <p:extLst>
      <p:ext uri="{BB962C8B-B14F-4D97-AF65-F5344CB8AC3E}">
        <p14:creationId xmlns:p14="http://schemas.microsoft.com/office/powerpoint/2010/main" val="3228555155"/>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2:5–6 (NASB95)</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lnSpcReduction="10000"/>
          </a:bodyPr>
          <a:lstStyle/>
          <a:p>
            <a:pPr marL="0" indent="0">
              <a:buNone/>
            </a:pPr>
            <a:r>
              <a:rPr lang="en-US" b="1" u="none" strike="noStrike" dirty="0">
                <a:effectLst/>
              </a:rPr>
              <a:t>5</a:t>
            </a:r>
            <a:r>
              <a:rPr lang="en-US" u="none" strike="noStrike" dirty="0">
                <a:effectLst/>
              </a:rPr>
              <a:t> </a:t>
            </a:r>
            <a:r>
              <a:rPr lang="en-US" dirty="0"/>
              <a:t>They said to him, “In Bethlehem of Judea; for this is what has been written by the prophet: </a:t>
            </a:r>
            <a:r>
              <a:rPr lang="en-US" b="1" u="none" strike="noStrike" dirty="0">
                <a:effectLst/>
              </a:rPr>
              <a:t>6</a:t>
            </a:r>
            <a:r>
              <a:rPr lang="en-US" u="none" strike="noStrike" dirty="0">
                <a:effectLst/>
              </a:rPr>
              <a:t> </a:t>
            </a:r>
            <a:r>
              <a:rPr lang="en-US" dirty="0"/>
              <a:t>‘</a:t>
            </a:r>
            <a:r>
              <a:rPr lang="en-US" cap="small" dirty="0">
                <a:effectLst/>
              </a:rPr>
              <a:t>And you</a:t>
            </a:r>
            <a:r>
              <a:rPr lang="en-US" dirty="0"/>
              <a:t>, </a:t>
            </a:r>
            <a:r>
              <a:rPr lang="en-US" cap="small" dirty="0">
                <a:effectLst/>
              </a:rPr>
              <a:t>Bethlehem</a:t>
            </a:r>
            <a:r>
              <a:rPr lang="en-US" dirty="0"/>
              <a:t>, </a:t>
            </a:r>
            <a:r>
              <a:rPr lang="en-US" cap="small" dirty="0">
                <a:effectLst/>
              </a:rPr>
              <a:t>land of Judah</a:t>
            </a:r>
            <a:r>
              <a:rPr lang="en-US" dirty="0"/>
              <a:t>, </a:t>
            </a:r>
            <a:r>
              <a:rPr lang="en-US" cap="small" dirty="0">
                <a:effectLst/>
              </a:rPr>
              <a:t>Are by no means least among the leaders of Judah</a:t>
            </a:r>
            <a:r>
              <a:rPr lang="en-US" dirty="0"/>
              <a:t>; </a:t>
            </a:r>
            <a:r>
              <a:rPr lang="en-US" cap="small" dirty="0">
                <a:effectLst/>
              </a:rPr>
              <a:t>For out of you shall come forth a Ruler</a:t>
            </a:r>
            <a:r>
              <a:rPr lang="en-US" dirty="0"/>
              <a:t> </a:t>
            </a:r>
            <a:r>
              <a:rPr lang="en-US" cap="small" dirty="0">
                <a:effectLst/>
              </a:rPr>
              <a:t>Who will</a:t>
            </a:r>
            <a:r>
              <a:rPr lang="en-US" dirty="0"/>
              <a:t> </a:t>
            </a:r>
            <a:r>
              <a:rPr lang="en-US" cap="small" dirty="0">
                <a:effectLst/>
              </a:rPr>
              <a:t>shepherd My people Israel</a:t>
            </a:r>
            <a:r>
              <a:rPr lang="en-US" dirty="0"/>
              <a:t>.’ ” </a:t>
            </a:r>
          </a:p>
          <a:p>
            <a:pPr marL="0" indent="0">
              <a:buNone/>
            </a:pPr>
            <a:endParaRPr lang="en-US" dirty="0"/>
          </a:p>
        </p:txBody>
      </p:sp>
    </p:spTree>
    <p:extLst>
      <p:ext uri="{BB962C8B-B14F-4D97-AF65-F5344CB8AC3E}">
        <p14:creationId xmlns:p14="http://schemas.microsoft.com/office/powerpoint/2010/main" val="2021987085"/>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2:7–8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lnSpcReduction="10000"/>
          </a:bodyPr>
          <a:lstStyle/>
          <a:p>
            <a:pPr marL="0" indent="0">
              <a:buNone/>
            </a:pPr>
            <a:r>
              <a:rPr lang="en-US" b="1" u="none" strike="noStrike" dirty="0">
                <a:effectLst/>
              </a:rPr>
              <a:t>7</a:t>
            </a:r>
            <a:r>
              <a:rPr lang="en-US" u="none" strike="noStrike" dirty="0">
                <a:effectLst/>
              </a:rPr>
              <a:t> </a:t>
            </a:r>
            <a:r>
              <a:rPr lang="en-US" dirty="0"/>
              <a:t>Then Herod secretly called the magi and determined from them the exact time the star appeared. </a:t>
            </a:r>
            <a:r>
              <a:rPr lang="en-US" b="1" u="none" strike="noStrike" dirty="0">
                <a:effectLst/>
              </a:rPr>
              <a:t>8</a:t>
            </a:r>
            <a:r>
              <a:rPr lang="en-US" u="none" strike="noStrike" dirty="0">
                <a:effectLst/>
              </a:rPr>
              <a:t> </a:t>
            </a:r>
            <a:r>
              <a:rPr lang="en-US" dirty="0"/>
              <a:t>And he sent them to Bethlehem and said, “Go and search carefully for the Child; and when you have found Him, report to me, so that I too may come and worship Him.” </a:t>
            </a:r>
          </a:p>
        </p:txBody>
      </p:sp>
    </p:spTree>
    <p:extLst>
      <p:ext uri="{BB962C8B-B14F-4D97-AF65-F5344CB8AC3E}">
        <p14:creationId xmlns:p14="http://schemas.microsoft.com/office/powerpoint/2010/main" val="429359520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dirty="0"/>
              <a:t>Review</a:t>
            </a:r>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lstStyle/>
          <a:p>
            <a:r>
              <a:rPr lang="en-US" dirty="0"/>
              <a:t>Jesus’ genealogy shows he has the credentials to be the Messiah</a:t>
            </a:r>
          </a:p>
          <a:p>
            <a:r>
              <a:rPr lang="en-US" dirty="0"/>
              <a:t>God came to draw sinful people to Himself</a:t>
            </a:r>
          </a:p>
        </p:txBody>
      </p:sp>
    </p:spTree>
    <p:extLst>
      <p:ext uri="{BB962C8B-B14F-4D97-AF65-F5344CB8AC3E}">
        <p14:creationId xmlns:p14="http://schemas.microsoft.com/office/powerpoint/2010/main" val="6543600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2:9–10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b="1" u="none" strike="noStrike" dirty="0">
                <a:effectLst/>
              </a:rPr>
              <a:t>9</a:t>
            </a:r>
            <a:r>
              <a:rPr lang="en-US" u="none" strike="noStrike" dirty="0">
                <a:effectLst/>
              </a:rPr>
              <a:t> </a:t>
            </a:r>
            <a:r>
              <a:rPr lang="en-US" dirty="0"/>
              <a:t>After hearing the king, they went their way; and the star, which they had seen in the east, went on before them until it came and stood over the place where the Child was. </a:t>
            </a:r>
            <a:r>
              <a:rPr lang="en-US" b="1" u="none" strike="noStrike" dirty="0">
                <a:effectLst/>
              </a:rPr>
              <a:t>10</a:t>
            </a:r>
            <a:r>
              <a:rPr lang="en-US" u="none" strike="noStrike" dirty="0">
                <a:effectLst/>
              </a:rPr>
              <a:t> </a:t>
            </a:r>
            <a:r>
              <a:rPr lang="en-US" dirty="0"/>
              <a:t>When they saw the star, they rejoiced exceedingly with great joy. </a:t>
            </a:r>
          </a:p>
        </p:txBody>
      </p:sp>
    </p:spTree>
    <p:extLst>
      <p:ext uri="{BB962C8B-B14F-4D97-AF65-F5344CB8AC3E}">
        <p14:creationId xmlns:p14="http://schemas.microsoft.com/office/powerpoint/2010/main" val="31173889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2:11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b="1" u="none" strike="noStrike" dirty="0">
                <a:effectLst/>
              </a:rPr>
              <a:t>11</a:t>
            </a:r>
            <a:r>
              <a:rPr lang="en-US" u="none" strike="noStrike" dirty="0">
                <a:effectLst/>
              </a:rPr>
              <a:t> </a:t>
            </a:r>
            <a:r>
              <a:rPr lang="en-US" dirty="0"/>
              <a:t>After coming into the house they saw the Child with Mary His mother; and they fell to the ground and worshiped Him. Then, opening their treasures, they presented to Him gifts of gold, frankincense, and myrrh. </a:t>
            </a:r>
          </a:p>
        </p:txBody>
      </p:sp>
    </p:spTree>
    <p:extLst>
      <p:ext uri="{BB962C8B-B14F-4D97-AF65-F5344CB8AC3E}">
        <p14:creationId xmlns:p14="http://schemas.microsoft.com/office/powerpoint/2010/main" val="1126530628"/>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The Magi</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b="1" u="none" strike="noStrike" dirty="0">
                <a:effectLst/>
              </a:rPr>
              <a:t>Are in a bind</a:t>
            </a:r>
          </a:p>
          <a:p>
            <a:r>
              <a:rPr lang="en-US" dirty="0"/>
              <a:t>Do they defy Herod?</a:t>
            </a:r>
            <a:endParaRPr lang="en-US" b="1" u="none" strike="noStrike" dirty="0">
              <a:effectLst/>
            </a:endParaRPr>
          </a:p>
          <a:p>
            <a:endParaRPr lang="en-US" dirty="0"/>
          </a:p>
        </p:txBody>
      </p:sp>
    </p:spTree>
    <p:extLst>
      <p:ext uri="{BB962C8B-B14F-4D97-AF65-F5344CB8AC3E}">
        <p14:creationId xmlns:p14="http://schemas.microsoft.com/office/powerpoint/2010/main" val="27547146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b="1" dirty="0">
                <a:effectLst/>
              </a:rPr>
              <a:t>Matthew 2:12 (NASB95) </a:t>
            </a:r>
            <a:endParaRPr lang="en-US" dirty="0"/>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b="1" u="none" strike="noStrike" dirty="0">
                <a:effectLst/>
              </a:rPr>
              <a:t>12</a:t>
            </a:r>
            <a:r>
              <a:rPr lang="en-US" u="none" strike="noStrike" dirty="0">
                <a:effectLst/>
              </a:rPr>
              <a:t> </a:t>
            </a:r>
            <a:r>
              <a:rPr lang="en-US" dirty="0"/>
              <a:t>And having been warned by God in a dream not to return to Herod, the magi left for their own country by another way. </a:t>
            </a:r>
          </a:p>
        </p:txBody>
      </p:sp>
    </p:spTree>
    <p:extLst>
      <p:ext uri="{BB962C8B-B14F-4D97-AF65-F5344CB8AC3E}">
        <p14:creationId xmlns:p14="http://schemas.microsoft.com/office/powerpoint/2010/main" val="3549432349"/>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Saying yes to God comes with risks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Public humiliation</a:t>
            </a:r>
          </a:p>
          <a:p>
            <a:r>
              <a:rPr lang="en-US" dirty="0"/>
              <a:t>Changes in life plans</a:t>
            </a:r>
          </a:p>
          <a:p>
            <a:r>
              <a:rPr lang="en-US" dirty="0"/>
              <a:t>Conflict with authorities</a:t>
            </a:r>
          </a:p>
          <a:p>
            <a:r>
              <a:rPr lang="en-US" dirty="0"/>
              <a:t>Risks to personal well being</a:t>
            </a:r>
          </a:p>
        </p:txBody>
      </p:sp>
    </p:spTree>
    <p:extLst>
      <p:ext uri="{BB962C8B-B14F-4D97-AF65-F5344CB8AC3E}">
        <p14:creationId xmlns:p14="http://schemas.microsoft.com/office/powerpoint/2010/main" val="41634015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Saying yes to God has rewards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Being the parents of the Messiah</a:t>
            </a:r>
          </a:p>
          <a:p>
            <a:r>
              <a:rPr lang="en-US" dirty="0"/>
              <a:t>Being a part of God’s plan to save humans from their sin</a:t>
            </a:r>
          </a:p>
          <a:p>
            <a:r>
              <a:rPr lang="en-US" dirty="0"/>
              <a:t>Making a mark in the history of eternity</a:t>
            </a:r>
          </a:p>
          <a:p>
            <a:endParaRPr lang="en-US" dirty="0"/>
          </a:p>
        </p:txBody>
      </p:sp>
    </p:spTree>
    <p:extLst>
      <p:ext uri="{BB962C8B-B14F-4D97-AF65-F5344CB8AC3E}">
        <p14:creationId xmlns:p14="http://schemas.microsoft.com/office/powerpoint/2010/main" val="30459652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What is God asking from you?</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fontScale="92500" lnSpcReduction="20000"/>
          </a:bodyPr>
          <a:lstStyle/>
          <a:p>
            <a:r>
              <a:rPr lang="en-US" dirty="0"/>
              <a:t>Live for others?</a:t>
            </a:r>
          </a:p>
          <a:p>
            <a:r>
              <a:rPr lang="en-US" dirty="0"/>
              <a:t>Take Risks?</a:t>
            </a:r>
          </a:p>
          <a:p>
            <a:pPr lvl="1"/>
            <a:r>
              <a:rPr lang="en-US" dirty="0"/>
              <a:t>Share your faith</a:t>
            </a:r>
          </a:p>
          <a:p>
            <a:pPr lvl="1"/>
            <a:r>
              <a:rPr lang="en-US" dirty="0"/>
              <a:t>Lead a Home Group</a:t>
            </a:r>
          </a:p>
          <a:p>
            <a:pPr lvl="1"/>
            <a:r>
              <a:rPr lang="en-US" dirty="0"/>
              <a:t>Volunteer to help the needy</a:t>
            </a:r>
          </a:p>
          <a:p>
            <a:pPr lvl="1"/>
            <a:r>
              <a:rPr lang="en-US" dirty="0"/>
              <a:t>Become a missionary?</a:t>
            </a:r>
          </a:p>
          <a:p>
            <a:pPr lvl="1"/>
            <a:r>
              <a:rPr lang="en-US" dirty="0"/>
              <a:t>Stick out a difficult marriage?</a:t>
            </a:r>
          </a:p>
          <a:p>
            <a:pPr lvl="1"/>
            <a:r>
              <a:rPr lang="en-US" dirty="0"/>
              <a:t>Don’t fold to social pressure on morality?</a:t>
            </a:r>
          </a:p>
          <a:p>
            <a:pPr lvl="1"/>
            <a:endParaRPr lang="en-US" dirty="0"/>
          </a:p>
          <a:p>
            <a:endParaRPr lang="en-US" dirty="0"/>
          </a:p>
        </p:txBody>
      </p:sp>
    </p:spTree>
    <p:extLst>
      <p:ext uri="{BB962C8B-B14F-4D97-AF65-F5344CB8AC3E}">
        <p14:creationId xmlns:p14="http://schemas.microsoft.com/office/powerpoint/2010/main" val="5485044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Alternative to saying yes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Herod</a:t>
            </a:r>
          </a:p>
          <a:p>
            <a:pPr lvl="1"/>
            <a:r>
              <a:rPr lang="en-US" dirty="0"/>
              <a:t>Knew Jesus was a threat</a:t>
            </a:r>
          </a:p>
          <a:p>
            <a:pPr lvl="1"/>
            <a:r>
              <a:rPr lang="en-US" dirty="0"/>
              <a:t>Jesus wasn’t a part of his plans</a:t>
            </a:r>
          </a:p>
          <a:p>
            <a:pPr lvl="1"/>
            <a:r>
              <a:rPr lang="en-US" dirty="0"/>
              <a:t>Become hardened and bitter</a:t>
            </a:r>
          </a:p>
          <a:p>
            <a:endParaRPr lang="en-US" dirty="0"/>
          </a:p>
        </p:txBody>
      </p:sp>
    </p:spTree>
    <p:extLst>
      <p:ext uri="{BB962C8B-B14F-4D97-AF65-F5344CB8AC3E}">
        <p14:creationId xmlns:p14="http://schemas.microsoft.com/office/powerpoint/2010/main" val="1434975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Alternative to saying yes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r>
              <a:rPr lang="en-US" dirty="0"/>
              <a:t>Herod</a:t>
            </a:r>
          </a:p>
          <a:p>
            <a:pPr lvl="1"/>
            <a:r>
              <a:rPr lang="en-US" dirty="0"/>
              <a:t>Knew Jesus was a threat</a:t>
            </a:r>
          </a:p>
          <a:p>
            <a:pPr lvl="1"/>
            <a:r>
              <a:rPr lang="en-US" dirty="0"/>
              <a:t>Jesus wasn’t a part of his plans</a:t>
            </a:r>
          </a:p>
        </p:txBody>
      </p:sp>
      <p:sp>
        <p:nvSpPr>
          <p:cNvPr id="5" name="TextBox 4">
            <a:extLst>
              <a:ext uri="{FF2B5EF4-FFF2-40B4-BE49-F238E27FC236}">
                <a16:creationId xmlns:a16="http://schemas.microsoft.com/office/drawing/2014/main" xmlns="" id="{21E2A15D-EDAC-4E1D-B654-EA4321915B40}"/>
              </a:ext>
            </a:extLst>
          </p:cNvPr>
          <p:cNvSpPr txBox="1"/>
          <p:nvPr/>
        </p:nvSpPr>
        <p:spPr>
          <a:xfrm>
            <a:off x="287383" y="1597024"/>
            <a:ext cx="10287000" cy="440120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effectLst/>
              </a:rPr>
              <a:t>Matthew 2:16 (NASB95) — </a:t>
            </a:r>
            <a:r>
              <a:rPr lang="en-US" sz="4000" b="1" u="none" strike="noStrike" dirty="0">
                <a:effectLst/>
              </a:rPr>
              <a:t>16</a:t>
            </a:r>
            <a:r>
              <a:rPr lang="en-US" sz="4000" u="none" strike="noStrike" dirty="0">
                <a:effectLst/>
              </a:rPr>
              <a:t> </a:t>
            </a:r>
            <a:r>
              <a:rPr lang="en-US" sz="4000" dirty="0"/>
              <a:t>Then when Herod saw that he had been tricked by the magi, he became very enraged, and sent and slew all the male children who were in Bethlehem and all its vicinity, from two years old and under, according to the time which he had determined from the magi. </a:t>
            </a:r>
          </a:p>
        </p:txBody>
      </p:sp>
    </p:spTree>
    <p:extLst>
      <p:ext uri="{BB962C8B-B14F-4D97-AF65-F5344CB8AC3E}">
        <p14:creationId xmlns:p14="http://schemas.microsoft.com/office/powerpoint/2010/main" val="2740096127"/>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The Alternative to saying yes</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dirty="0"/>
              <a:t>Chief Priests and Scribes</a:t>
            </a:r>
          </a:p>
          <a:p>
            <a:r>
              <a:rPr lang="en-US" dirty="0"/>
              <a:t>Knew where and when Jesus would be born</a:t>
            </a:r>
          </a:p>
          <a:p>
            <a:r>
              <a:rPr lang="en-US" dirty="0"/>
              <a:t>Knew the truth but wouldn’t follow Him</a:t>
            </a:r>
          </a:p>
          <a:p>
            <a:r>
              <a:rPr lang="en-US" dirty="0"/>
              <a:t>Became the leading opponents of Jesus’ life and ministry</a:t>
            </a:r>
          </a:p>
          <a:p>
            <a:endParaRPr lang="en-US" dirty="0"/>
          </a:p>
        </p:txBody>
      </p:sp>
    </p:spTree>
    <p:extLst>
      <p:ext uri="{BB962C8B-B14F-4D97-AF65-F5344CB8AC3E}">
        <p14:creationId xmlns:p14="http://schemas.microsoft.com/office/powerpoint/2010/main" val="23585922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dirty="0"/>
              <a:t>This Week</a:t>
            </a:r>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lstStyle/>
          <a:p>
            <a:r>
              <a:rPr lang="en-US" dirty="0"/>
              <a:t>3 Major Figures</a:t>
            </a:r>
          </a:p>
          <a:p>
            <a:pPr lvl="1"/>
            <a:r>
              <a:rPr lang="en-US" dirty="0"/>
              <a:t>Mary</a:t>
            </a:r>
          </a:p>
          <a:p>
            <a:pPr lvl="1"/>
            <a:r>
              <a:rPr lang="en-US" dirty="0"/>
              <a:t>Joseph</a:t>
            </a:r>
          </a:p>
          <a:p>
            <a:pPr lvl="1"/>
            <a:r>
              <a:rPr lang="en-US" dirty="0"/>
              <a:t>Magi</a:t>
            </a:r>
          </a:p>
          <a:p>
            <a:pPr marL="457200" lvl="1" indent="0">
              <a:buNone/>
            </a:pPr>
            <a:endParaRPr lang="en-US" dirty="0"/>
          </a:p>
        </p:txBody>
      </p:sp>
    </p:spTree>
    <p:extLst>
      <p:ext uri="{BB962C8B-B14F-4D97-AF65-F5344CB8AC3E}">
        <p14:creationId xmlns:p14="http://schemas.microsoft.com/office/powerpoint/2010/main" val="28698424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Psalm 37:4–11 (NASB95) </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fontScale="85000" lnSpcReduction="20000"/>
          </a:bodyPr>
          <a:lstStyle/>
          <a:p>
            <a:pPr marL="0" indent="0">
              <a:buNone/>
            </a:pPr>
            <a:r>
              <a:rPr lang="en-US" dirty="0"/>
              <a:t>4 Delight yourself in the </a:t>
            </a:r>
            <a:r>
              <a:rPr lang="en-US" cap="small" dirty="0"/>
              <a:t>Lord</a:t>
            </a:r>
            <a:r>
              <a:rPr lang="en-US" dirty="0"/>
              <a:t>; And He will give you the desires of your heart. 5 Commit your way to the </a:t>
            </a:r>
            <a:r>
              <a:rPr lang="en-US" cap="small" dirty="0"/>
              <a:t>Lord</a:t>
            </a:r>
            <a:r>
              <a:rPr lang="en-US" dirty="0"/>
              <a:t>, Trust also in Him, and He will do it. 6 He will bring forth your righteousness as the light And your judgment as the noonday. 7 Rest in the </a:t>
            </a:r>
            <a:r>
              <a:rPr lang="en-US" cap="small" dirty="0"/>
              <a:t>Lord</a:t>
            </a:r>
            <a:r>
              <a:rPr lang="en-US" dirty="0"/>
              <a:t> and wait patiently for Him; Do not fret because of him who prospers in his way, Because of the man who carries out wicked schemes. 8 Cease from anger and forsake wrath; Do not fret; it leads only to evildoing. </a:t>
            </a:r>
          </a:p>
        </p:txBody>
      </p:sp>
    </p:spTree>
    <p:extLst>
      <p:ext uri="{BB962C8B-B14F-4D97-AF65-F5344CB8AC3E}">
        <p14:creationId xmlns:p14="http://schemas.microsoft.com/office/powerpoint/2010/main" val="24229643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Psalm 37:4–11 (NASB95) </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fontScale="92500"/>
          </a:bodyPr>
          <a:lstStyle/>
          <a:p>
            <a:pPr marL="0" indent="0">
              <a:buNone/>
            </a:pPr>
            <a:r>
              <a:rPr lang="en-US" dirty="0"/>
              <a:t>9 For evildoers will be cut off, But those who wait for the </a:t>
            </a:r>
            <a:r>
              <a:rPr lang="en-US" cap="small" dirty="0"/>
              <a:t>Lord</a:t>
            </a:r>
            <a:r>
              <a:rPr lang="en-US" dirty="0"/>
              <a:t>, they will inherit the land. 10 Yet a little while and the wicked man will be no more; And you will look carefully for his place and he will not be there. 11 But the humble will inherit the land And will delight themselves in abundant prosperity.</a:t>
            </a:r>
          </a:p>
        </p:txBody>
      </p:sp>
    </p:spTree>
    <p:extLst>
      <p:ext uri="{BB962C8B-B14F-4D97-AF65-F5344CB8AC3E}">
        <p14:creationId xmlns:p14="http://schemas.microsoft.com/office/powerpoint/2010/main" val="31527756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DA65-6F30-4F13-8AE8-88A3EBDA461B}"/>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xmlns="" id="{0185DABD-33F6-4451-9058-9FA95872708A}"/>
              </a:ext>
            </a:extLst>
          </p:cNvPr>
          <p:cNvSpPr>
            <a:spLocks noGrp="1"/>
          </p:cNvSpPr>
          <p:nvPr>
            <p:ph idx="1"/>
          </p:nvPr>
        </p:nvSpPr>
        <p:spPr/>
        <p:txBody>
          <a:bodyPr>
            <a:normAutofit/>
          </a:bodyPr>
          <a:lstStyle/>
          <a:p>
            <a:pPr marL="0" indent="0">
              <a:buNone/>
            </a:pPr>
            <a:r>
              <a:rPr lang="en-US" dirty="0"/>
              <a:t>Matthew 3</a:t>
            </a:r>
          </a:p>
          <a:p>
            <a:pPr marL="0" indent="0">
              <a:buNone/>
            </a:pPr>
            <a:r>
              <a:rPr lang="en-US" dirty="0"/>
              <a:t>-John the Baptist</a:t>
            </a:r>
          </a:p>
          <a:p>
            <a:endParaRPr lang="en-US" dirty="0"/>
          </a:p>
        </p:txBody>
      </p:sp>
    </p:spTree>
    <p:extLst>
      <p:ext uri="{BB962C8B-B14F-4D97-AF65-F5344CB8AC3E}">
        <p14:creationId xmlns:p14="http://schemas.microsoft.com/office/powerpoint/2010/main" val="429463627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Matthew 1:18 (NASB95) </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18</a:t>
            </a:r>
            <a:r>
              <a:rPr lang="en-US" u="none" strike="noStrike" dirty="0">
                <a:effectLst/>
              </a:rPr>
              <a:t> </a:t>
            </a:r>
            <a:r>
              <a:rPr lang="en-US" dirty="0"/>
              <a:t>Now the birth of Jesus Christ was as follows: when His mother Mary had been betrothed to Joseph, before they came together she was found to be with child by the Holy Spirit. </a:t>
            </a:r>
          </a:p>
        </p:txBody>
      </p:sp>
    </p:spTree>
    <p:extLst>
      <p:ext uri="{BB962C8B-B14F-4D97-AF65-F5344CB8AC3E}">
        <p14:creationId xmlns:p14="http://schemas.microsoft.com/office/powerpoint/2010/main" val="426343151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Mary</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r>
              <a:rPr lang="en-US" dirty="0"/>
              <a:t>Probably 13-17 years old</a:t>
            </a:r>
          </a:p>
          <a:p>
            <a:r>
              <a:rPr lang="en-US" dirty="0"/>
              <a:t>Betrothed to Joseph ( 1 year)</a:t>
            </a:r>
          </a:p>
          <a:p>
            <a:r>
              <a:rPr lang="en-US" dirty="0"/>
              <a:t>Pregnant by the HS?</a:t>
            </a:r>
          </a:p>
        </p:txBody>
      </p:sp>
      <p:sp>
        <p:nvSpPr>
          <p:cNvPr id="2" name="TextBox 1">
            <a:extLst>
              <a:ext uri="{FF2B5EF4-FFF2-40B4-BE49-F238E27FC236}">
                <a16:creationId xmlns:a16="http://schemas.microsoft.com/office/drawing/2014/main" xmlns="" id="{1E7ACEAD-5904-4E40-A37D-9402B52A8FD3}"/>
              </a:ext>
            </a:extLst>
          </p:cNvPr>
          <p:cNvSpPr txBox="1"/>
          <p:nvPr/>
        </p:nvSpPr>
        <p:spPr>
          <a:xfrm>
            <a:off x="2590800" y="4419600"/>
            <a:ext cx="6705600"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5400" dirty="0"/>
              <a:t>See Luke Chapter 1</a:t>
            </a:r>
          </a:p>
        </p:txBody>
      </p:sp>
    </p:spTree>
    <p:extLst>
      <p:ext uri="{BB962C8B-B14F-4D97-AF65-F5344CB8AC3E}">
        <p14:creationId xmlns:p14="http://schemas.microsoft.com/office/powerpoint/2010/main" val="338963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Luke 1:26–29 (NASB95)</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26</a:t>
            </a:r>
            <a:r>
              <a:rPr lang="en-US" u="none" strike="noStrike" dirty="0">
                <a:effectLst/>
              </a:rPr>
              <a:t> </a:t>
            </a:r>
            <a:r>
              <a:rPr lang="en-US" dirty="0"/>
              <a:t>Now in the sixth month the angel Gabriel was sent from God to a city in Galilee called Nazareth, </a:t>
            </a:r>
            <a:r>
              <a:rPr lang="en-US" b="1" u="none" strike="noStrike" dirty="0">
                <a:effectLst/>
              </a:rPr>
              <a:t>27</a:t>
            </a:r>
            <a:r>
              <a:rPr lang="en-US" u="none" strike="noStrike" dirty="0">
                <a:effectLst/>
              </a:rPr>
              <a:t> </a:t>
            </a:r>
            <a:r>
              <a:rPr lang="en-US" dirty="0"/>
              <a:t>to a virgin engaged to a man whose name was Joseph, of the descendants of David; and the virgin’s name was Mary. </a:t>
            </a:r>
          </a:p>
        </p:txBody>
      </p:sp>
    </p:spTree>
    <p:extLst>
      <p:ext uri="{BB962C8B-B14F-4D97-AF65-F5344CB8AC3E}">
        <p14:creationId xmlns:p14="http://schemas.microsoft.com/office/powerpoint/2010/main" val="199632253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Luke 1:26–29 (NASB95)</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28</a:t>
            </a:r>
            <a:r>
              <a:rPr lang="en-US" u="none" strike="noStrike" dirty="0">
                <a:effectLst/>
              </a:rPr>
              <a:t> </a:t>
            </a:r>
            <a:r>
              <a:rPr lang="en-US" dirty="0"/>
              <a:t>And coming in, he said to her, “Greetings, favored one! The Lord is with you.” </a:t>
            </a:r>
            <a:r>
              <a:rPr lang="en-US" b="1" u="none" strike="noStrike" dirty="0">
                <a:effectLst/>
              </a:rPr>
              <a:t>29</a:t>
            </a:r>
            <a:r>
              <a:rPr lang="en-US" u="none" strike="noStrike" dirty="0">
                <a:effectLst/>
              </a:rPr>
              <a:t> </a:t>
            </a:r>
            <a:r>
              <a:rPr lang="en-US" dirty="0"/>
              <a:t>But she was very perplexed at this statement, and kept pondering what kind of salutation this was.</a:t>
            </a:r>
          </a:p>
        </p:txBody>
      </p:sp>
    </p:spTree>
    <p:extLst>
      <p:ext uri="{BB962C8B-B14F-4D97-AF65-F5344CB8AC3E}">
        <p14:creationId xmlns:p14="http://schemas.microsoft.com/office/powerpoint/2010/main" val="274571139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10B14-6B02-4006-A33A-6DF5E62215A9}"/>
              </a:ext>
            </a:extLst>
          </p:cNvPr>
          <p:cNvSpPr>
            <a:spLocks noGrp="1"/>
          </p:cNvSpPr>
          <p:nvPr>
            <p:ph type="title"/>
          </p:nvPr>
        </p:nvSpPr>
        <p:spPr/>
        <p:txBody>
          <a:bodyPr/>
          <a:lstStyle/>
          <a:p>
            <a:r>
              <a:rPr lang="en-US" b="1" dirty="0">
                <a:effectLst/>
              </a:rPr>
              <a:t>Luke 1:30–33 (NASB95) </a:t>
            </a:r>
            <a:endParaRPr lang="en-US" dirty="0"/>
          </a:p>
        </p:txBody>
      </p:sp>
      <p:sp>
        <p:nvSpPr>
          <p:cNvPr id="5" name="Content Placeholder 4">
            <a:extLst>
              <a:ext uri="{FF2B5EF4-FFF2-40B4-BE49-F238E27FC236}">
                <a16:creationId xmlns:a16="http://schemas.microsoft.com/office/drawing/2014/main" xmlns="" id="{F2B693ED-E29F-4845-A331-F0912A1D785E}"/>
              </a:ext>
            </a:extLst>
          </p:cNvPr>
          <p:cNvSpPr>
            <a:spLocks noGrp="1"/>
          </p:cNvSpPr>
          <p:nvPr>
            <p:ph idx="1"/>
          </p:nvPr>
        </p:nvSpPr>
        <p:spPr/>
        <p:txBody>
          <a:bodyPr>
            <a:normAutofit/>
          </a:bodyPr>
          <a:lstStyle/>
          <a:p>
            <a:pPr marL="0" indent="0">
              <a:buNone/>
            </a:pPr>
            <a:r>
              <a:rPr lang="en-US" b="1" u="none" strike="noStrike" dirty="0">
                <a:effectLst/>
              </a:rPr>
              <a:t>30</a:t>
            </a:r>
            <a:r>
              <a:rPr lang="en-US" u="none" strike="noStrike" dirty="0">
                <a:effectLst/>
              </a:rPr>
              <a:t> </a:t>
            </a:r>
            <a:r>
              <a:rPr lang="en-US" dirty="0"/>
              <a:t>The angel said to her, “Do not be afraid, Mary; for you have found favor with God. </a:t>
            </a:r>
            <a:r>
              <a:rPr lang="en-US" b="1" u="none" strike="noStrike" dirty="0">
                <a:effectLst/>
              </a:rPr>
              <a:t>31</a:t>
            </a:r>
            <a:r>
              <a:rPr lang="en-US" u="none" strike="noStrike" dirty="0">
                <a:effectLst/>
              </a:rPr>
              <a:t> </a:t>
            </a:r>
            <a:r>
              <a:rPr lang="en-US" dirty="0"/>
              <a:t>“And behold, you will conceive in your womb and bear a son, and you shall name Him Jesus. </a:t>
            </a:r>
          </a:p>
        </p:txBody>
      </p:sp>
    </p:spTree>
    <p:extLst>
      <p:ext uri="{BB962C8B-B14F-4D97-AF65-F5344CB8AC3E}">
        <p14:creationId xmlns:p14="http://schemas.microsoft.com/office/powerpoint/2010/main" val="1866763638"/>
      </p:ext>
    </p:extLst>
  </p:cSld>
  <p:clrMapOvr>
    <a:masterClrMapping/>
  </p:clrMapOvr>
  <p:transition>
    <p:wipe dir="r"/>
  </p:transition>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1717</Words>
  <Application>Microsoft Office PowerPoint</Application>
  <PresentationFormat>Widescreen</PresentationFormat>
  <Paragraphs>153</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Lao UI</vt:lpstr>
      <vt:lpstr>DwellDark</vt:lpstr>
      <vt:lpstr>PowerPoint Presentation</vt:lpstr>
      <vt:lpstr>Matt 1:18-2:23</vt:lpstr>
      <vt:lpstr>Review</vt:lpstr>
      <vt:lpstr>This Week</vt:lpstr>
      <vt:lpstr>Matthew 1:18 (NASB95) </vt:lpstr>
      <vt:lpstr>Mary</vt:lpstr>
      <vt:lpstr>Luke 1:26–29 (NASB95)</vt:lpstr>
      <vt:lpstr>Luke 1:26–29 (NASB95)</vt:lpstr>
      <vt:lpstr>Luke 1:30–33 (NASB95) </vt:lpstr>
      <vt:lpstr>Luke 1:30–33 (NASB95) </vt:lpstr>
      <vt:lpstr>Luke 1:34–35 (NASB95)</vt:lpstr>
      <vt:lpstr>Mary</vt:lpstr>
      <vt:lpstr>Mary’s Response</vt:lpstr>
      <vt:lpstr>Mary’s Response</vt:lpstr>
      <vt:lpstr>Mary’s Response</vt:lpstr>
      <vt:lpstr>The risks of following God</vt:lpstr>
      <vt:lpstr>The risks for us?</vt:lpstr>
      <vt:lpstr>Joseph</vt:lpstr>
      <vt:lpstr>Matthew 1:19–20 (NASB95) </vt:lpstr>
      <vt:lpstr>What is God asking of Joseph?</vt:lpstr>
      <vt:lpstr>God interrupts our plans</vt:lpstr>
      <vt:lpstr>Jesus is born</vt:lpstr>
      <vt:lpstr>The Magi</vt:lpstr>
      <vt:lpstr>Herod “The Great”</vt:lpstr>
      <vt:lpstr>Herod “The Great”</vt:lpstr>
      <vt:lpstr>Herod “The Great”</vt:lpstr>
      <vt:lpstr>Matthew 2:3–4 (NASB95) </vt:lpstr>
      <vt:lpstr>Matthew 2:5–6 (NASB95)</vt:lpstr>
      <vt:lpstr>Matthew 2:7–8 (NASB95) </vt:lpstr>
      <vt:lpstr>Matthew 2:9–10 (NASB95) </vt:lpstr>
      <vt:lpstr>Matthew 2:11 (NASB95) </vt:lpstr>
      <vt:lpstr>The Magi</vt:lpstr>
      <vt:lpstr>Matthew 2:12 (NASB95) </vt:lpstr>
      <vt:lpstr>Saying yes to God comes with risks</vt:lpstr>
      <vt:lpstr>Saying yes to God has rewards</vt:lpstr>
      <vt:lpstr>What is God asking from you?</vt:lpstr>
      <vt:lpstr>The Alternative to saying yes</vt:lpstr>
      <vt:lpstr>The Alternative to saying yes</vt:lpstr>
      <vt:lpstr>The Alternative to saying yes</vt:lpstr>
      <vt:lpstr>Psalm 37:4–11 (NASB95) </vt:lpstr>
      <vt:lpstr>Psalm 37:4–11 (NASB95) </vt:lpstr>
      <vt:lpstr>Next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2021-03-29T11:06:48Z</dcterms:created>
  <dcterms:modified xsi:type="dcterms:W3CDTF">2021-03-29T11:06:52Z</dcterms:modified>
</cp:coreProperties>
</file>