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648" r:id="rId1"/>
    <p:sldMasterId id="2147483660" r:id="rId2"/>
  </p:sldMasterIdLst>
  <p:notesMasterIdLst>
    <p:notesMasterId r:id="rId42"/>
  </p:notesMasterIdLst>
  <p:sldIdLst>
    <p:sldId id="1325" r:id="rId3"/>
    <p:sldId id="1466" r:id="rId4"/>
    <p:sldId id="1497" r:id="rId5"/>
    <p:sldId id="1498" r:id="rId6"/>
    <p:sldId id="1499" r:id="rId7"/>
    <p:sldId id="1542" r:id="rId8"/>
    <p:sldId id="1513" r:id="rId9"/>
    <p:sldId id="1544" r:id="rId10"/>
    <p:sldId id="1545" r:id="rId11"/>
    <p:sldId id="1543" r:id="rId12"/>
    <p:sldId id="1535" r:id="rId13"/>
    <p:sldId id="1538" r:id="rId14"/>
    <p:sldId id="1536" r:id="rId15"/>
    <p:sldId id="1537" r:id="rId16"/>
    <p:sldId id="1515" r:id="rId17"/>
    <p:sldId id="1517" r:id="rId18"/>
    <p:sldId id="1546" r:id="rId19"/>
    <p:sldId id="1518" r:id="rId20"/>
    <p:sldId id="1519" r:id="rId21"/>
    <p:sldId id="1520" r:id="rId22"/>
    <p:sldId id="1521" r:id="rId23"/>
    <p:sldId id="1524" r:id="rId24"/>
    <p:sldId id="1525" r:id="rId25"/>
    <p:sldId id="1508" r:id="rId26"/>
    <p:sldId id="1526" r:id="rId27"/>
    <p:sldId id="1540" r:id="rId28"/>
    <p:sldId id="1509" r:id="rId29"/>
    <p:sldId id="1510" r:id="rId30"/>
    <p:sldId id="1541" r:id="rId31"/>
    <p:sldId id="1527" r:id="rId32"/>
    <p:sldId id="1528" r:id="rId33"/>
    <p:sldId id="1547" r:id="rId34"/>
    <p:sldId id="1534" r:id="rId35"/>
    <p:sldId id="1529" r:id="rId36"/>
    <p:sldId id="1533" r:id="rId37"/>
    <p:sldId id="1530" r:id="rId38"/>
    <p:sldId id="1511" r:id="rId39"/>
    <p:sldId id="1387" r:id="rId40"/>
    <p:sldId id="1548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8C82"/>
    <a:srgbClr val="ECBA88"/>
    <a:srgbClr val="97450D"/>
    <a:srgbClr val="523E1A"/>
    <a:srgbClr val="3A2C12"/>
    <a:srgbClr val="503C18"/>
    <a:srgbClr val="43301D"/>
    <a:srgbClr val="2A1810"/>
    <a:srgbClr val="3F2519"/>
    <a:srgbClr val="332A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452" autoAdjust="0"/>
    <p:restoredTop sz="83112" autoAdjust="0"/>
  </p:normalViewPr>
  <p:slideViewPr>
    <p:cSldViewPr>
      <p:cViewPr varScale="1">
        <p:scale>
          <a:sx n="65" d="100"/>
          <a:sy n="65" d="100"/>
        </p:scale>
        <p:origin x="92" y="3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5C749-4993-4E44-A439-8E1EDE8A1D92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3B516-1BB5-4C80-B268-F5F2C570A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48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44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807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22314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5616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1075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6169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8124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591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19750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57808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5110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5381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91779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15635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00709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43033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461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59915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034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504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338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1428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110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576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676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834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72788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734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08220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0539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486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53198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456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545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114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41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78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57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140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877004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471120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088130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788500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205349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535571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616419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288633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374745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6936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382368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3214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752CD49-EF35-4A95-816C-55A5E04567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9" t="12435" r="7302" b="15850"/>
          <a:stretch/>
        </p:blipFill>
        <p:spPr>
          <a:xfrm>
            <a:off x="1143000" y="2654968"/>
            <a:ext cx="99822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449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119412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 Pet. 3:1) In the same way, you wives, </a:t>
            </a: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be submissive to your own husbands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so that even if any of them are disobedient to the word, they may be won without a word by the behavior of their wives,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3000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as they observe your chaste and respectful behavior.</a:t>
            </a:r>
          </a:p>
        </p:txBody>
      </p:sp>
      <p:sp>
        <p:nvSpPr>
          <p:cNvPr id="3" name="Rounded Rectangle 8">
            <a:extLst>
              <a:ext uri="{FF2B5EF4-FFF2-40B4-BE49-F238E27FC236}">
                <a16:creationId xmlns="" xmlns:a16="http://schemas.microsoft.com/office/drawing/2014/main" id="{270AE79A-5808-46ED-99FC-90B83FDA897E}"/>
              </a:ext>
            </a:extLst>
          </p:cNvPr>
          <p:cNvSpPr/>
          <p:nvPr/>
        </p:nvSpPr>
        <p:spPr>
          <a:xfrm>
            <a:off x="4736432" y="1600200"/>
            <a:ext cx="7303168" cy="5080321"/>
          </a:xfrm>
          <a:prstGeom prst="roundRect">
            <a:avLst/>
          </a:prstGeom>
          <a:gradFill flip="none" rotWithShape="1">
            <a:gsLst>
              <a:gs pos="0">
                <a:srgbClr val="783C3C">
                  <a:shade val="30000"/>
                  <a:satMod val="115000"/>
                </a:srgbClr>
              </a:gs>
              <a:gs pos="50000">
                <a:srgbClr val="783C3C">
                  <a:shade val="67500"/>
                  <a:satMod val="115000"/>
                </a:srgbClr>
              </a:gs>
              <a:gs pos="100000">
                <a:srgbClr val="783C3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Submission is NOT…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(1) Inequality.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(Gal. 3:28; Gen. 1:27)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4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4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4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4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ounded Rectangle 8">
            <a:extLst>
              <a:ext uri="{FF2B5EF4-FFF2-40B4-BE49-F238E27FC236}">
                <a16:creationId xmlns="" xmlns:a16="http://schemas.microsoft.com/office/drawing/2014/main" id="{ED699E9D-38B1-49A7-AA53-E16EB28383B1}"/>
              </a:ext>
            </a:extLst>
          </p:cNvPr>
          <p:cNvSpPr/>
          <p:nvPr/>
        </p:nvSpPr>
        <p:spPr>
          <a:xfrm>
            <a:off x="228600" y="4187739"/>
            <a:ext cx="11271584" cy="1780672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(Gal. 3:28) There is neither male nor female. You are all one in Christ Jesus.</a:t>
            </a:r>
          </a:p>
        </p:txBody>
      </p:sp>
    </p:spTree>
    <p:extLst>
      <p:ext uri="{BB962C8B-B14F-4D97-AF65-F5344CB8AC3E}">
        <p14:creationId xmlns:p14="http://schemas.microsoft.com/office/powerpoint/2010/main" val="168069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119412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 Pet. 3:1) In the same way, you wives, </a:t>
            </a: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be submissive to your own husbands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so that even if any of them are disobedient to the word, they may be won without a word by the behavior of their wives,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3000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as they observe your chaste and respectful behavior.</a:t>
            </a:r>
          </a:p>
        </p:txBody>
      </p:sp>
      <p:sp>
        <p:nvSpPr>
          <p:cNvPr id="3" name="Rounded Rectangle 8">
            <a:extLst>
              <a:ext uri="{FF2B5EF4-FFF2-40B4-BE49-F238E27FC236}">
                <a16:creationId xmlns="" xmlns:a16="http://schemas.microsoft.com/office/drawing/2014/main" id="{270AE79A-5808-46ED-99FC-90B83FDA897E}"/>
              </a:ext>
            </a:extLst>
          </p:cNvPr>
          <p:cNvSpPr/>
          <p:nvPr/>
        </p:nvSpPr>
        <p:spPr>
          <a:xfrm>
            <a:off x="4736432" y="1600200"/>
            <a:ext cx="7303168" cy="5080321"/>
          </a:xfrm>
          <a:prstGeom prst="roundRect">
            <a:avLst/>
          </a:prstGeom>
          <a:gradFill flip="none" rotWithShape="1">
            <a:gsLst>
              <a:gs pos="0">
                <a:srgbClr val="783C3C">
                  <a:shade val="30000"/>
                  <a:satMod val="115000"/>
                </a:srgbClr>
              </a:gs>
              <a:gs pos="50000">
                <a:srgbClr val="783C3C">
                  <a:shade val="67500"/>
                  <a:satMod val="115000"/>
                </a:srgbClr>
              </a:gs>
              <a:gs pos="100000">
                <a:srgbClr val="783C3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Submission is NOT…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BC8C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(1) Inequality.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BC8C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(Gal. 3:28; Gen. 1:27)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(2) Patriarchy or misogyny.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(Mk. 10:42-45; Eph. 5:25, 28; Col. 3:19; 1 Pet. 3:7)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44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4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44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8">
            <a:extLst>
              <a:ext uri="{FF2B5EF4-FFF2-40B4-BE49-F238E27FC236}">
                <a16:creationId xmlns="" xmlns:a16="http://schemas.microsoft.com/office/drawing/2014/main" id="{102DEBAC-D1C4-4669-97A4-8B659110D8B1}"/>
              </a:ext>
            </a:extLst>
          </p:cNvPr>
          <p:cNvSpPr/>
          <p:nvPr/>
        </p:nvSpPr>
        <p:spPr>
          <a:xfrm>
            <a:off x="158416" y="180472"/>
            <a:ext cx="10966784" cy="33528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(Mk. 10:42) Jesus said, “You know that the rulers in this world lord it over their people, and officials flaunt their authority over those under them.</a:t>
            </a:r>
          </a:p>
          <a:p>
            <a:pPr lvl="0">
              <a:defRPr/>
            </a:pPr>
            <a:r>
              <a:rPr lang="en-US" altLang="en-US" sz="4000" b="1" spc="-15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43 </a:t>
            </a:r>
            <a:r>
              <a:rPr lang="en-US" alt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among you it will be different. Whoever wants to be a leader among you must be your servant.”</a:t>
            </a:r>
          </a:p>
        </p:txBody>
      </p:sp>
    </p:spTree>
    <p:extLst>
      <p:ext uri="{BB962C8B-B14F-4D97-AF65-F5344CB8AC3E}">
        <p14:creationId xmlns:p14="http://schemas.microsoft.com/office/powerpoint/2010/main" val="168347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119412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 Pet. 3:1) In the same way, you wives, </a:t>
            </a: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be submissive to your own husbands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so that even if any of them are disobedient to the word, they may be won without a word by the behavior of their wives,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3000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as they observe your chaste and respectful behavior.</a:t>
            </a:r>
          </a:p>
        </p:txBody>
      </p:sp>
      <p:sp>
        <p:nvSpPr>
          <p:cNvPr id="3" name="Rounded Rectangle 8">
            <a:extLst>
              <a:ext uri="{FF2B5EF4-FFF2-40B4-BE49-F238E27FC236}">
                <a16:creationId xmlns="" xmlns:a16="http://schemas.microsoft.com/office/drawing/2014/main" id="{270AE79A-5808-46ED-99FC-90B83FDA897E}"/>
              </a:ext>
            </a:extLst>
          </p:cNvPr>
          <p:cNvSpPr/>
          <p:nvPr/>
        </p:nvSpPr>
        <p:spPr>
          <a:xfrm>
            <a:off x="4736432" y="1600200"/>
            <a:ext cx="7303168" cy="5080321"/>
          </a:xfrm>
          <a:prstGeom prst="roundRect">
            <a:avLst/>
          </a:prstGeom>
          <a:gradFill flip="none" rotWithShape="1">
            <a:gsLst>
              <a:gs pos="0">
                <a:srgbClr val="783C3C">
                  <a:shade val="30000"/>
                  <a:satMod val="115000"/>
                </a:srgbClr>
              </a:gs>
              <a:gs pos="50000">
                <a:srgbClr val="783C3C">
                  <a:shade val="67500"/>
                  <a:satMod val="115000"/>
                </a:srgbClr>
              </a:gs>
              <a:gs pos="100000">
                <a:srgbClr val="783C3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Submission is NOT…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BC8C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(1) Inequality.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BC8C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(Gal. 3:28; Gen. 1:27)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(2) Patriarchy or misogyny.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(Mk. 10:42-45; Eph. 5:25, 28; Col. 3:19; 1 Pet. 3:7)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4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4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4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ounded Rectangle 8">
            <a:extLst>
              <a:ext uri="{FF2B5EF4-FFF2-40B4-BE49-F238E27FC236}">
                <a16:creationId xmlns="" xmlns:a16="http://schemas.microsoft.com/office/drawing/2014/main" id="{102DEBAC-D1C4-4669-97A4-8B659110D8B1}"/>
              </a:ext>
            </a:extLst>
          </p:cNvPr>
          <p:cNvSpPr/>
          <p:nvPr/>
        </p:nvSpPr>
        <p:spPr>
          <a:xfrm>
            <a:off x="158416" y="180472"/>
            <a:ext cx="10966784" cy="33528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(Eph. 5:25) Husbands, love your wives,</a:t>
            </a:r>
          </a:p>
          <a:p>
            <a:pPr lvl="0">
              <a:defRPr/>
            </a:pPr>
            <a:r>
              <a:rPr lang="en-US" alt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just as Christ also loved the church and gave Himself up for her.</a:t>
            </a:r>
          </a:p>
          <a:p>
            <a:pPr lvl="0">
              <a:defRPr/>
            </a:pPr>
            <a:r>
              <a:rPr lang="en-US" alt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(Col. 3:19) Husbands, love your wives</a:t>
            </a:r>
          </a:p>
          <a:p>
            <a:pPr lvl="0">
              <a:defRPr/>
            </a:pPr>
            <a:r>
              <a:rPr lang="en-US" alt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never treat them harshly.</a:t>
            </a:r>
          </a:p>
        </p:txBody>
      </p:sp>
    </p:spTree>
    <p:extLst>
      <p:ext uri="{BB962C8B-B14F-4D97-AF65-F5344CB8AC3E}">
        <p14:creationId xmlns:p14="http://schemas.microsoft.com/office/powerpoint/2010/main" val="44494049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119412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 Pet. 3:1) In the same way, you wives, </a:t>
            </a: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be submissive to your own husbands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so that even if any of them are disobedient to the word, they may be won without a word by the behavior of their wives,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3000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as they observe your chaste and respectful behavior.</a:t>
            </a:r>
          </a:p>
        </p:txBody>
      </p:sp>
      <p:sp>
        <p:nvSpPr>
          <p:cNvPr id="3" name="Rounded Rectangle 8">
            <a:extLst>
              <a:ext uri="{FF2B5EF4-FFF2-40B4-BE49-F238E27FC236}">
                <a16:creationId xmlns="" xmlns:a16="http://schemas.microsoft.com/office/drawing/2014/main" id="{270AE79A-5808-46ED-99FC-90B83FDA897E}"/>
              </a:ext>
            </a:extLst>
          </p:cNvPr>
          <p:cNvSpPr/>
          <p:nvPr/>
        </p:nvSpPr>
        <p:spPr>
          <a:xfrm>
            <a:off x="4736432" y="1600200"/>
            <a:ext cx="7303168" cy="5080321"/>
          </a:xfrm>
          <a:prstGeom prst="roundRect">
            <a:avLst/>
          </a:prstGeom>
          <a:gradFill flip="none" rotWithShape="1">
            <a:gsLst>
              <a:gs pos="0">
                <a:srgbClr val="783C3C">
                  <a:shade val="30000"/>
                  <a:satMod val="115000"/>
                </a:srgbClr>
              </a:gs>
              <a:gs pos="50000">
                <a:srgbClr val="783C3C">
                  <a:shade val="67500"/>
                  <a:satMod val="115000"/>
                </a:srgbClr>
              </a:gs>
              <a:gs pos="100000">
                <a:srgbClr val="783C3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Submission is NOT…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BC8C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(1) Inequality.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BC8C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(Gal. 3:28; Gen. 1:27)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BC8C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(2) Patriarchy or misogyny.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BC8C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(Mk. 10:42-45; Eph. 5:25, 28; Col. 3:19; 1 Pet. 3:7)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(3) Unqualified authority.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(Acts 4:19; 5:29; 1 Pet. 2:13; Abigail in 1 Sam. 25)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4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4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119412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 Pet. 3:1) In the same way, you wives, </a:t>
            </a: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be submissive to your own husbands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so that even if any of them are disobedient to the word, they may be won without a word by the behavior of their wives,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3000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as they observe your chaste and respectful behavior.</a:t>
            </a:r>
          </a:p>
        </p:txBody>
      </p:sp>
      <p:sp>
        <p:nvSpPr>
          <p:cNvPr id="3" name="Rounded Rectangle 8">
            <a:extLst>
              <a:ext uri="{FF2B5EF4-FFF2-40B4-BE49-F238E27FC236}">
                <a16:creationId xmlns="" xmlns:a16="http://schemas.microsoft.com/office/drawing/2014/main" id="{270AE79A-5808-46ED-99FC-90B83FDA897E}"/>
              </a:ext>
            </a:extLst>
          </p:cNvPr>
          <p:cNvSpPr/>
          <p:nvPr/>
        </p:nvSpPr>
        <p:spPr>
          <a:xfrm>
            <a:off x="4736432" y="1600200"/>
            <a:ext cx="7303168" cy="5080321"/>
          </a:xfrm>
          <a:prstGeom prst="roundRect">
            <a:avLst/>
          </a:prstGeom>
          <a:gradFill flip="none" rotWithShape="1">
            <a:gsLst>
              <a:gs pos="0">
                <a:srgbClr val="783C3C">
                  <a:shade val="30000"/>
                  <a:satMod val="115000"/>
                </a:srgbClr>
              </a:gs>
              <a:gs pos="50000">
                <a:srgbClr val="783C3C">
                  <a:shade val="67500"/>
                  <a:satMod val="115000"/>
                </a:srgbClr>
              </a:gs>
              <a:gs pos="100000">
                <a:srgbClr val="783C3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Submission is NOT…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BC8C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(1) Inequality.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BC8C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(Gal. 3:28; Gen. 1:27)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BC8C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(2) Patriarchy or misogyny.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BC8C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(Mk. 10:42-45; Eph. 5:25, 28; Col. 3:19; 1 Pet. 3:7)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BC8C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(3) Unqualified authority.</a:t>
            </a:r>
          </a:p>
          <a:p>
            <a:pPr marL="457200" lvl="0">
              <a:defRPr/>
            </a:pPr>
            <a:r>
              <a:rPr lang="en-US" altLang="en-US" sz="2200" b="1" dirty="0">
                <a:solidFill>
                  <a:srgbClr val="BC8C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(Acts 4:19; 5:29; 1 Pet. 2:13; Abigail in 1 Sam. 25)</a:t>
            </a:r>
            <a:endParaRPr kumimoji="0" lang="en-US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BC8C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(4) Forced or involuntary.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(Men and women “read their own mail”)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8B73F34-4ED3-4248-85BC-8F43F8A3D8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052008"/>
            <a:ext cx="3604961" cy="24519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98CB1F8-1D23-4BEB-BFF5-8758507771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439" y="3052008"/>
            <a:ext cx="3604961" cy="2451929"/>
          </a:xfrm>
          <a:prstGeom prst="rect">
            <a:avLst/>
          </a:prstGeom>
        </p:spPr>
      </p:pic>
      <p:sp>
        <p:nvSpPr>
          <p:cNvPr id="11" name="Rounded Rectangle 8">
            <a:extLst>
              <a:ext uri="{FF2B5EF4-FFF2-40B4-BE49-F238E27FC236}">
                <a16:creationId xmlns="" xmlns:a16="http://schemas.microsoft.com/office/drawing/2014/main" id="{C7B61C64-4857-42E8-87CE-E3A9DF9ECB38}"/>
              </a:ext>
            </a:extLst>
          </p:cNvPr>
          <p:cNvSpPr/>
          <p:nvPr/>
        </p:nvSpPr>
        <p:spPr>
          <a:xfrm>
            <a:off x="1295400" y="838200"/>
            <a:ext cx="8229600" cy="1754846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Husbands are </a:t>
            </a:r>
            <a:r>
              <a:rPr kumimoji="0" lang="en-US" altLang="en-US" sz="5400" b="1" i="1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never</a:t>
            </a:r>
            <a:r>
              <a:rPr kumimoji="0" lang="en-US" altLang="en-US" sz="54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told to force their wives to submit!</a:t>
            </a:r>
            <a:endParaRPr kumimoji="0" lang="en-US" alt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23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119412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 Pet. 3:1) In the same way, you wives, </a:t>
            </a: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be submissive to your own husbands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so that even if any of them are disobedient to the word, they may be won without a word by the behavior of their wives,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3000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as they observe your chaste and respectful behavior.</a:t>
            </a:r>
          </a:p>
        </p:txBody>
      </p:sp>
      <p:sp>
        <p:nvSpPr>
          <p:cNvPr id="3" name="Rounded Rectangle 8">
            <a:extLst>
              <a:ext uri="{FF2B5EF4-FFF2-40B4-BE49-F238E27FC236}">
                <a16:creationId xmlns="" xmlns:a16="http://schemas.microsoft.com/office/drawing/2014/main" id="{270AE79A-5808-46ED-99FC-90B83FDA897E}"/>
              </a:ext>
            </a:extLst>
          </p:cNvPr>
          <p:cNvSpPr/>
          <p:nvPr/>
        </p:nvSpPr>
        <p:spPr>
          <a:xfrm>
            <a:off x="4736432" y="1600200"/>
            <a:ext cx="7303168" cy="5080321"/>
          </a:xfrm>
          <a:prstGeom prst="roundRect">
            <a:avLst/>
          </a:prstGeom>
          <a:gradFill flip="none" rotWithShape="1">
            <a:gsLst>
              <a:gs pos="0">
                <a:srgbClr val="783C3C">
                  <a:shade val="30000"/>
                  <a:satMod val="115000"/>
                </a:srgbClr>
              </a:gs>
              <a:gs pos="50000">
                <a:srgbClr val="783C3C">
                  <a:shade val="67500"/>
                  <a:satMod val="115000"/>
                </a:srgbClr>
              </a:gs>
              <a:gs pos="100000">
                <a:srgbClr val="783C3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-15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Submission is voluntarily surrendering one’s rights for the true good of: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kumimoji="0" lang="en-US" alt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the husband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(2) the family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(3) the </a:t>
            </a:r>
            <a:r>
              <a:rPr kumimoji="0" lang="en-US" alt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advancement of Jesus’ message of love and forgiveness</a:t>
            </a:r>
          </a:p>
        </p:txBody>
      </p:sp>
    </p:spTree>
    <p:extLst>
      <p:ext uri="{BB962C8B-B14F-4D97-AF65-F5344CB8AC3E}">
        <p14:creationId xmlns:p14="http://schemas.microsoft.com/office/powerpoint/2010/main" val="357771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119412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 Pet. 3:1) In the same way, you </a:t>
            </a:r>
            <a:r>
              <a:rPr kumimoji="0" lang="en-US" sz="4400" b="1" i="0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wives, be submissive to your own husbands 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 that </a:t>
            </a: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even if any of them are disobedient to the word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they may be won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without a word by the behavior of their wives,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3000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as they observe your chaste and respectful behavior.</a:t>
            </a:r>
          </a:p>
        </p:txBody>
      </p:sp>
    </p:spTree>
    <p:extLst>
      <p:ext uri="{BB962C8B-B14F-4D97-AF65-F5344CB8AC3E}">
        <p14:creationId xmlns:p14="http://schemas.microsoft.com/office/powerpoint/2010/main" val="73709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119412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 Pet. 3:1) In the same way, you </a:t>
            </a:r>
            <a:r>
              <a:rPr kumimoji="0" lang="en-US" sz="4400" b="1" i="0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wives, be submissive to your own husbands 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 that </a:t>
            </a: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even if any of them are disobedient to the word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they may be won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without a word by the behavior of their wives,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3000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as they observe your chaste and respectful behavior.</a:t>
            </a:r>
          </a:p>
        </p:txBody>
      </p:sp>
      <p:sp>
        <p:nvSpPr>
          <p:cNvPr id="4" name="Rounded Rectangle 8">
            <a:extLst>
              <a:ext uri="{FF2B5EF4-FFF2-40B4-BE49-F238E27FC236}">
                <a16:creationId xmlns="" xmlns:a16="http://schemas.microsoft.com/office/drawing/2014/main" id="{778F21E6-599B-4594-A9D6-7B59BDA474F3}"/>
              </a:ext>
            </a:extLst>
          </p:cNvPr>
          <p:cNvSpPr/>
          <p:nvPr/>
        </p:nvSpPr>
        <p:spPr>
          <a:xfrm>
            <a:off x="2133601" y="2197768"/>
            <a:ext cx="9978192" cy="4572000"/>
          </a:xfrm>
          <a:prstGeom prst="roundRect">
            <a:avLst/>
          </a:prstGeom>
          <a:gradFill flip="none" rotWithShape="1">
            <a:gsLst>
              <a:gs pos="0">
                <a:srgbClr val="783C3C">
                  <a:shade val="30000"/>
                  <a:satMod val="115000"/>
                </a:srgbClr>
              </a:gs>
              <a:gs pos="50000">
                <a:srgbClr val="783C3C">
                  <a:shade val="67500"/>
                  <a:satMod val="115000"/>
                </a:srgbClr>
              </a:gs>
              <a:gs pos="100000">
                <a:srgbClr val="783C3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-15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Peter isn’t </a:t>
            </a:r>
            <a:r>
              <a:rPr lang="en-US" alt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speaking to </a:t>
            </a:r>
            <a:r>
              <a:rPr kumimoji="0" lang="en-US" altLang="en-US" sz="4800" b="1" i="0" u="none" strike="noStrike" kern="1200" cap="none" spc="-15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ideal marriages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These husbands aren’t Christians.</a:t>
            </a:r>
          </a:p>
          <a:p>
            <a:pPr marL="457200" lvl="0">
              <a:defRPr/>
            </a:pPr>
            <a:r>
              <a:rPr lang="en-US" altLang="en-US" sz="2200" b="1" dirty="0" err="1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Jobes</a:t>
            </a:r>
            <a:r>
              <a:rPr lang="en-US" altLang="en-US" sz="22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(p.204), Schreiner (p.147), Grudem (p.145).</a:t>
            </a:r>
          </a:p>
          <a:p>
            <a:pPr marL="457200" lvl="0">
              <a:defRPr/>
            </a:pPr>
            <a:r>
              <a:rPr lang="en-US" altLang="en-US" sz="22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“Disobedient to the word” (1 Pet. 2:8).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Rebellious wives = persecution.</a:t>
            </a:r>
          </a:p>
          <a:p>
            <a:pPr marL="457200" lvl="0">
              <a:defRPr/>
            </a:pPr>
            <a:r>
              <a:rPr lang="en-US" altLang="en-US" sz="22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Context: persecution from government (v.13) and slave masters (2:18).</a:t>
            </a:r>
          </a:p>
          <a:p>
            <a:pPr marL="228600" lvl="0">
              <a:defRPr/>
            </a:pPr>
            <a:r>
              <a:rPr lang="en-US" alt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Any deviation was seen as a threat!</a:t>
            </a:r>
          </a:p>
          <a:p>
            <a:pPr marL="457200" lvl="0">
              <a:defRPr/>
            </a:pPr>
            <a:r>
              <a:rPr lang="en-US" alt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Karen H. </a:t>
            </a:r>
            <a:r>
              <a:rPr lang="en-US" altLang="en-US" sz="22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Jobes</a:t>
            </a:r>
            <a:r>
              <a:rPr lang="en-US" alt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Peter</a:t>
            </a:r>
            <a:r>
              <a:rPr lang="en-US" alt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Baker Exegetical Commentary on the New Testament (Grand Rapids, MI: Baker Academic, 2005), 203.</a:t>
            </a:r>
          </a:p>
        </p:txBody>
      </p:sp>
    </p:spTree>
    <p:extLst>
      <p:ext uri="{BB962C8B-B14F-4D97-AF65-F5344CB8AC3E}">
        <p14:creationId xmlns:p14="http://schemas.microsoft.com/office/powerpoint/2010/main" val="108795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2D9634D-FD17-41CF-8EA6-F2A7418A4632}"/>
              </a:ext>
            </a:extLst>
          </p:cNvPr>
          <p:cNvSpPr txBox="1"/>
          <p:nvPr/>
        </p:nvSpPr>
        <p:spPr>
          <a:xfrm>
            <a:off x="76200" y="70009"/>
            <a:ext cx="7620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Plutarch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(Greek Philosopher &amp; Historian (AD 46-119)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 algn="ctr">
              <a:defRPr/>
            </a:pPr>
            <a:r>
              <a:rPr lang="en-US" sz="24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Plutarch, </a:t>
            </a:r>
            <a:r>
              <a:rPr lang="en-US" sz="2400" i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Advice to Bride and Groom</a:t>
            </a:r>
            <a:r>
              <a:rPr lang="en-US" sz="24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140.19.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372572B-A54B-4416-9F02-AE3DB8E499D4}"/>
              </a:ext>
            </a:extLst>
          </p:cNvPr>
          <p:cNvSpPr txBox="1"/>
          <p:nvPr/>
        </p:nvSpPr>
        <p:spPr>
          <a:xfrm>
            <a:off x="152400" y="2209800"/>
            <a:ext cx="72464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“A wife ought not to make friends of her own,</a:t>
            </a:r>
          </a:p>
          <a:p>
            <a:pPr lvl="0" algn="ctr">
              <a:defRPr/>
            </a:pPr>
            <a:r>
              <a:rPr lang="en-US" sz="44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to enjoy her husband’s friends in common with him.”</a:t>
            </a:r>
          </a:p>
        </p:txBody>
      </p:sp>
    </p:spTree>
    <p:extLst>
      <p:ext uri="{BB962C8B-B14F-4D97-AF65-F5344CB8AC3E}">
        <p14:creationId xmlns:p14="http://schemas.microsoft.com/office/powerpoint/2010/main" val="75257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2D9634D-FD17-41CF-8EA6-F2A7418A4632}"/>
              </a:ext>
            </a:extLst>
          </p:cNvPr>
          <p:cNvSpPr txBox="1"/>
          <p:nvPr/>
        </p:nvSpPr>
        <p:spPr>
          <a:xfrm>
            <a:off x="76200" y="70009"/>
            <a:ext cx="7620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Plutarch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(Greek Philosopher &amp; Historian (AD 46-119)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Plutarch,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Advice to Bride and Groom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140.19.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372572B-A54B-4416-9F02-AE3DB8E499D4}"/>
              </a:ext>
            </a:extLst>
          </p:cNvPr>
          <p:cNvSpPr txBox="1"/>
          <p:nvPr/>
        </p:nvSpPr>
        <p:spPr>
          <a:xfrm>
            <a:off x="152400" y="2209800"/>
            <a:ext cx="72464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“It is [expected] for a wife to worship and to know only the gods that her husband believes in,</a:t>
            </a:r>
          </a:p>
          <a:p>
            <a:pPr lvl="0" algn="ctr">
              <a:defRPr/>
            </a:pPr>
            <a:r>
              <a:rPr lang="en-US" sz="44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to shut the front door tight upon all [strange] rituals and outlandish superstitions.”</a:t>
            </a:r>
            <a:endParaRPr kumimoji="0" lang="en-US" sz="4400" b="0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67089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119412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Pet. 3:1) In the same way, you wives, be submissive to your own husbands so that even if any of them are disobedient to the word, they may be won without a word by the behavior of their wives,</a:t>
            </a:r>
          </a:p>
          <a:p>
            <a:r>
              <a:rPr lang="en-US" sz="4400" b="1" spc="-150" baseline="3000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 they observe your chaste and respectful behavior.</a:t>
            </a:r>
          </a:p>
        </p:txBody>
      </p:sp>
    </p:spTree>
    <p:extLst>
      <p:ext uri="{BB962C8B-B14F-4D97-AF65-F5344CB8AC3E}">
        <p14:creationId xmlns:p14="http://schemas.microsoft.com/office/powerpoint/2010/main" val="113132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3CF42C5-DD46-4C01-91A9-FEBD4BD4D7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5A168D6-B948-4579-914D-43281400CD52}"/>
              </a:ext>
            </a:extLst>
          </p:cNvPr>
          <p:cNvSpPr txBox="1"/>
          <p:nvPr/>
        </p:nvSpPr>
        <p:spPr>
          <a:xfrm>
            <a:off x="76200" y="70009"/>
            <a:ext cx="777239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Karen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Jobes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(New Testament Scholar)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 algn="ctr">
              <a:defRPr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Karen H.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Jobes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Peter, Baker Exegetical Commentary on the New Testament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(Grand Rapids, MI: Baker Academic, 2005), 183.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821F98C-E6A5-4568-B4DD-F6C37B21B247}"/>
              </a:ext>
            </a:extLst>
          </p:cNvPr>
          <p:cNvSpPr txBox="1"/>
          <p:nvPr/>
        </p:nvSpPr>
        <p:spPr>
          <a:xfrm>
            <a:off x="152400" y="2374232"/>
            <a:ext cx="7620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“The Egyptian Isis cult was viewed as a threat to the Roman way of life</a:t>
            </a:r>
          </a:p>
          <a:p>
            <a:pPr lvl="0" algn="ctr">
              <a:defRPr/>
            </a:pPr>
            <a:r>
              <a:rPr lang="en-US" sz="44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because it permitted a woman authority over her husband.”</a:t>
            </a:r>
          </a:p>
        </p:txBody>
      </p:sp>
      <p:pic>
        <p:nvPicPr>
          <p:cNvPr id="7" name="Picture 2" descr="1 Peter (Baker Exegetical Commentary on the New Testament): Jobes, Karen  H., Yarbrough, Robert, Jipp, Joshua: 8601300497310: Amazon.com: Books">
            <a:extLst>
              <a:ext uri="{FF2B5EF4-FFF2-40B4-BE49-F238E27FC236}">
                <a16:creationId xmlns="" xmlns:a16="http://schemas.microsoft.com/office/drawing/2014/main" id="{8B0AEE51-152B-4C24-9EE4-354A23D03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797" y="-1"/>
            <a:ext cx="42672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85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119412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 Pet. 3:1) In the same way, you wives, be submissive to your own husbands so that </a:t>
            </a: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even if any of them are disobedient to the word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they may be won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without a word by the behavior of their wives,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3000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as they observe your chaste and respectful behavior.</a:t>
            </a:r>
          </a:p>
        </p:txBody>
      </p:sp>
      <p:sp>
        <p:nvSpPr>
          <p:cNvPr id="5" name="Rounded Rectangle 8">
            <a:extLst>
              <a:ext uri="{FF2B5EF4-FFF2-40B4-BE49-F238E27FC236}">
                <a16:creationId xmlns="" xmlns:a16="http://schemas.microsoft.com/office/drawing/2014/main" id="{1E34ADD9-7039-41BA-82F6-5870A41A6A17}"/>
              </a:ext>
            </a:extLst>
          </p:cNvPr>
          <p:cNvSpPr/>
          <p:nvPr/>
        </p:nvSpPr>
        <p:spPr>
          <a:xfrm>
            <a:off x="2133601" y="2197768"/>
            <a:ext cx="9978192" cy="4572000"/>
          </a:xfrm>
          <a:prstGeom prst="roundRect">
            <a:avLst/>
          </a:prstGeom>
          <a:gradFill flip="none" rotWithShape="1">
            <a:gsLst>
              <a:gs pos="0">
                <a:srgbClr val="783C3C">
                  <a:shade val="30000"/>
                  <a:satMod val="115000"/>
                </a:srgbClr>
              </a:gs>
              <a:gs pos="50000">
                <a:srgbClr val="783C3C">
                  <a:shade val="67500"/>
                  <a:satMod val="115000"/>
                </a:srgbClr>
              </a:gs>
              <a:gs pos="100000">
                <a:srgbClr val="783C3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-15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Peter isn’t </a:t>
            </a:r>
            <a:r>
              <a:rPr lang="en-US" alt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speaking to </a:t>
            </a:r>
            <a:r>
              <a:rPr kumimoji="0" lang="en-US" altLang="en-US" sz="4800" b="1" i="0" u="none" strike="noStrike" kern="1200" cap="none" spc="-15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ideal marriages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These husbands aren’t Christians.</a:t>
            </a:r>
          </a:p>
          <a:p>
            <a:pPr marL="457200" lvl="0">
              <a:defRPr/>
            </a:pPr>
            <a:r>
              <a:rPr lang="en-US" altLang="en-US" sz="2200" b="1" dirty="0" err="1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Jobes</a:t>
            </a:r>
            <a:r>
              <a:rPr lang="en-US" altLang="en-US" sz="22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(p.204), Schreiner (p.147), Grudem (p.145).</a:t>
            </a:r>
          </a:p>
          <a:p>
            <a:pPr marL="457200" lvl="0">
              <a:defRPr/>
            </a:pPr>
            <a:r>
              <a:rPr lang="en-US" altLang="en-US" sz="22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“Disobedient to the word” (1 Pet. 2:8).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Rebellious wives = persecution.</a:t>
            </a:r>
          </a:p>
          <a:p>
            <a:pPr marL="457200" lvl="0">
              <a:defRPr/>
            </a:pPr>
            <a:r>
              <a:rPr lang="en-US" altLang="en-US" sz="22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Context: persecution from government (v.13) and slave masters (2:18).</a:t>
            </a:r>
          </a:p>
          <a:p>
            <a:pPr marL="228600" lvl="0">
              <a:defRPr/>
            </a:pPr>
            <a:r>
              <a:rPr lang="en-US" alt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Any deviation was seen as a threat!</a:t>
            </a:r>
          </a:p>
          <a:p>
            <a:pPr marL="457200" lvl="0">
              <a:defRPr/>
            </a:pPr>
            <a:r>
              <a:rPr lang="en-US" alt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Karen H. </a:t>
            </a:r>
            <a:r>
              <a:rPr lang="en-US" altLang="en-US" sz="22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Jobes</a:t>
            </a:r>
            <a:r>
              <a:rPr lang="en-US" alt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Peter</a:t>
            </a:r>
            <a:r>
              <a:rPr lang="en-US" alt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Baker Exegetical Commentary on the New Testament (Grand Rapids, MI: Baker Academic, 2005), 203.</a:t>
            </a:r>
          </a:p>
        </p:txBody>
      </p:sp>
      <p:sp>
        <p:nvSpPr>
          <p:cNvPr id="6" name="Rounded Rectangle 8">
            <a:extLst>
              <a:ext uri="{FF2B5EF4-FFF2-40B4-BE49-F238E27FC236}">
                <a16:creationId xmlns="" xmlns:a16="http://schemas.microsoft.com/office/drawing/2014/main" id="{37BC0CCB-0971-4AC4-9C72-F6DB0C4E861B}"/>
              </a:ext>
            </a:extLst>
          </p:cNvPr>
          <p:cNvSpPr/>
          <p:nvPr/>
        </p:nvSpPr>
        <p:spPr>
          <a:xfrm>
            <a:off x="98330" y="304800"/>
            <a:ext cx="6934200" cy="4012774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was the best way to avoid persecution?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3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Love!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01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119412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 Pet. 3:1) </a:t>
            </a: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 the same way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you wives, be submissive to your own husbands so that even if any of them are disobedient to the word, they may be won without a word by the behavior of their wives,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3000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as they observe your chaste and respectful behavior.</a:t>
            </a:r>
          </a:p>
        </p:txBody>
      </p:sp>
      <p:sp>
        <p:nvSpPr>
          <p:cNvPr id="4" name="Rounded Rectangle 8">
            <a:extLst>
              <a:ext uri="{FF2B5EF4-FFF2-40B4-BE49-F238E27FC236}">
                <a16:creationId xmlns="" xmlns:a16="http://schemas.microsoft.com/office/drawing/2014/main" id="{5B8FBB64-3206-49AA-9D4B-9E9CE9330321}"/>
              </a:ext>
            </a:extLst>
          </p:cNvPr>
          <p:cNvSpPr/>
          <p:nvPr/>
        </p:nvSpPr>
        <p:spPr>
          <a:xfrm>
            <a:off x="914400" y="3733800"/>
            <a:ext cx="10617798" cy="2328350"/>
          </a:xfrm>
          <a:prstGeom prst="roundRect">
            <a:avLst/>
          </a:prstGeom>
          <a:gradFill flip="none" rotWithShape="1">
            <a:gsLst>
              <a:gs pos="0">
                <a:srgbClr val="783C3C">
                  <a:shade val="30000"/>
                  <a:satMod val="115000"/>
                </a:srgbClr>
              </a:gs>
              <a:gs pos="50000">
                <a:srgbClr val="783C3C">
                  <a:shade val="67500"/>
                  <a:satMod val="115000"/>
                </a:srgbClr>
              </a:gs>
              <a:gs pos="100000">
                <a:srgbClr val="783C3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en-US" sz="4800" b="1" spc="-150" dirty="0"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#1. Follow the example of Jesus</a:t>
            </a:r>
          </a:p>
          <a:p>
            <a:pPr marL="228600" lvl="0">
              <a:defRPr/>
            </a:pPr>
            <a:r>
              <a:rPr lang="en-US" alt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 Pet. 2:21) Christ suffered for you, leaving you an </a:t>
            </a:r>
            <a:r>
              <a:rPr lang="en-US" altLang="en-US" sz="4400" b="1" u="sng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en-US" alt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for you to follow in His steps.</a:t>
            </a:r>
          </a:p>
        </p:txBody>
      </p:sp>
    </p:spTree>
    <p:extLst>
      <p:ext uri="{BB962C8B-B14F-4D97-AF65-F5344CB8AC3E}">
        <p14:creationId xmlns:p14="http://schemas.microsoft.com/office/powerpoint/2010/main" val="228461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119412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 Pet. 3:1) In the same way, you wives, be submissive to your own husbands so that even if any of them are disobedient to the word, </a:t>
            </a: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they may be won without a word by the behavior of their wives</a:t>
            </a:r>
            <a:r>
              <a:rPr kumimoji="0" lang="en-US" sz="4400" b="1" i="0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cap="none" spc="-150" normalizeH="0" baseline="3000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</a:t>
            </a:r>
            <a:r>
              <a:rPr kumimoji="0" lang="en-US" sz="4400" b="1" i="0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as they observe your </a:t>
            </a: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chaste</a:t>
            </a:r>
            <a:r>
              <a:rPr kumimoji="0" lang="en-US" sz="4400" b="1" i="0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and </a:t>
            </a: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respectful</a:t>
            </a:r>
            <a:r>
              <a:rPr kumimoji="0" lang="en-US" sz="4400" b="1" i="0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behavior.</a:t>
            </a:r>
          </a:p>
        </p:txBody>
      </p:sp>
      <p:sp>
        <p:nvSpPr>
          <p:cNvPr id="4" name="Rounded Rectangle 8">
            <a:extLst>
              <a:ext uri="{FF2B5EF4-FFF2-40B4-BE49-F238E27FC236}">
                <a16:creationId xmlns="" xmlns:a16="http://schemas.microsoft.com/office/drawing/2014/main" id="{3D8299BE-AF5C-4BD5-A732-9D1A02ED2A87}"/>
              </a:ext>
            </a:extLst>
          </p:cNvPr>
          <p:cNvSpPr/>
          <p:nvPr/>
        </p:nvSpPr>
        <p:spPr>
          <a:xfrm>
            <a:off x="50202" y="3615250"/>
            <a:ext cx="12069606" cy="3126446"/>
          </a:xfrm>
          <a:prstGeom prst="roundRect">
            <a:avLst/>
          </a:prstGeom>
          <a:gradFill flip="none" rotWithShape="1">
            <a:gsLst>
              <a:gs pos="0">
                <a:srgbClr val="783C3C">
                  <a:shade val="30000"/>
                  <a:satMod val="115000"/>
                </a:srgbClr>
              </a:gs>
              <a:gs pos="50000">
                <a:srgbClr val="783C3C">
                  <a:shade val="67500"/>
                  <a:satMod val="115000"/>
                </a:srgbClr>
              </a:gs>
              <a:gs pos="100000">
                <a:srgbClr val="783C3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en-US" sz="4800" b="1" spc="-150" dirty="0"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#2. Live an attractive and winsome lifestyle</a:t>
            </a:r>
            <a:endParaRPr kumimoji="0" lang="en-US" altLang="en-US" sz="4800" b="1" i="0" u="none" strike="noStrike" kern="1200" cap="none" spc="-150" normalizeH="0" baseline="0" noProof="0" dirty="0">
              <a:ln>
                <a:noFill/>
              </a:ln>
              <a:solidFill>
                <a:srgbClr val="C0504D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lvl="0">
              <a:defRPr/>
            </a:pPr>
            <a:r>
              <a:rPr lang="en-US" alt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Never underestimate the evidence of love!</a:t>
            </a:r>
          </a:p>
          <a:p>
            <a:pPr marL="228600" lvl="0">
              <a:defRPr/>
            </a:pPr>
            <a:r>
              <a:rPr lang="en-US" alt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“Chaste” (</a:t>
            </a:r>
            <a:r>
              <a:rPr lang="en-US" altLang="en-US" sz="4400" b="1" i="1" spc="-15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hagnon</a:t>
            </a:r>
            <a:r>
              <a:rPr lang="en-US" alt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means “pure” (</a:t>
            </a:r>
            <a:r>
              <a:rPr lang="en-US" altLang="en-US" sz="4400" b="1" spc="-15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BDAG</a:t>
            </a:r>
            <a:r>
              <a:rPr lang="en-US" alt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p.13).</a:t>
            </a:r>
          </a:p>
          <a:p>
            <a:pPr marL="228600" lvl="0">
              <a:defRPr/>
            </a:pPr>
            <a:r>
              <a:rPr lang="en-US" alt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“Respectful” because men are profoundly insecure!</a:t>
            </a:r>
          </a:p>
        </p:txBody>
      </p:sp>
      <p:sp>
        <p:nvSpPr>
          <p:cNvPr id="6" name="Rounded Rectangle 8">
            <a:extLst>
              <a:ext uri="{FF2B5EF4-FFF2-40B4-BE49-F238E27FC236}">
                <a16:creationId xmlns="" xmlns:a16="http://schemas.microsoft.com/office/drawing/2014/main" id="{C4A4164E-1A35-44C7-9055-369B7EBA9931}"/>
              </a:ext>
            </a:extLst>
          </p:cNvPr>
          <p:cNvSpPr/>
          <p:nvPr/>
        </p:nvSpPr>
        <p:spPr>
          <a:xfrm>
            <a:off x="609600" y="304800"/>
            <a:ext cx="8153400" cy="1909012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Respectful words break the toxic cycle of verbal attacks!</a:t>
            </a:r>
            <a:endParaRPr lang="en-US" altLang="en-US" sz="48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54078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119412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Pet. 3:3) Your adornment must not be merely external: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braiding the hair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wearing gold jewelry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or putting on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dresses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ounded Rectangle 8">
            <a:extLst>
              <a:ext uri="{FF2B5EF4-FFF2-40B4-BE49-F238E27FC236}">
                <a16:creationId xmlns="" xmlns:a16="http://schemas.microsoft.com/office/drawing/2014/main" id="{8182A109-0842-453C-9A8F-B90AFB57C207}"/>
              </a:ext>
            </a:extLst>
          </p:cNvPr>
          <p:cNvSpPr/>
          <p:nvPr/>
        </p:nvSpPr>
        <p:spPr>
          <a:xfrm>
            <a:off x="4495800" y="1600200"/>
            <a:ext cx="7543800" cy="3465096"/>
          </a:xfrm>
          <a:prstGeom prst="roundRect">
            <a:avLst/>
          </a:prstGeom>
          <a:gradFill flip="none" rotWithShape="1">
            <a:gsLst>
              <a:gs pos="0">
                <a:srgbClr val="783C3C">
                  <a:shade val="30000"/>
                  <a:satMod val="115000"/>
                </a:srgbClr>
              </a:gs>
              <a:gs pos="50000">
                <a:srgbClr val="783C3C">
                  <a:shade val="67500"/>
                  <a:satMod val="115000"/>
                </a:srgbClr>
              </a:gs>
              <a:gs pos="100000">
                <a:srgbClr val="783C3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en-US" sz="4800" b="1" spc="-150" dirty="0"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#3. Avoid needless suspicion</a:t>
            </a:r>
            <a:endParaRPr kumimoji="0" lang="en-US" altLang="en-US" sz="4800" b="1" i="0" u="none" strike="noStrike" kern="1200" cap="none" spc="-150" normalizeH="0" baseline="0" noProof="0" dirty="0">
              <a:ln>
                <a:noFill/>
              </a:ln>
              <a:solidFill>
                <a:srgbClr val="C0504D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lvl="0">
              <a:defRPr/>
            </a:pPr>
            <a:r>
              <a:rPr lang="en-US" alt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Men interpreted cosmetics as a sign of </a:t>
            </a:r>
            <a:r>
              <a:rPr lang="en-US" altLang="en-US" sz="44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seduction</a:t>
            </a:r>
            <a:r>
              <a:rPr lang="en-US" alt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altLang="en-US" sz="44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infidelity</a:t>
            </a:r>
            <a:r>
              <a:rPr lang="en-US" alt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0">
              <a:defRPr/>
            </a:pPr>
            <a:r>
              <a:rPr lang="en-US" alt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Philo, </a:t>
            </a:r>
            <a:r>
              <a:rPr lang="en-US" altLang="en-US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 the Virtues</a:t>
            </a:r>
            <a:r>
              <a:rPr lang="en-US" alt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7.39</a:t>
            </a:r>
          </a:p>
          <a:p>
            <a:pPr marL="457200" lvl="0">
              <a:defRPr/>
            </a:pPr>
            <a:r>
              <a:rPr lang="en-US" alt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Plutarch, </a:t>
            </a:r>
            <a:r>
              <a:rPr lang="en-US" altLang="en-US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Advice to Bride and Groom</a:t>
            </a:r>
            <a:r>
              <a:rPr lang="en-US" alt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30</a:t>
            </a:r>
          </a:p>
          <a:p>
            <a:pPr marL="457200" lvl="0">
              <a:defRPr/>
            </a:pPr>
            <a:r>
              <a:rPr lang="en-US" alt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Xenophon, </a:t>
            </a:r>
            <a:r>
              <a:rPr lang="en-US" altLang="en-US" sz="2400" b="1" i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Oeconomicus</a:t>
            </a:r>
            <a:r>
              <a:rPr lang="en-US" alt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10.2</a:t>
            </a:r>
          </a:p>
        </p:txBody>
      </p:sp>
      <p:sp>
        <p:nvSpPr>
          <p:cNvPr id="4" name="Rounded Rectangle 8">
            <a:extLst>
              <a:ext uri="{FF2B5EF4-FFF2-40B4-BE49-F238E27FC236}">
                <a16:creationId xmlns="" xmlns:a16="http://schemas.microsoft.com/office/drawing/2014/main" id="{A6683D9B-10C7-4140-921C-761B78B2F816}"/>
              </a:ext>
            </a:extLst>
          </p:cNvPr>
          <p:cNvSpPr/>
          <p:nvPr/>
        </p:nvSpPr>
        <p:spPr>
          <a:xfrm>
            <a:off x="304800" y="4921551"/>
            <a:ext cx="9296400" cy="1883025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Picture how this would appear in a 1</a:t>
            </a:r>
            <a:r>
              <a:rPr lang="en-US" altLang="en-US" sz="5400" b="1" spc="-15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alt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century context…</a:t>
            </a:r>
            <a:endParaRPr lang="en-US" altLang="en-US" sz="48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30703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119412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 Pet. 3:4) Instead, let it be </a:t>
            </a: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hidden person of the heart</a:t>
            </a:r>
            <a:r>
              <a:rPr kumimoji="0" lang="en-US" sz="4400" b="1" i="0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with the imperishable quality of a </a:t>
            </a: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gentle</a:t>
            </a:r>
            <a:r>
              <a:rPr kumimoji="0" lang="en-US" sz="4400" b="1" i="0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and </a:t>
            </a: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quiet spirit</a:t>
            </a:r>
            <a:r>
              <a:rPr kumimoji="0" lang="en-US" sz="4400" b="1" i="0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which is precious in the sight of God.</a:t>
            </a:r>
          </a:p>
        </p:txBody>
      </p:sp>
      <p:sp>
        <p:nvSpPr>
          <p:cNvPr id="4" name="Rounded Rectangle 8">
            <a:extLst>
              <a:ext uri="{FF2B5EF4-FFF2-40B4-BE49-F238E27FC236}">
                <a16:creationId xmlns="" xmlns:a16="http://schemas.microsoft.com/office/drawing/2014/main" id="{6982E6E1-2840-4D6C-889D-32BA9CABE173}"/>
              </a:ext>
            </a:extLst>
          </p:cNvPr>
          <p:cNvSpPr/>
          <p:nvPr/>
        </p:nvSpPr>
        <p:spPr>
          <a:xfrm>
            <a:off x="1544050" y="2233864"/>
            <a:ext cx="10523622" cy="3251520"/>
          </a:xfrm>
          <a:prstGeom prst="roundRect">
            <a:avLst/>
          </a:prstGeom>
          <a:gradFill flip="none" rotWithShape="1">
            <a:gsLst>
              <a:gs pos="0">
                <a:srgbClr val="783C3C">
                  <a:shade val="30000"/>
                  <a:satMod val="115000"/>
                </a:srgbClr>
              </a:gs>
              <a:gs pos="50000">
                <a:srgbClr val="783C3C">
                  <a:shade val="67500"/>
                  <a:satMod val="115000"/>
                </a:srgbClr>
              </a:gs>
              <a:gs pos="100000">
                <a:srgbClr val="783C3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#4. Trust in </a:t>
            </a:r>
            <a:r>
              <a:rPr kumimoji="0" lang="en-US" altLang="en-US" sz="4800" b="1" i="1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love</a:t>
            </a:r>
            <a:r>
              <a:rPr kumimoji="0" lang="en-US" alt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—not </a:t>
            </a:r>
            <a:r>
              <a:rPr kumimoji="0" lang="en-US" altLang="en-US" sz="4800" b="1" i="1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looks</a:t>
            </a:r>
          </a:p>
          <a:p>
            <a:pPr marL="228600" lvl="0">
              <a:defRPr/>
            </a:pPr>
            <a:r>
              <a:rPr lang="en-US" alt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“Gentle” (</a:t>
            </a:r>
            <a:r>
              <a:rPr lang="en-US" altLang="en-US" sz="4400" b="1" i="1" spc="-15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praüs</a:t>
            </a:r>
            <a:r>
              <a:rPr lang="en-US" alt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is restraint—not weakness.</a:t>
            </a:r>
            <a:endParaRPr kumimoji="0" lang="en-US" altLang="en-US" sz="44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lvl="0">
              <a:defRPr/>
            </a:pPr>
            <a:r>
              <a:rPr lang="en-US" alt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Matthew 5:5; 11:29; 21:5</a:t>
            </a:r>
          </a:p>
          <a:p>
            <a:pPr marL="228600" lvl="0">
              <a:defRPr/>
            </a:pPr>
            <a:r>
              <a:rPr lang="en-US" alt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“Quiet” relates to winning their husbands “without a word by [their] behavior” (v.1).</a:t>
            </a:r>
          </a:p>
        </p:txBody>
      </p:sp>
    </p:spTree>
    <p:extLst>
      <p:ext uri="{BB962C8B-B14F-4D97-AF65-F5344CB8AC3E}">
        <p14:creationId xmlns:p14="http://schemas.microsoft.com/office/powerpoint/2010/main" val="351537249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119412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 Pet. 3:4) Instead, let it be the hidden person of the heart, with the </a:t>
            </a: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imperishable quality</a:t>
            </a:r>
            <a:r>
              <a:rPr kumimoji="0" lang="en-US" sz="4400" b="1" i="0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of a gentle and quiet spirit, which is precious in the sight of God.</a:t>
            </a:r>
          </a:p>
        </p:txBody>
      </p:sp>
      <p:sp>
        <p:nvSpPr>
          <p:cNvPr id="7" name="Rounded Rectangle 8">
            <a:extLst>
              <a:ext uri="{FF2B5EF4-FFF2-40B4-BE49-F238E27FC236}">
                <a16:creationId xmlns="" xmlns:a16="http://schemas.microsoft.com/office/drawing/2014/main" id="{EB023783-CC49-457D-AD71-9BE34F263D65}"/>
              </a:ext>
            </a:extLst>
          </p:cNvPr>
          <p:cNvSpPr/>
          <p:nvPr/>
        </p:nvSpPr>
        <p:spPr>
          <a:xfrm>
            <a:off x="2514600" y="2200874"/>
            <a:ext cx="8478259" cy="3452049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(Prov. 31:10, 30) An excellent wife, who can find? Her worth is far above jewels.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Charm is deceitful and beauty is vain,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but a woman who fears the LORD, she shall be praised.</a:t>
            </a:r>
            <a:endParaRPr kumimoji="0" lang="en-US" altLang="en-US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37668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1194127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Pet. 3:5) For in this way in former times the holy women also, who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hoped in God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used to adorn themselves, being submissive to their own husbands.</a:t>
            </a:r>
          </a:p>
          <a:p>
            <a:r>
              <a:rPr lang="en-US" sz="4400" b="1" spc="-150" baseline="3000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Sarah obeyed Abraham, calling him lord,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you have become her children if you do what is right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without being frightened by any fear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ounded Rectangle 8">
            <a:extLst>
              <a:ext uri="{FF2B5EF4-FFF2-40B4-BE49-F238E27FC236}">
                <a16:creationId xmlns="" xmlns:a16="http://schemas.microsoft.com/office/drawing/2014/main" id="{8828272A-4EA1-41C9-B161-BE58EE321B38}"/>
              </a:ext>
            </a:extLst>
          </p:cNvPr>
          <p:cNvSpPr/>
          <p:nvPr/>
        </p:nvSpPr>
        <p:spPr>
          <a:xfrm>
            <a:off x="9717504" y="2237872"/>
            <a:ext cx="2035270" cy="543576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Genesis 18:12</a:t>
            </a:r>
            <a:endParaRPr lang="en-US" alt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8">
            <a:extLst>
              <a:ext uri="{FF2B5EF4-FFF2-40B4-BE49-F238E27FC236}">
                <a16:creationId xmlns="" xmlns:a16="http://schemas.microsoft.com/office/drawing/2014/main" id="{29AB9C55-D74D-47DC-8545-7F83CAB6A43B}"/>
              </a:ext>
            </a:extLst>
          </p:cNvPr>
          <p:cNvSpPr/>
          <p:nvPr/>
        </p:nvSpPr>
        <p:spPr>
          <a:xfrm>
            <a:off x="332872" y="4291264"/>
            <a:ext cx="11658600" cy="2309047"/>
          </a:xfrm>
          <a:prstGeom prst="roundRect">
            <a:avLst/>
          </a:prstGeom>
          <a:gradFill flip="none" rotWithShape="1">
            <a:gsLst>
              <a:gs pos="0">
                <a:srgbClr val="783C3C">
                  <a:shade val="30000"/>
                  <a:satMod val="115000"/>
                </a:srgbClr>
              </a:gs>
              <a:gs pos="50000">
                <a:srgbClr val="783C3C">
                  <a:shade val="67500"/>
                  <a:satMod val="115000"/>
                </a:srgbClr>
              </a:gs>
              <a:gs pos="100000">
                <a:srgbClr val="783C3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#5. Trust God for the growth of your marriage</a:t>
            </a:r>
          </a:p>
          <a:p>
            <a:pPr marL="228600" lvl="0">
              <a:defRPr/>
            </a:pPr>
            <a:r>
              <a:rPr lang="en-US" alt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are not supposed to fear humans (1 Pet. 3:14), only God (1 Pet. 1:17; 2:17).</a:t>
            </a:r>
          </a:p>
        </p:txBody>
      </p:sp>
    </p:spTree>
    <p:extLst>
      <p:ext uri="{BB962C8B-B14F-4D97-AF65-F5344CB8AC3E}">
        <p14:creationId xmlns:p14="http://schemas.microsoft.com/office/powerpoint/2010/main" val="418929521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119412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Pet. 3:7) You husbands, in the same way, live with your wives in an understanding way, as with someone weaker, since she is a woman.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Show her honor as a fellow heir of the grace of life,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that your prayers will not be hindered.</a:t>
            </a:r>
          </a:p>
        </p:txBody>
      </p:sp>
    </p:spTree>
    <p:extLst>
      <p:ext uri="{BB962C8B-B14F-4D97-AF65-F5344CB8AC3E}">
        <p14:creationId xmlns:p14="http://schemas.microsoft.com/office/powerpoint/2010/main" val="139010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119412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 Pet. 3:7) You husbands, </a:t>
            </a: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 the same way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live with your wives in an understanding way, as with someone weaker, since she is a woman.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Show her honor as a fellow heir of the grace of life,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 that your prayers will not be hindered.</a:t>
            </a:r>
          </a:p>
        </p:txBody>
      </p:sp>
      <p:sp>
        <p:nvSpPr>
          <p:cNvPr id="4" name="Rounded Rectangle 8">
            <a:extLst>
              <a:ext uri="{FF2B5EF4-FFF2-40B4-BE49-F238E27FC236}">
                <a16:creationId xmlns="" xmlns:a16="http://schemas.microsoft.com/office/drawing/2014/main" id="{792E601D-1FF0-45D0-B8B6-F9E6B15C737E}"/>
              </a:ext>
            </a:extLst>
          </p:cNvPr>
          <p:cNvSpPr/>
          <p:nvPr/>
        </p:nvSpPr>
        <p:spPr>
          <a:xfrm>
            <a:off x="5486400" y="914400"/>
            <a:ext cx="6531070" cy="1752600"/>
          </a:xfrm>
          <a:prstGeom prst="roundRect">
            <a:avLst/>
          </a:prstGeom>
          <a:gradFill flip="none" rotWithShape="1">
            <a:gsLst>
              <a:gs pos="0">
                <a:srgbClr val="783C3C">
                  <a:shade val="30000"/>
                  <a:satMod val="115000"/>
                </a:srgbClr>
              </a:gs>
              <a:gs pos="50000">
                <a:srgbClr val="783C3C">
                  <a:shade val="67500"/>
                  <a:satMod val="115000"/>
                </a:srgbClr>
              </a:gs>
              <a:gs pos="100000">
                <a:srgbClr val="783C3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same way that Jesus loved us (1 Pet. 2:21-25).</a:t>
            </a:r>
            <a:endParaRPr kumimoji="0" lang="en-US" altLang="en-US" sz="44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21547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1194127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Pet. 3:3) Your adornment must not be merely external: braiding the hair, wearing gold jewelry, or putting on dresses.</a:t>
            </a:r>
          </a:p>
          <a:p>
            <a:r>
              <a:rPr lang="en-US" sz="4400" b="1" spc="-150" baseline="3000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Instead, let it be the hidden person of the heart, with the imperishable quality of a gentle and quiet spirit, which is precious in the sight of God.</a:t>
            </a:r>
          </a:p>
        </p:txBody>
      </p:sp>
    </p:spTree>
    <p:extLst>
      <p:ext uri="{BB962C8B-B14F-4D97-AF65-F5344CB8AC3E}">
        <p14:creationId xmlns:p14="http://schemas.microsoft.com/office/powerpoint/2010/main" val="395912323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119412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Pet. 3:7) You husbands, in the same way,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live with your wives in an understanding way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as with someone weaker, since she is a woman.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Show her honor as a fellow heir of the grace of life,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that your prayers will not be hindered.</a:t>
            </a:r>
          </a:p>
        </p:txBody>
      </p:sp>
      <p:sp>
        <p:nvSpPr>
          <p:cNvPr id="3" name="Rounded Rectangle 8">
            <a:extLst>
              <a:ext uri="{FF2B5EF4-FFF2-40B4-BE49-F238E27FC236}">
                <a16:creationId xmlns="" xmlns:a16="http://schemas.microsoft.com/office/drawing/2014/main" id="{D074FF7E-B43B-425F-B461-95B3C624E814}"/>
              </a:ext>
            </a:extLst>
          </p:cNvPr>
          <p:cNvSpPr/>
          <p:nvPr/>
        </p:nvSpPr>
        <p:spPr>
          <a:xfrm>
            <a:off x="5899480" y="1564104"/>
            <a:ext cx="5410200" cy="2667000"/>
          </a:xfrm>
          <a:prstGeom prst="roundRect">
            <a:avLst/>
          </a:prstGeom>
          <a:gradFill flip="none" rotWithShape="1">
            <a:gsLst>
              <a:gs pos="0">
                <a:srgbClr val="783C3C">
                  <a:shade val="30000"/>
                  <a:satMod val="115000"/>
                </a:srgbClr>
              </a:gs>
              <a:gs pos="50000">
                <a:srgbClr val="783C3C">
                  <a:shade val="67500"/>
                  <a:satMod val="115000"/>
                </a:srgbClr>
              </a:gs>
              <a:gs pos="100000">
                <a:srgbClr val="783C3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altLang="en-US" sz="48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Continual relational investment</a:t>
            </a:r>
          </a:p>
          <a:p>
            <a:pPr lvl="0" algn="ctr">
              <a:defRPr/>
            </a:pPr>
            <a:r>
              <a:rPr lang="en-US" alt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(e.g. her needs, desires, longings, fears, goals, etc.)</a:t>
            </a:r>
            <a:endParaRPr lang="en-US" altLang="en-US" sz="28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26383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119412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Pet. 3:7) You husbands, in the same way, live with your wives in an understanding way, as with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someone weaker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since she is a woman.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Show her honor as a fellow heir of the grace of life,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that your prayers will not be hindered.</a:t>
            </a:r>
          </a:p>
        </p:txBody>
      </p:sp>
      <p:sp>
        <p:nvSpPr>
          <p:cNvPr id="3" name="Rounded Rectangle 8">
            <a:extLst>
              <a:ext uri="{FF2B5EF4-FFF2-40B4-BE49-F238E27FC236}">
                <a16:creationId xmlns="" xmlns:a16="http://schemas.microsoft.com/office/drawing/2014/main" id="{56389EE7-5518-4D66-8C79-275205D5ABD7}"/>
              </a:ext>
            </a:extLst>
          </p:cNvPr>
          <p:cNvSpPr/>
          <p:nvPr/>
        </p:nvSpPr>
        <p:spPr>
          <a:xfrm>
            <a:off x="4038600" y="1560096"/>
            <a:ext cx="7315200" cy="2478504"/>
          </a:xfrm>
          <a:prstGeom prst="roundRect">
            <a:avLst/>
          </a:prstGeom>
          <a:gradFill flip="none" rotWithShape="1">
            <a:gsLst>
              <a:gs pos="0">
                <a:srgbClr val="783C3C">
                  <a:shade val="30000"/>
                  <a:satMod val="115000"/>
                </a:srgbClr>
              </a:gs>
              <a:gs pos="50000">
                <a:srgbClr val="783C3C">
                  <a:shade val="67500"/>
                  <a:satMod val="115000"/>
                </a:srgbClr>
              </a:gs>
              <a:gs pos="100000">
                <a:srgbClr val="783C3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altLang="en-US" sz="60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Generally true for physical strength</a:t>
            </a:r>
            <a:endParaRPr lang="en-US" altLang="en-US" sz="36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51818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119412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Pet. 3:7) You husbands, in the same way, live with your wives in an understanding way, as with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someone weaker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since she is a woman.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Show her honor as a fellow heir of the grace of life,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that your prayers will not be hindered.</a:t>
            </a:r>
          </a:p>
        </p:txBody>
      </p:sp>
      <p:sp>
        <p:nvSpPr>
          <p:cNvPr id="3" name="Rounded Rectangle 8">
            <a:extLst>
              <a:ext uri="{FF2B5EF4-FFF2-40B4-BE49-F238E27FC236}">
                <a16:creationId xmlns="" xmlns:a16="http://schemas.microsoft.com/office/drawing/2014/main" id="{56389EE7-5518-4D66-8C79-275205D5ABD7}"/>
              </a:ext>
            </a:extLst>
          </p:cNvPr>
          <p:cNvSpPr/>
          <p:nvPr/>
        </p:nvSpPr>
        <p:spPr>
          <a:xfrm>
            <a:off x="4038600" y="1560096"/>
            <a:ext cx="7315200" cy="2478504"/>
          </a:xfrm>
          <a:prstGeom prst="roundRect">
            <a:avLst/>
          </a:prstGeom>
          <a:gradFill flip="none" rotWithShape="1">
            <a:gsLst>
              <a:gs pos="0">
                <a:srgbClr val="783C3C">
                  <a:shade val="30000"/>
                  <a:satMod val="115000"/>
                </a:srgbClr>
              </a:gs>
              <a:gs pos="50000">
                <a:srgbClr val="783C3C">
                  <a:shade val="67500"/>
                  <a:satMod val="115000"/>
                </a:srgbClr>
              </a:gs>
              <a:gs pos="100000">
                <a:srgbClr val="783C3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altLang="en-US" sz="60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Generally true for physical strength</a:t>
            </a:r>
            <a:endParaRPr lang="en-US" altLang="en-US" sz="36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Asian Female Bodybuilder by mattemuscle on DeviantArt | Body building women,  Muscular women, Muscle women">
            <a:extLst>
              <a:ext uri="{FF2B5EF4-FFF2-40B4-BE49-F238E27FC236}">
                <a16:creationId xmlns="" xmlns:a16="http://schemas.microsoft.com/office/drawing/2014/main" id="{A84C0F5A-4158-4E42-A9AD-1D33964056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29200" y="325654"/>
            <a:ext cx="4572000" cy="6379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y be an image of James Michael Rochford and Duyen Rochford and people smiling">
            <a:extLst>
              <a:ext uri="{FF2B5EF4-FFF2-40B4-BE49-F238E27FC236}">
                <a16:creationId xmlns="" xmlns:a16="http://schemas.microsoft.com/office/drawing/2014/main" id="{E68E8A8F-9172-4743-9239-B7D2BEAAD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8280"/>
            <a:ext cx="4173548" cy="6379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99186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119412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 Pet. 3:7) You husbands, in the same way, live with your wives in an understanding way, as with </a:t>
            </a: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someone weaker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since she is a woman.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Show her honor as a fellow heir of the grace of life,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 that your prayers will not be hindered.</a:t>
            </a:r>
          </a:p>
        </p:txBody>
      </p:sp>
      <p:sp>
        <p:nvSpPr>
          <p:cNvPr id="3" name="Rounded Rectangle 8">
            <a:extLst>
              <a:ext uri="{FF2B5EF4-FFF2-40B4-BE49-F238E27FC236}">
                <a16:creationId xmlns="" xmlns:a16="http://schemas.microsoft.com/office/drawing/2014/main" id="{56389EE7-5518-4D66-8C79-275205D5ABD7}"/>
              </a:ext>
            </a:extLst>
          </p:cNvPr>
          <p:cNvSpPr/>
          <p:nvPr/>
        </p:nvSpPr>
        <p:spPr>
          <a:xfrm>
            <a:off x="4038600" y="1560096"/>
            <a:ext cx="7315200" cy="2478504"/>
          </a:xfrm>
          <a:prstGeom prst="roundRect">
            <a:avLst/>
          </a:prstGeom>
          <a:gradFill flip="none" rotWithShape="1">
            <a:gsLst>
              <a:gs pos="0">
                <a:srgbClr val="783C3C">
                  <a:shade val="30000"/>
                  <a:satMod val="115000"/>
                </a:srgbClr>
              </a:gs>
              <a:gs pos="50000">
                <a:srgbClr val="783C3C">
                  <a:shade val="67500"/>
                  <a:satMod val="115000"/>
                </a:srgbClr>
              </a:gs>
              <a:gs pos="100000">
                <a:srgbClr val="783C3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Use your strength to protect and provide.</a:t>
            </a:r>
          </a:p>
          <a:p>
            <a:pPr lvl="0" algn="ctr">
              <a:defRPr/>
            </a:pPr>
            <a:r>
              <a:rPr lang="en-US" altLang="en-US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to intimidate </a:t>
            </a:r>
            <a:r>
              <a:rPr kumimoji="0" lang="en-US" altLang="en-US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 abuse.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22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119412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Pet. 3:7) You husbands, in the same way, live with your wives in an understanding way, as with someone weaker, since she is a woman.</a:t>
            </a:r>
          </a:p>
          <a:p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Show her honor as a fellow heir of the grace of life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that your prayers will not be hindered.</a:t>
            </a:r>
          </a:p>
        </p:txBody>
      </p:sp>
      <p:sp>
        <p:nvSpPr>
          <p:cNvPr id="5" name="Rounded Rectangle 8">
            <a:extLst>
              <a:ext uri="{FF2B5EF4-FFF2-40B4-BE49-F238E27FC236}">
                <a16:creationId xmlns="" xmlns:a16="http://schemas.microsoft.com/office/drawing/2014/main" id="{E8E0C32F-4179-4A80-A8AB-B853A750D83D}"/>
              </a:ext>
            </a:extLst>
          </p:cNvPr>
          <p:cNvSpPr/>
          <p:nvPr/>
        </p:nvSpPr>
        <p:spPr>
          <a:xfrm>
            <a:off x="381000" y="2943728"/>
            <a:ext cx="10896599" cy="3685672"/>
          </a:xfrm>
          <a:prstGeom prst="roundRect">
            <a:avLst/>
          </a:prstGeom>
          <a:gradFill flip="none" rotWithShape="1">
            <a:gsLst>
              <a:gs pos="0">
                <a:srgbClr val="783C3C">
                  <a:shade val="30000"/>
                  <a:satMod val="115000"/>
                </a:srgbClr>
              </a:gs>
              <a:gs pos="50000">
                <a:srgbClr val="783C3C">
                  <a:shade val="67500"/>
                  <a:satMod val="115000"/>
                </a:srgbClr>
              </a:gs>
              <a:gs pos="100000">
                <a:srgbClr val="783C3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Thomas Schreiner: “The admonition to husbands to honor their wives</a:t>
            </a:r>
          </a:p>
          <a:p>
            <a:pPr lvl="0">
              <a:defRPr/>
            </a:pPr>
            <a:r>
              <a:rPr lang="en-US" altLang="en-US" sz="4400" b="1" u="sng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unique in Greco-Roman literature.</a:t>
            </a:r>
            <a:r>
              <a:rPr lang="en-US" alt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sz="2200" b="1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>
              <a:defRPr/>
            </a:pPr>
            <a:r>
              <a:rPr lang="en-US" altLang="en-US" sz="22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Thomas R. Schreiner, </a:t>
            </a:r>
            <a:r>
              <a:rPr lang="en-US" altLang="en-US" sz="2200" b="1" i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1, 2 Peter, Jude</a:t>
            </a:r>
            <a:r>
              <a:rPr lang="en-US" altLang="en-US" sz="22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vol. 37, The New American Commentary (Nashville: Broadman &amp; Holman Publishers, 2003), 161.</a:t>
            </a:r>
          </a:p>
          <a:p>
            <a:pPr marL="457200" lvl="0">
              <a:defRPr/>
            </a:pPr>
            <a:endParaRPr lang="en-US" altLang="en-US" sz="2200" b="1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>
              <a:defRPr/>
            </a:pPr>
            <a:endParaRPr lang="en-US" altLang="en-US" sz="2200" b="1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13659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119412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 Pet. 3:7) You husbands, in the same way, live with your wives in an understanding way, as with someone weaker, since she is a woman.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Show her honor as a fellow heir of the grace of life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 that your prayers will not be hindered.</a:t>
            </a:r>
          </a:p>
        </p:txBody>
      </p:sp>
      <p:sp>
        <p:nvSpPr>
          <p:cNvPr id="4" name="Rounded Rectangle 8">
            <a:extLst>
              <a:ext uri="{FF2B5EF4-FFF2-40B4-BE49-F238E27FC236}">
                <a16:creationId xmlns="" xmlns:a16="http://schemas.microsoft.com/office/drawing/2014/main" id="{E9A04064-7174-4104-B2A6-020C46B62882}"/>
              </a:ext>
            </a:extLst>
          </p:cNvPr>
          <p:cNvSpPr/>
          <p:nvPr/>
        </p:nvSpPr>
        <p:spPr>
          <a:xfrm>
            <a:off x="381000" y="2943728"/>
            <a:ext cx="10896599" cy="3685672"/>
          </a:xfrm>
          <a:prstGeom prst="roundRect">
            <a:avLst/>
          </a:prstGeom>
          <a:gradFill flip="none" rotWithShape="1">
            <a:gsLst>
              <a:gs pos="0">
                <a:srgbClr val="783C3C">
                  <a:shade val="30000"/>
                  <a:satMod val="115000"/>
                </a:srgbClr>
              </a:gs>
              <a:gs pos="50000">
                <a:srgbClr val="783C3C">
                  <a:shade val="67500"/>
                  <a:satMod val="115000"/>
                </a:srgbClr>
              </a:gs>
              <a:gs pos="100000">
                <a:srgbClr val="783C3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Karen </a:t>
            </a:r>
            <a:r>
              <a:rPr lang="en-US" altLang="en-US" sz="4400" b="1" spc="-15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Jobes</a:t>
            </a:r>
            <a:r>
              <a:rPr lang="en-US" alt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“How ironic it is that the words… wives would have read as affirming and empowering are criticized by some today as enslaving and oppressive.”</a:t>
            </a:r>
            <a:endParaRPr kumimoji="0" lang="en-US" altLang="en-US" sz="48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lvl="0">
              <a:defRPr/>
            </a:pPr>
            <a:r>
              <a:rPr lang="en-US" altLang="en-US" sz="22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Karen H. </a:t>
            </a:r>
            <a:r>
              <a:rPr lang="en-US" altLang="en-US" sz="2200" b="1" dirty="0" err="1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Jobes</a:t>
            </a:r>
            <a:r>
              <a:rPr lang="en-US" altLang="en-US" sz="22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b="1" i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Peter</a:t>
            </a:r>
            <a:r>
              <a:rPr lang="en-US" altLang="en-US" sz="22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Baker Exegetical Commentary on the New Testament (Grand Rapids, MI: Baker Academic, 2005), 209.</a:t>
            </a:r>
          </a:p>
        </p:txBody>
      </p:sp>
    </p:spTree>
    <p:extLst>
      <p:ext uri="{BB962C8B-B14F-4D97-AF65-F5344CB8AC3E}">
        <p14:creationId xmlns:p14="http://schemas.microsoft.com/office/powerpoint/2010/main" val="114095224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119412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Pet. 3:7) You husbands, in the same way, live with your wives in an understanding way, as with someone weaker, since she is a woman.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Show her honor as a fellow heir of the grace of life,</a:t>
            </a:r>
          </a:p>
          <a:p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that your prayers will not be hindered.</a:t>
            </a:r>
          </a:p>
        </p:txBody>
      </p:sp>
      <p:sp>
        <p:nvSpPr>
          <p:cNvPr id="3" name="Rounded Rectangle 8">
            <a:extLst>
              <a:ext uri="{FF2B5EF4-FFF2-40B4-BE49-F238E27FC236}">
                <a16:creationId xmlns="" xmlns:a16="http://schemas.microsoft.com/office/drawing/2014/main" id="{F1C021E9-3B68-4ECD-A739-11E5D9589007}"/>
              </a:ext>
            </a:extLst>
          </p:cNvPr>
          <p:cNvSpPr/>
          <p:nvPr/>
        </p:nvSpPr>
        <p:spPr>
          <a:xfrm>
            <a:off x="506365" y="3607228"/>
            <a:ext cx="11125200" cy="1066800"/>
          </a:xfrm>
          <a:prstGeom prst="roundRect">
            <a:avLst/>
          </a:prstGeom>
          <a:gradFill flip="none" rotWithShape="1">
            <a:gsLst>
              <a:gs pos="0">
                <a:srgbClr val="783C3C">
                  <a:shade val="30000"/>
                  <a:satMod val="115000"/>
                </a:srgbClr>
              </a:gs>
              <a:gs pos="50000">
                <a:srgbClr val="783C3C">
                  <a:shade val="67500"/>
                  <a:satMod val="115000"/>
                </a:srgbClr>
              </a:gs>
              <a:gs pos="100000">
                <a:srgbClr val="783C3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 threats like this are given to the wives…</a:t>
            </a:r>
            <a:endParaRPr lang="en-US" altLang="en-US" sz="2400" b="1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64610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675967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Pet. 3:8) To sum up,</a:t>
            </a:r>
          </a:p>
          <a:p>
            <a:r>
              <a:rPr lang="en-US" sz="72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sz="72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of you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 harmonious, sympathetic, brotherly, kindhearted, and humble in spirit.</a:t>
            </a:r>
          </a:p>
        </p:txBody>
      </p:sp>
    </p:spTree>
    <p:extLst>
      <p:ext uri="{BB962C8B-B14F-4D97-AF65-F5344CB8AC3E}">
        <p14:creationId xmlns:p14="http://schemas.microsoft.com/office/powerpoint/2010/main" val="161230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518" y="990600"/>
            <a:ext cx="1189808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5400" b="1" i="0" u="none" strike="noStrike" kern="0" cap="none" spc="-15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Women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400" b="1" i="0" u="none" strike="noStrike" kern="0" cap="none" spc="-15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you want a husband who </a:t>
            </a:r>
            <a:r>
              <a:rPr lang="en-US" sz="4400" b="1" kern="0" spc="-150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loves you sacrificially, understands you deeply, provides security, and honors you as ultimately precious?</a:t>
            </a:r>
          </a:p>
          <a:p>
            <a:pPr lvl="0">
              <a:defRPr/>
            </a:pPr>
            <a:r>
              <a:rPr lang="en-US" sz="5400" b="1" kern="0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Men</a:t>
            </a:r>
          </a:p>
          <a:p>
            <a:pPr marL="571500" lvl="0" indent="-571500">
              <a:buFont typeface="Wingdings" panose="05000000000000000000" pitchFamily="2" charset="2"/>
              <a:buChar char="ü"/>
              <a:defRPr/>
            </a:pPr>
            <a:r>
              <a:rPr lang="en-US" sz="4400" b="1" kern="0" spc="-150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you want a wife who will love you despite your faults, publicly and privately respect you, and seek God first for her needs and identity?</a:t>
            </a:r>
          </a:p>
        </p:txBody>
      </p:sp>
    </p:spTree>
    <p:extLst>
      <p:ext uri="{BB962C8B-B14F-4D97-AF65-F5344CB8AC3E}">
        <p14:creationId xmlns:p14="http://schemas.microsoft.com/office/powerpoint/2010/main" val="50284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518" y="990600"/>
            <a:ext cx="1189808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5400" b="1" i="0" u="none" strike="noStrike" kern="0" cap="none" spc="-15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Women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400" b="1" i="0" u="none" strike="noStrike" kern="0" cap="none" spc="-15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you want a husband who </a:t>
            </a:r>
            <a:r>
              <a:rPr lang="en-US" sz="4400" b="1" kern="0" spc="-150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loves you sacrificially, understands you deeply, provides security, and honors you as ultimately precious?</a:t>
            </a:r>
          </a:p>
          <a:p>
            <a:pPr lvl="0">
              <a:defRPr/>
            </a:pPr>
            <a:r>
              <a:rPr lang="en-US" sz="5400" b="1" kern="0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Men</a:t>
            </a:r>
          </a:p>
          <a:p>
            <a:pPr marL="571500" lvl="0" indent="-571500">
              <a:buFont typeface="Wingdings" panose="05000000000000000000" pitchFamily="2" charset="2"/>
              <a:buChar char="ü"/>
              <a:defRPr/>
            </a:pPr>
            <a:r>
              <a:rPr lang="en-US" sz="4400" b="1" kern="0" spc="-150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you want a wife who will love you despite your faults, publicly and privately respect you, and seek God first for her needs and identity?</a:t>
            </a:r>
          </a:p>
        </p:txBody>
      </p:sp>
      <p:sp>
        <p:nvSpPr>
          <p:cNvPr id="4" name="Rounded Rectangle 1">
            <a:extLst>
              <a:ext uri="{FF2B5EF4-FFF2-40B4-BE49-F238E27FC236}">
                <a16:creationId xmlns="" xmlns:a16="http://schemas.microsoft.com/office/drawing/2014/main" id="{E7A870AC-E81B-449D-8C51-52681E94E2FD}"/>
              </a:ext>
            </a:extLst>
          </p:cNvPr>
          <p:cNvSpPr/>
          <p:nvPr/>
        </p:nvSpPr>
        <p:spPr>
          <a:xfrm>
            <a:off x="3581400" y="1905000"/>
            <a:ext cx="8305800" cy="35052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Are you willing to </a:t>
            </a:r>
            <a:r>
              <a:rPr kumimoji="0" lang="en-US" sz="54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wait</a:t>
            </a: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for a spouse like this?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 you willing to </a:t>
            </a:r>
            <a:r>
              <a:rPr lang="en-US" sz="54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become</a:t>
            </a:r>
            <a:r>
              <a:rPr lang="en-US" sz="5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 spouse like this?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31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1194127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Pet. 3:5) For in this way in former times the holy women also, who hoped in God, used to adorn themselves, being submissive to their own husbands.</a:t>
            </a:r>
          </a:p>
          <a:p>
            <a:r>
              <a:rPr lang="en-US" sz="4400" b="1" spc="-150" baseline="3000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Sarah obeyed Abraham, calling him lord, and you have become her children if you do what is right without being frightened by any fear.</a:t>
            </a:r>
          </a:p>
        </p:txBody>
      </p:sp>
    </p:spTree>
    <p:extLst>
      <p:ext uri="{BB962C8B-B14F-4D97-AF65-F5344CB8AC3E}">
        <p14:creationId xmlns:p14="http://schemas.microsoft.com/office/powerpoint/2010/main" val="329373415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1194127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Pet. 3:7) You husbands, in the same way, live with your wives in an understanding way,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 with someone weaker,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since she is a woman.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Show her honor as a fellow heir of the grace of life,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that your prayers will not be hindered.</a:t>
            </a:r>
          </a:p>
        </p:txBody>
      </p:sp>
    </p:spTree>
    <p:extLst>
      <p:ext uri="{BB962C8B-B14F-4D97-AF65-F5344CB8AC3E}">
        <p14:creationId xmlns:p14="http://schemas.microsoft.com/office/powerpoint/2010/main" val="25674243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98B540E-6AC6-47B9-B270-5A4A96642E40}"/>
              </a:ext>
            </a:extLst>
          </p:cNvPr>
          <p:cNvSpPr txBox="1"/>
          <p:nvPr/>
        </p:nvSpPr>
        <p:spPr>
          <a:xfrm>
            <a:off x="50202" y="101279"/>
            <a:ext cx="1209367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54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Summary</a:t>
            </a:r>
          </a:p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Wives, be submissive to sinful husbands (v.1).</a:t>
            </a:r>
          </a:p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 sexually pure (v.2) and talk less (v.4).</a:t>
            </a:r>
          </a:p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Make sure to look good and ugly (vv.3-4).</a:t>
            </a:r>
          </a:p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Just a suggestion: Call your husband, “Lord” (v.6).</a:t>
            </a:r>
          </a:p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BTW… you’re weak! (v.7)</a:t>
            </a:r>
          </a:p>
        </p:txBody>
      </p:sp>
    </p:spTree>
    <p:extLst>
      <p:ext uri="{BB962C8B-B14F-4D97-AF65-F5344CB8AC3E}">
        <p14:creationId xmlns:p14="http://schemas.microsoft.com/office/powerpoint/2010/main" val="26129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BAB3D61-2D4F-458C-8D50-BF12D89D0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8077200" cy="5378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040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BAB3D61-2D4F-458C-8D50-BF12D89D0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8077200" cy="5378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B3ED5101-CC0F-44BD-B755-F69467679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381000"/>
            <a:ext cx="4419600" cy="5950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449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BAB3D61-2D4F-458C-8D50-BF12D89D0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8077200" cy="5378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B3ED5101-CC0F-44BD-B755-F69467679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152400"/>
            <a:ext cx="4419600" cy="5950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>
            <a:extLst>
              <a:ext uri="{FF2B5EF4-FFF2-40B4-BE49-F238E27FC236}">
                <a16:creationId xmlns="" xmlns:a16="http://schemas.microsoft.com/office/drawing/2014/main" id="{53A08E23-F372-499F-8B0F-14D31AAB6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1524000"/>
            <a:ext cx="6781800" cy="5095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045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0</TotalTime>
  <Words>2993</Words>
  <Application>Microsoft Office PowerPoint</Application>
  <PresentationFormat>Widescreen</PresentationFormat>
  <Paragraphs>242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Times New Roman</vt:lpstr>
      <vt:lpstr>Wingdings</vt:lpstr>
      <vt:lpstr>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2021-10-01T14:28:38Z</dcterms:created>
  <dcterms:modified xsi:type="dcterms:W3CDTF">2021-10-01T14:28:59Z</dcterms:modified>
</cp:coreProperties>
</file>