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sldIdLst>
    <p:sldId id="256" r:id="rId5"/>
    <p:sldId id="303" r:id="rId6"/>
    <p:sldId id="318" r:id="rId7"/>
    <p:sldId id="319" r:id="rId8"/>
    <p:sldId id="320" r:id="rId9"/>
    <p:sldId id="335" r:id="rId10"/>
    <p:sldId id="321" r:id="rId11"/>
    <p:sldId id="336" r:id="rId12"/>
    <p:sldId id="323" r:id="rId13"/>
    <p:sldId id="324" r:id="rId14"/>
    <p:sldId id="326" r:id="rId15"/>
    <p:sldId id="327" r:id="rId16"/>
    <p:sldId id="328" r:id="rId17"/>
    <p:sldId id="344" r:id="rId18"/>
    <p:sldId id="337" r:id="rId19"/>
    <p:sldId id="345" r:id="rId20"/>
    <p:sldId id="339" r:id="rId21"/>
    <p:sldId id="341" r:id="rId22"/>
    <p:sldId id="333" r:id="rId23"/>
    <p:sldId id="334" r:id="rId24"/>
    <p:sldId id="325" r:id="rId25"/>
    <p:sldId id="322" r:id="rId26"/>
    <p:sldId id="340" r:id="rId27"/>
    <p:sldId id="342" r:id="rId28"/>
    <p:sldId id="34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B2B"/>
    <a:srgbClr val="55AB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BB0DC-42A1-4BA0-9DB0-54B5A64D0AAF}" v="212" dt="2020-10-13T21:29:09.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116" d="100"/>
          <a:sy n="116" d="100"/>
        </p:scale>
        <p:origin x="5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43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38561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954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3B559-7634-44D8-AA3A-E62B6CDFB288}" type="slidenum">
              <a:rPr lang="en-US" smtClean="0"/>
              <a:t>‹#›</a:t>
            </a:fld>
            <a:endParaRPr lang="en-US"/>
          </a:p>
        </p:txBody>
      </p:sp>
    </p:spTree>
    <p:extLst>
      <p:ext uri="{BB962C8B-B14F-4D97-AF65-F5344CB8AC3E}">
        <p14:creationId xmlns:p14="http://schemas.microsoft.com/office/powerpoint/2010/main" val="1257723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t>10/21/2020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t>‹#›</a:t>
            </a:fld>
            <a:endParaRPr lang="en-US"/>
          </a:p>
        </p:txBody>
      </p:sp>
    </p:spTree>
    <p:extLst>
      <p:ext uri="{BB962C8B-B14F-4D97-AF65-F5344CB8AC3E}">
        <p14:creationId xmlns:p14="http://schemas.microsoft.com/office/powerpoint/2010/main" val="7759832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68C9D8-CCFC-427D-B0BA-2E5D4AD1CDEB}"/>
              </a:ext>
            </a:extLst>
          </p:cNvPr>
          <p:cNvSpPr>
            <a:spLocks noGrp="1"/>
          </p:cNvSpPr>
          <p:nvPr>
            <p:ph type="ctrTitle"/>
          </p:nvPr>
        </p:nvSpPr>
        <p:spPr>
          <a:xfrm>
            <a:off x="566057" y="1231220"/>
            <a:ext cx="8599714" cy="2387600"/>
          </a:xfrm>
        </p:spPr>
        <p:txBody>
          <a:bodyPr anchor="b">
            <a:normAutofit/>
          </a:bodyPr>
          <a:lstStyle/>
          <a:p>
            <a:r>
              <a:rPr lang="en-US" sz="6000" dirty="0"/>
              <a:t>The Book of James</a:t>
            </a:r>
          </a:p>
        </p:txBody>
      </p:sp>
      <p:sp>
        <p:nvSpPr>
          <p:cNvPr id="3" name="Subtitle 2">
            <a:extLst>
              <a:ext uri="{FF2B5EF4-FFF2-40B4-BE49-F238E27FC236}">
                <a16:creationId xmlns="" xmlns:a16="http://schemas.microsoft.com/office/drawing/2014/main" id="{1D03B749-EB9A-4519-9119-BCBFC922F62D}"/>
              </a:ext>
            </a:extLst>
          </p:cNvPr>
          <p:cNvSpPr>
            <a:spLocks noGrp="1"/>
          </p:cNvSpPr>
          <p:nvPr>
            <p:ph type="subTitle" idx="1"/>
          </p:nvPr>
        </p:nvSpPr>
        <p:spPr>
          <a:xfrm>
            <a:off x="566057" y="3710895"/>
            <a:ext cx="8599714" cy="1655762"/>
          </a:xfrm>
        </p:spPr>
        <p:txBody>
          <a:bodyPr>
            <a:normAutofit/>
          </a:bodyPr>
          <a:lstStyle/>
          <a:p>
            <a:r>
              <a:rPr lang="en-US" sz="2400" dirty="0"/>
              <a:t>5:1-6 The Perils of </a:t>
            </a:r>
            <a:r>
              <a:rPr lang="en-US" sz="2400" dirty="0" smtClean="0"/>
              <a:t>Wealth</a:t>
            </a:r>
            <a:endParaRPr lang="en-US" sz="2400" dirty="0"/>
          </a:p>
        </p:txBody>
      </p:sp>
    </p:spTree>
    <p:extLst>
      <p:ext uri="{BB962C8B-B14F-4D97-AF65-F5344CB8AC3E}">
        <p14:creationId xmlns:p14="http://schemas.microsoft.com/office/powerpoint/2010/main" val="873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What James doesn’t say</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lstStyle/>
          <a:p>
            <a:r>
              <a:rPr lang="en-US" dirty="0">
                <a:solidFill>
                  <a:schemeClr val="bg1"/>
                </a:solidFill>
              </a:rPr>
              <a:t>It is evil to be wealthy</a:t>
            </a:r>
          </a:p>
          <a:p>
            <a:r>
              <a:rPr lang="en-US" dirty="0">
                <a:solidFill>
                  <a:schemeClr val="bg1"/>
                </a:solidFill>
              </a:rPr>
              <a:t>ALL wealthy people are evil</a:t>
            </a:r>
          </a:p>
        </p:txBody>
      </p:sp>
      <p:sp>
        <p:nvSpPr>
          <p:cNvPr id="5" name="TextBox 4">
            <a:extLst>
              <a:ext uri="{FF2B5EF4-FFF2-40B4-BE49-F238E27FC236}">
                <a16:creationId xmlns="" xmlns:a16="http://schemas.microsoft.com/office/drawing/2014/main" id="{1AB0C7A6-F3A0-4E3E-9F8D-66B6C79307AF}"/>
              </a:ext>
            </a:extLst>
          </p:cNvPr>
          <p:cNvSpPr txBox="1"/>
          <p:nvPr/>
        </p:nvSpPr>
        <p:spPr>
          <a:xfrm>
            <a:off x="126842" y="659011"/>
            <a:ext cx="11938315" cy="553997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dirty="0">
                <a:latin typeface="Lao UI" panose="020B0502040204020203" pitchFamily="34" charset="0"/>
                <a:cs typeface="Lao UI" panose="020B0502040204020203" pitchFamily="34" charset="0"/>
              </a:rPr>
              <a:t>Instead of giving up when troubles come, the mature believer turns to God in prayer and seeks divine help. The immature person trusts in his own experience and skill, or else turns to others for help. While it is true that God often meets our needs through the hands of other people, this aid must be the result of prayer. James did not say it was a sin to be rich. After all, Abraham was a wealthy man, yet he walked with God and was greatly used of God to bless the whole world. James was concerned about the selfishness of the rich and advised them to “weep and howl.” He gave three reasons for his exhortation.</a:t>
            </a:r>
          </a:p>
          <a:p>
            <a:endParaRPr lang="en-US" dirty="0"/>
          </a:p>
          <a:p>
            <a:r>
              <a:rPr lang="en-US" sz="1600" dirty="0" err="1"/>
              <a:t>Wiersbe</a:t>
            </a:r>
            <a:r>
              <a:rPr lang="en-US" sz="1600" dirty="0"/>
              <a:t>, Warren W.. Be Mature (James): Growing Up in Christ (The BE Series Commentary) (pp. 149-150). David C Cook. Kindle Edition. </a:t>
            </a:r>
          </a:p>
        </p:txBody>
      </p:sp>
    </p:spTree>
    <p:extLst>
      <p:ext uri="{BB962C8B-B14F-4D97-AF65-F5344CB8AC3E}">
        <p14:creationId xmlns:p14="http://schemas.microsoft.com/office/powerpoint/2010/main" val="218448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The Path to being rich and miserable</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914400" indent="-914400">
              <a:buAutoNum type="arabicParenR"/>
            </a:pPr>
            <a:r>
              <a:rPr lang="en-US" dirty="0">
                <a:solidFill>
                  <a:schemeClr val="bg1"/>
                </a:solidFill>
              </a:rPr>
              <a:t>Acquiring your wealth through immoral means</a:t>
            </a:r>
          </a:p>
          <a:p>
            <a:pPr lvl="1"/>
            <a:r>
              <a:rPr lang="en-US" dirty="0"/>
              <a:t>Thievery, dishonesty, exploitation</a:t>
            </a:r>
          </a:p>
        </p:txBody>
      </p:sp>
    </p:spTree>
    <p:extLst>
      <p:ext uri="{BB962C8B-B14F-4D97-AF65-F5344CB8AC3E}">
        <p14:creationId xmlns:p14="http://schemas.microsoft.com/office/powerpoint/2010/main" val="13343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The Path to being rich and miserable</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0" indent="0">
              <a:buNone/>
            </a:pPr>
            <a:r>
              <a:rPr lang="en-US" dirty="0">
                <a:solidFill>
                  <a:schemeClr val="bg1"/>
                </a:solidFill>
              </a:rPr>
              <a:t>2)  Using your wealth selfishly</a:t>
            </a:r>
          </a:p>
          <a:p>
            <a:pPr lvl="1"/>
            <a:r>
              <a:rPr lang="en-US" dirty="0">
                <a:solidFill>
                  <a:schemeClr val="bg1"/>
                </a:solidFill>
              </a:rPr>
              <a:t>Refusing to pay others what they deserve </a:t>
            </a:r>
            <a:r>
              <a:rPr lang="en-US" dirty="0"/>
              <a:t>hoarding it for selfish use</a:t>
            </a:r>
          </a:p>
          <a:p>
            <a:pPr lvl="1"/>
            <a:r>
              <a:rPr lang="en-US" dirty="0">
                <a:solidFill>
                  <a:schemeClr val="bg1"/>
                </a:solidFill>
              </a:rPr>
              <a:t>Spending it on a lavish lifesty</a:t>
            </a:r>
            <a:r>
              <a:rPr lang="en-US" dirty="0"/>
              <a:t>le</a:t>
            </a:r>
            <a:endParaRPr lang="en-US" dirty="0">
              <a:solidFill>
                <a:schemeClr val="bg1"/>
              </a:solidFill>
            </a:endParaRPr>
          </a:p>
        </p:txBody>
      </p:sp>
    </p:spTree>
    <p:extLst>
      <p:ext uri="{BB962C8B-B14F-4D97-AF65-F5344CB8AC3E}">
        <p14:creationId xmlns:p14="http://schemas.microsoft.com/office/powerpoint/2010/main" val="55971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The Path to being rich and miserable</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914400" indent="-914400">
              <a:buAutoNum type="arabicParenR" startAt="3"/>
            </a:pPr>
            <a:r>
              <a:rPr lang="en-US" dirty="0">
                <a:solidFill>
                  <a:schemeClr val="bg1"/>
                </a:solidFill>
              </a:rPr>
              <a:t>Allowing your wealth to rule you</a:t>
            </a:r>
          </a:p>
          <a:p>
            <a:pPr lvl="1"/>
            <a:r>
              <a:rPr lang="en-US" dirty="0"/>
              <a:t>When wealth becomes an end rather than a means</a:t>
            </a:r>
          </a:p>
          <a:p>
            <a:pPr lvl="1"/>
            <a:endParaRPr lang="en-US" dirty="0"/>
          </a:p>
          <a:p>
            <a:pPr marL="457200" lvl="1" indent="0">
              <a:buNone/>
            </a:pPr>
            <a:r>
              <a:rPr lang="en-US" dirty="0"/>
              <a:t>Amazon=935,000 employees</a:t>
            </a:r>
          </a:p>
          <a:p>
            <a:pPr marL="457200" lvl="1" indent="0">
              <a:buNone/>
            </a:pPr>
            <a:r>
              <a:rPr lang="en-US" dirty="0"/>
              <a:t>Jeff Bezos=$200,000,000,000</a:t>
            </a:r>
          </a:p>
          <a:p>
            <a:pPr lvl="1"/>
            <a:endParaRPr lang="en-US" dirty="0">
              <a:solidFill>
                <a:schemeClr val="bg1"/>
              </a:solidFill>
            </a:endParaRPr>
          </a:p>
          <a:p>
            <a:pPr lvl="1"/>
            <a:endParaRPr lang="en-US" dirty="0">
              <a:solidFill>
                <a:schemeClr val="bg1"/>
              </a:solidFill>
            </a:endParaRPr>
          </a:p>
        </p:txBody>
      </p:sp>
      <p:sp>
        <p:nvSpPr>
          <p:cNvPr id="4" name="TextBox 3">
            <a:extLst>
              <a:ext uri="{FF2B5EF4-FFF2-40B4-BE49-F238E27FC236}">
                <a16:creationId xmlns="" xmlns:a16="http://schemas.microsoft.com/office/drawing/2014/main" id="{09F76C03-3510-4580-A602-7BEC626506E7}"/>
              </a:ext>
            </a:extLst>
          </p:cNvPr>
          <p:cNvSpPr txBox="1"/>
          <p:nvPr/>
        </p:nvSpPr>
        <p:spPr>
          <a:xfrm>
            <a:off x="8062176" y="4980047"/>
            <a:ext cx="3960252" cy="70788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4000" dirty="0"/>
              <a:t>$106,500,000,000</a:t>
            </a:r>
          </a:p>
        </p:txBody>
      </p:sp>
    </p:spTree>
    <p:extLst>
      <p:ext uri="{BB962C8B-B14F-4D97-AF65-F5344CB8AC3E}">
        <p14:creationId xmlns:p14="http://schemas.microsoft.com/office/powerpoint/2010/main" val="11355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The Path to being rich and miserable</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914400" indent="-914400">
              <a:buAutoNum type="arabicParenR" startAt="3"/>
            </a:pPr>
            <a:r>
              <a:rPr lang="en-US" dirty="0">
                <a:solidFill>
                  <a:schemeClr val="bg1"/>
                </a:solidFill>
              </a:rPr>
              <a:t>Allowing your wealth to rule you</a:t>
            </a:r>
          </a:p>
          <a:p>
            <a:pPr lvl="1"/>
            <a:r>
              <a:rPr lang="en-US" dirty="0"/>
              <a:t>When wealth becomes an end rather than a means</a:t>
            </a:r>
          </a:p>
          <a:p>
            <a:pPr lvl="1"/>
            <a:r>
              <a:rPr lang="en-US" dirty="0">
                <a:solidFill>
                  <a:schemeClr val="bg1"/>
                </a:solidFill>
              </a:rPr>
              <a:t>Building a </a:t>
            </a:r>
            <a:r>
              <a:rPr lang="en-US" dirty="0"/>
              <a:t>kingdom that will rot</a:t>
            </a:r>
          </a:p>
          <a:p>
            <a:pPr lvl="1"/>
            <a:endParaRPr lang="en-US" dirty="0"/>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4887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The Path to being rich and miserable</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914400" indent="-914400">
              <a:buAutoNum type="arabicParenR" startAt="3"/>
            </a:pPr>
            <a:r>
              <a:rPr lang="en-US" dirty="0">
                <a:solidFill>
                  <a:schemeClr val="bg1"/>
                </a:solidFill>
              </a:rPr>
              <a:t>Allowing your wealth to rule you</a:t>
            </a:r>
          </a:p>
          <a:p>
            <a:pPr lvl="1"/>
            <a:r>
              <a:rPr lang="en-US" dirty="0"/>
              <a:t>When wealth becomes an end rather than a means</a:t>
            </a:r>
          </a:p>
          <a:p>
            <a:pPr lvl="1"/>
            <a:r>
              <a:rPr lang="en-US" dirty="0">
                <a:solidFill>
                  <a:schemeClr val="bg1"/>
                </a:solidFill>
              </a:rPr>
              <a:t>Building a </a:t>
            </a:r>
            <a:r>
              <a:rPr lang="en-US" dirty="0"/>
              <a:t>kingdom that will rot</a:t>
            </a:r>
          </a:p>
          <a:p>
            <a:pPr lvl="1"/>
            <a:endParaRPr lang="en-US" dirty="0"/>
          </a:p>
          <a:p>
            <a:pPr lvl="1"/>
            <a:endParaRPr lang="en-US" dirty="0">
              <a:solidFill>
                <a:schemeClr val="bg1"/>
              </a:solidFill>
            </a:endParaRPr>
          </a:p>
          <a:p>
            <a:pPr lvl="1"/>
            <a:endParaRPr lang="en-US" dirty="0">
              <a:solidFill>
                <a:schemeClr val="bg1"/>
              </a:solidFill>
            </a:endParaRPr>
          </a:p>
        </p:txBody>
      </p:sp>
      <p:sp>
        <p:nvSpPr>
          <p:cNvPr id="5" name="TextBox 4">
            <a:extLst>
              <a:ext uri="{FF2B5EF4-FFF2-40B4-BE49-F238E27FC236}">
                <a16:creationId xmlns="" xmlns:a16="http://schemas.microsoft.com/office/drawing/2014/main" id="{9E90C210-A701-40DA-8E88-7781032A2ECD}"/>
              </a:ext>
            </a:extLst>
          </p:cNvPr>
          <p:cNvSpPr txBox="1"/>
          <p:nvPr/>
        </p:nvSpPr>
        <p:spPr>
          <a:xfrm>
            <a:off x="272143" y="1210638"/>
            <a:ext cx="11341968" cy="50059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1000"/>
              </a:spcAft>
            </a:pPr>
            <a:r>
              <a:rPr lang="en-US" sz="4000" b="1" dirty="0">
                <a:effectLst/>
                <a:latin typeface="Calibri" panose="020F0502020204030204" pitchFamily="34" charset="0"/>
              </a:rPr>
              <a:t>Proverbs 30:7–9 (NASB95) — </a:t>
            </a:r>
            <a:r>
              <a:rPr lang="en-US" sz="4000" b="1" u="none" strike="noStrike" dirty="0">
                <a:effectLst/>
                <a:latin typeface="Calibri" panose="020F0502020204030204" pitchFamily="34" charset="0"/>
              </a:rPr>
              <a:t>7</a:t>
            </a:r>
            <a:r>
              <a:rPr lang="en-US" sz="4000" u="none" strike="noStrike" dirty="0">
                <a:effectLst/>
                <a:latin typeface="Calibri" panose="020F0502020204030204" pitchFamily="34" charset="0"/>
              </a:rPr>
              <a:t> </a:t>
            </a:r>
            <a:r>
              <a:rPr lang="en-US" sz="4000" dirty="0">
                <a:effectLst/>
                <a:latin typeface="Calibri" panose="020F0502020204030204" pitchFamily="34" charset="0"/>
              </a:rPr>
              <a:t>Two things I asked of You, Do not refuse me before I die: </a:t>
            </a:r>
            <a:r>
              <a:rPr lang="en-US" sz="4000" b="1" u="none" strike="noStrike" dirty="0">
                <a:effectLst/>
                <a:latin typeface="Calibri" panose="020F0502020204030204" pitchFamily="34" charset="0"/>
              </a:rPr>
              <a:t>8</a:t>
            </a:r>
            <a:r>
              <a:rPr lang="en-US" sz="4000" u="none" strike="noStrike" dirty="0">
                <a:effectLst/>
                <a:latin typeface="Calibri" panose="020F0502020204030204" pitchFamily="34" charset="0"/>
              </a:rPr>
              <a:t> </a:t>
            </a:r>
            <a:r>
              <a:rPr lang="en-US" sz="4000" dirty="0">
                <a:effectLst/>
                <a:latin typeface="Calibri" panose="020F0502020204030204" pitchFamily="34" charset="0"/>
              </a:rPr>
              <a:t>Keep deception and lies far from me, Give me neither poverty nor riches; Feed me with the food that is my portion, </a:t>
            </a:r>
            <a:r>
              <a:rPr lang="en-US" sz="4000" b="1" u="none" strike="noStrike" dirty="0">
                <a:effectLst/>
                <a:latin typeface="Calibri" panose="020F0502020204030204" pitchFamily="34" charset="0"/>
              </a:rPr>
              <a:t>9</a:t>
            </a:r>
            <a:r>
              <a:rPr lang="en-US" sz="4000" u="none" strike="noStrike" dirty="0">
                <a:effectLst/>
                <a:latin typeface="Calibri" panose="020F0502020204030204" pitchFamily="34" charset="0"/>
              </a:rPr>
              <a:t> </a:t>
            </a:r>
            <a:r>
              <a:rPr lang="en-US" sz="4000" dirty="0">
                <a:effectLst/>
                <a:latin typeface="Calibri" panose="020F0502020204030204" pitchFamily="34" charset="0"/>
              </a:rPr>
              <a:t>That I not be full and deny You and say, “Who is the </a:t>
            </a:r>
            <a:r>
              <a:rPr lang="en-US" sz="4000" cap="small" dirty="0">
                <a:effectLst/>
                <a:latin typeface="Calibri" panose="020F0502020204030204" pitchFamily="34" charset="0"/>
              </a:rPr>
              <a:t>Lord</a:t>
            </a:r>
            <a:r>
              <a:rPr lang="en-US" sz="4000" dirty="0">
                <a:effectLst/>
                <a:latin typeface="Calibri" panose="020F0502020204030204" pitchFamily="34" charset="0"/>
              </a:rPr>
              <a:t>?” Or that I not be in want and steal, And profane the name of my God. </a:t>
            </a:r>
          </a:p>
        </p:txBody>
      </p:sp>
    </p:spTree>
    <p:extLst>
      <p:ext uri="{BB962C8B-B14F-4D97-AF65-F5344CB8AC3E}">
        <p14:creationId xmlns:p14="http://schemas.microsoft.com/office/powerpoint/2010/main" val="428118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The Path to being rich and miserable</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914400" indent="-914400">
              <a:buAutoNum type="arabicParenR" startAt="3"/>
            </a:pPr>
            <a:r>
              <a:rPr lang="en-US" dirty="0">
                <a:solidFill>
                  <a:schemeClr val="bg1"/>
                </a:solidFill>
              </a:rPr>
              <a:t>Allowing your wealth to rule you</a:t>
            </a:r>
          </a:p>
          <a:p>
            <a:pPr lvl="1"/>
            <a:r>
              <a:rPr lang="en-US" dirty="0"/>
              <a:t>When wealth becomes an end rather than a means</a:t>
            </a:r>
          </a:p>
          <a:p>
            <a:pPr lvl="1"/>
            <a:r>
              <a:rPr lang="en-US" dirty="0">
                <a:solidFill>
                  <a:schemeClr val="bg1"/>
                </a:solidFill>
              </a:rPr>
              <a:t>Building a </a:t>
            </a:r>
            <a:r>
              <a:rPr lang="en-US" dirty="0"/>
              <a:t>kingdom that will rot</a:t>
            </a:r>
          </a:p>
          <a:p>
            <a:pPr lvl="1"/>
            <a:endParaRPr lang="en-US" dirty="0"/>
          </a:p>
          <a:p>
            <a:pPr lvl="1"/>
            <a:endParaRPr lang="en-US" dirty="0">
              <a:solidFill>
                <a:schemeClr val="bg1"/>
              </a:solidFill>
            </a:endParaRPr>
          </a:p>
          <a:p>
            <a:pPr lvl="1"/>
            <a:endParaRPr lang="en-US" dirty="0">
              <a:solidFill>
                <a:schemeClr val="bg1"/>
              </a:solidFill>
            </a:endParaRPr>
          </a:p>
        </p:txBody>
      </p:sp>
      <p:sp>
        <p:nvSpPr>
          <p:cNvPr id="5" name="TextBox 4">
            <a:extLst>
              <a:ext uri="{FF2B5EF4-FFF2-40B4-BE49-F238E27FC236}">
                <a16:creationId xmlns="" xmlns:a16="http://schemas.microsoft.com/office/drawing/2014/main" id="{9E90C210-A701-40DA-8E88-7781032A2ECD}"/>
              </a:ext>
            </a:extLst>
          </p:cNvPr>
          <p:cNvSpPr txBox="1"/>
          <p:nvPr/>
        </p:nvSpPr>
        <p:spPr>
          <a:xfrm>
            <a:off x="272143" y="489441"/>
            <a:ext cx="11341968" cy="489364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600" dirty="0">
                <a:latin typeface="Lao UI" panose="020B0502040204020203" pitchFamily="34" charset="0"/>
                <a:cs typeface="Lao UI" panose="020B0502040204020203" pitchFamily="34" charset="0"/>
              </a:rPr>
              <a:t>“But more recently, a 2018 study from Purdue University used much wider data from the Gallup World Poll and found that the ideal income point for individuals is $95,000 for life satisfaction and $60,000 to $75,000 for emotional well-being. When people earned more than $105,000, their happiness levels decreased.”</a:t>
            </a:r>
          </a:p>
          <a:p>
            <a:endParaRPr lang="en-US" sz="2800" dirty="0">
              <a:latin typeface="Lao UI" panose="020B0502040204020203" pitchFamily="34" charset="0"/>
              <a:cs typeface="Lao UI" panose="020B0502040204020203" pitchFamily="34" charset="0"/>
            </a:endParaRPr>
          </a:p>
          <a:p>
            <a:r>
              <a:rPr lang="en-US" sz="1600" dirty="0">
                <a:latin typeface="Lao UI" panose="020B0502040204020203" pitchFamily="34" charset="0"/>
                <a:cs typeface="Lao UI" panose="020B0502040204020203" pitchFamily="34" charset="0"/>
              </a:rPr>
              <a:t>Purdue University Study (2018)</a:t>
            </a:r>
          </a:p>
          <a:p>
            <a:r>
              <a:rPr lang="en-US" sz="1600" dirty="0">
                <a:latin typeface="Lao UI" panose="020B0502040204020203" pitchFamily="34" charset="0"/>
                <a:cs typeface="Lao UI" panose="020B0502040204020203" pitchFamily="34" charset="0"/>
              </a:rPr>
              <a:t>https://www.cnbc.com/2020/05/26/how-your-salary-and-the-way-you-spend-money-affect-your-happiness.html</a:t>
            </a:r>
          </a:p>
        </p:txBody>
      </p:sp>
    </p:spTree>
    <p:extLst>
      <p:ext uri="{BB962C8B-B14F-4D97-AF65-F5344CB8AC3E}">
        <p14:creationId xmlns:p14="http://schemas.microsoft.com/office/powerpoint/2010/main" val="161821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Being corrupted by wealth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lvl="1"/>
            <a:r>
              <a:rPr lang="en-US" dirty="0"/>
              <a:t>It is socially acceptable even admirable to put your career before…</a:t>
            </a:r>
          </a:p>
          <a:p>
            <a:pPr lvl="2"/>
            <a:r>
              <a:rPr lang="en-US" dirty="0"/>
              <a:t>Your </a:t>
            </a:r>
            <a:r>
              <a:rPr lang="en-US" dirty="0" smtClean="0"/>
              <a:t>marriage</a:t>
            </a:r>
            <a:endParaRPr lang="en-US" dirty="0"/>
          </a:p>
          <a:p>
            <a:pPr lvl="2"/>
            <a:r>
              <a:rPr lang="en-US" dirty="0"/>
              <a:t>Your </a:t>
            </a:r>
            <a:r>
              <a:rPr lang="en-US" dirty="0" smtClean="0"/>
              <a:t>children</a:t>
            </a:r>
            <a:endParaRPr lang="en-US" dirty="0"/>
          </a:p>
          <a:p>
            <a:pPr lvl="2"/>
            <a:r>
              <a:rPr lang="en-US" dirty="0"/>
              <a:t>Your friendships</a:t>
            </a:r>
          </a:p>
          <a:p>
            <a:pPr lvl="2"/>
            <a:r>
              <a:rPr lang="en-US" dirty="0"/>
              <a:t>Your faith</a:t>
            </a:r>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269257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Being corrupted by wealth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lvl="1"/>
            <a:r>
              <a:rPr lang="en-US" dirty="0"/>
              <a:t>The example of the Pharisees</a:t>
            </a:r>
          </a:p>
          <a:p>
            <a:pPr lvl="2"/>
            <a:r>
              <a:rPr lang="en-US" dirty="0"/>
              <a:t>Wealthy men of influence</a:t>
            </a:r>
          </a:p>
          <a:p>
            <a:pPr lvl="2"/>
            <a:r>
              <a:rPr lang="en-US" dirty="0"/>
              <a:t>Strict religious adherence </a:t>
            </a:r>
          </a:p>
          <a:p>
            <a:pPr lvl="2"/>
            <a:r>
              <a:rPr lang="en-US" dirty="0"/>
              <a:t>Waiting of the messiah to come</a:t>
            </a:r>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4433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Glad I’m not rich!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457200" lvl="1" indent="0">
              <a:buNone/>
            </a:pPr>
            <a:r>
              <a:rPr lang="en-US" dirty="0">
                <a:solidFill>
                  <a:schemeClr val="bg1"/>
                </a:solidFill>
              </a:rPr>
              <a:t>“</a:t>
            </a:r>
            <a:r>
              <a:rPr lang="en-US" dirty="0"/>
              <a:t>If you want to know what water is, don’t ask the fish”</a:t>
            </a:r>
          </a:p>
          <a:p>
            <a:pPr marL="457200" lvl="1" indent="0">
              <a:buNone/>
            </a:pPr>
            <a:r>
              <a:rPr lang="en-US" dirty="0">
                <a:solidFill>
                  <a:schemeClr val="bg1"/>
                </a:solidFill>
              </a:rPr>
              <a:t>					</a:t>
            </a:r>
            <a:r>
              <a:rPr lang="en-US" sz="2000" dirty="0">
                <a:solidFill>
                  <a:schemeClr val="bg1"/>
                </a:solidFill>
              </a:rPr>
              <a:t>	-Chinese proverb</a:t>
            </a:r>
          </a:p>
          <a:p>
            <a:pPr marL="457200" lvl="1" indent="0">
              <a:buNone/>
            </a:pPr>
            <a:endParaRPr lang="en-US" dirty="0"/>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401863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dirty="0">
                <a:solidFill>
                  <a:srgbClr val="55AB2C"/>
                </a:solidFill>
              </a:rPr>
              <a:t>Context</a:t>
            </a: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marL="0" indent="0">
              <a:buNone/>
            </a:pPr>
            <a:r>
              <a:rPr lang="en-US" dirty="0">
                <a:solidFill>
                  <a:schemeClr val="bg1"/>
                </a:solidFill>
              </a:rPr>
              <a:t>The Mature Christian</a:t>
            </a:r>
          </a:p>
          <a:p>
            <a:r>
              <a:rPr lang="en-US" dirty="0">
                <a:solidFill>
                  <a:schemeClr val="bg1"/>
                </a:solidFill>
              </a:rPr>
              <a:t>Understands God’s wisdom</a:t>
            </a:r>
          </a:p>
          <a:p>
            <a:r>
              <a:rPr lang="en-US" dirty="0">
                <a:solidFill>
                  <a:schemeClr val="bg1"/>
                </a:solidFill>
              </a:rPr>
              <a:t>Lives in tension with our culture</a:t>
            </a:r>
          </a:p>
          <a:p>
            <a:r>
              <a:rPr lang="en-US" dirty="0">
                <a:solidFill>
                  <a:schemeClr val="bg1"/>
                </a:solidFill>
              </a:rPr>
              <a:t>Brings God into their decision making</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041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Glad I’m not rich!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normAutofit/>
          </a:bodyPr>
          <a:lstStyle/>
          <a:p>
            <a:pPr marL="457200" lvl="1" indent="0">
              <a:buNone/>
            </a:pPr>
            <a:r>
              <a:rPr lang="en-US" dirty="0">
                <a:solidFill>
                  <a:schemeClr val="bg1"/>
                </a:solidFill>
              </a:rPr>
              <a:t>“</a:t>
            </a:r>
            <a:r>
              <a:rPr lang="en-US" dirty="0"/>
              <a:t>If you want to know what water is, don’t ask the fish”</a:t>
            </a:r>
          </a:p>
          <a:p>
            <a:pPr marL="457200" lvl="1" indent="0">
              <a:buNone/>
            </a:pPr>
            <a:r>
              <a:rPr lang="en-US" dirty="0">
                <a:solidFill>
                  <a:schemeClr val="bg1"/>
                </a:solidFill>
              </a:rPr>
              <a:t>					</a:t>
            </a:r>
            <a:r>
              <a:rPr lang="en-US" sz="2000" dirty="0">
                <a:solidFill>
                  <a:schemeClr val="bg1"/>
                </a:solidFill>
              </a:rPr>
              <a:t>	-Chinese proverb</a:t>
            </a:r>
          </a:p>
          <a:p>
            <a:pPr marL="457200" lvl="1" indent="0">
              <a:buNone/>
            </a:pPr>
            <a:endParaRPr lang="en-US" dirty="0"/>
          </a:p>
          <a:p>
            <a:pPr lvl="1"/>
            <a:endParaRPr lang="en-US" dirty="0">
              <a:solidFill>
                <a:schemeClr val="bg1"/>
              </a:solidFill>
            </a:endParaRPr>
          </a:p>
          <a:p>
            <a:pPr lvl="1"/>
            <a:endParaRPr lang="en-US" dirty="0">
              <a:solidFill>
                <a:schemeClr val="bg1"/>
              </a:solidFill>
            </a:endParaRPr>
          </a:p>
        </p:txBody>
      </p:sp>
      <p:sp>
        <p:nvSpPr>
          <p:cNvPr id="5" name="TextBox 4">
            <a:extLst>
              <a:ext uri="{FF2B5EF4-FFF2-40B4-BE49-F238E27FC236}">
                <a16:creationId xmlns="" xmlns:a16="http://schemas.microsoft.com/office/drawing/2014/main" id="{1241267F-1AAB-4AFA-8BFC-CDD061FF2D6C}"/>
              </a:ext>
            </a:extLst>
          </p:cNvPr>
          <p:cNvSpPr txBox="1"/>
          <p:nvPr/>
        </p:nvSpPr>
        <p:spPr>
          <a:xfrm>
            <a:off x="272143" y="755868"/>
            <a:ext cx="10735381"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6000" dirty="0"/>
              <a:t>The median annual household income worldwide is $9,733</a:t>
            </a:r>
          </a:p>
          <a:p>
            <a:r>
              <a:rPr lang="en-US" sz="2000" dirty="0"/>
              <a:t>https://news.gallup.com/poll/166211/worldwide-median-household-income-000.aspx</a:t>
            </a:r>
          </a:p>
        </p:txBody>
      </p:sp>
      <p:sp>
        <p:nvSpPr>
          <p:cNvPr id="7" name="TextBox 6">
            <a:extLst>
              <a:ext uri="{FF2B5EF4-FFF2-40B4-BE49-F238E27FC236}">
                <a16:creationId xmlns="" xmlns:a16="http://schemas.microsoft.com/office/drawing/2014/main" id="{AE0F6046-AA3A-4AB7-885E-D3316F6E5218}"/>
              </a:ext>
            </a:extLst>
          </p:cNvPr>
          <p:cNvSpPr txBox="1"/>
          <p:nvPr/>
        </p:nvSpPr>
        <p:spPr>
          <a:xfrm>
            <a:off x="536434" y="3429000"/>
            <a:ext cx="10735381" cy="230832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6000" dirty="0"/>
              <a:t>The median annual household income U.S. is $43,585</a:t>
            </a:r>
          </a:p>
          <a:p>
            <a:r>
              <a:rPr lang="en-US" sz="2000" dirty="0"/>
              <a:t>https://news.gallup.com/poll/166211/worldwide-median-household-income-000.aspx</a:t>
            </a:r>
          </a:p>
        </p:txBody>
      </p:sp>
    </p:spTree>
    <p:extLst>
      <p:ext uri="{BB962C8B-B14F-4D97-AF65-F5344CB8AC3E}">
        <p14:creationId xmlns:p14="http://schemas.microsoft.com/office/powerpoint/2010/main" val="39980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53B44-2B40-4AED-ACE8-3D795009A9E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121B4F97-922F-492C-B559-816B0878C667}"/>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973644EF-A42D-4E2D-ADBD-66D6CBAFE700}"/>
              </a:ext>
            </a:extLst>
          </p:cNvPr>
          <p:cNvPicPr>
            <a:picLocks noChangeAspect="1"/>
          </p:cNvPicPr>
          <p:nvPr/>
        </p:nvPicPr>
        <p:blipFill>
          <a:blip r:embed="rId2"/>
          <a:stretch>
            <a:fillRect/>
          </a:stretch>
        </p:blipFill>
        <p:spPr>
          <a:xfrm>
            <a:off x="272143" y="237769"/>
            <a:ext cx="6706536" cy="5296639"/>
          </a:xfrm>
          <a:prstGeom prst="rect">
            <a:avLst/>
          </a:prstGeom>
        </p:spPr>
      </p:pic>
      <p:pic>
        <p:nvPicPr>
          <p:cNvPr id="6" name="Picture 5">
            <a:extLst>
              <a:ext uri="{FF2B5EF4-FFF2-40B4-BE49-F238E27FC236}">
                <a16:creationId xmlns="" xmlns:a16="http://schemas.microsoft.com/office/drawing/2014/main" id="{5F61BFBB-1205-4CEA-854B-4DFDF6302B25}"/>
              </a:ext>
            </a:extLst>
          </p:cNvPr>
          <p:cNvPicPr>
            <a:picLocks noChangeAspect="1"/>
          </p:cNvPicPr>
          <p:nvPr/>
        </p:nvPicPr>
        <p:blipFill>
          <a:blip r:embed="rId3"/>
          <a:stretch>
            <a:fillRect/>
          </a:stretch>
        </p:blipFill>
        <p:spPr>
          <a:xfrm>
            <a:off x="6246564" y="799306"/>
            <a:ext cx="5601482" cy="4648849"/>
          </a:xfrm>
          <a:prstGeom prst="rect">
            <a:avLst/>
          </a:prstGeom>
        </p:spPr>
      </p:pic>
    </p:spTree>
    <p:extLst>
      <p:ext uri="{BB962C8B-B14F-4D97-AF65-F5344CB8AC3E}">
        <p14:creationId xmlns:p14="http://schemas.microsoft.com/office/powerpoint/2010/main" val="252906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James on “The Rich”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lstStyle/>
          <a:p>
            <a:r>
              <a:rPr lang="en-US" dirty="0">
                <a:solidFill>
                  <a:schemeClr val="bg1"/>
                </a:solidFill>
              </a:rPr>
              <a:t>Riches can blind you to the needs of others </a:t>
            </a:r>
          </a:p>
          <a:p>
            <a:r>
              <a:rPr lang="en-US" dirty="0">
                <a:solidFill>
                  <a:schemeClr val="bg1"/>
                </a:solidFill>
              </a:rPr>
              <a:t>Riches can cause you to treat people unjustly</a:t>
            </a:r>
          </a:p>
          <a:p>
            <a:r>
              <a:rPr lang="en-US" dirty="0">
                <a:solidFill>
                  <a:schemeClr val="bg1"/>
                </a:solidFill>
              </a:rPr>
              <a:t>Create a dangerous self focus</a:t>
            </a:r>
          </a:p>
          <a:p>
            <a:r>
              <a:rPr lang="en-US" dirty="0">
                <a:solidFill>
                  <a:schemeClr val="bg1"/>
                </a:solidFill>
              </a:rPr>
              <a:t>Cause you to play for the wrong team</a:t>
            </a:r>
          </a:p>
        </p:txBody>
      </p:sp>
    </p:spTree>
    <p:extLst>
      <p:ext uri="{BB962C8B-B14F-4D97-AF65-F5344CB8AC3E}">
        <p14:creationId xmlns:p14="http://schemas.microsoft.com/office/powerpoint/2010/main" val="35813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b="1" dirty="0">
                <a:solidFill>
                  <a:srgbClr val="72DB2B"/>
                </a:solidFill>
                <a:effectLst/>
              </a:rPr>
              <a:t>James 5:1–6 (NASB95)</a:t>
            </a:r>
            <a:endParaRPr lang="en-US" sz="4800" dirty="0">
              <a:solidFill>
                <a:srgbClr val="72DB2B"/>
              </a:solidFill>
            </a:endParaRP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marL="0" marR="0" indent="0">
              <a:lnSpc>
                <a:spcPct val="115000"/>
              </a:lnSpc>
              <a:spcBef>
                <a:spcPts val="0"/>
              </a:spcBef>
              <a:spcAft>
                <a:spcPts val="1000"/>
              </a:spcAft>
              <a:buNone/>
            </a:pPr>
            <a:r>
              <a:rPr lang="en-US" sz="3600" b="1" u="none" strike="noStrike" dirty="0">
                <a:solidFill>
                  <a:schemeClr val="bg1"/>
                </a:solidFill>
                <a:effectLst/>
              </a:rPr>
              <a:t>1</a:t>
            </a:r>
            <a:r>
              <a:rPr lang="en-US" sz="3600" u="none" strike="noStrike" dirty="0">
                <a:solidFill>
                  <a:schemeClr val="bg1"/>
                </a:solidFill>
                <a:effectLst/>
              </a:rPr>
              <a:t> </a:t>
            </a:r>
            <a:r>
              <a:rPr lang="en-US" sz="3600" dirty="0">
                <a:solidFill>
                  <a:schemeClr val="bg1"/>
                </a:solidFill>
                <a:effectLst/>
              </a:rPr>
              <a:t>Come now, you rich, weep and howl for your miseries which are coming upon you. </a:t>
            </a:r>
          </a:p>
        </p:txBody>
      </p:sp>
    </p:spTree>
    <p:extLst>
      <p:ext uri="{BB962C8B-B14F-4D97-AF65-F5344CB8AC3E}">
        <p14:creationId xmlns:p14="http://schemas.microsoft.com/office/powerpoint/2010/main" val="3978052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b="1" dirty="0">
                <a:solidFill>
                  <a:srgbClr val="72DB2B"/>
                </a:solidFill>
                <a:effectLst/>
              </a:rPr>
              <a:t>What can I do?</a:t>
            </a:r>
            <a:endParaRPr lang="en-US" sz="4800" dirty="0">
              <a:solidFill>
                <a:srgbClr val="72DB2B"/>
              </a:solidFill>
            </a:endParaRP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a:lnSpc>
                <a:spcPct val="115000"/>
              </a:lnSpc>
              <a:spcBef>
                <a:spcPts val="0"/>
              </a:spcBef>
              <a:spcAft>
                <a:spcPts val="1000"/>
              </a:spcAft>
            </a:pPr>
            <a:r>
              <a:rPr lang="en-US" sz="3600" dirty="0">
                <a:solidFill>
                  <a:schemeClr val="bg1"/>
                </a:solidFill>
                <a:effectLst/>
              </a:rPr>
              <a:t>Be aware of the danger!</a:t>
            </a:r>
          </a:p>
          <a:p>
            <a:pPr>
              <a:lnSpc>
                <a:spcPct val="115000"/>
              </a:lnSpc>
              <a:spcBef>
                <a:spcPts val="0"/>
              </a:spcBef>
              <a:spcAft>
                <a:spcPts val="1000"/>
              </a:spcAft>
            </a:pPr>
            <a:r>
              <a:rPr lang="en-US" sz="3600" dirty="0">
                <a:solidFill>
                  <a:schemeClr val="bg1"/>
                </a:solidFill>
              </a:rPr>
              <a:t>Keep your head straight about what is important!</a:t>
            </a:r>
          </a:p>
          <a:p>
            <a:pPr>
              <a:lnSpc>
                <a:spcPct val="115000"/>
              </a:lnSpc>
              <a:spcBef>
                <a:spcPts val="0"/>
              </a:spcBef>
              <a:spcAft>
                <a:spcPts val="1000"/>
              </a:spcAft>
            </a:pPr>
            <a:r>
              <a:rPr lang="en-US" sz="3600" dirty="0">
                <a:solidFill>
                  <a:schemeClr val="bg1"/>
                </a:solidFill>
                <a:effectLst/>
              </a:rPr>
              <a:t>Be generous</a:t>
            </a:r>
          </a:p>
          <a:p>
            <a:pPr>
              <a:lnSpc>
                <a:spcPct val="115000"/>
              </a:lnSpc>
              <a:spcBef>
                <a:spcPts val="0"/>
              </a:spcBef>
              <a:spcAft>
                <a:spcPts val="1000"/>
              </a:spcAft>
            </a:pPr>
            <a:r>
              <a:rPr lang="en-US" sz="3600" dirty="0">
                <a:solidFill>
                  <a:schemeClr val="bg1"/>
                </a:solidFill>
              </a:rPr>
              <a:t>Strive to be just in your dealing with others</a:t>
            </a:r>
          </a:p>
          <a:p>
            <a:pPr>
              <a:lnSpc>
                <a:spcPct val="115000"/>
              </a:lnSpc>
              <a:spcBef>
                <a:spcPts val="0"/>
              </a:spcBef>
              <a:spcAft>
                <a:spcPts val="1000"/>
              </a:spcAft>
            </a:pPr>
            <a:r>
              <a:rPr lang="en-US" sz="3600" dirty="0">
                <a:solidFill>
                  <a:schemeClr val="bg1"/>
                </a:solidFill>
                <a:effectLst/>
              </a:rPr>
              <a:t>Be accountable</a:t>
            </a:r>
          </a:p>
          <a:p>
            <a:pPr>
              <a:lnSpc>
                <a:spcPct val="115000"/>
              </a:lnSpc>
              <a:spcBef>
                <a:spcPts val="0"/>
              </a:spcBef>
              <a:spcAft>
                <a:spcPts val="1000"/>
              </a:spcAft>
            </a:pPr>
            <a:r>
              <a:rPr lang="en-US" sz="3600" dirty="0">
                <a:solidFill>
                  <a:schemeClr val="bg1"/>
                </a:solidFill>
              </a:rPr>
              <a:t>Draw near to God</a:t>
            </a:r>
            <a:endParaRPr lang="en-US" sz="3600" dirty="0">
              <a:solidFill>
                <a:schemeClr val="bg1"/>
              </a:solidFill>
              <a:effectLst/>
            </a:endParaRPr>
          </a:p>
        </p:txBody>
      </p:sp>
    </p:spTree>
    <p:extLst>
      <p:ext uri="{BB962C8B-B14F-4D97-AF65-F5344CB8AC3E}">
        <p14:creationId xmlns:p14="http://schemas.microsoft.com/office/powerpoint/2010/main" val="3583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b="1" dirty="0">
                <a:solidFill>
                  <a:srgbClr val="72DB2B"/>
                </a:solidFill>
                <a:effectLst/>
              </a:rPr>
              <a:t>What can I do?</a:t>
            </a:r>
            <a:endParaRPr lang="en-US" sz="4800" dirty="0">
              <a:solidFill>
                <a:srgbClr val="72DB2B"/>
              </a:solidFill>
            </a:endParaRP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a:lnSpc>
                <a:spcPct val="115000"/>
              </a:lnSpc>
              <a:spcBef>
                <a:spcPts val="0"/>
              </a:spcBef>
              <a:spcAft>
                <a:spcPts val="1000"/>
              </a:spcAft>
            </a:pPr>
            <a:r>
              <a:rPr lang="en-US" sz="3600" dirty="0">
                <a:solidFill>
                  <a:schemeClr val="bg1"/>
                </a:solidFill>
                <a:effectLst/>
              </a:rPr>
              <a:t>Be aware of the danger!</a:t>
            </a:r>
          </a:p>
          <a:p>
            <a:pPr>
              <a:lnSpc>
                <a:spcPct val="115000"/>
              </a:lnSpc>
              <a:spcBef>
                <a:spcPts val="0"/>
              </a:spcBef>
              <a:spcAft>
                <a:spcPts val="1000"/>
              </a:spcAft>
            </a:pPr>
            <a:r>
              <a:rPr lang="en-US" sz="3600" dirty="0">
                <a:solidFill>
                  <a:schemeClr val="bg1"/>
                </a:solidFill>
              </a:rPr>
              <a:t>Keep your head straight about what is important!</a:t>
            </a:r>
          </a:p>
          <a:p>
            <a:pPr>
              <a:lnSpc>
                <a:spcPct val="115000"/>
              </a:lnSpc>
              <a:spcBef>
                <a:spcPts val="0"/>
              </a:spcBef>
              <a:spcAft>
                <a:spcPts val="1000"/>
              </a:spcAft>
            </a:pPr>
            <a:r>
              <a:rPr lang="en-US" sz="3600" dirty="0">
                <a:solidFill>
                  <a:schemeClr val="bg1"/>
                </a:solidFill>
                <a:effectLst/>
              </a:rPr>
              <a:t>Be generous</a:t>
            </a:r>
          </a:p>
          <a:p>
            <a:pPr>
              <a:lnSpc>
                <a:spcPct val="115000"/>
              </a:lnSpc>
              <a:spcBef>
                <a:spcPts val="0"/>
              </a:spcBef>
              <a:spcAft>
                <a:spcPts val="1000"/>
              </a:spcAft>
            </a:pPr>
            <a:r>
              <a:rPr lang="en-US" sz="3600" dirty="0">
                <a:solidFill>
                  <a:schemeClr val="bg1"/>
                </a:solidFill>
              </a:rPr>
              <a:t>Strive to be just in your dealing with others</a:t>
            </a:r>
          </a:p>
          <a:p>
            <a:pPr>
              <a:lnSpc>
                <a:spcPct val="115000"/>
              </a:lnSpc>
              <a:spcBef>
                <a:spcPts val="0"/>
              </a:spcBef>
              <a:spcAft>
                <a:spcPts val="1000"/>
              </a:spcAft>
            </a:pPr>
            <a:r>
              <a:rPr lang="en-US" sz="3600" dirty="0">
                <a:solidFill>
                  <a:schemeClr val="bg1"/>
                </a:solidFill>
                <a:effectLst/>
              </a:rPr>
              <a:t>Be accountable</a:t>
            </a:r>
          </a:p>
          <a:p>
            <a:pPr>
              <a:lnSpc>
                <a:spcPct val="115000"/>
              </a:lnSpc>
              <a:spcBef>
                <a:spcPts val="0"/>
              </a:spcBef>
              <a:spcAft>
                <a:spcPts val="1000"/>
              </a:spcAft>
            </a:pPr>
            <a:r>
              <a:rPr lang="en-US" sz="3600" dirty="0">
                <a:solidFill>
                  <a:schemeClr val="bg1"/>
                </a:solidFill>
              </a:rPr>
              <a:t>Draw near to God</a:t>
            </a:r>
            <a:endParaRPr lang="en-US" sz="3600" dirty="0">
              <a:solidFill>
                <a:schemeClr val="bg1"/>
              </a:solidFill>
              <a:effectLst/>
            </a:endParaRPr>
          </a:p>
        </p:txBody>
      </p:sp>
      <p:sp>
        <p:nvSpPr>
          <p:cNvPr id="4" name="TextBox 3">
            <a:extLst>
              <a:ext uri="{FF2B5EF4-FFF2-40B4-BE49-F238E27FC236}">
                <a16:creationId xmlns="" xmlns:a16="http://schemas.microsoft.com/office/drawing/2014/main" id="{047A2A6E-1433-4340-93D4-695209D222D2}"/>
              </a:ext>
            </a:extLst>
          </p:cNvPr>
          <p:cNvSpPr txBox="1"/>
          <p:nvPr/>
        </p:nvSpPr>
        <p:spPr>
          <a:xfrm>
            <a:off x="272143" y="1381259"/>
            <a:ext cx="11346287" cy="457413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1000"/>
              </a:spcAft>
            </a:pPr>
            <a:r>
              <a:rPr lang="en-US" sz="3200" b="1" dirty="0">
                <a:effectLst/>
                <a:latin typeface="Lao UI" panose="020B0502040204020203" pitchFamily="34" charset="0"/>
                <a:cs typeface="Lao UI" panose="020B0502040204020203" pitchFamily="34" charset="0"/>
              </a:rPr>
              <a:t>1 Timothy 6:9–11 (NASB95) — </a:t>
            </a:r>
            <a:r>
              <a:rPr lang="en-US" sz="3200" b="1" u="none" strike="noStrike" dirty="0">
                <a:effectLst/>
                <a:latin typeface="Lao UI" panose="020B0502040204020203" pitchFamily="34" charset="0"/>
                <a:cs typeface="Lao UI" panose="020B0502040204020203" pitchFamily="34" charset="0"/>
              </a:rPr>
              <a:t>9</a:t>
            </a:r>
            <a:r>
              <a:rPr lang="en-US" sz="3200" u="none" strike="noStrike" dirty="0">
                <a:effectLst/>
                <a:latin typeface="Lao UI" panose="020B0502040204020203" pitchFamily="34" charset="0"/>
                <a:cs typeface="Lao UI" panose="020B0502040204020203" pitchFamily="34" charset="0"/>
              </a:rPr>
              <a:t> </a:t>
            </a:r>
            <a:r>
              <a:rPr lang="en-US" sz="3200" dirty="0">
                <a:effectLst/>
                <a:latin typeface="Lao UI" panose="020B0502040204020203" pitchFamily="34" charset="0"/>
                <a:cs typeface="Lao UI" panose="020B0502040204020203" pitchFamily="34" charset="0"/>
              </a:rPr>
              <a:t>But those who want to get rich fall into temptation and a snare and many foolish and harmful desires which plunge men into ruin and destruction. </a:t>
            </a:r>
            <a:r>
              <a:rPr lang="en-US" sz="3200" b="1" u="none" strike="noStrike" dirty="0">
                <a:effectLst/>
                <a:latin typeface="Lao UI" panose="020B0502040204020203" pitchFamily="34" charset="0"/>
                <a:cs typeface="Lao UI" panose="020B0502040204020203" pitchFamily="34" charset="0"/>
              </a:rPr>
              <a:t>10</a:t>
            </a:r>
            <a:r>
              <a:rPr lang="en-US" sz="3200" u="none" strike="noStrike" dirty="0">
                <a:effectLst/>
                <a:latin typeface="Lao UI" panose="020B0502040204020203" pitchFamily="34" charset="0"/>
                <a:cs typeface="Lao UI" panose="020B0502040204020203" pitchFamily="34" charset="0"/>
              </a:rPr>
              <a:t> </a:t>
            </a:r>
            <a:r>
              <a:rPr lang="en-US" sz="3200" dirty="0">
                <a:effectLst/>
                <a:latin typeface="Lao UI" panose="020B0502040204020203" pitchFamily="34" charset="0"/>
                <a:cs typeface="Lao UI" panose="020B0502040204020203" pitchFamily="34" charset="0"/>
              </a:rPr>
              <a:t>For </a:t>
            </a:r>
            <a:r>
              <a:rPr lang="en-US" sz="3200" b="1" u="sng" dirty="0">
                <a:effectLst/>
                <a:latin typeface="Lao UI" panose="020B0502040204020203" pitchFamily="34" charset="0"/>
                <a:cs typeface="Lao UI" panose="020B0502040204020203" pitchFamily="34" charset="0"/>
              </a:rPr>
              <a:t>the love of money </a:t>
            </a:r>
            <a:r>
              <a:rPr lang="en-US" sz="3200" dirty="0">
                <a:effectLst/>
                <a:latin typeface="Lao UI" panose="020B0502040204020203" pitchFamily="34" charset="0"/>
                <a:cs typeface="Lao UI" panose="020B0502040204020203" pitchFamily="34" charset="0"/>
              </a:rPr>
              <a:t>is a root of all sorts of evil, and some by longing for it have wandered away from the faith and pierced themselves with many griefs. </a:t>
            </a:r>
            <a:r>
              <a:rPr lang="en-US" sz="3200" b="1" u="none" strike="noStrike" dirty="0">
                <a:effectLst/>
                <a:latin typeface="Lao UI" panose="020B0502040204020203" pitchFamily="34" charset="0"/>
                <a:cs typeface="Lao UI" panose="020B0502040204020203" pitchFamily="34" charset="0"/>
              </a:rPr>
              <a:t>11</a:t>
            </a:r>
            <a:r>
              <a:rPr lang="en-US" sz="3200" u="none" strike="noStrike" dirty="0">
                <a:effectLst/>
                <a:latin typeface="Lao UI" panose="020B0502040204020203" pitchFamily="34" charset="0"/>
                <a:cs typeface="Lao UI" panose="020B0502040204020203" pitchFamily="34" charset="0"/>
              </a:rPr>
              <a:t> </a:t>
            </a:r>
            <a:r>
              <a:rPr lang="en-US" sz="3200" dirty="0">
                <a:effectLst/>
                <a:latin typeface="Lao UI" panose="020B0502040204020203" pitchFamily="34" charset="0"/>
                <a:cs typeface="Lao UI" panose="020B0502040204020203" pitchFamily="34" charset="0"/>
              </a:rPr>
              <a:t>But flee from these things, you man of God, and pursue righteousness, godliness, faith, love, perseverance and gentleness. </a:t>
            </a:r>
          </a:p>
        </p:txBody>
      </p:sp>
    </p:spTree>
    <p:extLst>
      <p:ext uri="{BB962C8B-B14F-4D97-AF65-F5344CB8AC3E}">
        <p14:creationId xmlns:p14="http://schemas.microsoft.com/office/powerpoint/2010/main" val="18919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dirty="0">
                <a:solidFill>
                  <a:srgbClr val="55AB2C"/>
                </a:solidFill>
              </a:rPr>
              <a:t>Tonight</a:t>
            </a: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marL="0" indent="0">
              <a:buNone/>
            </a:pPr>
            <a:r>
              <a:rPr lang="en-US" dirty="0">
                <a:solidFill>
                  <a:schemeClr val="bg1"/>
                </a:solidFill>
              </a:rPr>
              <a:t>The Mature Christian</a:t>
            </a:r>
          </a:p>
          <a:p>
            <a:r>
              <a:rPr lang="en-US" dirty="0">
                <a:solidFill>
                  <a:schemeClr val="bg1"/>
                </a:solidFill>
              </a:rPr>
              <a:t>Understands the perils of wealth</a:t>
            </a:r>
          </a:p>
          <a:p>
            <a:pPr marL="0" indent="0">
              <a:buNone/>
            </a:pPr>
            <a:endParaRPr lang="en-US" dirty="0">
              <a:solidFill>
                <a:schemeClr val="bg1"/>
              </a:solidFill>
            </a:endParaRPr>
          </a:p>
        </p:txBody>
      </p:sp>
    </p:spTree>
    <p:extLst>
      <p:ext uri="{BB962C8B-B14F-4D97-AF65-F5344CB8AC3E}">
        <p14:creationId xmlns:p14="http://schemas.microsoft.com/office/powerpoint/2010/main" val="741771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b="1" dirty="0">
                <a:solidFill>
                  <a:srgbClr val="72DB2B"/>
                </a:solidFill>
                <a:effectLst/>
              </a:rPr>
              <a:t>James 5:1–6 (NASB95)</a:t>
            </a:r>
            <a:endParaRPr lang="en-US" sz="4800" dirty="0">
              <a:solidFill>
                <a:srgbClr val="72DB2B"/>
              </a:solidFill>
            </a:endParaRP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marL="0" marR="0" indent="0">
              <a:lnSpc>
                <a:spcPct val="115000"/>
              </a:lnSpc>
              <a:spcBef>
                <a:spcPts val="0"/>
              </a:spcBef>
              <a:spcAft>
                <a:spcPts val="1000"/>
              </a:spcAft>
              <a:buNone/>
            </a:pPr>
            <a:r>
              <a:rPr lang="en-US" sz="3600" b="1" u="none" strike="noStrike" dirty="0">
                <a:solidFill>
                  <a:schemeClr val="bg1"/>
                </a:solidFill>
                <a:effectLst/>
              </a:rPr>
              <a:t>1</a:t>
            </a:r>
            <a:r>
              <a:rPr lang="en-US" sz="3600" u="none" strike="noStrike" dirty="0">
                <a:solidFill>
                  <a:schemeClr val="bg1"/>
                </a:solidFill>
                <a:effectLst/>
              </a:rPr>
              <a:t> </a:t>
            </a:r>
            <a:r>
              <a:rPr lang="en-US" sz="3600" dirty="0">
                <a:solidFill>
                  <a:schemeClr val="bg1"/>
                </a:solidFill>
                <a:effectLst/>
              </a:rPr>
              <a:t>Come now, you rich, weep and howl for your miseries which are coming upon you. </a:t>
            </a:r>
            <a:r>
              <a:rPr lang="en-US" sz="3600" b="1" u="none" strike="noStrike" dirty="0">
                <a:solidFill>
                  <a:schemeClr val="bg1"/>
                </a:solidFill>
                <a:effectLst/>
              </a:rPr>
              <a:t>2</a:t>
            </a:r>
            <a:r>
              <a:rPr lang="en-US" sz="3600" u="none" strike="noStrike" dirty="0">
                <a:solidFill>
                  <a:schemeClr val="bg1"/>
                </a:solidFill>
                <a:effectLst/>
              </a:rPr>
              <a:t> </a:t>
            </a:r>
            <a:r>
              <a:rPr lang="en-US" sz="3600" dirty="0">
                <a:solidFill>
                  <a:schemeClr val="bg1"/>
                </a:solidFill>
                <a:effectLst/>
              </a:rPr>
              <a:t>Your riches have rotted and your garments have become moth-eaten. </a:t>
            </a:r>
            <a:r>
              <a:rPr lang="en-US" sz="3600" b="1" u="none" strike="noStrike" dirty="0">
                <a:solidFill>
                  <a:schemeClr val="bg1"/>
                </a:solidFill>
                <a:effectLst/>
              </a:rPr>
              <a:t>3</a:t>
            </a:r>
            <a:r>
              <a:rPr lang="en-US" sz="3600" u="none" strike="noStrike" dirty="0">
                <a:solidFill>
                  <a:schemeClr val="bg1"/>
                </a:solidFill>
                <a:effectLst/>
              </a:rPr>
              <a:t> </a:t>
            </a:r>
            <a:r>
              <a:rPr lang="en-US" sz="3600" dirty="0">
                <a:solidFill>
                  <a:schemeClr val="bg1"/>
                </a:solidFill>
                <a:effectLst/>
              </a:rPr>
              <a:t>Your gold and your silver have rusted; and their rust will be a witness against you and will consume your flesh like fire. It is in the last days that you have stored up your treasure! </a:t>
            </a:r>
          </a:p>
        </p:txBody>
      </p:sp>
    </p:spTree>
    <p:extLst>
      <p:ext uri="{BB962C8B-B14F-4D97-AF65-F5344CB8AC3E}">
        <p14:creationId xmlns:p14="http://schemas.microsoft.com/office/powerpoint/2010/main" val="7575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b="1" dirty="0">
                <a:solidFill>
                  <a:srgbClr val="72DB2B"/>
                </a:solidFill>
                <a:effectLst/>
              </a:rPr>
              <a:t>James 5:1–6 (NASB95)</a:t>
            </a:r>
            <a:endParaRPr lang="en-US" sz="4800" dirty="0">
              <a:solidFill>
                <a:srgbClr val="72DB2B"/>
              </a:solidFill>
            </a:endParaRP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marL="0" marR="0" indent="0">
              <a:lnSpc>
                <a:spcPct val="115000"/>
              </a:lnSpc>
              <a:spcBef>
                <a:spcPts val="0"/>
              </a:spcBef>
              <a:spcAft>
                <a:spcPts val="1000"/>
              </a:spcAft>
              <a:buNone/>
            </a:pPr>
            <a:r>
              <a:rPr lang="en-US" sz="3600" b="1" u="none" strike="noStrike" dirty="0">
                <a:solidFill>
                  <a:schemeClr val="bg1"/>
                </a:solidFill>
                <a:effectLst/>
              </a:rPr>
              <a:t>4</a:t>
            </a:r>
            <a:r>
              <a:rPr lang="en-US" sz="3600" u="none" strike="noStrike" dirty="0">
                <a:solidFill>
                  <a:schemeClr val="bg1"/>
                </a:solidFill>
                <a:effectLst/>
              </a:rPr>
              <a:t> </a:t>
            </a:r>
            <a:r>
              <a:rPr lang="en-US" sz="3600" dirty="0">
                <a:solidFill>
                  <a:schemeClr val="bg1"/>
                </a:solidFill>
                <a:effectLst/>
              </a:rPr>
              <a:t>Behold, the pay of the laborers who mowed your fields, and which has been withheld by you, cries out against you; and the outcry of those who did the harvesting has reached the ears of the Lord of </a:t>
            </a:r>
            <a:r>
              <a:rPr lang="en-US" sz="3600" dirty="0" err="1" smtClean="0">
                <a:solidFill>
                  <a:schemeClr val="bg1"/>
                </a:solidFill>
                <a:effectLst/>
              </a:rPr>
              <a:t>Sabaoth</a:t>
            </a:r>
            <a:r>
              <a:rPr lang="en-US" sz="3600" dirty="0">
                <a:solidFill>
                  <a:schemeClr val="bg1"/>
                </a:solidFill>
                <a:effectLst/>
              </a:rPr>
              <a:t>. </a:t>
            </a:r>
            <a:r>
              <a:rPr lang="en-US" sz="3600" b="1" u="none" strike="noStrike" dirty="0">
                <a:solidFill>
                  <a:schemeClr val="bg1"/>
                </a:solidFill>
                <a:effectLst/>
              </a:rPr>
              <a:t>5</a:t>
            </a:r>
            <a:r>
              <a:rPr lang="en-US" sz="3600" u="none" strike="noStrike" dirty="0">
                <a:solidFill>
                  <a:schemeClr val="bg1"/>
                </a:solidFill>
                <a:effectLst/>
              </a:rPr>
              <a:t> </a:t>
            </a:r>
            <a:r>
              <a:rPr lang="en-US" sz="3600" dirty="0">
                <a:solidFill>
                  <a:schemeClr val="bg1"/>
                </a:solidFill>
                <a:effectLst/>
              </a:rPr>
              <a:t>You have lived luxuriously on the earth and led a life of wanton pleasure; you have fattened your hearts in a day of slaughter. </a:t>
            </a:r>
          </a:p>
        </p:txBody>
      </p:sp>
    </p:spTree>
    <p:extLst>
      <p:ext uri="{BB962C8B-B14F-4D97-AF65-F5344CB8AC3E}">
        <p14:creationId xmlns:p14="http://schemas.microsoft.com/office/powerpoint/2010/main" val="211849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E68B49-2F20-4069-90D9-B6814768F1B4}"/>
              </a:ext>
            </a:extLst>
          </p:cNvPr>
          <p:cNvSpPr>
            <a:spLocks noGrp="1"/>
          </p:cNvSpPr>
          <p:nvPr>
            <p:ph type="title"/>
          </p:nvPr>
        </p:nvSpPr>
        <p:spPr/>
        <p:txBody>
          <a:bodyPr/>
          <a:lstStyle/>
          <a:p>
            <a:r>
              <a:rPr lang="en-US" sz="4800" b="1" dirty="0">
                <a:solidFill>
                  <a:srgbClr val="72DB2B"/>
                </a:solidFill>
                <a:effectLst/>
              </a:rPr>
              <a:t>James 5:1–6 (NASB95)</a:t>
            </a:r>
            <a:endParaRPr lang="en-US" sz="4800" dirty="0">
              <a:solidFill>
                <a:srgbClr val="72DB2B"/>
              </a:solidFill>
            </a:endParaRPr>
          </a:p>
        </p:txBody>
      </p:sp>
      <p:sp>
        <p:nvSpPr>
          <p:cNvPr id="3" name="Content Placeholder 2">
            <a:extLst>
              <a:ext uri="{FF2B5EF4-FFF2-40B4-BE49-F238E27FC236}">
                <a16:creationId xmlns="" xmlns:a16="http://schemas.microsoft.com/office/drawing/2014/main" id="{BC287D3E-322D-484F-B355-6658A6626E92}"/>
              </a:ext>
            </a:extLst>
          </p:cNvPr>
          <p:cNvSpPr>
            <a:spLocks noGrp="1"/>
          </p:cNvSpPr>
          <p:nvPr>
            <p:ph idx="1"/>
          </p:nvPr>
        </p:nvSpPr>
        <p:spPr>
          <a:ln>
            <a:solidFill>
              <a:schemeClr val="accent6"/>
            </a:solidFill>
          </a:ln>
        </p:spPr>
        <p:txBody>
          <a:bodyPr>
            <a:normAutofit/>
          </a:bodyPr>
          <a:lstStyle/>
          <a:p>
            <a:pPr marL="0" marR="0" indent="0">
              <a:lnSpc>
                <a:spcPct val="115000"/>
              </a:lnSpc>
              <a:spcBef>
                <a:spcPts val="0"/>
              </a:spcBef>
              <a:spcAft>
                <a:spcPts val="1000"/>
              </a:spcAft>
              <a:buNone/>
            </a:pPr>
            <a:r>
              <a:rPr lang="en-US" sz="3600" b="1" u="none" strike="noStrike" dirty="0">
                <a:solidFill>
                  <a:schemeClr val="bg1"/>
                </a:solidFill>
                <a:effectLst/>
              </a:rPr>
              <a:t>6</a:t>
            </a:r>
            <a:r>
              <a:rPr lang="en-US" sz="3600" u="none" strike="noStrike" dirty="0">
                <a:solidFill>
                  <a:schemeClr val="bg1"/>
                </a:solidFill>
                <a:effectLst/>
              </a:rPr>
              <a:t> </a:t>
            </a:r>
            <a:r>
              <a:rPr lang="en-US" sz="3600" dirty="0">
                <a:solidFill>
                  <a:schemeClr val="bg1"/>
                </a:solidFill>
                <a:effectLst/>
              </a:rPr>
              <a:t>You have condemned and put to death the righteous man; he does not resist you.</a:t>
            </a:r>
          </a:p>
        </p:txBody>
      </p:sp>
    </p:spTree>
    <p:extLst>
      <p:ext uri="{BB962C8B-B14F-4D97-AF65-F5344CB8AC3E}">
        <p14:creationId xmlns:p14="http://schemas.microsoft.com/office/powerpoint/2010/main" val="35487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James on “The Rich”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lstStyle/>
          <a:p>
            <a:r>
              <a:rPr lang="en-US" dirty="0">
                <a:solidFill>
                  <a:schemeClr val="bg1"/>
                </a:solidFill>
              </a:rPr>
              <a:t>Don’t show them favoritism (2:1-5)</a:t>
            </a:r>
          </a:p>
          <a:p>
            <a:r>
              <a:rPr lang="en-US" dirty="0">
                <a:solidFill>
                  <a:schemeClr val="bg1"/>
                </a:solidFill>
              </a:rPr>
              <a:t>They often oppress the poor (2:1-5)</a:t>
            </a:r>
          </a:p>
        </p:txBody>
      </p:sp>
    </p:spTree>
    <p:extLst>
      <p:ext uri="{BB962C8B-B14F-4D97-AF65-F5344CB8AC3E}">
        <p14:creationId xmlns:p14="http://schemas.microsoft.com/office/powerpoint/2010/main" val="17210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James on “The Rich”</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lstStyle/>
          <a:p>
            <a:r>
              <a:rPr lang="en-US" dirty="0">
                <a:solidFill>
                  <a:schemeClr val="bg1"/>
                </a:solidFill>
              </a:rPr>
              <a:t>Riches can bring you misery (5:1)</a:t>
            </a:r>
          </a:p>
          <a:p>
            <a:r>
              <a:rPr lang="en-US" dirty="0">
                <a:solidFill>
                  <a:schemeClr val="bg1"/>
                </a:solidFill>
              </a:rPr>
              <a:t>Riches don’t last (5:2)</a:t>
            </a:r>
          </a:p>
          <a:p>
            <a:r>
              <a:rPr lang="en-US" dirty="0">
                <a:solidFill>
                  <a:schemeClr val="bg1"/>
                </a:solidFill>
              </a:rPr>
              <a:t>You are accountable for God for how you use your riches (5:4)</a:t>
            </a:r>
          </a:p>
        </p:txBody>
      </p:sp>
    </p:spTree>
    <p:extLst>
      <p:ext uri="{BB962C8B-B14F-4D97-AF65-F5344CB8AC3E}">
        <p14:creationId xmlns:p14="http://schemas.microsoft.com/office/powerpoint/2010/main" val="36653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6BE8D-B686-4D7B-8150-25F73FE88091}"/>
              </a:ext>
            </a:extLst>
          </p:cNvPr>
          <p:cNvSpPr>
            <a:spLocks noGrp="1"/>
          </p:cNvSpPr>
          <p:nvPr>
            <p:ph type="title"/>
          </p:nvPr>
        </p:nvSpPr>
        <p:spPr/>
        <p:txBody>
          <a:bodyPr/>
          <a:lstStyle/>
          <a:p>
            <a:r>
              <a:rPr lang="en-US" dirty="0">
                <a:solidFill>
                  <a:srgbClr val="72DB2B"/>
                </a:solidFill>
              </a:rPr>
              <a:t>What James doesn’t say</a:t>
            </a:r>
          </a:p>
        </p:txBody>
      </p:sp>
      <p:sp>
        <p:nvSpPr>
          <p:cNvPr id="3" name="Content Placeholder 2">
            <a:extLst>
              <a:ext uri="{FF2B5EF4-FFF2-40B4-BE49-F238E27FC236}">
                <a16:creationId xmlns="" xmlns:a16="http://schemas.microsoft.com/office/drawing/2014/main" id="{E8874554-315E-4F67-BE32-54286DB85933}"/>
              </a:ext>
            </a:extLst>
          </p:cNvPr>
          <p:cNvSpPr>
            <a:spLocks noGrp="1"/>
          </p:cNvSpPr>
          <p:nvPr>
            <p:ph idx="1"/>
          </p:nvPr>
        </p:nvSpPr>
        <p:spPr/>
        <p:txBody>
          <a:bodyPr/>
          <a:lstStyle/>
          <a:p>
            <a:r>
              <a:rPr lang="en-US" dirty="0">
                <a:solidFill>
                  <a:schemeClr val="bg1"/>
                </a:solidFill>
              </a:rPr>
              <a:t>It is evil to be wealthy</a:t>
            </a:r>
          </a:p>
          <a:p>
            <a:r>
              <a:rPr lang="en-US" dirty="0">
                <a:solidFill>
                  <a:schemeClr val="bg1"/>
                </a:solidFill>
              </a:rPr>
              <a:t>ALL wealthy people are evil</a:t>
            </a:r>
          </a:p>
        </p:txBody>
      </p:sp>
    </p:spTree>
    <p:extLst>
      <p:ext uri="{BB962C8B-B14F-4D97-AF65-F5344CB8AC3E}">
        <p14:creationId xmlns:p14="http://schemas.microsoft.com/office/powerpoint/2010/main" val="13802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29A4A119B12A44A80976993C0136F1" ma:contentTypeVersion="13" ma:contentTypeDescription="Create a new document." ma:contentTypeScope="" ma:versionID="30156bad3ad7896a74d19781864f394a">
  <xsd:schema xmlns:xsd="http://www.w3.org/2001/XMLSchema" xmlns:xs="http://www.w3.org/2001/XMLSchema" xmlns:p="http://schemas.microsoft.com/office/2006/metadata/properties" xmlns:ns3="7edabb9a-7cf6-4384-a1ba-d0d57bc00137" xmlns:ns4="07d57847-59b3-4a81-ad0e-d8892bda9ffd" targetNamespace="http://schemas.microsoft.com/office/2006/metadata/properties" ma:root="true" ma:fieldsID="d7836a3b3aba801fb56b0918abaa98d9" ns3:_="" ns4:_="">
    <xsd:import namespace="7edabb9a-7cf6-4384-a1ba-d0d57bc00137"/>
    <xsd:import namespace="07d57847-59b3-4a81-ad0e-d8892bda9f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abb9a-7cf6-4384-a1ba-d0d57bc00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57847-59b3-4a81-ad0e-d8892bda9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0DF18-F463-47EA-88B0-11B33136D9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abb9a-7cf6-4384-a1ba-d0d57bc00137"/>
    <ds:schemaRef ds:uri="07d57847-59b3-4a81-ad0e-d8892bda9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1397F-DD57-4845-9711-F500F9BB156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F54B1B-C68F-4509-9859-C1C3C7B0D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4438</TotalTime>
  <Words>1114</Words>
  <Application>Microsoft Office PowerPoint</Application>
  <PresentationFormat>Widescreen</PresentationFormat>
  <Paragraphs>111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Lao UI</vt:lpstr>
      <vt:lpstr>DwellDark</vt:lpstr>
      <vt:lpstr>The Book of James</vt:lpstr>
      <vt:lpstr>Context</vt:lpstr>
      <vt:lpstr>Tonight</vt:lpstr>
      <vt:lpstr>James 5:1–6 (NASB95)</vt:lpstr>
      <vt:lpstr>James 5:1–6 (NASB95)</vt:lpstr>
      <vt:lpstr>James 5:1–6 (NASB95)</vt:lpstr>
      <vt:lpstr>James on “The Rich”</vt:lpstr>
      <vt:lpstr>James on “The Rich”</vt:lpstr>
      <vt:lpstr>What James doesn’t say</vt:lpstr>
      <vt:lpstr>What James doesn’t say</vt:lpstr>
      <vt:lpstr>The Path to being rich and miserable</vt:lpstr>
      <vt:lpstr>The Path to being rich and miserable</vt:lpstr>
      <vt:lpstr>The Path to being rich and miserable</vt:lpstr>
      <vt:lpstr>The Path to being rich and miserable</vt:lpstr>
      <vt:lpstr>The Path to being rich and miserable</vt:lpstr>
      <vt:lpstr>The Path to being rich and miserable</vt:lpstr>
      <vt:lpstr>Being corrupted by wealth</vt:lpstr>
      <vt:lpstr>Being corrupted by wealth</vt:lpstr>
      <vt:lpstr>Glad I’m not rich!</vt:lpstr>
      <vt:lpstr>Glad I’m not rich!</vt:lpstr>
      <vt:lpstr>PowerPoint Presentation</vt:lpstr>
      <vt:lpstr>James on “The Rich”</vt:lpstr>
      <vt:lpstr>James 5:1–6 (NASB95)</vt:lpstr>
      <vt:lpstr>What can I do?</vt:lpstr>
      <vt:lpstr>What can I 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James</dc:title>
  <dc:creator>Ryan Lowery</dc:creator>
  <cp:lastModifiedBy>RichS</cp:lastModifiedBy>
  <cp:revision>13</cp:revision>
  <dcterms:created xsi:type="dcterms:W3CDTF">2020-06-16T21:20:38Z</dcterms:created>
  <dcterms:modified xsi:type="dcterms:W3CDTF">2020-10-21T15:04:05Z</dcterms:modified>
</cp:coreProperties>
</file>