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7" r:id="rId2"/>
  </p:sldMasterIdLst>
  <p:sldIdLst>
    <p:sldId id="256" r:id="rId3"/>
    <p:sldId id="264" r:id="rId4"/>
    <p:sldId id="265" r:id="rId5"/>
    <p:sldId id="267" r:id="rId6"/>
    <p:sldId id="257" r:id="rId7"/>
    <p:sldId id="268" r:id="rId8"/>
    <p:sldId id="269" r:id="rId9"/>
    <p:sldId id="275" r:id="rId10"/>
    <p:sldId id="286" r:id="rId11"/>
    <p:sldId id="271" r:id="rId12"/>
    <p:sldId id="273" r:id="rId13"/>
    <p:sldId id="298" r:id="rId14"/>
    <p:sldId id="277" r:id="rId15"/>
    <p:sldId id="278" r:id="rId16"/>
    <p:sldId id="299" r:id="rId17"/>
    <p:sldId id="309" r:id="rId18"/>
    <p:sldId id="300" r:id="rId19"/>
    <p:sldId id="281" r:id="rId20"/>
    <p:sldId id="260" r:id="rId21"/>
    <p:sldId id="282" r:id="rId22"/>
    <p:sldId id="283" r:id="rId23"/>
    <p:sldId id="305" r:id="rId24"/>
    <p:sldId id="284" r:id="rId25"/>
    <p:sldId id="285" r:id="rId26"/>
    <p:sldId id="306" r:id="rId27"/>
    <p:sldId id="288" r:id="rId28"/>
    <p:sldId id="287" r:id="rId29"/>
    <p:sldId id="258" r:id="rId30"/>
    <p:sldId id="307" r:id="rId31"/>
    <p:sldId id="308" r:id="rId32"/>
    <p:sldId id="295" r:id="rId33"/>
    <p:sldId id="289" r:id="rId34"/>
    <p:sldId id="290" r:id="rId35"/>
    <p:sldId id="280" r:id="rId36"/>
    <p:sldId id="301" r:id="rId37"/>
    <p:sldId id="303" r:id="rId38"/>
    <p:sldId id="304" r:id="rId39"/>
    <p:sldId id="297" r:id="rId40"/>
    <p:sldId id="293"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62E7D-85A4-4C16-A876-A0ACB3DF1E41}" v="77" dt="2023-04-22T12:05:17.627"/>
    <p1510:client id="{2BC7EE93-184A-4E76-98E9-34F8466E8DB7}" v="116" dt="2023-04-21T20:43:36.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8" d="100"/>
          <a:sy n="118"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548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313129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419040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399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293521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CCDB3B6-5AFC-4519-A416-A369E9FDC6F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43959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CCDB3B6-5AFC-4519-A416-A369E9FDC6F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400970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0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1224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287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5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93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3979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158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8692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7581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943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44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619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191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368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42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DB3B6-5AFC-4519-A416-A369E9FDC6F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4041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2704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41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325157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DB3B6-5AFC-4519-A416-A369E9FDC6F3}"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261673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DB3B6-5AFC-4519-A416-A369E9FDC6F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20600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DB3B6-5AFC-4519-A416-A369E9FDC6F3}"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367941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335989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DB3B6-5AFC-4519-A416-A369E9FDC6F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F95C-E689-4C71-9841-347894A81F70}" type="slidenum">
              <a:rPr lang="en-US" smtClean="0"/>
              <a:t>‹#›</a:t>
            </a:fld>
            <a:endParaRPr lang="en-US"/>
          </a:p>
        </p:txBody>
      </p:sp>
    </p:spTree>
    <p:extLst>
      <p:ext uri="{BB962C8B-B14F-4D97-AF65-F5344CB8AC3E}">
        <p14:creationId xmlns:p14="http://schemas.microsoft.com/office/powerpoint/2010/main" val="364508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CDB3B6-5AFC-4519-A416-A369E9FDC6F3}" type="datetimeFigureOut">
              <a:rPr lang="en-US" smtClean="0"/>
              <a:t>5/4/2023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73F95C-E689-4C71-9841-347894A81F70}" type="slidenum">
              <a:rPr lang="en-US" smtClean="0"/>
              <a:t>‹#›</a:t>
            </a:fld>
            <a:endParaRPr lang="en-US"/>
          </a:p>
        </p:txBody>
      </p:sp>
    </p:spTree>
    <p:extLst>
      <p:ext uri="{BB962C8B-B14F-4D97-AF65-F5344CB8AC3E}">
        <p14:creationId xmlns:p14="http://schemas.microsoft.com/office/powerpoint/2010/main" val="22405849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5/4/2023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4481718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surrey.bibliocommons.com/v2/record/S40C187706"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AE3DE-91DF-EAEA-B94D-60E7827E2F3D}"/>
              </a:ext>
            </a:extLst>
          </p:cNvPr>
          <p:cNvSpPr>
            <a:spLocks noGrp="1"/>
          </p:cNvSpPr>
          <p:nvPr>
            <p:ph type="ctrTitle"/>
          </p:nvPr>
        </p:nvSpPr>
        <p:spPr/>
        <p:txBody>
          <a:bodyPr>
            <a:normAutofit/>
          </a:bodyPr>
          <a:lstStyle/>
          <a:p>
            <a:r>
              <a:rPr lang="en-US" sz="6000" dirty="0"/>
              <a:t>Our New Nature</a:t>
            </a:r>
          </a:p>
        </p:txBody>
      </p:sp>
      <p:sp>
        <p:nvSpPr>
          <p:cNvPr id="3" name="Subtitle 2">
            <a:extLst>
              <a:ext uri="{FF2B5EF4-FFF2-40B4-BE49-F238E27FC236}">
                <a16:creationId xmlns:a16="http://schemas.microsoft.com/office/drawing/2014/main" xmlns="" id="{4A538CEC-53F4-5D41-518A-BFAAB90E81E9}"/>
              </a:ext>
            </a:extLst>
          </p:cNvPr>
          <p:cNvSpPr>
            <a:spLocks noGrp="1"/>
          </p:cNvSpPr>
          <p:nvPr>
            <p:ph type="subTitle" idx="1"/>
          </p:nvPr>
        </p:nvSpPr>
        <p:spPr/>
        <p:txBody>
          <a:bodyPr/>
          <a:lstStyle/>
          <a:p>
            <a:r>
              <a:rPr lang="en-US" dirty="0"/>
              <a:t>Life after Flesh</a:t>
            </a:r>
          </a:p>
        </p:txBody>
      </p:sp>
    </p:spTree>
    <p:extLst>
      <p:ext uri="{BB962C8B-B14F-4D97-AF65-F5344CB8AC3E}">
        <p14:creationId xmlns:p14="http://schemas.microsoft.com/office/powerpoint/2010/main" val="38126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7FA60-7920-E654-9AA3-5C3A14C043C0}"/>
              </a:ext>
            </a:extLst>
          </p:cNvPr>
          <p:cNvSpPr>
            <a:spLocks noGrp="1"/>
          </p:cNvSpPr>
          <p:nvPr>
            <p:ph type="title"/>
          </p:nvPr>
        </p:nvSpPr>
        <p:spPr/>
        <p:txBody>
          <a:bodyPr>
            <a:normAutofit/>
          </a:bodyPr>
          <a:lstStyle/>
          <a:p>
            <a:r>
              <a:rPr lang="en-US" sz="3600" dirty="0"/>
              <a:t>What will it be like to not have a sin Nature?</a:t>
            </a:r>
          </a:p>
        </p:txBody>
      </p:sp>
      <p:sp>
        <p:nvSpPr>
          <p:cNvPr id="3" name="Content Placeholder 2">
            <a:extLst>
              <a:ext uri="{FF2B5EF4-FFF2-40B4-BE49-F238E27FC236}">
                <a16:creationId xmlns:a16="http://schemas.microsoft.com/office/drawing/2014/main" xmlns="" id="{955D9A64-3265-0AA5-1FCF-BC618CCAC20E}"/>
              </a:ext>
            </a:extLst>
          </p:cNvPr>
          <p:cNvSpPr>
            <a:spLocks noGrp="1"/>
          </p:cNvSpPr>
          <p:nvPr>
            <p:ph idx="1"/>
          </p:nvPr>
        </p:nvSpPr>
        <p:spPr/>
        <p:txBody>
          <a:bodyPr>
            <a:normAutofit/>
          </a:bodyPr>
          <a:lstStyle/>
          <a:p>
            <a:r>
              <a:rPr lang="en-US" dirty="0"/>
              <a:t>What is the difference between sin and the sin nature?</a:t>
            </a:r>
          </a:p>
        </p:txBody>
      </p:sp>
    </p:spTree>
    <p:extLst>
      <p:ext uri="{BB962C8B-B14F-4D97-AF65-F5344CB8AC3E}">
        <p14:creationId xmlns:p14="http://schemas.microsoft.com/office/powerpoint/2010/main" val="304136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ED82D-A7FC-3C60-2AF0-8A52094FFF81}"/>
              </a:ext>
            </a:extLst>
          </p:cNvPr>
          <p:cNvSpPr>
            <a:spLocks noGrp="1"/>
          </p:cNvSpPr>
          <p:nvPr>
            <p:ph type="title"/>
          </p:nvPr>
        </p:nvSpPr>
        <p:spPr/>
        <p:txBody>
          <a:bodyPr/>
          <a:lstStyle/>
          <a:p>
            <a:r>
              <a:rPr lang="en-US" dirty="0"/>
              <a:t>Sin and the Sin Nature</a:t>
            </a:r>
          </a:p>
        </p:txBody>
      </p:sp>
      <p:sp>
        <p:nvSpPr>
          <p:cNvPr id="3" name="Content Placeholder 2">
            <a:extLst>
              <a:ext uri="{FF2B5EF4-FFF2-40B4-BE49-F238E27FC236}">
                <a16:creationId xmlns:a16="http://schemas.microsoft.com/office/drawing/2014/main" xmlns="" id="{9716D69D-3F84-D980-7966-BC13F6E0369C}"/>
              </a:ext>
            </a:extLst>
          </p:cNvPr>
          <p:cNvSpPr>
            <a:spLocks noGrp="1"/>
          </p:cNvSpPr>
          <p:nvPr>
            <p:ph idx="1"/>
          </p:nvPr>
        </p:nvSpPr>
        <p:spPr>
          <a:xfrm>
            <a:off x="168235" y="1681451"/>
            <a:ext cx="4690754" cy="3266603"/>
          </a:xfrm>
        </p:spPr>
        <p:txBody>
          <a:bodyPr>
            <a:normAutofit/>
          </a:bodyPr>
          <a:lstStyle/>
          <a:p>
            <a:r>
              <a:rPr lang="en-US" dirty="0"/>
              <a:t>Sin </a:t>
            </a:r>
            <a:r>
              <a:rPr lang="en-US" sz="3000" dirty="0"/>
              <a:t>(Gen 4)</a:t>
            </a:r>
          </a:p>
          <a:p>
            <a:pPr lvl="1"/>
            <a:r>
              <a:rPr lang="en-US" dirty="0"/>
              <a:t>Pride</a:t>
            </a:r>
          </a:p>
          <a:p>
            <a:pPr lvl="1"/>
            <a:r>
              <a:rPr lang="en-US" dirty="0"/>
              <a:t>Lust</a:t>
            </a:r>
          </a:p>
          <a:p>
            <a:pPr lvl="1"/>
            <a:r>
              <a:rPr lang="en-US" dirty="0"/>
              <a:t>Greed</a:t>
            </a:r>
          </a:p>
          <a:p>
            <a:pPr lvl="1"/>
            <a:endParaRPr lang="en-US" dirty="0"/>
          </a:p>
        </p:txBody>
      </p:sp>
      <p:sp>
        <p:nvSpPr>
          <p:cNvPr id="5" name="Content Placeholder 2">
            <a:extLst>
              <a:ext uri="{FF2B5EF4-FFF2-40B4-BE49-F238E27FC236}">
                <a16:creationId xmlns:a16="http://schemas.microsoft.com/office/drawing/2014/main" xmlns="" id="{A221A415-ACBB-D6D3-6440-95E16A6BB5DC}"/>
              </a:ext>
            </a:extLst>
          </p:cNvPr>
          <p:cNvSpPr txBox="1">
            <a:spLocks/>
          </p:cNvSpPr>
          <p:nvPr/>
        </p:nvSpPr>
        <p:spPr>
          <a:xfrm>
            <a:off x="5571810" y="1795698"/>
            <a:ext cx="5569527" cy="3266603"/>
          </a:xfrm>
          <a:prstGeom prst="rect">
            <a:avLst/>
          </a:prstGeom>
        </p:spPr>
        <p:txBody>
          <a:bodyPr vert="horz" lIns="91440" tIns="45720" rIns="91440" bIns="45720" rtlCol="0">
            <a:norm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4400" kern="1200">
                <a:solidFill>
                  <a:schemeClr val="tx1"/>
                </a:solidFill>
                <a:latin typeface="Lao UI" panose="020B0502040204020203" pitchFamily="34" charset="0"/>
                <a:ea typeface="+mn-ea"/>
                <a:cs typeface="Lao UI" panose="020B0502040204020203" pitchFamily="34" charset="0"/>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3600" kern="1200">
                <a:solidFill>
                  <a:schemeClr val="tx1"/>
                </a:solidFill>
                <a:latin typeface="Lao UI" panose="020B0502040204020203" pitchFamily="34" charset="0"/>
                <a:ea typeface="+mn-ea"/>
                <a:cs typeface="Lao UI" panose="020B0502040204020203" pitchFamily="34" charset="0"/>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3200" kern="1200">
                <a:solidFill>
                  <a:schemeClr val="tx1"/>
                </a:solidFill>
                <a:latin typeface="Lao UI" panose="020B0502040204020203" pitchFamily="34" charset="0"/>
                <a:ea typeface="+mn-ea"/>
                <a:cs typeface="Lao UI" panose="020B0502040204020203" pitchFamily="34" charset="0"/>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2800" kern="1200">
                <a:solidFill>
                  <a:schemeClr val="tx1"/>
                </a:solidFill>
                <a:latin typeface="Lao UI" panose="020B0502040204020203" pitchFamily="34" charset="0"/>
                <a:ea typeface="+mn-ea"/>
                <a:cs typeface="Lao UI" panose="020B0502040204020203" pitchFamily="34" charset="0"/>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2400" kern="1200">
                <a:solidFill>
                  <a:schemeClr val="tx1"/>
                </a:solidFill>
                <a:latin typeface="Lao UI" panose="020B0502040204020203" pitchFamily="34" charset="0"/>
                <a:ea typeface="+mn-ea"/>
                <a:cs typeface="Lao UI" panose="020B0502040204020203" pitchFamily="34" charset="0"/>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900" dirty="0"/>
              <a:t>Sin Nature (Romans 7) </a:t>
            </a:r>
          </a:p>
          <a:p>
            <a:pPr lvl="1"/>
            <a:r>
              <a:rPr lang="en-US" dirty="0"/>
              <a:t>The old man</a:t>
            </a:r>
          </a:p>
          <a:p>
            <a:pPr lvl="1"/>
            <a:r>
              <a:rPr lang="en-US" dirty="0"/>
              <a:t>Flesh Nature</a:t>
            </a:r>
          </a:p>
        </p:txBody>
      </p:sp>
      <p:sp>
        <p:nvSpPr>
          <p:cNvPr id="7" name="TextBox 6">
            <a:extLst>
              <a:ext uri="{FF2B5EF4-FFF2-40B4-BE49-F238E27FC236}">
                <a16:creationId xmlns:a16="http://schemas.microsoft.com/office/drawing/2014/main" xmlns="" id="{0FEE302D-418B-7E84-3381-5C1C4F8E76F9}"/>
              </a:ext>
            </a:extLst>
          </p:cNvPr>
          <p:cNvSpPr txBox="1"/>
          <p:nvPr/>
        </p:nvSpPr>
        <p:spPr>
          <a:xfrm>
            <a:off x="225630" y="4948054"/>
            <a:ext cx="4916403" cy="1569660"/>
          </a:xfrm>
          <a:prstGeom prst="rect">
            <a:avLst/>
          </a:prstGeom>
          <a:noFill/>
          <a:ln>
            <a:solidFill>
              <a:schemeClr val="tx1"/>
            </a:solidFill>
          </a:ln>
        </p:spPr>
        <p:txBody>
          <a:bodyPr wrap="square">
            <a:spAutoFit/>
          </a:bodyPr>
          <a:lstStyle/>
          <a:p>
            <a:pPr marL="457223" lvl="1" indent="0">
              <a:buNone/>
            </a:pPr>
            <a:r>
              <a:rPr lang="en-US" sz="3200" dirty="0"/>
              <a:t>A group of home invaders who have come to plunder our soul</a:t>
            </a:r>
          </a:p>
        </p:txBody>
      </p:sp>
      <p:sp>
        <p:nvSpPr>
          <p:cNvPr id="8" name="TextBox 7">
            <a:extLst>
              <a:ext uri="{FF2B5EF4-FFF2-40B4-BE49-F238E27FC236}">
                <a16:creationId xmlns:a16="http://schemas.microsoft.com/office/drawing/2014/main" xmlns="" id="{10FAF41C-F691-6A82-61A7-88D9E52881A2}"/>
              </a:ext>
            </a:extLst>
          </p:cNvPr>
          <p:cNvSpPr txBox="1"/>
          <p:nvPr/>
        </p:nvSpPr>
        <p:spPr>
          <a:xfrm>
            <a:off x="5571810" y="4948054"/>
            <a:ext cx="6394560" cy="1754326"/>
          </a:xfrm>
          <a:prstGeom prst="rect">
            <a:avLst/>
          </a:prstGeom>
          <a:noFill/>
          <a:ln>
            <a:solidFill>
              <a:schemeClr val="tx1"/>
            </a:solidFill>
          </a:ln>
        </p:spPr>
        <p:txBody>
          <a:bodyPr wrap="square">
            <a:spAutoFit/>
          </a:bodyPr>
          <a:lstStyle/>
          <a:p>
            <a:pPr marL="457223" lvl="1" indent="0">
              <a:buNone/>
            </a:pPr>
            <a:r>
              <a:rPr lang="en-US" sz="3600" dirty="0"/>
              <a:t>Inside man of our hearts who always tries to open the door for the robbers</a:t>
            </a:r>
          </a:p>
        </p:txBody>
      </p:sp>
    </p:spTree>
    <p:extLst>
      <p:ext uri="{BB962C8B-B14F-4D97-AF65-F5344CB8AC3E}">
        <p14:creationId xmlns:p14="http://schemas.microsoft.com/office/powerpoint/2010/main" val="226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ED82D-A7FC-3C60-2AF0-8A52094FFF81}"/>
              </a:ext>
            </a:extLst>
          </p:cNvPr>
          <p:cNvSpPr>
            <a:spLocks noGrp="1"/>
          </p:cNvSpPr>
          <p:nvPr>
            <p:ph type="title"/>
          </p:nvPr>
        </p:nvSpPr>
        <p:spPr/>
        <p:txBody>
          <a:bodyPr/>
          <a:lstStyle/>
          <a:p>
            <a:r>
              <a:rPr lang="en-US" dirty="0"/>
              <a:t>Sin and the Sin Nature</a:t>
            </a:r>
          </a:p>
        </p:txBody>
      </p:sp>
      <p:sp>
        <p:nvSpPr>
          <p:cNvPr id="3" name="Content Placeholder 2">
            <a:extLst>
              <a:ext uri="{FF2B5EF4-FFF2-40B4-BE49-F238E27FC236}">
                <a16:creationId xmlns:a16="http://schemas.microsoft.com/office/drawing/2014/main" xmlns="" id="{9716D69D-3F84-D980-7966-BC13F6E0369C}"/>
              </a:ext>
            </a:extLst>
          </p:cNvPr>
          <p:cNvSpPr>
            <a:spLocks noGrp="1"/>
          </p:cNvSpPr>
          <p:nvPr>
            <p:ph idx="1"/>
          </p:nvPr>
        </p:nvSpPr>
        <p:spPr>
          <a:xfrm>
            <a:off x="168235" y="1681451"/>
            <a:ext cx="4690754" cy="3266603"/>
          </a:xfrm>
        </p:spPr>
        <p:txBody>
          <a:bodyPr>
            <a:normAutofit/>
          </a:bodyPr>
          <a:lstStyle/>
          <a:p>
            <a:r>
              <a:rPr lang="en-US" dirty="0"/>
              <a:t>Sin </a:t>
            </a:r>
            <a:r>
              <a:rPr lang="en-US" sz="3000" dirty="0"/>
              <a:t>(1 Jn 2:16) </a:t>
            </a:r>
          </a:p>
          <a:p>
            <a:pPr lvl="1"/>
            <a:r>
              <a:rPr lang="en-US" dirty="0"/>
              <a:t>Lust </a:t>
            </a:r>
          </a:p>
          <a:p>
            <a:pPr lvl="1"/>
            <a:r>
              <a:rPr lang="en-US" dirty="0"/>
              <a:t>Greed</a:t>
            </a:r>
          </a:p>
          <a:p>
            <a:pPr lvl="1"/>
            <a:r>
              <a:rPr lang="en-US" dirty="0"/>
              <a:t>Selfishness</a:t>
            </a:r>
          </a:p>
          <a:p>
            <a:pPr lvl="1"/>
            <a:endParaRPr lang="en-US" dirty="0"/>
          </a:p>
        </p:txBody>
      </p:sp>
      <p:sp>
        <p:nvSpPr>
          <p:cNvPr id="5" name="Content Placeholder 2">
            <a:extLst>
              <a:ext uri="{FF2B5EF4-FFF2-40B4-BE49-F238E27FC236}">
                <a16:creationId xmlns:a16="http://schemas.microsoft.com/office/drawing/2014/main" xmlns="" id="{A221A415-ACBB-D6D3-6440-95E16A6BB5DC}"/>
              </a:ext>
            </a:extLst>
          </p:cNvPr>
          <p:cNvSpPr txBox="1">
            <a:spLocks/>
          </p:cNvSpPr>
          <p:nvPr/>
        </p:nvSpPr>
        <p:spPr>
          <a:xfrm>
            <a:off x="5571810" y="1795698"/>
            <a:ext cx="5569527" cy="3266603"/>
          </a:xfrm>
          <a:prstGeom prst="rect">
            <a:avLst/>
          </a:prstGeom>
        </p:spPr>
        <p:txBody>
          <a:bodyPr vert="horz" lIns="91440" tIns="45720" rIns="91440" bIns="45720" rtlCol="0">
            <a:norm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4400" kern="1200">
                <a:solidFill>
                  <a:schemeClr val="tx1"/>
                </a:solidFill>
                <a:latin typeface="Lao UI" panose="020B0502040204020203" pitchFamily="34" charset="0"/>
                <a:ea typeface="+mn-ea"/>
                <a:cs typeface="Lao UI" panose="020B0502040204020203" pitchFamily="34" charset="0"/>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3600" kern="1200">
                <a:solidFill>
                  <a:schemeClr val="tx1"/>
                </a:solidFill>
                <a:latin typeface="Lao UI" panose="020B0502040204020203" pitchFamily="34" charset="0"/>
                <a:ea typeface="+mn-ea"/>
                <a:cs typeface="Lao UI" panose="020B0502040204020203" pitchFamily="34" charset="0"/>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3200" kern="1200">
                <a:solidFill>
                  <a:schemeClr val="tx1"/>
                </a:solidFill>
                <a:latin typeface="Lao UI" panose="020B0502040204020203" pitchFamily="34" charset="0"/>
                <a:ea typeface="+mn-ea"/>
                <a:cs typeface="Lao UI" panose="020B0502040204020203" pitchFamily="34" charset="0"/>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2800" kern="1200">
                <a:solidFill>
                  <a:schemeClr val="tx1"/>
                </a:solidFill>
                <a:latin typeface="Lao UI" panose="020B0502040204020203" pitchFamily="34" charset="0"/>
                <a:ea typeface="+mn-ea"/>
                <a:cs typeface="Lao UI" panose="020B0502040204020203" pitchFamily="34" charset="0"/>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2400" kern="1200">
                <a:solidFill>
                  <a:schemeClr val="tx1"/>
                </a:solidFill>
                <a:latin typeface="Lao UI" panose="020B0502040204020203" pitchFamily="34" charset="0"/>
                <a:ea typeface="+mn-ea"/>
                <a:cs typeface="Lao UI" panose="020B0502040204020203" pitchFamily="34" charset="0"/>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900" dirty="0"/>
              <a:t>Sin Nature (Romans 7) </a:t>
            </a:r>
          </a:p>
          <a:p>
            <a:pPr lvl="1"/>
            <a:r>
              <a:rPr lang="en-US" dirty="0"/>
              <a:t>The old man</a:t>
            </a:r>
          </a:p>
          <a:p>
            <a:pPr lvl="1"/>
            <a:r>
              <a:rPr lang="en-US" dirty="0"/>
              <a:t>Flesh Nature</a:t>
            </a:r>
          </a:p>
        </p:txBody>
      </p:sp>
      <p:sp>
        <p:nvSpPr>
          <p:cNvPr id="7" name="TextBox 6">
            <a:extLst>
              <a:ext uri="{FF2B5EF4-FFF2-40B4-BE49-F238E27FC236}">
                <a16:creationId xmlns:a16="http://schemas.microsoft.com/office/drawing/2014/main" xmlns="" id="{0FEE302D-418B-7E84-3381-5C1C4F8E76F9}"/>
              </a:ext>
            </a:extLst>
          </p:cNvPr>
          <p:cNvSpPr txBox="1"/>
          <p:nvPr/>
        </p:nvSpPr>
        <p:spPr>
          <a:xfrm>
            <a:off x="225630" y="4948054"/>
            <a:ext cx="4916403" cy="1569660"/>
          </a:xfrm>
          <a:prstGeom prst="rect">
            <a:avLst/>
          </a:prstGeom>
          <a:noFill/>
          <a:ln>
            <a:solidFill>
              <a:schemeClr val="tx1"/>
            </a:solidFill>
          </a:ln>
        </p:spPr>
        <p:txBody>
          <a:bodyPr wrap="square">
            <a:spAutoFit/>
          </a:bodyPr>
          <a:lstStyle/>
          <a:p>
            <a:pPr marL="457223" lvl="1" indent="0">
              <a:buNone/>
            </a:pPr>
            <a:r>
              <a:rPr lang="en-US" sz="3200" dirty="0"/>
              <a:t>A group of home invaders who have come to plunder our soul</a:t>
            </a:r>
          </a:p>
        </p:txBody>
      </p:sp>
      <p:sp>
        <p:nvSpPr>
          <p:cNvPr id="8" name="TextBox 7">
            <a:extLst>
              <a:ext uri="{FF2B5EF4-FFF2-40B4-BE49-F238E27FC236}">
                <a16:creationId xmlns:a16="http://schemas.microsoft.com/office/drawing/2014/main" xmlns="" id="{10FAF41C-F691-6A82-61A7-88D9E52881A2}"/>
              </a:ext>
            </a:extLst>
          </p:cNvPr>
          <p:cNvSpPr txBox="1"/>
          <p:nvPr/>
        </p:nvSpPr>
        <p:spPr>
          <a:xfrm>
            <a:off x="5571810" y="4948054"/>
            <a:ext cx="6394560" cy="1754326"/>
          </a:xfrm>
          <a:prstGeom prst="rect">
            <a:avLst/>
          </a:prstGeom>
          <a:noFill/>
          <a:ln>
            <a:solidFill>
              <a:schemeClr val="tx1"/>
            </a:solidFill>
          </a:ln>
        </p:spPr>
        <p:txBody>
          <a:bodyPr wrap="square">
            <a:spAutoFit/>
          </a:bodyPr>
          <a:lstStyle/>
          <a:p>
            <a:pPr marL="457223" lvl="1" indent="0">
              <a:buNone/>
            </a:pPr>
            <a:r>
              <a:rPr lang="en-US" sz="3600" dirty="0"/>
              <a:t>Inside man of our hearts who always tries to open the door for the robbers</a:t>
            </a:r>
          </a:p>
        </p:txBody>
      </p:sp>
      <p:pic>
        <p:nvPicPr>
          <p:cNvPr id="6" name="Picture 5" descr="A picture containing text, clothing">
            <a:extLst>
              <a:ext uri="{FF2B5EF4-FFF2-40B4-BE49-F238E27FC236}">
                <a16:creationId xmlns:a16="http://schemas.microsoft.com/office/drawing/2014/main" xmlns="" id="{1480474D-11AB-0CCE-1157-07046A99E4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15148" y="2388807"/>
            <a:ext cx="1926885" cy="1934688"/>
          </a:xfrm>
          <a:prstGeom prst="rect">
            <a:avLst/>
          </a:prstGeom>
        </p:spPr>
      </p:pic>
      <p:pic>
        <p:nvPicPr>
          <p:cNvPr id="10" name="Picture 9">
            <a:extLst>
              <a:ext uri="{FF2B5EF4-FFF2-40B4-BE49-F238E27FC236}">
                <a16:creationId xmlns:a16="http://schemas.microsoft.com/office/drawing/2014/main" xmlns="" id="{5C39F564-EEFD-7456-2487-7D80E6594AFF}"/>
              </a:ext>
            </a:extLst>
          </p:cNvPr>
          <p:cNvPicPr>
            <a:picLocks noChangeAspect="1"/>
          </p:cNvPicPr>
          <p:nvPr/>
        </p:nvPicPr>
        <p:blipFill>
          <a:blip r:embed="rId3"/>
          <a:stretch>
            <a:fillRect/>
          </a:stretch>
        </p:blipFill>
        <p:spPr>
          <a:xfrm>
            <a:off x="9248921" y="2446137"/>
            <a:ext cx="2322193" cy="2444793"/>
          </a:xfrm>
          <a:prstGeom prst="rect">
            <a:avLst/>
          </a:prstGeom>
        </p:spPr>
      </p:pic>
      <p:sp>
        <p:nvSpPr>
          <p:cNvPr id="9" name="TextBox 8">
            <a:extLst>
              <a:ext uri="{FF2B5EF4-FFF2-40B4-BE49-F238E27FC236}">
                <a16:creationId xmlns:a16="http://schemas.microsoft.com/office/drawing/2014/main" xmlns="" id="{8930CE71-106B-2E7C-F3ED-A68C1C3309C2}"/>
              </a:ext>
            </a:extLst>
          </p:cNvPr>
          <p:cNvSpPr txBox="1"/>
          <p:nvPr/>
        </p:nvSpPr>
        <p:spPr>
          <a:xfrm>
            <a:off x="412954" y="1858297"/>
            <a:ext cx="10848914"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4800" b="1" dirty="0"/>
              <a:t>Romans 7:23 (NASB95) — </a:t>
            </a:r>
            <a:r>
              <a:rPr lang="en-US" sz="4800" b="1" i="0" u="none" baseline="0" dirty="0"/>
              <a:t>23</a:t>
            </a:r>
            <a:r>
              <a:rPr lang="en-US" sz="4800" b="0" i="0" u="none" baseline="0" dirty="0"/>
              <a:t> but I see a different law in the members of my body, waging war against the law of my mind and making me a prisoner of the law of sin which is in my members.</a:t>
            </a:r>
          </a:p>
        </p:txBody>
      </p:sp>
    </p:spTree>
    <p:extLst>
      <p:ext uri="{BB962C8B-B14F-4D97-AF65-F5344CB8AC3E}">
        <p14:creationId xmlns:p14="http://schemas.microsoft.com/office/powerpoint/2010/main" val="271645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578D4-63F8-623E-CD84-6B76550AA59E}"/>
              </a:ext>
            </a:extLst>
          </p:cNvPr>
          <p:cNvSpPr>
            <a:spLocks noGrp="1"/>
          </p:cNvSpPr>
          <p:nvPr>
            <p:ph type="title"/>
          </p:nvPr>
        </p:nvSpPr>
        <p:spPr/>
        <p:txBody>
          <a:bodyPr>
            <a:normAutofit/>
          </a:bodyPr>
          <a:lstStyle/>
          <a:p>
            <a:r>
              <a:rPr lang="en-US" sz="3600" dirty="0"/>
              <a:t>We are soldiers who have never known peace</a:t>
            </a:r>
          </a:p>
        </p:txBody>
      </p:sp>
      <p:sp>
        <p:nvSpPr>
          <p:cNvPr id="3" name="Content Placeholder 2">
            <a:extLst>
              <a:ext uri="{FF2B5EF4-FFF2-40B4-BE49-F238E27FC236}">
                <a16:creationId xmlns:a16="http://schemas.microsoft.com/office/drawing/2014/main" xmlns="" id="{0F17ED72-F247-B625-AE58-DE280A2C90D7}"/>
              </a:ext>
            </a:extLst>
          </p:cNvPr>
          <p:cNvSpPr>
            <a:spLocks noGrp="1"/>
          </p:cNvSpPr>
          <p:nvPr>
            <p:ph idx="1"/>
          </p:nvPr>
        </p:nvSpPr>
        <p:spPr/>
        <p:txBody>
          <a:bodyPr>
            <a:normAutofit lnSpcReduction="10000"/>
          </a:bodyPr>
          <a:lstStyle/>
          <a:p>
            <a:r>
              <a:rPr lang="en-US" dirty="0"/>
              <a:t>We can know joy</a:t>
            </a:r>
          </a:p>
          <a:p>
            <a:r>
              <a:rPr lang="en-US" dirty="0"/>
              <a:t>We can know rest</a:t>
            </a:r>
          </a:p>
          <a:p>
            <a:r>
              <a:rPr lang="en-US" dirty="0"/>
              <a:t>We can know contentment</a:t>
            </a:r>
          </a:p>
          <a:p>
            <a:r>
              <a:rPr lang="en-US" dirty="0"/>
              <a:t>We can know the war has been won</a:t>
            </a:r>
          </a:p>
          <a:p>
            <a:r>
              <a:rPr lang="en-US" dirty="0"/>
              <a:t>The battle still rages on until Heaven</a:t>
            </a:r>
          </a:p>
        </p:txBody>
      </p:sp>
    </p:spTree>
    <p:extLst>
      <p:ext uri="{BB962C8B-B14F-4D97-AF65-F5344CB8AC3E}">
        <p14:creationId xmlns:p14="http://schemas.microsoft.com/office/powerpoint/2010/main" val="41367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D514C-FE93-0BA4-CCC9-6BCE31BD8C5A}"/>
              </a:ext>
            </a:extLst>
          </p:cNvPr>
          <p:cNvSpPr>
            <a:spLocks noGrp="1"/>
          </p:cNvSpPr>
          <p:nvPr>
            <p:ph type="title"/>
          </p:nvPr>
        </p:nvSpPr>
        <p:spPr/>
        <p:txBody>
          <a:bodyPr/>
          <a:lstStyle/>
          <a:p>
            <a:r>
              <a:rPr lang="en-US" dirty="0"/>
              <a:t>Heaven</a:t>
            </a:r>
          </a:p>
        </p:txBody>
      </p:sp>
      <p:sp>
        <p:nvSpPr>
          <p:cNvPr id="3" name="Content Placeholder 2">
            <a:extLst>
              <a:ext uri="{FF2B5EF4-FFF2-40B4-BE49-F238E27FC236}">
                <a16:creationId xmlns:a16="http://schemas.microsoft.com/office/drawing/2014/main" xmlns="" id="{88844D08-33B4-3D23-A5DE-B9DE18A88263}"/>
              </a:ext>
            </a:extLst>
          </p:cNvPr>
          <p:cNvSpPr>
            <a:spLocks noGrp="1"/>
          </p:cNvSpPr>
          <p:nvPr>
            <p:ph idx="1"/>
          </p:nvPr>
        </p:nvSpPr>
        <p:spPr/>
        <p:txBody>
          <a:bodyPr/>
          <a:lstStyle/>
          <a:p>
            <a:r>
              <a:rPr lang="en-US" dirty="0"/>
              <a:t>When we step off the battlefield for the first time never to return</a:t>
            </a:r>
          </a:p>
          <a:p>
            <a:r>
              <a:rPr lang="en-US" dirty="0"/>
              <a:t>We will experience the defeat of the enemy</a:t>
            </a:r>
          </a:p>
        </p:txBody>
      </p:sp>
    </p:spTree>
    <p:extLst>
      <p:ext uri="{BB962C8B-B14F-4D97-AF65-F5344CB8AC3E}">
        <p14:creationId xmlns:p14="http://schemas.microsoft.com/office/powerpoint/2010/main" val="42637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D514C-FE93-0BA4-CCC9-6BCE31BD8C5A}"/>
              </a:ext>
            </a:extLst>
          </p:cNvPr>
          <p:cNvSpPr>
            <a:spLocks noGrp="1"/>
          </p:cNvSpPr>
          <p:nvPr>
            <p:ph type="title"/>
          </p:nvPr>
        </p:nvSpPr>
        <p:spPr/>
        <p:txBody>
          <a:bodyPr/>
          <a:lstStyle/>
          <a:p>
            <a:r>
              <a:rPr lang="en-US" dirty="0"/>
              <a:t>Heaven</a:t>
            </a:r>
          </a:p>
        </p:txBody>
      </p:sp>
      <p:sp>
        <p:nvSpPr>
          <p:cNvPr id="3" name="Content Placeholder 2">
            <a:extLst>
              <a:ext uri="{FF2B5EF4-FFF2-40B4-BE49-F238E27FC236}">
                <a16:creationId xmlns:a16="http://schemas.microsoft.com/office/drawing/2014/main" xmlns="" id="{88844D08-33B4-3D23-A5DE-B9DE18A88263}"/>
              </a:ext>
            </a:extLst>
          </p:cNvPr>
          <p:cNvSpPr>
            <a:spLocks noGrp="1"/>
          </p:cNvSpPr>
          <p:nvPr>
            <p:ph idx="1"/>
          </p:nvPr>
        </p:nvSpPr>
        <p:spPr/>
        <p:txBody>
          <a:bodyPr/>
          <a:lstStyle/>
          <a:p>
            <a:r>
              <a:rPr lang="en-US" dirty="0"/>
              <a:t>When we step off the battlefield for the first time never to return</a:t>
            </a:r>
          </a:p>
          <a:p>
            <a:r>
              <a:rPr lang="en-US" dirty="0"/>
              <a:t>We will experience the defeat of the enemy</a:t>
            </a:r>
          </a:p>
        </p:txBody>
      </p:sp>
      <p:sp>
        <p:nvSpPr>
          <p:cNvPr id="7" name="TextBox 6">
            <a:extLst>
              <a:ext uri="{FF2B5EF4-FFF2-40B4-BE49-F238E27FC236}">
                <a16:creationId xmlns:a16="http://schemas.microsoft.com/office/drawing/2014/main" xmlns="" id="{D0A3CE15-078E-1509-A282-67CE90C916D1}"/>
              </a:ext>
            </a:extLst>
          </p:cNvPr>
          <p:cNvSpPr txBox="1"/>
          <p:nvPr/>
        </p:nvSpPr>
        <p:spPr>
          <a:xfrm>
            <a:off x="297286" y="516577"/>
            <a:ext cx="7401372" cy="550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400" dirty="0"/>
              <a:t>All 7 and we'll watch them fall</a:t>
            </a:r>
            <a:br>
              <a:rPr lang="en-US" sz="4400" dirty="0"/>
            </a:br>
            <a:r>
              <a:rPr lang="en-US" sz="4400" dirty="0"/>
              <a:t>They stand in the way of love</a:t>
            </a:r>
            <a:br>
              <a:rPr lang="en-US" sz="4400" dirty="0"/>
            </a:br>
            <a:r>
              <a:rPr lang="en-US" sz="4400" dirty="0"/>
              <a:t>And we will smoke them all</a:t>
            </a:r>
            <a:br>
              <a:rPr lang="en-US" sz="4400" dirty="0"/>
            </a:br>
            <a:r>
              <a:rPr lang="en-US" sz="4400" dirty="0"/>
              <a:t/>
            </a:r>
            <a:br>
              <a:rPr lang="en-US" sz="4400" dirty="0"/>
            </a:br>
            <a:r>
              <a:rPr lang="en-US" sz="4400" dirty="0"/>
              <a:t>I am yours now and u are mine</a:t>
            </a:r>
            <a:br>
              <a:rPr lang="en-US" sz="4400" dirty="0"/>
            </a:br>
            <a:r>
              <a:rPr lang="en-US" sz="4400" dirty="0"/>
              <a:t>And together we'll love through</a:t>
            </a:r>
            <a:br>
              <a:rPr lang="en-US" sz="4400" dirty="0"/>
            </a:br>
            <a:r>
              <a:rPr lang="en-US" sz="4400" dirty="0"/>
              <a:t>All space and time, so don't cry</a:t>
            </a:r>
            <a:br>
              <a:rPr lang="en-US" sz="4400" dirty="0"/>
            </a:br>
            <a:r>
              <a:rPr lang="en-US" sz="4400" dirty="0"/>
              <a:t>One day all 7 will die</a:t>
            </a:r>
          </a:p>
        </p:txBody>
      </p:sp>
    </p:spTree>
    <p:extLst>
      <p:ext uri="{BB962C8B-B14F-4D97-AF65-F5344CB8AC3E}">
        <p14:creationId xmlns:p14="http://schemas.microsoft.com/office/powerpoint/2010/main" val="1672953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D514C-FE93-0BA4-CCC9-6BCE31BD8C5A}"/>
              </a:ext>
            </a:extLst>
          </p:cNvPr>
          <p:cNvSpPr>
            <a:spLocks noGrp="1"/>
          </p:cNvSpPr>
          <p:nvPr>
            <p:ph type="title"/>
          </p:nvPr>
        </p:nvSpPr>
        <p:spPr/>
        <p:txBody>
          <a:bodyPr/>
          <a:lstStyle/>
          <a:p>
            <a:r>
              <a:rPr lang="en-US" dirty="0"/>
              <a:t>Heaven</a:t>
            </a:r>
          </a:p>
        </p:txBody>
      </p:sp>
      <p:sp>
        <p:nvSpPr>
          <p:cNvPr id="3" name="Content Placeholder 2">
            <a:extLst>
              <a:ext uri="{FF2B5EF4-FFF2-40B4-BE49-F238E27FC236}">
                <a16:creationId xmlns:a16="http://schemas.microsoft.com/office/drawing/2014/main" xmlns="" id="{88844D08-33B4-3D23-A5DE-B9DE18A88263}"/>
              </a:ext>
            </a:extLst>
          </p:cNvPr>
          <p:cNvSpPr>
            <a:spLocks noGrp="1"/>
          </p:cNvSpPr>
          <p:nvPr>
            <p:ph idx="1"/>
          </p:nvPr>
        </p:nvSpPr>
        <p:spPr/>
        <p:txBody>
          <a:bodyPr/>
          <a:lstStyle/>
          <a:p>
            <a:r>
              <a:rPr lang="en-US" dirty="0"/>
              <a:t>When we step off the battlefield for the first time never to return</a:t>
            </a:r>
          </a:p>
          <a:p>
            <a:r>
              <a:rPr lang="en-US" dirty="0"/>
              <a:t>We will experience the defeat of the enemy</a:t>
            </a:r>
          </a:p>
        </p:txBody>
      </p:sp>
      <p:sp>
        <p:nvSpPr>
          <p:cNvPr id="7" name="TextBox 6">
            <a:extLst>
              <a:ext uri="{FF2B5EF4-FFF2-40B4-BE49-F238E27FC236}">
                <a16:creationId xmlns:a16="http://schemas.microsoft.com/office/drawing/2014/main" xmlns="" id="{D0A3CE15-078E-1509-A282-67CE90C916D1}"/>
              </a:ext>
            </a:extLst>
          </p:cNvPr>
          <p:cNvSpPr txBox="1"/>
          <p:nvPr/>
        </p:nvSpPr>
        <p:spPr>
          <a:xfrm>
            <a:off x="137019" y="667689"/>
            <a:ext cx="9737765"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000" dirty="0"/>
              <a:t>And we lay down on the sand of the sea</a:t>
            </a:r>
            <a:br>
              <a:rPr lang="en-US" sz="4000" dirty="0"/>
            </a:br>
            <a:r>
              <a:rPr lang="en-US" sz="4000" dirty="0"/>
              <a:t>And before us animosity will stand and decree</a:t>
            </a:r>
            <a:br>
              <a:rPr lang="en-US" sz="4000" dirty="0"/>
            </a:br>
            <a:r>
              <a:rPr lang="en-US" sz="4000" dirty="0"/>
              <a:t>That we speak not of love only blasphemy</a:t>
            </a:r>
            <a:br>
              <a:rPr lang="en-US" sz="4000" dirty="0"/>
            </a:br>
            <a:r>
              <a:rPr lang="en-US" sz="4000" dirty="0"/>
              <a:t>And in the distance, six others will curse me</a:t>
            </a:r>
            <a:br>
              <a:rPr lang="en-US" sz="4000" dirty="0"/>
            </a:br>
            <a:r>
              <a:rPr lang="en-US" sz="4000" dirty="0"/>
              <a:t>But that's alright</a:t>
            </a:r>
            <a:br>
              <a:rPr lang="en-US" sz="4000" dirty="0"/>
            </a:br>
            <a:r>
              <a:rPr lang="en-US" sz="4000" dirty="0"/>
              <a:t>For I will watch them fall </a:t>
            </a:r>
          </a:p>
        </p:txBody>
      </p:sp>
    </p:spTree>
    <p:extLst>
      <p:ext uri="{BB962C8B-B14F-4D97-AF65-F5344CB8AC3E}">
        <p14:creationId xmlns:p14="http://schemas.microsoft.com/office/powerpoint/2010/main" val="19823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D514C-FE93-0BA4-CCC9-6BCE31BD8C5A}"/>
              </a:ext>
            </a:extLst>
          </p:cNvPr>
          <p:cNvSpPr>
            <a:spLocks noGrp="1"/>
          </p:cNvSpPr>
          <p:nvPr>
            <p:ph type="title"/>
          </p:nvPr>
        </p:nvSpPr>
        <p:spPr/>
        <p:txBody>
          <a:bodyPr/>
          <a:lstStyle/>
          <a:p>
            <a:r>
              <a:rPr lang="en-US" dirty="0"/>
              <a:t>Heaven</a:t>
            </a:r>
          </a:p>
        </p:txBody>
      </p:sp>
      <p:sp>
        <p:nvSpPr>
          <p:cNvPr id="3" name="Content Placeholder 2">
            <a:extLst>
              <a:ext uri="{FF2B5EF4-FFF2-40B4-BE49-F238E27FC236}">
                <a16:creationId xmlns:a16="http://schemas.microsoft.com/office/drawing/2014/main" xmlns="" id="{88844D08-33B4-3D23-A5DE-B9DE18A88263}"/>
              </a:ext>
            </a:extLst>
          </p:cNvPr>
          <p:cNvSpPr>
            <a:spLocks noGrp="1"/>
          </p:cNvSpPr>
          <p:nvPr>
            <p:ph idx="1"/>
          </p:nvPr>
        </p:nvSpPr>
        <p:spPr/>
        <p:txBody>
          <a:bodyPr/>
          <a:lstStyle/>
          <a:p>
            <a:r>
              <a:rPr lang="en-US" dirty="0"/>
              <a:t>Our condition and our position become one and the same</a:t>
            </a:r>
          </a:p>
        </p:txBody>
      </p:sp>
    </p:spTree>
    <p:extLst>
      <p:ext uri="{BB962C8B-B14F-4D97-AF65-F5344CB8AC3E}">
        <p14:creationId xmlns:p14="http://schemas.microsoft.com/office/powerpoint/2010/main" val="173483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7FA60-7920-E654-9AA3-5C3A14C043C0}"/>
              </a:ext>
            </a:extLst>
          </p:cNvPr>
          <p:cNvSpPr>
            <a:spLocks noGrp="1"/>
          </p:cNvSpPr>
          <p:nvPr>
            <p:ph type="title"/>
          </p:nvPr>
        </p:nvSpPr>
        <p:spPr/>
        <p:txBody>
          <a:bodyPr>
            <a:normAutofit/>
          </a:bodyPr>
          <a:lstStyle/>
          <a:p>
            <a:r>
              <a:rPr lang="en-US" sz="3600" dirty="0"/>
              <a:t>What will it be like to not have a sin Nature?</a:t>
            </a:r>
          </a:p>
        </p:txBody>
      </p:sp>
      <p:sp>
        <p:nvSpPr>
          <p:cNvPr id="3" name="Content Placeholder 2">
            <a:extLst>
              <a:ext uri="{FF2B5EF4-FFF2-40B4-BE49-F238E27FC236}">
                <a16:creationId xmlns:a16="http://schemas.microsoft.com/office/drawing/2014/main" xmlns="" id="{955D9A64-3265-0AA5-1FCF-BC618CCAC20E}"/>
              </a:ext>
            </a:extLst>
          </p:cNvPr>
          <p:cNvSpPr>
            <a:spLocks noGrp="1"/>
          </p:cNvSpPr>
          <p:nvPr>
            <p:ph idx="1"/>
          </p:nvPr>
        </p:nvSpPr>
        <p:spPr/>
        <p:txBody>
          <a:bodyPr/>
          <a:lstStyle/>
          <a:p>
            <a:r>
              <a:rPr lang="en-US" dirty="0"/>
              <a:t>The curse of the fall will be lifted</a:t>
            </a:r>
          </a:p>
          <a:p>
            <a:pPr lvl="1"/>
            <a:r>
              <a:rPr lang="en-US" dirty="0"/>
              <a:t>Spiritual Separation from God</a:t>
            </a:r>
          </a:p>
        </p:txBody>
      </p:sp>
      <p:sp>
        <p:nvSpPr>
          <p:cNvPr id="5" name="TextBox 4">
            <a:extLst>
              <a:ext uri="{FF2B5EF4-FFF2-40B4-BE49-F238E27FC236}">
                <a16:creationId xmlns:a16="http://schemas.microsoft.com/office/drawing/2014/main" xmlns="" id="{FD23149A-23D3-EAEE-F00E-D76DB112A13F}"/>
              </a:ext>
            </a:extLst>
          </p:cNvPr>
          <p:cNvSpPr txBox="1"/>
          <p:nvPr/>
        </p:nvSpPr>
        <p:spPr>
          <a:xfrm>
            <a:off x="501445" y="3611127"/>
            <a:ext cx="10589342"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indent="0">
              <a:buNone/>
            </a:pPr>
            <a:r>
              <a:rPr lang="en-US" sz="4000" b="1" dirty="0"/>
              <a:t>Isaiah 59:2 (NASB95) — </a:t>
            </a:r>
            <a:r>
              <a:rPr lang="en-US" sz="4000" b="1" i="0" u="none" baseline="0" dirty="0"/>
              <a:t>2</a:t>
            </a:r>
            <a:r>
              <a:rPr lang="en-US" sz="4000" b="0" i="0" u="none" baseline="0" dirty="0"/>
              <a:t> But your iniquities have made a separation between you and your God, And your sins have hidden His face from you so that He does not hear.</a:t>
            </a:r>
          </a:p>
        </p:txBody>
      </p:sp>
    </p:spTree>
    <p:extLst>
      <p:ext uri="{BB962C8B-B14F-4D97-AF65-F5344CB8AC3E}">
        <p14:creationId xmlns:p14="http://schemas.microsoft.com/office/powerpoint/2010/main" val="19629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a:bodyPr>
          <a:lstStyle/>
          <a:p>
            <a:r>
              <a:rPr lang="en-US" dirty="0"/>
              <a:t>The curse of the fall will be lifted</a:t>
            </a:r>
          </a:p>
          <a:p>
            <a:pPr lvl="1"/>
            <a:r>
              <a:rPr lang="en-US" dirty="0"/>
              <a:t>Direct fellowship with God: </a:t>
            </a:r>
          </a:p>
          <a:p>
            <a:endParaRPr lang="en-US" dirty="0"/>
          </a:p>
        </p:txBody>
      </p:sp>
      <p:sp>
        <p:nvSpPr>
          <p:cNvPr id="3" name="TextBox 2">
            <a:extLst>
              <a:ext uri="{FF2B5EF4-FFF2-40B4-BE49-F238E27FC236}">
                <a16:creationId xmlns:a16="http://schemas.microsoft.com/office/drawing/2014/main" xmlns="" id="{507E5F4F-105D-49EA-2C3D-A8B2040F2C0A}"/>
              </a:ext>
            </a:extLst>
          </p:cNvPr>
          <p:cNvSpPr txBox="1"/>
          <p:nvPr/>
        </p:nvSpPr>
        <p:spPr>
          <a:xfrm>
            <a:off x="548640" y="3685718"/>
            <a:ext cx="11061289"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4000" b="1" dirty="0"/>
              <a:t>1 Corinthians 13:12 (NASB95) — </a:t>
            </a:r>
            <a:r>
              <a:rPr lang="en-US" sz="4000" b="1" i="0" u="none" baseline="0" dirty="0"/>
              <a:t>12</a:t>
            </a:r>
            <a:r>
              <a:rPr lang="en-US" sz="4000" b="0" i="0" u="none" baseline="0" dirty="0"/>
              <a:t> For now we see in a mirror dimly, but then face to face; now I know in part, but then I will know fully just as I also have been fully known.</a:t>
            </a:r>
          </a:p>
        </p:txBody>
      </p:sp>
    </p:spTree>
    <p:extLst>
      <p:ext uri="{BB962C8B-B14F-4D97-AF65-F5344CB8AC3E}">
        <p14:creationId xmlns:p14="http://schemas.microsoft.com/office/powerpoint/2010/main" val="23575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F3926-32E4-D2AF-4C22-02B88AE96B0F}"/>
              </a:ext>
            </a:extLst>
          </p:cNvPr>
          <p:cNvSpPr>
            <a:spLocks noGrp="1"/>
          </p:cNvSpPr>
          <p:nvPr>
            <p:ph type="title"/>
          </p:nvPr>
        </p:nvSpPr>
        <p:spPr/>
        <p:txBody>
          <a:bodyPr/>
          <a:lstStyle/>
          <a:p>
            <a:r>
              <a:rPr lang="en-US" dirty="0"/>
              <a:t>Why Heaven?</a:t>
            </a:r>
          </a:p>
        </p:txBody>
      </p:sp>
      <p:sp>
        <p:nvSpPr>
          <p:cNvPr id="3" name="Content Placeholder 2">
            <a:extLst>
              <a:ext uri="{FF2B5EF4-FFF2-40B4-BE49-F238E27FC236}">
                <a16:creationId xmlns:a16="http://schemas.microsoft.com/office/drawing/2014/main" xmlns="" id="{7C5C861B-38CB-8602-957F-9FCFDCBAFF11}"/>
              </a:ext>
            </a:extLst>
          </p:cNvPr>
          <p:cNvSpPr>
            <a:spLocks noGrp="1"/>
          </p:cNvSpPr>
          <p:nvPr>
            <p:ph idx="1"/>
          </p:nvPr>
        </p:nvSpPr>
        <p:spPr/>
        <p:txBody>
          <a:bodyPr/>
          <a:lstStyle/>
          <a:p>
            <a:r>
              <a:rPr lang="en-US" dirty="0"/>
              <a:t> It’s a huge part of Biblical teaching often not discussed enough</a:t>
            </a:r>
          </a:p>
          <a:p>
            <a:r>
              <a:rPr lang="en-US" dirty="0"/>
              <a:t>It’s integral to the vertical perspective</a:t>
            </a:r>
          </a:p>
          <a:p>
            <a:pPr marL="0" indent="0">
              <a:buNone/>
            </a:pPr>
            <a:endParaRPr lang="en-US" dirty="0"/>
          </a:p>
        </p:txBody>
      </p:sp>
    </p:spTree>
    <p:extLst>
      <p:ext uri="{BB962C8B-B14F-4D97-AF65-F5344CB8AC3E}">
        <p14:creationId xmlns:p14="http://schemas.microsoft.com/office/powerpoint/2010/main" val="18725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a:bodyPr>
          <a:lstStyle/>
          <a:p>
            <a:r>
              <a:rPr lang="en-US" dirty="0"/>
              <a:t>The curse of the fall will be lifted</a:t>
            </a:r>
          </a:p>
          <a:p>
            <a:pPr lvl="1"/>
            <a:r>
              <a:rPr lang="en-US" dirty="0"/>
              <a:t>Man’s inclination is toward sin</a:t>
            </a:r>
          </a:p>
          <a:p>
            <a:endParaRPr lang="en-US" dirty="0"/>
          </a:p>
        </p:txBody>
      </p:sp>
      <p:sp>
        <p:nvSpPr>
          <p:cNvPr id="4" name="TextBox 3">
            <a:extLst>
              <a:ext uri="{FF2B5EF4-FFF2-40B4-BE49-F238E27FC236}">
                <a16:creationId xmlns:a16="http://schemas.microsoft.com/office/drawing/2014/main" xmlns="" id="{A1FC07C2-C750-AA6B-FC2F-770623BBB41A}"/>
              </a:ext>
            </a:extLst>
          </p:cNvPr>
          <p:cNvSpPr txBox="1"/>
          <p:nvPr/>
        </p:nvSpPr>
        <p:spPr>
          <a:xfrm>
            <a:off x="477846" y="3611127"/>
            <a:ext cx="9085007"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4000" b="1" dirty="0"/>
              <a:t>Jeremiah 17:9 (NASB95) — </a:t>
            </a:r>
            <a:r>
              <a:rPr lang="en-US" sz="4000" b="1" i="0" u="none" baseline="0" dirty="0"/>
              <a:t>9</a:t>
            </a:r>
            <a:r>
              <a:rPr lang="en-US" sz="4000" b="0" i="0" u="none" baseline="0" dirty="0"/>
              <a:t> “The heart is more deceitful than all else And is desperately sick; Who can understand it?</a:t>
            </a:r>
          </a:p>
        </p:txBody>
      </p:sp>
    </p:spTree>
    <p:extLst>
      <p:ext uri="{BB962C8B-B14F-4D97-AF65-F5344CB8AC3E}">
        <p14:creationId xmlns:p14="http://schemas.microsoft.com/office/powerpoint/2010/main" val="25506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a:bodyPr>
          <a:lstStyle/>
          <a:p>
            <a:r>
              <a:rPr lang="en-US" dirty="0"/>
              <a:t>The curse of the fall will be lifted</a:t>
            </a:r>
          </a:p>
          <a:p>
            <a:pPr lvl="1"/>
            <a:r>
              <a:rPr lang="en-US" dirty="0"/>
              <a:t>Complete Sanctification</a:t>
            </a:r>
          </a:p>
          <a:p>
            <a:endParaRPr lang="en-US" dirty="0"/>
          </a:p>
        </p:txBody>
      </p:sp>
      <p:sp>
        <p:nvSpPr>
          <p:cNvPr id="3" name="TextBox 2">
            <a:extLst>
              <a:ext uri="{FF2B5EF4-FFF2-40B4-BE49-F238E27FC236}">
                <a16:creationId xmlns:a16="http://schemas.microsoft.com/office/drawing/2014/main" xmlns="" id="{10665FFC-5DDB-31E7-8466-249614D93DBC}"/>
              </a:ext>
            </a:extLst>
          </p:cNvPr>
          <p:cNvSpPr txBox="1"/>
          <p:nvPr/>
        </p:nvSpPr>
        <p:spPr>
          <a:xfrm>
            <a:off x="324464" y="3491309"/>
            <a:ext cx="10701429"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indent="0">
              <a:buNone/>
            </a:pPr>
            <a:r>
              <a:rPr lang="en-US" sz="3600" b="1" dirty="0"/>
              <a:t>Revelation 21:27 (NASB95) </a:t>
            </a:r>
            <a:r>
              <a:rPr lang="en-US" sz="3600" b="1" i="0" u="none" baseline="0" dirty="0"/>
              <a:t>27</a:t>
            </a:r>
            <a:r>
              <a:rPr lang="en-US" sz="3600" b="0" i="0" u="none" baseline="0" dirty="0"/>
              <a:t> and nothing unclean, and no one who practices abomination and lying, shall ever come into it, but only those whose names are written in the Lamb’s book of life.</a:t>
            </a:r>
          </a:p>
        </p:txBody>
      </p:sp>
    </p:spTree>
    <p:extLst>
      <p:ext uri="{BB962C8B-B14F-4D97-AF65-F5344CB8AC3E}">
        <p14:creationId xmlns:p14="http://schemas.microsoft.com/office/powerpoint/2010/main" val="23812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a:bodyPr>
          <a:lstStyle/>
          <a:p>
            <a:r>
              <a:rPr lang="en-US" dirty="0"/>
              <a:t>The curse of the fall will be lifted</a:t>
            </a:r>
          </a:p>
          <a:p>
            <a:pPr lvl="1"/>
            <a:r>
              <a:rPr lang="en-US" dirty="0"/>
              <a:t>Complete Sanctification</a:t>
            </a:r>
          </a:p>
          <a:p>
            <a:pPr lvl="2"/>
            <a:r>
              <a:rPr lang="en-US" dirty="0"/>
              <a:t>Our default setting is to do what is right!?</a:t>
            </a:r>
          </a:p>
          <a:p>
            <a:pPr lvl="2"/>
            <a:r>
              <a:rPr lang="en-US" dirty="0"/>
              <a:t>Why wouldn’t I consider the needs of others…?</a:t>
            </a:r>
          </a:p>
          <a:p>
            <a:pPr lvl="2"/>
            <a:r>
              <a:rPr lang="en-US" dirty="0"/>
              <a:t>Sin will have lost its luster</a:t>
            </a:r>
          </a:p>
          <a:p>
            <a:pPr lvl="2"/>
            <a:r>
              <a:rPr lang="en-US" dirty="0"/>
              <a:t>The traitorous Sin Nature will be no more</a:t>
            </a:r>
          </a:p>
          <a:p>
            <a:endParaRPr lang="en-US" dirty="0"/>
          </a:p>
        </p:txBody>
      </p:sp>
    </p:spTree>
    <p:extLst>
      <p:ext uri="{BB962C8B-B14F-4D97-AF65-F5344CB8AC3E}">
        <p14:creationId xmlns:p14="http://schemas.microsoft.com/office/powerpoint/2010/main" val="124396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a:bodyPr>
          <a:lstStyle/>
          <a:p>
            <a:r>
              <a:rPr lang="en-US" dirty="0"/>
              <a:t>The curse of the fall will be lifted</a:t>
            </a:r>
          </a:p>
          <a:p>
            <a:pPr lvl="1"/>
            <a:r>
              <a:rPr lang="en-US" dirty="0"/>
              <a:t>Broken Relationships</a:t>
            </a:r>
          </a:p>
          <a:p>
            <a:pPr marL="457223" lvl="1" indent="0">
              <a:buNone/>
            </a:pPr>
            <a:endParaRPr lang="en-US" dirty="0"/>
          </a:p>
          <a:p>
            <a:endParaRPr lang="en-US" dirty="0"/>
          </a:p>
        </p:txBody>
      </p:sp>
      <p:sp>
        <p:nvSpPr>
          <p:cNvPr id="4" name="TextBox 3">
            <a:extLst>
              <a:ext uri="{FF2B5EF4-FFF2-40B4-BE49-F238E27FC236}">
                <a16:creationId xmlns:a16="http://schemas.microsoft.com/office/drawing/2014/main" xmlns="" id="{EBD2D136-B38E-0646-5AED-40AD6DE961D2}"/>
              </a:ext>
            </a:extLst>
          </p:cNvPr>
          <p:cNvSpPr txBox="1"/>
          <p:nvPr/>
        </p:nvSpPr>
        <p:spPr>
          <a:xfrm>
            <a:off x="731520" y="3608756"/>
            <a:ext cx="8996516"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4000" b="1" dirty="0"/>
              <a:t>Genesis 3:12 (NASB95) — </a:t>
            </a:r>
            <a:r>
              <a:rPr lang="en-US" sz="4000" b="1" i="0" u="none" baseline="0" dirty="0"/>
              <a:t>12</a:t>
            </a:r>
            <a:r>
              <a:rPr lang="en-US" sz="4000" b="0" i="0" u="none" baseline="0" dirty="0"/>
              <a:t> The man said, “The woman whom You gave to be with me, she gave me from the tree, and I ate.”</a:t>
            </a:r>
          </a:p>
        </p:txBody>
      </p:sp>
    </p:spTree>
    <p:extLst>
      <p:ext uri="{BB962C8B-B14F-4D97-AF65-F5344CB8AC3E}">
        <p14:creationId xmlns:p14="http://schemas.microsoft.com/office/powerpoint/2010/main" val="17957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a:bodyPr>
          <a:lstStyle/>
          <a:p>
            <a:r>
              <a:rPr lang="en-US" dirty="0"/>
              <a:t>The curse of the fall will be lifted</a:t>
            </a:r>
          </a:p>
          <a:p>
            <a:pPr lvl="1"/>
            <a:r>
              <a:rPr lang="en-US" dirty="0"/>
              <a:t>Relational Unity and Harmony</a:t>
            </a:r>
          </a:p>
          <a:p>
            <a:pPr marL="457223" lvl="1" indent="0">
              <a:buNone/>
            </a:pPr>
            <a:endParaRPr lang="en-US" dirty="0"/>
          </a:p>
          <a:p>
            <a:endParaRPr lang="en-US" dirty="0"/>
          </a:p>
        </p:txBody>
      </p:sp>
      <p:sp>
        <p:nvSpPr>
          <p:cNvPr id="3" name="TextBox 2">
            <a:extLst>
              <a:ext uri="{FF2B5EF4-FFF2-40B4-BE49-F238E27FC236}">
                <a16:creationId xmlns:a16="http://schemas.microsoft.com/office/drawing/2014/main" xmlns="" id="{B50121CD-9A66-7A85-EB7E-93BC338C84C4}"/>
              </a:ext>
            </a:extLst>
          </p:cNvPr>
          <p:cNvSpPr txBox="1"/>
          <p:nvPr/>
        </p:nvSpPr>
        <p:spPr>
          <a:xfrm>
            <a:off x="225630" y="3429000"/>
            <a:ext cx="11553415"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2800" b="1" dirty="0"/>
              <a:t>Ephesians 2:14–16 (NASB95) — </a:t>
            </a:r>
            <a:r>
              <a:rPr lang="en-US" sz="2800" b="1" i="0" u="none" baseline="0" dirty="0"/>
              <a:t>14</a:t>
            </a:r>
            <a:r>
              <a:rPr lang="en-US" sz="2800" b="0" i="0" u="none" baseline="0" dirty="0"/>
              <a:t> For He Himself is our peace, who made both groups into one and broke down the barrier of the dividing wall, </a:t>
            </a:r>
            <a:r>
              <a:rPr lang="en-US" sz="2800" b="1" i="0" u="none" baseline="0" dirty="0"/>
              <a:t>15</a:t>
            </a:r>
            <a:r>
              <a:rPr lang="en-US" sz="2800" b="0" i="0" u="none" baseline="0" dirty="0"/>
              <a:t> by abolishing in His flesh the enmity, which is the Law of commandments contained in ordinances, so that in Himself He might make the two into one new man, thus establishing peace, </a:t>
            </a:r>
            <a:r>
              <a:rPr lang="en-US" sz="2800" b="1" i="0" u="none" baseline="0" dirty="0"/>
              <a:t>16</a:t>
            </a:r>
            <a:r>
              <a:rPr lang="en-US" sz="2800" b="0" i="0" u="none" baseline="0" dirty="0"/>
              <a:t> and might reconcile them both in one body to God through the cross, by it having put to death the enmity.</a:t>
            </a:r>
          </a:p>
        </p:txBody>
      </p:sp>
    </p:spTree>
    <p:extLst>
      <p:ext uri="{BB962C8B-B14F-4D97-AF65-F5344CB8AC3E}">
        <p14:creationId xmlns:p14="http://schemas.microsoft.com/office/powerpoint/2010/main" val="8363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2BF966-7E08-9FFF-D884-C117CCA0DABD}"/>
              </a:ext>
            </a:extLst>
          </p:cNvPr>
          <p:cNvSpPr>
            <a:spLocks noGrp="1"/>
          </p:cNvSpPr>
          <p:nvPr>
            <p:ph type="title"/>
          </p:nvPr>
        </p:nvSpPr>
        <p:spPr/>
        <p:txBody>
          <a:bodyPr>
            <a:normAutofit/>
          </a:bodyPr>
          <a:lstStyle/>
          <a:p>
            <a:r>
              <a:rPr lang="en-US" sz="3600" dirty="0"/>
              <a:t>What will it be like to not have a sin Nature?</a:t>
            </a:r>
          </a:p>
        </p:txBody>
      </p:sp>
      <p:sp>
        <p:nvSpPr>
          <p:cNvPr id="6" name="Content Placeholder 5">
            <a:extLst>
              <a:ext uri="{FF2B5EF4-FFF2-40B4-BE49-F238E27FC236}">
                <a16:creationId xmlns:a16="http://schemas.microsoft.com/office/drawing/2014/main" xmlns="" id="{B03210FB-9F87-065F-9123-6FE0ED2B96AD}"/>
              </a:ext>
            </a:extLst>
          </p:cNvPr>
          <p:cNvSpPr>
            <a:spLocks noGrp="1"/>
          </p:cNvSpPr>
          <p:nvPr>
            <p:ph idx="1"/>
          </p:nvPr>
        </p:nvSpPr>
        <p:spPr/>
        <p:txBody>
          <a:bodyPr>
            <a:normAutofit lnSpcReduction="10000"/>
          </a:bodyPr>
          <a:lstStyle/>
          <a:p>
            <a:r>
              <a:rPr lang="en-US" dirty="0"/>
              <a:t>The curse of the fall will be lifted</a:t>
            </a:r>
          </a:p>
          <a:p>
            <a:pPr lvl="1"/>
            <a:r>
              <a:rPr lang="en-US" dirty="0"/>
              <a:t>Relational Unity and Harmony</a:t>
            </a:r>
          </a:p>
          <a:p>
            <a:pPr lvl="2"/>
            <a:r>
              <a:rPr lang="en-US" dirty="0"/>
              <a:t>No need to hold people at a distance</a:t>
            </a:r>
          </a:p>
          <a:p>
            <a:pPr lvl="2"/>
            <a:r>
              <a:rPr lang="en-US" dirty="0"/>
              <a:t>No need for suspicion, insecurity, self protection</a:t>
            </a:r>
          </a:p>
          <a:p>
            <a:pPr lvl="2"/>
            <a:r>
              <a:rPr lang="en-US" dirty="0"/>
              <a:t>No Jealousy, no envy</a:t>
            </a:r>
          </a:p>
          <a:p>
            <a:pPr lvl="2"/>
            <a:r>
              <a:rPr lang="en-US" dirty="0"/>
              <a:t>Will there be competition? </a:t>
            </a:r>
          </a:p>
          <a:p>
            <a:pPr lvl="2"/>
            <a:r>
              <a:rPr lang="en-US" dirty="0"/>
              <a:t>Will we challenge each other?</a:t>
            </a:r>
          </a:p>
          <a:p>
            <a:pPr lvl="2"/>
            <a:endParaRPr lang="en-US" dirty="0"/>
          </a:p>
          <a:p>
            <a:pPr marL="457223" lvl="1" indent="0">
              <a:buNone/>
            </a:pPr>
            <a:endParaRPr lang="en-US" dirty="0"/>
          </a:p>
          <a:p>
            <a:endParaRPr lang="en-US" dirty="0"/>
          </a:p>
        </p:txBody>
      </p:sp>
    </p:spTree>
    <p:extLst>
      <p:ext uri="{BB962C8B-B14F-4D97-AF65-F5344CB8AC3E}">
        <p14:creationId xmlns:p14="http://schemas.microsoft.com/office/powerpoint/2010/main" val="19228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0AD9D-2C8B-53D7-3EDB-65F036047987}"/>
              </a:ext>
            </a:extLst>
          </p:cNvPr>
          <p:cNvSpPr>
            <a:spLocks noGrp="1"/>
          </p:cNvSpPr>
          <p:nvPr>
            <p:ph type="title"/>
          </p:nvPr>
        </p:nvSpPr>
        <p:spPr/>
        <p:txBody>
          <a:bodyPr>
            <a:normAutofit/>
          </a:bodyPr>
          <a:lstStyle/>
          <a:p>
            <a:r>
              <a:rPr lang="en-US" sz="4400" dirty="0"/>
              <a:t>A glorious vision of an eternal future!</a:t>
            </a:r>
          </a:p>
        </p:txBody>
      </p:sp>
      <p:sp>
        <p:nvSpPr>
          <p:cNvPr id="3" name="Content Placeholder 2">
            <a:extLst>
              <a:ext uri="{FF2B5EF4-FFF2-40B4-BE49-F238E27FC236}">
                <a16:creationId xmlns:a16="http://schemas.microsoft.com/office/drawing/2014/main" xmlns="" id="{B9B543EE-2269-0527-A1FE-FF77BA1292E6}"/>
              </a:ext>
            </a:extLst>
          </p:cNvPr>
          <p:cNvSpPr>
            <a:spLocks noGrp="1"/>
          </p:cNvSpPr>
          <p:nvPr>
            <p:ph idx="1"/>
          </p:nvPr>
        </p:nvSpPr>
        <p:spPr/>
        <p:txBody>
          <a:bodyPr/>
          <a:lstStyle/>
          <a:p>
            <a:r>
              <a:rPr lang="en-US" dirty="0"/>
              <a:t>1) Remember this when things go wrong</a:t>
            </a:r>
          </a:p>
        </p:txBody>
      </p:sp>
      <p:sp>
        <p:nvSpPr>
          <p:cNvPr id="5" name="TextBox 4">
            <a:extLst>
              <a:ext uri="{FF2B5EF4-FFF2-40B4-BE49-F238E27FC236}">
                <a16:creationId xmlns:a16="http://schemas.microsoft.com/office/drawing/2014/main" xmlns="" id="{67FAC870-2AC6-D63B-6248-ADB2C4BF125C}"/>
              </a:ext>
            </a:extLst>
          </p:cNvPr>
          <p:cNvSpPr txBox="1"/>
          <p:nvPr/>
        </p:nvSpPr>
        <p:spPr>
          <a:xfrm>
            <a:off x="348062" y="2765959"/>
            <a:ext cx="11373956"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3600" b="1" dirty="0"/>
              <a:t>2 Corinthians 4:16–18 (NASB95) — </a:t>
            </a:r>
            <a:r>
              <a:rPr lang="en-US" sz="3600" b="1" i="0" u="none" baseline="0" dirty="0"/>
              <a:t>16</a:t>
            </a:r>
            <a:r>
              <a:rPr lang="en-US" sz="3600" b="0" i="0" u="none" baseline="0" dirty="0"/>
              <a:t> Therefore we do not lose heart, but though our outer man is decaying, yet our inner man is being renewed day by day. </a:t>
            </a:r>
            <a:r>
              <a:rPr lang="en-US" sz="3600" b="1" i="0" u="none" baseline="0" dirty="0"/>
              <a:t>17</a:t>
            </a:r>
            <a:r>
              <a:rPr lang="en-US" sz="3600" b="0" i="0" u="none" baseline="0" dirty="0"/>
              <a:t> For momentary, light affliction is producing for us an eternal weight of glory far beyond all comparison, </a:t>
            </a:r>
          </a:p>
        </p:txBody>
      </p:sp>
    </p:spTree>
    <p:extLst>
      <p:ext uri="{BB962C8B-B14F-4D97-AF65-F5344CB8AC3E}">
        <p14:creationId xmlns:p14="http://schemas.microsoft.com/office/powerpoint/2010/main" val="13965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0AD9D-2C8B-53D7-3EDB-65F036047987}"/>
              </a:ext>
            </a:extLst>
          </p:cNvPr>
          <p:cNvSpPr>
            <a:spLocks noGrp="1"/>
          </p:cNvSpPr>
          <p:nvPr>
            <p:ph type="title"/>
          </p:nvPr>
        </p:nvSpPr>
        <p:spPr/>
        <p:txBody>
          <a:bodyPr>
            <a:normAutofit/>
          </a:bodyPr>
          <a:lstStyle/>
          <a:p>
            <a:r>
              <a:rPr lang="en-US" sz="4400" dirty="0"/>
              <a:t>A glorious vision of an eternal future!</a:t>
            </a:r>
          </a:p>
        </p:txBody>
      </p:sp>
      <p:sp>
        <p:nvSpPr>
          <p:cNvPr id="3" name="Content Placeholder 2">
            <a:extLst>
              <a:ext uri="{FF2B5EF4-FFF2-40B4-BE49-F238E27FC236}">
                <a16:creationId xmlns:a16="http://schemas.microsoft.com/office/drawing/2014/main" xmlns="" id="{B9B543EE-2269-0527-A1FE-FF77BA1292E6}"/>
              </a:ext>
            </a:extLst>
          </p:cNvPr>
          <p:cNvSpPr>
            <a:spLocks noGrp="1"/>
          </p:cNvSpPr>
          <p:nvPr>
            <p:ph idx="1"/>
          </p:nvPr>
        </p:nvSpPr>
        <p:spPr/>
        <p:txBody>
          <a:bodyPr/>
          <a:lstStyle/>
          <a:p>
            <a:r>
              <a:rPr lang="en-US" dirty="0"/>
              <a:t>1) Remember this when things go wrong</a:t>
            </a:r>
          </a:p>
          <a:p>
            <a:r>
              <a:rPr lang="en-US" dirty="0"/>
              <a:t>2) You are not of this world</a:t>
            </a:r>
          </a:p>
        </p:txBody>
      </p:sp>
    </p:spTree>
    <p:extLst>
      <p:ext uri="{BB962C8B-B14F-4D97-AF65-F5344CB8AC3E}">
        <p14:creationId xmlns:p14="http://schemas.microsoft.com/office/powerpoint/2010/main" val="347281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438CA7-F09B-0BC2-1F80-2B49542D09A7}"/>
              </a:ext>
            </a:extLst>
          </p:cNvPr>
          <p:cNvSpPr>
            <a:spLocks noGrp="1"/>
          </p:cNvSpPr>
          <p:nvPr>
            <p:ph type="body" sz="half" idx="2"/>
          </p:nvPr>
        </p:nvSpPr>
        <p:spPr>
          <a:xfrm>
            <a:off x="219075" y="609601"/>
            <a:ext cx="6856847" cy="6105524"/>
          </a:xfrm>
        </p:spPr>
        <p:txBody>
          <a:bodyPr>
            <a:normAutofit/>
          </a:bodyPr>
          <a:lstStyle/>
          <a:p>
            <a:pPr marL="0" indent="0">
              <a:buNone/>
            </a:pPr>
            <a:r>
              <a:rPr lang="en-US" sz="3600" b="1" dirty="0"/>
              <a:t>“I had tried to be happy by telling myself that man is an animal, like any other … But now I really was happy, for I had learnt that man is a monstrosity. I had been right in feeling all things as odd, for I myself was at once worse and better than all things. …</a:t>
            </a:r>
          </a:p>
          <a:p>
            <a:pPr marL="0" indent="0">
              <a:buNone/>
            </a:pPr>
            <a:r>
              <a:rPr lang="en-US" sz="2400" b="1" dirty="0"/>
              <a:t>G.K Chesterton “Orthodoxy”</a:t>
            </a:r>
          </a:p>
          <a:p>
            <a:pPr marL="0" indent="0">
              <a:buNone/>
            </a:pPr>
            <a:endParaRPr lang="en-US" sz="3600" dirty="0"/>
          </a:p>
        </p:txBody>
      </p:sp>
    </p:spTree>
    <p:extLst>
      <p:ext uri="{BB962C8B-B14F-4D97-AF65-F5344CB8AC3E}">
        <p14:creationId xmlns:p14="http://schemas.microsoft.com/office/powerpoint/2010/main" val="136694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438CA7-F09B-0BC2-1F80-2B49542D09A7}"/>
              </a:ext>
            </a:extLst>
          </p:cNvPr>
          <p:cNvSpPr>
            <a:spLocks noGrp="1"/>
          </p:cNvSpPr>
          <p:nvPr>
            <p:ph type="body" sz="half" idx="2"/>
          </p:nvPr>
        </p:nvSpPr>
        <p:spPr>
          <a:xfrm>
            <a:off x="219075" y="609601"/>
            <a:ext cx="6856847" cy="6105524"/>
          </a:xfrm>
        </p:spPr>
        <p:txBody>
          <a:bodyPr>
            <a:normAutofit lnSpcReduction="10000"/>
          </a:bodyPr>
          <a:lstStyle/>
          <a:p>
            <a:pPr marL="0" indent="0">
              <a:buNone/>
            </a:pPr>
            <a:r>
              <a:rPr lang="en-US" sz="3600" b="1" dirty="0"/>
              <a:t>The modern philosopher had told me again and again that I was in the right place, and I had still felt depressed even in acquiescence. But I had heard that I was in the </a:t>
            </a:r>
            <a:r>
              <a:rPr lang="en-US" sz="3600" b="1" i="1" dirty="0"/>
              <a:t>wrong</a:t>
            </a:r>
            <a:r>
              <a:rPr lang="en-US" sz="3600" b="1" dirty="0"/>
              <a:t> place, and my soul sang for joy, like a bird in spring. …I knew now…why I could feel homesick at home.” </a:t>
            </a:r>
          </a:p>
          <a:p>
            <a:pPr marL="0" indent="0">
              <a:buNone/>
            </a:pPr>
            <a:r>
              <a:rPr lang="en-US" sz="2400" b="1" dirty="0"/>
              <a:t>G.K Chesterton “Orthodoxy”</a:t>
            </a:r>
          </a:p>
          <a:p>
            <a:pPr marL="0" indent="0">
              <a:buNone/>
            </a:pPr>
            <a:endParaRPr lang="en-US" sz="3600" dirty="0"/>
          </a:p>
        </p:txBody>
      </p:sp>
    </p:spTree>
    <p:extLst>
      <p:ext uri="{BB962C8B-B14F-4D97-AF65-F5344CB8AC3E}">
        <p14:creationId xmlns:p14="http://schemas.microsoft.com/office/powerpoint/2010/main" val="296948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3BAC7-AA1B-810B-FF9C-1E6760FF2F83}"/>
              </a:ext>
            </a:extLst>
          </p:cNvPr>
          <p:cNvSpPr>
            <a:spLocks noGrp="1"/>
          </p:cNvSpPr>
          <p:nvPr>
            <p:ph type="title"/>
          </p:nvPr>
        </p:nvSpPr>
        <p:spPr/>
        <p:txBody>
          <a:bodyPr/>
          <a:lstStyle/>
          <a:p>
            <a:r>
              <a:rPr lang="en-US" dirty="0"/>
              <a:t>Jesus</a:t>
            </a:r>
          </a:p>
        </p:txBody>
      </p:sp>
      <p:sp>
        <p:nvSpPr>
          <p:cNvPr id="3" name="Content Placeholder 2">
            <a:extLst>
              <a:ext uri="{FF2B5EF4-FFF2-40B4-BE49-F238E27FC236}">
                <a16:creationId xmlns:a16="http://schemas.microsoft.com/office/drawing/2014/main" xmlns="" id="{8A348CEC-1BBD-DD37-3D58-399229E97125}"/>
              </a:ext>
            </a:extLst>
          </p:cNvPr>
          <p:cNvSpPr>
            <a:spLocks noGrp="1"/>
          </p:cNvSpPr>
          <p:nvPr>
            <p:ph idx="1"/>
          </p:nvPr>
        </p:nvSpPr>
        <p:spPr/>
        <p:txBody>
          <a:bodyPr/>
          <a:lstStyle/>
          <a:p>
            <a:pPr marL="0" indent="0">
              <a:buNone/>
            </a:pPr>
            <a:r>
              <a:rPr lang="en-US" sz="3600" b="1" dirty="0"/>
              <a:t>Matthew 6:10 (NASB95) — </a:t>
            </a:r>
            <a:r>
              <a:rPr lang="en-US" sz="3600" b="1" i="0" u="none" baseline="0" dirty="0"/>
              <a:t>10</a:t>
            </a:r>
            <a:r>
              <a:rPr lang="en-US" sz="3600" b="0" i="0" u="none" baseline="0" dirty="0"/>
              <a:t> ‘Your kingdom come. Your will be done, On earth as it is in heaven.</a:t>
            </a:r>
          </a:p>
          <a:p>
            <a:r>
              <a:rPr lang="en-US" sz="3200" dirty="0"/>
              <a:t>Not until I’ve been married for a few years</a:t>
            </a:r>
          </a:p>
          <a:p>
            <a:r>
              <a:rPr lang="en-US" sz="3200" dirty="0"/>
              <a:t>Not until my kids are grown</a:t>
            </a:r>
          </a:p>
          <a:p>
            <a:r>
              <a:rPr lang="en-US" sz="3200" dirty="0"/>
              <a:t>OK NOW!</a:t>
            </a:r>
          </a:p>
          <a:p>
            <a:r>
              <a:rPr lang="en-US" sz="3200" dirty="0"/>
              <a:t>There is nothing better we can hope for at any stage of life</a:t>
            </a:r>
          </a:p>
          <a:p>
            <a:endParaRPr lang="en-US" dirty="0"/>
          </a:p>
        </p:txBody>
      </p:sp>
    </p:spTree>
    <p:extLst>
      <p:ext uri="{BB962C8B-B14F-4D97-AF65-F5344CB8AC3E}">
        <p14:creationId xmlns:p14="http://schemas.microsoft.com/office/powerpoint/2010/main" val="379838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438CA7-F09B-0BC2-1F80-2B49542D09A7}"/>
              </a:ext>
            </a:extLst>
          </p:cNvPr>
          <p:cNvSpPr>
            <a:spLocks noGrp="1"/>
          </p:cNvSpPr>
          <p:nvPr>
            <p:ph type="body" sz="half" idx="2"/>
          </p:nvPr>
        </p:nvSpPr>
        <p:spPr>
          <a:xfrm>
            <a:off x="219075" y="609601"/>
            <a:ext cx="6856847" cy="6105524"/>
          </a:xfrm>
        </p:spPr>
        <p:txBody>
          <a:bodyPr>
            <a:normAutofit lnSpcReduction="10000"/>
          </a:bodyPr>
          <a:lstStyle/>
          <a:p>
            <a:pPr marL="0" indent="0">
              <a:buNone/>
            </a:pPr>
            <a:r>
              <a:rPr lang="en-US" sz="3600" b="1" dirty="0"/>
              <a:t>The modern philosopher had told me again and again that I was in the right place, and I had still felt depressed even in acquiescence. But I had heard that I was in the </a:t>
            </a:r>
            <a:r>
              <a:rPr lang="en-US" sz="3600" b="1" i="1" dirty="0"/>
              <a:t>wrong</a:t>
            </a:r>
            <a:r>
              <a:rPr lang="en-US" sz="3600" b="1" dirty="0"/>
              <a:t> place, and my soul sang for joy, like a bird in spring. …I knew now…why I could feel homesick at home.” </a:t>
            </a:r>
          </a:p>
          <a:p>
            <a:pPr marL="0" indent="0">
              <a:buNone/>
            </a:pPr>
            <a:r>
              <a:rPr lang="en-US" sz="2400" b="1" dirty="0"/>
              <a:t>G.K Chesterton “Orthodoxy”</a:t>
            </a:r>
          </a:p>
          <a:p>
            <a:pPr marL="0" indent="0">
              <a:buNone/>
            </a:pPr>
            <a:endParaRPr lang="en-US" sz="3600" dirty="0"/>
          </a:p>
        </p:txBody>
      </p:sp>
      <p:pic>
        <p:nvPicPr>
          <p:cNvPr id="2" name="Picture 1">
            <a:extLst>
              <a:ext uri="{FF2B5EF4-FFF2-40B4-BE49-F238E27FC236}">
                <a16:creationId xmlns:a16="http://schemas.microsoft.com/office/drawing/2014/main" xmlns="" id="{BBFFF6B9-C134-86DF-AA5E-A9BCA497A8CF}"/>
              </a:ext>
            </a:extLst>
          </p:cNvPr>
          <p:cNvPicPr>
            <a:picLocks noChangeAspect="1"/>
          </p:cNvPicPr>
          <p:nvPr/>
        </p:nvPicPr>
        <p:blipFill>
          <a:blip r:embed="rId2"/>
          <a:stretch>
            <a:fillRect/>
          </a:stretch>
        </p:blipFill>
        <p:spPr>
          <a:xfrm>
            <a:off x="820738" y="1799690"/>
            <a:ext cx="4294003" cy="3958534"/>
          </a:xfrm>
          <a:prstGeom prst="rect">
            <a:avLst/>
          </a:prstGeom>
        </p:spPr>
      </p:pic>
    </p:spTree>
    <p:extLst>
      <p:ext uri="{BB962C8B-B14F-4D97-AF65-F5344CB8AC3E}">
        <p14:creationId xmlns:p14="http://schemas.microsoft.com/office/powerpoint/2010/main" val="2727195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0AD9D-2C8B-53D7-3EDB-65F036047987}"/>
              </a:ext>
            </a:extLst>
          </p:cNvPr>
          <p:cNvSpPr>
            <a:spLocks noGrp="1"/>
          </p:cNvSpPr>
          <p:nvPr>
            <p:ph type="title"/>
          </p:nvPr>
        </p:nvSpPr>
        <p:spPr/>
        <p:txBody>
          <a:bodyPr>
            <a:normAutofit/>
          </a:bodyPr>
          <a:lstStyle/>
          <a:p>
            <a:r>
              <a:rPr lang="en-US" sz="4400" dirty="0"/>
              <a:t>A glorious vision of an eternal future!</a:t>
            </a:r>
          </a:p>
        </p:txBody>
      </p:sp>
      <p:sp>
        <p:nvSpPr>
          <p:cNvPr id="3" name="Content Placeholder 2">
            <a:extLst>
              <a:ext uri="{FF2B5EF4-FFF2-40B4-BE49-F238E27FC236}">
                <a16:creationId xmlns:a16="http://schemas.microsoft.com/office/drawing/2014/main" xmlns="" id="{B9B543EE-2269-0527-A1FE-FF77BA1292E6}"/>
              </a:ext>
            </a:extLst>
          </p:cNvPr>
          <p:cNvSpPr>
            <a:spLocks noGrp="1"/>
          </p:cNvSpPr>
          <p:nvPr>
            <p:ph idx="1"/>
          </p:nvPr>
        </p:nvSpPr>
        <p:spPr/>
        <p:txBody>
          <a:bodyPr/>
          <a:lstStyle/>
          <a:p>
            <a:r>
              <a:rPr lang="en-US" dirty="0"/>
              <a:t>1) Remember this when things go wrong</a:t>
            </a:r>
          </a:p>
          <a:p>
            <a:r>
              <a:rPr lang="en-US" dirty="0"/>
              <a:t>2) You are not of this world</a:t>
            </a:r>
          </a:p>
          <a:p>
            <a:pPr marL="0" indent="0">
              <a:buNone/>
            </a:pPr>
            <a:r>
              <a:rPr lang="en-US" dirty="0"/>
              <a:t>Don’t expect things to go well</a:t>
            </a:r>
          </a:p>
        </p:txBody>
      </p:sp>
    </p:spTree>
    <p:extLst>
      <p:ext uri="{BB962C8B-B14F-4D97-AF65-F5344CB8AC3E}">
        <p14:creationId xmlns:p14="http://schemas.microsoft.com/office/powerpoint/2010/main" val="10633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0AD9D-2C8B-53D7-3EDB-65F036047987}"/>
              </a:ext>
            </a:extLst>
          </p:cNvPr>
          <p:cNvSpPr>
            <a:spLocks noGrp="1"/>
          </p:cNvSpPr>
          <p:nvPr>
            <p:ph type="title"/>
          </p:nvPr>
        </p:nvSpPr>
        <p:spPr/>
        <p:txBody>
          <a:bodyPr>
            <a:normAutofit/>
          </a:bodyPr>
          <a:lstStyle/>
          <a:p>
            <a:r>
              <a:rPr lang="en-US" sz="4400" dirty="0"/>
              <a:t>A glorious vision of an eternal future!</a:t>
            </a:r>
          </a:p>
        </p:txBody>
      </p:sp>
      <p:sp>
        <p:nvSpPr>
          <p:cNvPr id="3" name="Content Placeholder 2">
            <a:extLst>
              <a:ext uri="{FF2B5EF4-FFF2-40B4-BE49-F238E27FC236}">
                <a16:creationId xmlns:a16="http://schemas.microsoft.com/office/drawing/2014/main" xmlns="" id="{B9B543EE-2269-0527-A1FE-FF77BA1292E6}"/>
              </a:ext>
            </a:extLst>
          </p:cNvPr>
          <p:cNvSpPr>
            <a:spLocks noGrp="1"/>
          </p:cNvSpPr>
          <p:nvPr>
            <p:ph idx="1"/>
          </p:nvPr>
        </p:nvSpPr>
        <p:spPr/>
        <p:txBody>
          <a:bodyPr/>
          <a:lstStyle/>
          <a:p>
            <a:r>
              <a:rPr lang="en-US" dirty="0"/>
              <a:t>1) Remember this when things go wrong</a:t>
            </a:r>
          </a:p>
          <a:p>
            <a:r>
              <a:rPr lang="en-US" dirty="0"/>
              <a:t>2) You are not of this world</a:t>
            </a:r>
          </a:p>
          <a:p>
            <a:pPr marL="0" indent="0">
              <a:buNone/>
            </a:pPr>
            <a:r>
              <a:rPr lang="en-US" dirty="0"/>
              <a:t>Don’t expect things to go well</a:t>
            </a:r>
          </a:p>
          <a:p>
            <a:pPr marL="0" indent="0">
              <a:buNone/>
            </a:pPr>
            <a:r>
              <a:rPr lang="en-US" dirty="0"/>
              <a:t>KNOW they will end well</a:t>
            </a:r>
          </a:p>
        </p:txBody>
      </p:sp>
    </p:spTree>
    <p:extLst>
      <p:ext uri="{BB962C8B-B14F-4D97-AF65-F5344CB8AC3E}">
        <p14:creationId xmlns:p14="http://schemas.microsoft.com/office/powerpoint/2010/main" val="339315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CC87C-B6EC-FF21-564B-C5FA7F442CBD}"/>
              </a:ext>
            </a:extLst>
          </p:cNvPr>
          <p:cNvSpPr>
            <a:spLocks noGrp="1"/>
          </p:cNvSpPr>
          <p:nvPr>
            <p:ph type="title"/>
          </p:nvPr>
        </p:nvSpPr>
        <p:spPr/>
        <p:txBody>
          <a:bodyPr>
            <a:normAutofit/>
          </a:bodyPr>
          <a:lstStyle/>
          <a:p>
            <a:r>
              <a:rPr lang="en-US" sz="4400" dirty="0"/>
              <a:t>The world knows something is wrong</a:t>
            </a:r>
          </a:p>
        </p:txBody>
      </p:sp>
      <p:sp>
        <p:nvSpPr>
          <p:cNvPr id="3" name="Content Placeholder 2">
            <a:extLst>
              <a:ext uri="{FF2B5EF4-FFF2-40B4-BE49-F238E27FC236}">
                <a16:creationId xmlns:a16="http://schemas.microsoft.com/office/drawing/2014/main" xmlns="" id="{92544959-4379-662F-8D4D-C04C874809DB}"/>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65854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43F7F-6A8E-506F-975E-21E7CF09D5DE}"/>
              </a:ext>
            </a:extLst>
          </p:cNvPr>
          <p:cNvSpPr>
            <a:spLocks noGrp="1"/>
          </p:cNvSpPr>
          <p:nvPr>
            <p:ph type="title"/>
          </p:nvPr>
        </p:nvSpPr>
        <p:spPr/>
        <p:txBody>
          <a:bodyPr/>
          <a:lstStyle/>
          <a:p>
            <a:r>
              <a:rPr lang="en-US" dirty="0"/>
              <a:t>Pop Culture</a:t>
            </a:r>
          </a:p>
        </p:txBody>
      </p:sp>
      <p:sp>
        <p:nvSpPr>
          <p:cNvPr id="3" name="Content Placeholder 2">
            <a:extLst>
              <a:ext uri="{FF2B5EF4-FFF2-40B4-BE49-F238E27FC236}">
                <a16:creationId xmlns:a16="http://schemas.microsoft.com/office/drawing/2014/main" xmlns="" id="{7404B21B-47FB-97DA-56FB-01D080BF16AA}"/>
              </a:ext>
            </a:extLst>
          </p:cNvPr>
          <p:cNvSpPr>
            <a:spLocks noGrp="1"/>
          </p:cNvSpPr>
          <p:nvPr>
            <p:ph idx="1"/>
          </p:nvPr>
        </p:nvSpPr>
        <p:spPr>
          <a:xfrm>
            <a:off x="168235" y="1283805"/>
            <a:ext cx="5843208" cy="5470955"/>
          </a:xfrm>
        </p:spPr>
        <p:txBody>
          <a:bodyPr>
            <a:normAutofit/>
          </a:bodyPr>
          <a:lstStyle/>
          <a:p>
            <a:r>
              <a:rPr lang="en-US" sz="4000" dirty="0"/>
              <a:t>WHERE IS THE LOVE?</a:t>
            </a:r>
          </a:p>
        </p:txBody>
      </p:sp>
      <p:sp>
        <p:nvSpPr>
          <p:cNvPr id="7" name="TextBox 6">
            <a:extLst>
              <a:ext uri="{FF2B5EF4-FFF2-40B4-BE49-F238E27FC236}">
                <a16:creationId xmlns:a16="http://schemas.microsoft.com/office/drawing/2014/main" xmlns="" id="{202C472C-EBEE-8CE0-8A98-86083C042D77}"/>
              </a:ext>
            </a:extLst>
          </p:cNvPr>
          <p:cNvSpPr txBox="1"/>
          <p:nvPr/>
        </p:nvSpPr>
        <p:spPr>
          <a:xfrm>
            <a:off x="7549508" y="5845682"/>
            <a:ext cx="2414185" cy="369332"/>
          </a:xfrm>
          <a:prstGeom prst="rect">
            <a:avLst/>
          </a:prstGeom>
          <a:noFill/>
        </p:spPr>
        <p:txBody>
          <a:bodyPr wrap="square">
            <a:spAutoFit/>
          </a:bodyPr>
          <a:lstStyle/>
          <a:p>
            <a:pPr algn="ctr"/>
            <a:r>
              <a:rPr lang="en-US" sz="1800" dirty="0"/>
              <a:t>The Black Eyed Peas</a:t>
            </a:r>
            <a:endParaRPr lang="en-US" dirty="0"/>
          </a:p>
        </p:txBody>
      </p:sp>
      <p:sp>
        <p:nvSpPr>
          <p:cNvPr id="5" name="TextBox 4">
            <a:extLst>
              <a:ext uri="{FF2B5EF4-FFF2-40B4-BE49-F238E27FC236}">
                <a16:creationId xmlns:a16="http://schemas.microsoft.com/office/drawing/2014/main" xmlns="" id="{EB2A188F-D518-B157-A5E0-6A0B55054867}"/>
              </a:ext>
            </a:extLst>
          </p:cNvPr>
          <p:cNvSpPr txBox="1"/>
          <p:nvPr/>
        </p:nvSpPr>
        <p:spPr>
          <a:xfrm>
            <a:off x="168235" y="2143922"/>
            <a:ext cx="5217581" cy="4401205"/>
          </a:xfrm>
          <a:prstGeom prst="rect">
            <a:avLst/>
          </a:prstGeom>
          <a:noFill/>
        </p:spPr>
        <p:txBody>
          <a:bodyPr wrap="square">
            <a:spAutoFit/>
          </a:bodyPr>
          <a:lstStyle/>
          <a:p>
            <a:r>
              <a:rPr lang="en-US" sz="2800" dirty="0"/>
              <a:t>People </a:t>
            </a:r>
            <a:r>
              <a:rPr lang="en-US" sz="2800" dirty="0" err="1"/>
              <a:t>killin</a:t>
            </a:r>
            <a:r>
              <a:rPr lang="en-US" sz="2800" dirty="0"/>
              <a:t>', people </a:t>
            </a:r>
            <a:r>
              <a:rPr lang="en-US" sz="2800" dirty="0" err="1"/>
              <a:t>dyin</a:t>
            </a:r>
            <a:r>
              <a:rPr lang="en-US" sz="2800" dirty="0"/>
              <a:t>'</a:t>
            </a:r>
            <a:br>
              <a:rPr lang="en-US" sz="2800" dirty="0"/>
            </a:br>
            <a:r>
              <a:rPr lang="en-US" sz="2800" dirty="0"/>
              <a:t>Children hurt, hear them </a:t>
            </a:r>
            <a:r>
              <a:rPr lang="en-US" sz="2800" dirty="0" err="1"/>
              <a:t>cryin</a:t>
            </a:r>
            <a:r>
              <a:rPr lang="en-US" sz="2800" dirty="0"/>
              <a:t>'</a:t>
            </a:r>
            <a:br>
              <a:rPr lang="en-US" sz="2800" dirty="0"/>
            </a:br>
            <a:r>
              <a:rPr lang="en-US" sz="2800" dirty="0"/>
              <a:t>Can you practice what you preach</a:t>
            </a:r>
            <a:br>
              <a:rPr lang="en-US" sz="2800" dirty="0"/>
            </a:br>
            <a:r>
              <a:rPr lang="en-US" sz="2800" dirty="0"/>
              <a:t>Or would you turn the other cheek?</a:t>
            </a:r>
          </a:p>
          <a:p>
            <a:r>
              <a:rPr lang="en-US" sz="2800" dirty="0"/>
              <a:t>Father, Father, Father, help us</a:t>
            </a:r>
            <a:br>
              <a:rPr lang="en-US" sz="2800" dirty="0"/>
            </a:br>
            <a:r>
              <a:rPr lang="en-US" sz="2800" dirty="0"/>
              <a:t>Send some guidance from above</a:t>
            </a:r>
            <a:br>
              <a:rPr lang="en-US" sz="2800" dirty="0"/>
            </a:br>
            <a:r>
              <a:rPr lang="en-US" sz="2800" dirty="0" err="1"/>
              <a:t>'Cause</a:t>
            </a:r>
            <a:r>
              <a:rPr lang="en-US" sz="2800" dirty="0"/>
              <a:t> people got me, got me </a:t>
            </a:r>
            <a:r>
              <a:rPr lang="en-US" sz="2800" dirty="0" err="1"/>
              <a:t>questionin</a:t>
            </a:r>
            <a:r>
              <a:rPr lang="en-US" sz="2800" dirty="0"/>
              <a:t>'</a:t>
            </a:r>
            <a:br>
              <a:rPr lang="en-US" sz="2800" dirty="0"/>
            </a:br>
            <a:r>
              <a:rPr lang="en-US" sz="2800" dirty="0"/>
              <a:t>Where is the love (love)</a:t>
            </a:r>
          </a:p>
          <a:p>
            <a:endParaRPr lang="en-US" sz="2800" dirty="0"/>
          </a:p>
        </p:txBody>
      </p:sp>
    </p:spTree>
    <p:extLst>
      <p:ext uri="{BB962C8B-B14F-4D97-AF65-F5344CB8AC3E}">
        <p14:creationId xmlns:p14="http://schemas.microsoft.com/office/powerpoint/2010/main" val="739031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43F7F-6A8E-506F-975E-21E7CF09D5DE}"/>
              </a:ext>
            </a:extLst>
          </p:cNvPr>
          <p:cNvSpPr>
            <a:spLocks noGrp="1"/>
          </p:cNvSpPr>
          <p:nvPr>
            <p:ph type="title"/>
          </p:nvPr>
        </p:nvSpPr>
        <p:spPr/>
        <p:txBody>
          <a:bodyPr/>
          <a:lstStyle/>
          <a:p>
            <a:r>
              <a:rPr lang="en-US" dirty="0"/>
              <a:t>Pop Culture</a:t>
            </a:r>
          </a:p>
        </p:txBody>
      </p:sp>
      <p:sp>
        <p:nvSpPr>
          <p:cNvPr id="3" name="Content Placeholder 2">
            <a:extLst>
              <a:ext uri="{FF2B5EF4-FFF2-40B4-BE49-F238E27FC236}">
                <a16:creationId xmlns:a16="http://schemas.microsoft.com/office/drawing/2014/main" xmlns="" id="{7404B21B-47FB-97DA-56FB-01D080BF16AA}"/>
              </a:ext>
            </a:extLst>
          </p:cNvPr>
          <p:cNvSpPr>
            <a:spLocks noGrp="1"/>
          </p:cNvSpPr>
          <p:nvPr>
            <p:ph idx="1"/>
          </p:nvPr>
        </p:nvSpPr>
        <p:spPr>
          <a:xfrm>
            <a:off x="168235" y="1283805"/>
            <a:ext cx="5843208" cy="5470955"/>
          </a:xfrm>
        </p:spPr>
        <p:txBody>
          <a:bodyPr>
            <a:normAutofit/>
          </a:bodyPr>
          <a:lstStyle/>
          <a:p>
            <a:r>
              <a:rPr lang="en-US" sz="4000" dirty="0"/>
              <a:t>The Matrix</a:t>
            </a:r>
          </a:p>
        </p:txBody>
      </p:sp>
    </p:spTree>
    <p:extLst>
      <p:ext uri="{BB962C8B-B14F-4D97-AF65-F5344CB8AC3E}">
        <p14:creationId xmlns:p14="http://schemas.microsoft.com/office/powerpoint/2010/main" val="78704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43F7F-6A8E-506F-975E-21E7CF09D5DE}"/>
              </a:ext>
            </a:extLst>
          </p:cNvPr>
          <p:cNvSpPr>
            <a:spLocks noGrp="1"/>
          </p:cNvSpPr>
          <p:nvPr>
            <p:ph type="title"/>
          </p:nvPr>
        </p:nvSpPr>
        <p:spPr/>
        <p:txBody>
          <a:bodyPr/>
          <a:lstStyle/>
          <a:p>
            <a:r>
              <a:rPr lang="en-US" dirty="0"/>
              <a:t>Pop Culture</a:t>
            </a:r>
          </a:p>
        </p:txBody>
      </p:sp>
      <p:sp>
        <p:nvSpPr>
          <p:cNvPr id="3" name="Content Placeholder 2">
            <a:extLst>
              <a:ext uri="{FF2B5EF4-FFF2-40B4-BE49-F238E27FC236}">
                <a16:creationId xmlns:a16="http://schemas.microsoft.com/office/drawing/2014/main" xmlns="" id="{7404B21B-47FB-97DA-56FB-01D080BF16AA}"/>
              </a:ext>
            </a:extLst>
          </p:cNvPr>
          <p:cNvSpPr>
            <a:spLocks noGrp="1"/>
          </p:cNvSpPr>
          <p:nvPr>
            <p:ph idx="1"/>
          </p:nvPr>
        </p:nvSpPr>
        <p:spPr>
          <a:xfrm>
            <a:off x="168235" y="1283805"/>
            <a:ext cx="5843208" cy="5470955"/>
          </a:xfrm>
        </p:spPr>
        <p:txBody>
          <a:bodyPr>
            <a:normAutofit/>
          </a:bodyPr>
          <a:lstStyle/>
          <a:p>
            <a:r>
              <a:rPr lang="en-US" sz="4000" dirty="0"/>
              <a:t>“Everybody Knows”</a:t>
            </a:r>
          </a:p>
        </p:txBody>
      </p:sp>
      <p:sp>
        <p:nvSpPr>
          <p:cNvPr id="6" name="TextBox 5">
            <a:extLst>
              <a:ext uri="{FF2B5EF4-FFF2-40B4-BE49-F238E27FC236}">
                <a16:creationId xmlns:a16="http://schemas.microsoft.com/office/drawing/2014/main" xmlns="" id="{E927E0E7-A285-81EE-0C4F-9278B8791690}"/>
              </a:ext>
            </a:extLst>
          </p:cNvPr>
          <p:cNvSpPr txBox="1"/>
          <p:nvPr/>
        </p:nvSpPr>
        <p:spPr>
          <a:xfrm>
            <a:off x="225630" y="2152426"/>
            <a:ext cx="5415608" cy="2677656"/>
          </a:xfrm>
          <a:prstGeom prst="rect">
            <a:avLst/>
          </a:prstGeom>
          <a:noFill/>
        </p:spPr>
        <p:txBody>
          <a:bodyPr wrap="square">
            <a:spAutoFit/>
          </a:bodyPr>
          <a:lstStyle/>
          <a:p>
            <a:r>
              <a:rPr lang="en-US" sz="2400" dirty="0"/>
              <a:t/>
            </a:r>
            <a:br>
              <a:rPr lang="en-US" sz="2400" dirty="0"/>
            </a:br>
            <a:r>
              <a:rPr lang="en-US" sz="2400" dirty="0"/>
              <a:t>Everybody knows the war is over</a:t>
            </a:r>
            <a:br>
              <a:rPr lang="en-US" sz="2400" dirty="0"/>
            </a:br>
            <a:r>
              <a:rPr lang="en-US" sz="2400" dirty="0"/>
              <a:t>Everybody knows the good guys lost</a:t>
            </a:r>
            <a:br>
              <a:rPr lang="en-US" sz="2400" dirty="0"/>
            </a:br>
            <a:r>
              <a:rPr lang="en-US" sz="2400" dirty="0"/>
              <a:t>Everybody knows the fight was fixed</a:t>
            </a:r>
            <a:br>
              <a:rPr lang="en-US" sz="2400" dirty="0"/>
            </a:br>
            <a:r>
              <a:rPr lang="en-US" sz="2400" dirty="0"/>
              <a:t>The poor stay poor, the rich get rich</a:t>
            </a:r>
            <a:br>
              <a:rPr lang="en-US" sz="2400" dirty="0"/>
            </a:br>
            <a:r>
              <a:rPr lang="en-US" sz="2400" dirty="0"/>
              <a:t>That's how it goes</a:t>
            </a:r>
            <a:br>
              <a:rPr lang="en-US" sz="2400" dirty="0"/>
            </a:br>
            <a:r>
              <a:rPr lang="en-US" sz="2400" dirty="0"/>
              <a:t>Everybody knows</a:t>
            </a:r>
          </a:p>
        </p:txBody>
      </p:sp>
      <p:sp>
        <p:nvSpPr>
          <p:cNvPr id="9" name="TextBox 8">
            <a:extLst>
              <a:ext uri="{FF2B5EF4-FFF2-40B4-BE49-F238E27FC236}">
                <a16:creationId xmlns:a16="http://schemas.microsoft.com/office/drawing/2014/main" xmlns="" id="{C29DBB5A-D399-EA62-9687-2F27C4F7BC75}"/>
              </a:ext>
            </a:extLst>
          </p:cNvPr>
          <p:cNvSpPr txBox="1"/>
          <p:nvPr/>
        </p:nvSpPr>
        <p:spPr>
          <a:xfrm>
            <a:off x="7451733" y="6285787"/>
            <a:ext cx="2414185" cy="369332"/>
          </a:xfrm>
          <a:prstGeom prst="rect">
            <a:avLst/>
          </a:prstGeom>
          <a:noFill/>
        </p:spPr>
        <p:txBody>
          <a:bodyPr wrap="square">
            <a:spAutoFit/>
          </a:bodyPr>
          <a:lstStyle/>
          <a:p>
            <a:pPr algn="ctr"/>
            <a:r>
              <a:rPr lang="en-US" sz="1800" dirty="0"/>
              <a:t>Leonard Cohen</a:t>
            </a:r>
            <a:endParaRPr lang="en-US" dirty="0"/>
          </a:p>
        </p:txBody>
      </p:sp>
    </p:spTree>
    <p:extLst>
      <p:ext uri="{BB962C8B-B14F-4D97-AF65-F5344CB8AC3E}">
        <p14:creationId xmlns:p14="http://schemas.microsoft.com/office/powerpoint/2010/main" val="2593920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43F7F-6A8E-506F-975E-21E7CF09D5DE}"/>
              </a:ext>
            </a:extLst>
          </p:cNvPr>
          <p:cNvSpPr>
            <a:spLocks noGrp="1"/>
          </p:cNvSpPr>
          <p:nvPr>
            <p:ph type="title"/>
          </p:nvPr>
        </p:nvSpPr>
        <p:spPr>
          <a:xfrm>
            <a:off x="196932" y="86759"/>
            <a:ext cx="11798135" cy="1478570"/>
          </a:xfrm>
        </p:spPr>
        <p:txBody>
          <a:bodyPr/>
          <a:lstStyle/>
          <a:p>
            <a:r>
              <a:rPr lang="en-US" dirty="0"/>
              <a:t>Pop Culture</a:t>
            </a:r>
          </a:p>
        </p:txBody>
      </p:sp>
      <p:sp>
        <p:nvSpPr>
          <p:cNvPr id="3" name="Content Placeholder 2">
            <a:extLst>
              <a:ext uri="{FF2B5EF4-FFF2-40B4-BE49-F238E27FC236}">
                <a16:creationId xmlns:a16="http://schemas.microsoft.com/office/drawing/2014/main" xmlns="" id="{7404B21B-47FB-97DA-56FB-01D080BF16AA}"/>
              </a:ext>
            </a:extLst>
          </p:cNvPr>
          <p:cNvSpPr>
            <a:spLocks noGrp="1"/>
          </p:cNvSpPr>
          <p:nvPr>
            <p:ph idx="1"/>
          </p:nvPr>
        </p:nvSpPr>
        <p:spPr>
          <a:xfrm>
            <a:off x="168235" y="1283805"/>
            <a:ext cx="5843208" cy="5470955"/>
          </a:xfrm>
        </p:spPr>
        <p:txBody>
          <a:bodyPr>
            <a:normAutofit/>
          </a:bodyPr>
          <a:lstStyle/>
          <a:p>
            <a:r>
              <a:rPr lang="en-US" sz="2400" dirty="0"/>
              <a:t>“The second coming”</a:t>
            </a:r>
          </a:p>
        </p:txBody>
      </p:sp>
      <p:sp>
        <p:nvSpPr>
          <p:cNvPr id="6" name="TextBox 5">
            <a:extLst>
              <a:ext uri="{FF2B5EF4-FFF2-40B4-BE49-F238E27FC236}">
                <a16:creationId xmlns:a16="http://schemas.microsoft.com/office/drawing/2014/main" xmlns="" id="{E927E0E7-A285-81EE-0C4F-9278B8791690}"/>
              </a:ext>
            </a:extLst>
          </p:cNvPr>
          <p:cNvSpPr txBox="1"/>
          <p:nvPr/>
        </p:nvSpPr>
        <p:spPr>
          <a:xfrm>
            <a:off x="32876" y="1922668"/>
            <a:ext cx="7885446" cy="4832092"/>
          </a:xfrm>
          <a:prstGeom prst="rect">
            <a:avLst/>
          </a:prstGeom>
          <a:noFill/>
        </p:spPr>
        <p:txBody>
          <a:bodyPr wrap="square">
            <a:spAutoFit/>
          </a:bodyPr>
          <a:lstStyle/>
          <a:p>
            <a:r>
              <a:rPr lang="en-US" sz="2800" dirty="0">
                <a:effectLst/>
              </a:rPr>
              <a:t>Things fall apart; the </a:t>
            </a:r>
            <a:r>
              <a:rPr lang="en-US" sz="2800" dirty="0" err="1">
                <a:effectLst/>
              </a:rPr>
              <a:t>centre</a:t>
            </a:r>
            <a:r>
              <a:rPr lang="en-US" sz="2800" dirty="0">
                <a:effectLst/>
              </a:rPr>
              <a:t> cannot hold;</a:t>
            </a:r>
          </a:p>
          <a:p>
            <a:endParaRPr lang="en-US" sz="2800" dirty="0">
              <a:effectLst/>
            </a:endParaRPr>
          </a:p>
          <a:p>
            <a:r>
              <a:rPr lang="en-US" sz="2800" dirty="0">
                <a:effectLst/>
              </a:rPr>
              <a:t>Mere anarchy is loosed upon the world,</a:t>
            </a:r>
          </a:p>
          <a:p>
            <a:endParaRPr lang="en-US" sz="2800" dirty="0">
              <a:effectLst/>
            </a:endParaRPr>
          </a:p>
          <a:p>
            <a:r>
              <a:rPr lang="en-US" sz="2800" dirty="0">
                <a:effectLst/>
              </a:rPr>
              <a:t>The blood-dimmed tide is loosed, and everywhere   </a:t>
            </a:r>
          </a:p>
          <a:p>
            <a:endParaRPr lang="en-US" sz="2800" dirty="0">
              <a:effectLst/>
            </a:endParaRPr>
          </a:p>
          <a:p>
            <a:r>
              <a:rPr lang="en-US" sz="2800" dirty="0">
                <a:effectLst/>
              </a:rPr>
              <a:t>The ceremony of innocence is drowned;</a:t>
            </a:r>
          </a:p>
          <a:p>
            <a:endParaRPr lang="en-US" sz="2800" dirty="0">
              <a:effectLst/>
            </a:endParaRPr>
          </a:p>
          <a:p>
            <a:r>
              <a:rPr lang="en-US" sz="2800" dirty="0">
                <a:effectLst/>
              </a:rPr>
              <a:t>The best lack all conviction, while the worst </a:t>
            </a:r>
          </a:p>
          <a:p>
            <a:endParaRPr lang="en-US" sz="2800" dirty="0">
              <a:effectLst/>
            </a:endParaRPr>
          </a:p>
          <a:p>
            <a:r>
              <a:rPr lang="en-US" sz="2800" dirty="0">
                <a:effectLst/>
              </a:rPr>
              <a:t>Are full of passionate intensity.</a:t>
            </a:r>
          </a:p>
        </p:txBody>
      </p:sp>
      <p:sp>
        <p:nvSpPr>
          <p:cNvPr id="11" name="TextBox 10">
            <a:extLst>
              <a:ext uri="{FF2B5EF4-FFF2-40B4-BE49-F238E27FC236}">
                <a16:creationId xmlns:a16="http://schemas.microsoft.com/office/drawing/2014/main" xmlns="" id="{558B6C45-A666-5A94-1ED5-CEB4B0B1EE25}"/>
              </a:ext>
            </a:extLst>
          </p:cNvPr>
          <p:cNvSpPr txBox="1"/>
          <p:nvPr/>
        </p:nvSpPr>
        <p:spPr>
          <a:xfrm>
            <a:off x="8681922" y="5472197"/>
            <a:ext cx="2414185" cy="369332"/>
          </a:xfrm>
          <a:prstGeom prst="rect">
            <a:avLst/>
          </a:prstGeom>
          <a:noFill/>
        </p:spPr>
        <p:txBody>
          <a:bodyPr wrap="square">
            <a:spAutoFit/>
          </a:bodyPr>
          <a:lstStyle/>
          <a:p>
            <a:pPr algn="ctr"/>
            <a:r>
              <a:rPr lang="en-US" sz="1800" dirty="0"/>
              <a:t>William Butler Yeats</a:t>
            </a:r>
            <a:endParaRPr lang="en-US" dirty="0"/>
          </a:p>
        </p:txBody>
      </p:sp>
    </p:spTree>
    <p:extLst>
      <p:ext uri="{BB962C8B-B14F-4D97-AF65-F5344CB8AC3E}">
        <p14:creationId xmlns:p14="http://schemas.microsoft.com/office/powerpoint/2010/main" val="1804770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19983-3E89-92C9-BFD0-DC0CE4F9EA0E}"/>
              </a:ext>
            </a:extLst>
          </p:cNvPr>
          <p:cNvSpPr>
            <a:spLocks noGrp="1"/>
          </p:cNvSpPr>
          <p:nvPr>
            <p:ph type="title"/>
          </p:nvPr>
        </p:nvSpPr>
        <p:spPr/>
        <p:txBody>
          <a:bodyPr/>
          <a:lstStyle/>
          <a:p>
            <a:r>
              <a:rPr lang="en-US" dirty="0"/>
              <a:t>Ask God to soften your heart</a:t>
            </a:r>
          </a:p>
        </p:txBody>
      </p:sp>
      <p:sp>
        <p:nvSpPr>
          <p:cNvPr id="3" name="Content Placeholder 2">
            <a:extLst>
              <a:ext uri="{FF2B5EF4-FFF2-40B4-BE49-F238E27FC236}">
                <a16:creationId xmlns:a16="http://schemas.microsoft.com/office/drawing/2014/main" xmlns="" id="{7882C197-2979-DFB2-FF52-3963D8E7D2EF}"/>
              </a:ext>
            </a:extLst>
          </p:cNvPr>
          <p:cNvSpPr>
            <a:spLocks noGrp="1"/>
          </p:cNvSpPr>
          <p:nvPr>
            <p:ph idx="1"/>
          </p:nvPr>
        </p:nvSpPr>
        <p:spPr/>
        <p:txBody>
          <a:bodyPr/>
          <a:lstStyle/>
          <a:p>
            <a:r>
              <a:rPr lang="en-US" dirty="0"/>
              <a:t>Don’t let the world wall you off!</a:t>
            </a:r>
          </a:p>
          <a:p>
            <a:r>
              <a:rPr lang="en-US" dirty="0"/>
              <a:t>Don’t seek the safety of an echo chamber</a:t>
            </a:r>
          </a:p>
          <a:p>
            <a:r>
              <a:rPr lang="en-US" dirty="0"/>
              <a:t>Don’t withdraw from fear or shame</a:t>
            </a:r>
          </a:p>
        </p:txBody>
      </p:sp>
    </p:spTree>
    <p:extLst>
      <p:ext uri="{BB962C8B-B14F-4D97-AF65-F5344CB8AC3E}">
        <p14:creationId xmlns:p14="http://schemas.microsoft.com/office/powerpoint/2010/main" val="31837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CC87C-B6EC-FF21-564B-C5FA7F442CBD}"/>
              </a:ext>
            </a:extLst>
          </p:cNvPr>
          <p:cNvSpPr>
            <a:spLocks noGrp="1"/>
          </p:cNvSpPr>
          <p:nvPr>
            <p:ph type="title"/>
          </p:nvPr>
        </p:nvSpPr>
        <p:spPr/>
        <p:txBody>
          <a:bodyPr>
            <a:normAutofit/>
          </a:bodyPr>
          <a:lstStyle/>
          <a:p>
            <a:r>
              <a:rPr lang="en-US" sz="4400" dirty="0"/>
              <a:t>The world knows something is wrong</a:t>
            </a:r>
          </a:p>
        </p:txBody>
      </p:sp>
      <p:sp>
        <p:nvSpPr>
          <p:cNvPr id="3" name="Content Placeholder 2">
            <a:extLst>
              <a:ext uri="{FF2B5EF4-FFF2-40B4-BE49-F238E27FC236}">
                <a16:creationId xmlns:a16="http://schemas.microsoft.com/office/drawing/2014/main" xmlns="" id="{92544959-4379-662F-8D4D-C04C874809DB}"/>
              </a:ext>
            </a:extLst>
          </p:cNvPr>
          <p:cNvSpPr>
            <a:spLocks noGrp="1"/>
          </p:cNvSpPr>
          <p:nvPr>
            <p:ph idx="1"/>
          </p:nvPr>
        </p:nvSpPr>
        <p:spPr/>
        <p:txBody>
          <a:bodyPr/>
          <a:lstStyle/>
          <a:p>
            <a:pPr marL="0" indent="0">
              <a:buNone/>
            </a:pPr>
            <a:r>
              <a:rPr lang="en-US" dirty="0"/>
              <a:t>We have the answer!</a:t>
            </a:r>
          </a:p>
          <a:p>
            <a:pPr lvl="1"/>
            <a:r>
              <a:rPr lang="en-US" dirty="0"/>
              <a:t>Jesus Christ</a:t>
            </a:r>
          </a:p>
          <a:p>
            <a:pPr lvl="2"/>
            <a:r>
              <a:rPr lang="en-US" dirty="0"/>
              <a:t>We aren’t perfect yet</a:t>
            </a:r>
          </a:p>
          <a:p>
            <a:pPr lvl="2"/>
            <a:r>
              <a:rPr lang="en-US" dirty="0"/>
              <a:t>We are on the right path</a:t>
            </a:r>
          </a:p>
        </p:txBody>
      </p:sp>
    </p:spTree>
    <p:extLst>
      <p:ext uri="{BB962C8B-B14F-4D97-AF65-F5344CB8AC3E}">
        <p14:creationId xmlns:p14="http://schemas.microsoft.com/office/powerpoint/2010/main" val="32507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E2F12-F4C5-5399-2E17-DB10B249531E}"/>
              </a:ext>
            </a:extLst>
          </p:cNvPr>
          <p:cNvSpPr>
            <a:spLocks noGrp="1"/>
          </p:cNvSpPr>
          <p:nvPr>
            <p:ph type="title"/>
          </p:nvPr>
        </p:nvSpPr>
        <p:spPr/>
        <p:txBody>
          <a:bodyPr/>
          <a:lstStyle/>
          <a:p>
            <a:r>
              <a:rPr lang="en-US" dirty="0"/>
              <a:t>Why Heaven?</a:t>
            </a:r>
          </a:p>
        </p:txBody>
      </p:sp>
      <p:sp>
        <p:nvSpPr>
          <p:cNvPr id="3" name="Content Placeholder 2">
            <a:extLst>
              <a:ext uri="{FF2B5EF4-FFF2-40B4-BE49-F238E27FC236}">
                <a16:creationId xmlns:a16="http://schemas.microsoft.com/office/drawing/2014/main" xmlns="" id="{1B3E96BA-5899-0119-5017-B8B39D286DFD}"/>
              </a:ext>
            </a:extLst>
          </p:cNvPr>
          <p:cNvSpPr>
            <a:spLocks noGrp="1"/>
          </p:cNvSpPr>
          <p:nvPr>
            <p:ph idx="1"/>
          </p:nvPr>
        </p:nvSpPr>
        <p:spPr/>
        <p:txBody>
          <a:bodyPr/>
          <a:lstStyle/>
          <a:p>
            <a:r>
              <a:rPr lang="en-US" dirty="0"/>
              <a:t>To live for heaven is to have a strong sense of discord with the </a:t>
            </a:r>
            <a:r>
              <a:rPr lang="en-US" dirty="0" err="1"/>
              <a:t>kosmos</a:t>
            </a:r>
            <a:endParaRPr lang="en-US" dirty="0"/>
          </a:p>
        </p:txBody>
      </p:sp>
    </p:spTree>
    <p:extLst>
      <p:ext uri="{BB962C8B-B14F-4D97-AF65-F5344CB8AC3E}">
        <p14:creationId xmlns:p14="http://schemas.microsoft.com/office/powerpoint/2010/main" val="692256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DF0B6-B4C3-3252-F460-C2B8890574F1}"/>
              </a:ext>
            </a:extLst>
          </p:cNvPr>
          <p:cNvSpPr>
            <a:spLocks noGrp="1"/>
          </p:cNvSpPr>
          <p:nvPr>
            <p:ph type="title"/>
          </p:nvPr>
        </p:nvSpPr>
        <p:spPr/>
        <p:txBody>
          <a:bodyPr/>
          <a:lstStyle/>
          <a:p>
            <a:r>
              <a:rPr lang="en-US" b="1" dirty="0"/>
              <a:t>1 Corinthians 15:58 (NASB95) </a:t>
            </a:r>
            <a:endParaRPr lang="en-US" dirty="0"/>
          </a:p>
        </p:txBody>
      </p:sp>
      <p:sp>
        <p:nvSpPr>
          <p:cNvPr id="3" name="Content Placeholder 2">
            <a:extLst>
              <a:ext uri="{FF2B5EF4-FFF2-40B4-BE49-F238E27FC236}">
                <a16:creationId xmlns:a16="http://schemas.microsoft.com/office/drawing/2014/main" xmlns="" id="{D39A7D2B-64B9-209B-BA0D-E6BB1B49C63F}"/>
              </a:ext>
            </a:extLst>
          </p:cNvPr>
          <p:cNvSpPr>
            <a:spLocks noGrp="1"/>
          </p:cNvSpPr>
          <p:nvPr>
            <p:ph idx="1"/>
          </p:nvPr>
        </p:nvSpPr>
        <p:spPr/>
        <p:txBody>
          <a:bodyPr>
            <a:normAutofit/>
          </a:bodyPr>
          <a:lstStyle/>
          <a:p>
            <a:pPr marL="0" indent="0" algn="l" rtl="0">
              <a:buNone/>
            </a:pPr>
            <a:r>
              <a:rPr lang="en-US" b="1" i="0" u="none" baseline="0" dirty="0"/>
              <a:t>58</a:t>
            </a:r>
            <a:r>
              <a:rPr lang="en-US" b="0" i="0" u="none" baseline="0" dirty="0"/>
              <a:t> Therefore, my beloved brethren, be steadfast, immovable, always abounding in the work of the Lord, knowing that your toil is not in vain in the Lord.</a:t>
            </a:r>
          </a:p>
          <a:p>
            <a:pPr marL="0" indent="0">
              <a:buNone/>
            </a:pPr>
            <a:endParaRPr lang="en-US" dirty="0"/>
          </a:p>
        </p:txBody>
      </p:sp>
    </p:spTree>
    <p:extLst>
      <p:ext uri="{BB962C8B-B14F-4D97-AF65-F5344CB8AC3E}">
        <p14:creationId xmlns:p14="http://schemas.microsoft.com/office/powerpoint/2010/main" val="165315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367BAA-16FC-B8C3-C74F-DDD93071D208}"/>
              </a:ext>
            </a:extLst>
          </p:cNvPr>
          <p:cNvSpPr>
            <a:spLocks noGrp="1"/>
          </p:cNvSpPr>
          <p:nvPr>
            <p:ph type="body" sz="half" idx="2"/>
          </p:nvPr>
        </p:nvSpPr>
        <p:spPr>
          <a:xfrm>
            <a:off x="247650" y="133350"/>
            <a:ext cx="6831449" cy="6591300"/>
          </a:xfrm>
        </p:spPr>
        <p:txBody>
          <a:bodyPr>
            <a:normAutofit/>
          </a:bodyPr>
          <a:lstStyle/>
          <a:p>
            <a:pPr>
              <a:lnSpc>
                <a:spcPct val="110000"/>
              </a:lnSpc>
            </a:pPr>
            <a:r>
              <a:rPr lang="en-US" sz="3600" dirty="0"/>
              <a:t>Creatures are not born with desires unless satisfaction for those desires exists. A baby feels hunger: well, there is such a thing as food. A duckling wants to swim: well, there is such a thing as water. ... If I find in myself a desire which no experience in this world can satisfy, the most probable explanation is that I was made for another world…</a:t>
            </a:r>
          </a:p>
        </p:txBody>
      </p:sp>
    </p:spTree>
    <p:extLst>
      <p:ext uri="{BB962C8B-B14F-4D97-AF65-F5344CB8AC3E}">
        <p14:creationId xmlns:p14="http://schemas.microsoft.com/office/powerpoint/2010/main" val="40969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367BAA-16FC-B8C3-C74F-DDD93071D208}"/>
              </a:ext>
            </a:extLst>
          </p:cNvPr>
          <p:cNvSpPr>
            <a:spLocks noGrp="1"/>
          </p:cNvSpPr>
          <p:nvPr>
            <p:ph type="body" sz="half" idx="2"/>
          </p:nvPr>
        </p:nvSpPr>
        <p:spPr>
          <a:xfrm>
            <a:off x="247650" y="95250"/>
            <a:ext cx="6831449" cy="6629400"/>
          </a:xfrm>
        </p:spPr>
        <p:txBody>
          <a:bodyPr>
            <a:normAutofit/>
          </a:bodyPr>
          <a:lstStyle/>
          <a:p>
            <a:pPr>
              <a:lnSpc>
                <a:spcPct val="110000"/>
              </a:lnSpc>
            </a:pPr>
            <a:r>
              <a:rPr lang="en-US" sz="3600" dirty="0"/>
              <a:t>Probably earthly pleasures were never meant to satisfy…, but only to …to suggest the real thing. ... I must keep alive in myself the desire for my true country, which I shall not find till after death; …I must make it the main object of life to press on to that other country and help others to do the same.</a:t>
            </a:r>
          </a:p>
          <a:p>
            <a:pPr>
              <a:lnSpc>
                <a:spcPct val="110000"/>
              </a:lnSpc>
            </a:pPr>
            <a:r>
              <a:rPr lang="en-US" sz="1800" dirty="0"/>
              <a:t>Lewis, C. S. (Clive Staples), 1898-1963 </a:t>
            </a:r>
            <a:r>
              <a:rPr lang="en-US" sz="1800" b="1" dirty="0">
                <a:hlinkClick r:id="rId2"/>
              </a:rPr>
              <a:t>Mere Christianity</a:t>
            </a:r>
            <a:endParaRPr lang="en-US" sz="1800" b="1" dirty="0"/>
          </a:p>
        </p:txBody>
      </p:sp>
    </p:spTree>
    <p:extLst>
      <p:ext uri="{BB962C8B-B14F-4D97-AF65-F5344CB8AC3E}">
        <p14:creationId xmlns:p14="http://schemas.microsoft.com/office/powerpoint/2010/main" val="24097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F039E81-4918-75AF-A901-D9FB5F15E90F}"/>
              </a:ext>
            </a:extLst>
          </p:cNvPr>
          <p:cNvSpPr>
            <a:spLocks noGrp="1"/>
          </p:cNvSpPr>
          <p:nvPr>
            <p:ph type="title"/>
          </p:nvPr>
        </p:nvSpPr>
        <p:spPr/>
        <p:txBody>
          <a:bodyPr/>
          <a:lstStyle/>
          <a:p>
            <a:r>
              <a:rPr lang="en-US" dirty="0"/>
              <a:t>Isn’t this dangerous?</a:t>
            </a:r>
          </a:p>
        </p:txBody>
      </p:sp>
      <p:sp>
        <p:nvSpPr>
          <p:cNvPr id="6" name="Content Placeholder 5">
            <a:extLst>
              <a:ext uri="{FF2B5EF4-FFF2-40B4-BE49-F238E27FC236}">
                <a16:creationId xmlns:a16="http://schemas.microsoft.com/office/drawing/2014/main" xmlns="" id="{978C60E5-4E00-139C-87CC-671A34A1A835}"/>
              </a:ext>
            </a:extLst>
          </p:cNvPr>
          <p:cNvSpPr>
            <a:spLocks noGrp="1"/>
          </p:cNvSpPr>
          <p:nvPr>
            <p:ph idx="1"/>
          </p:nvPr>
        </p:nvSpPr>
        <p:spPr/>
        <p:txBody>
          <a:bodyPr/>
          <a:lstStyle/>
          <a:p>
            <a:pPr marL="0" indent="0">
              <a:buNone/>
            </a:pPr>
            <a:r>
              <a:rPr lang="en-US" dirty="0"/>
              <a:t>“Some people are so Heavenly minded they are no earthly good?”</a:t>
            </a:r>
          </a:p>
          <a:p>
            <a:pPr marL="0" indent="0">
              <a:buNone/>
            </a:pPr>
            <a:r>
              <a:rPr lang="en-US" sz="2800" dirty="0"/>
              <a:t>-Oliver Wendell Holmes Sr.</a:t>
            </a:r>
            <a:r>
              <a:rPr lang="en-US" dirty="0"/>
              <a:t/>
            </a:r>
            <a:br>
              <a:rPr lang="en-US" dirty="0"/>
            </a:br>
            <a:endParaRPr lang="en-US" dirty="0"/>
          </a:p>
          <a:p>
            <a:pPr marL="0" indent="0">
              <a:buNone/>
            </a:pPr>
            <a:r>
              <a:rPr lang="en-US" dirty="0"/>
              <a:t>This is NOT a problem in our church</a:t>
            </a:r>
          </a:p>
        </p:txBody>
      </p:sp>
    </p:spTree>
    <p:extLst>
      <p:ext uri="{BB962C8B-B14F-4D97-AF65-F5344CB8AC3E}">
        <p14:creationId xmlns:p14="http://schemas.microsoft.com/office/powerpoint/2010/main" val="20081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7FA60-7920-E654-9AA3-5C3A14C043C0}"/>
              </a:ext>
            </a:extLst>
          </p:cNvPr>
          <p:cNvSpPr>
            <a:spLocks noGrp="1"/>
          </p:cNvSpPr>
          <p:nvPr>
            <p:ph type="title"/>
          </p:nvPr>
        </p:nvSpPr>
        <p:spPr/>
        <p:txBody>
          <a:bodyPr>
            <a:normAutofit/>
          </a:bodyPr>
          <a:lstStyle/>
          <a:p>
            <a:r>
              <a:rPr lang="en-US" sz="3600" dirty="0"/>
              <a:t>What will it be like to not have a sin Nature?</a:t>
            </a:r>
          </a:p>
        </p:txBody>
      </p:sp>
      <p:sp>
        <p:nvSpPr>
          <p:cNvPr id="3" name="Content Placeholder 2">
            <a:extLst>
              <a:ext uri="{FF2B5EF4-FFF2-40B4-BE49-F238E27FC236}">
                <a16:creationId xmlns:a16="http://schemas.microsoft.com/office/drawing/2014/main" xmlns="" id="{955D9A64-3265-0AA5-1FCF-BC618CCAC20E}"/>
              </a:ext>
            </a:extLst>
          </p:cNvPr>
          <p:cNvSpPr>
            <a:spLocks noGrp="1"/>
          </p:cNvSpPr>
          <p:nvPr>
            <p:ph idx="1"/>
          </p:nvPr>
        </p:nvSpPr>
        <p:spPr>
          <a:xfrm>
            <a:off x="225630" y="1503294"/>
            <a:ext cx="11798135" cy="4537262"/>
          </a:xfrm>
        </p:spPr>
        <p:txBody>
          <a:bodyPr/>
          <a:lstStyle/>
          <a:p>
            <a:r>
              <a:rPr lang="en-US" dirty="0"/>
              <a:t>Incomprehensible</a:t>
            </a:r>
          </a:p>
          <a:p>
            <a:pPr lvl="1"/>
            <a:r>
              <a:rPr lang="en-US" dirty="0"/>
              <a:t>From birth the sin nature reigns unchallenged</a:t>
            </a:r>
          </a:p>
          <a:p>
            <a:pPr lvl="1"/>
            <a:r>
              <a:rPr lang="en-US" dirty="0"/>
              <a:t>The battle begins at conversion</a:t>
            </a:r>
          </a:p>
          <a:p>
            <a:pPr marL="457223" lvl="1" indent="0">
              <a:buNone/>
            </a:pPr>
            <a:endParaRPr lang="en-US" dirty="0"/>
          </a:p>
        </p:txBody>
      </p:sp>
      <p:sp>
        <p:nvSpPr>
          <p:cNvPr id="4" name="TextBox 3">
            <a:extLst>
              <a:ext uri="{FF2B5EF4-FFF2-40B4-BE49-F238E27FC236}">
                <a16:creationId xmlns:a16="http://schemas.microsoft.com/office/drawing/2014/main" xmlns="" id="{C3BDD800-8973-1FF4-74C0-DBAFEF443EFB}"/>
              </a:ext>
            </a:extLst>
          </p:cNvPr>
          <p:cNvSpPr txBox="1"/>
          <p:nvPr/>
        </p:nvSpPr>
        <p:spPr>
          <a:xfrm>
            <a:off x="225630" y="3958465"/>
            <a:ext cx="1174074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7223" lvl="1" indent="0">
              <a:buNone/>
            </a:pPr>
            <a:r>
              <a:rPr lang="en-US" sz="3600" b="1" dirty="0"/>
              <a:t>Galatians 5:17 (NASB95) — </a:t>
            </a:r>
            <a:r>
              <a:rPr lang="en-US" sz="3600" b="1" i="0" u="none" baseline="0" dirty="0"/>
              <a:t>17</a:t>
            </a:r>
            <a:r>
              <a:rPr lang="en-US" sz="3600" b="0" i="0" u="none" baseline="0" dirty="0"/>
              <a:t> For the flesh sets its desire against the Spirit, and the Spirit against the flesh; for these are in opposition to one another, so that you may not do the things that you please.</a:t>
            </a:r>
          </a:p>
        </p:txBody>
      </p:sp>
    </p:spTree>
    <p:extLst>
      <p:ext uri="{BB962C8B-B14F-4D97-AF65-F5344CB8AC3E}">
        <p14:creationId xmlns:p14="http://schemas.microsoft.com/office/powerpoint/2010/main" val="2176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7FA60-7920-E654-9AA3-5C3A14C043C0}"/>
              </a:ext>
            </a:extLst>
          </p:cNvPr>
          <p:cNvSpPr>
            <a:spLocks noGrp="1"/>
          </p:cNvSpPr>
          <p:nvPr>
            <p:ph type="title"/>
          </p:nvPr>
        </p:nvSpPr>
        <p:spPr/>
        <p:txBody>
          <a:bodyPr>
            <a:normAutofit/>
          </a:bodyPr>
          <a:lstStyle/>
          <a:p>
            <a:r>
              <a:rPr lang="en-US" sz="3600" dirty="0"/>
              <a:t>What will it be like to not have a sin Nature?</a:t>
            </a:r>
          </a:p>
        </p:txBody>
      </p:sp>
      <p:sp>
        <p:nvSpPr>
          <p:cNvPr id="3" name="Content Placeholder 2">
            <a:extLst>
              <a:ext uri="{FF2B5EF4-FFF2-40B4-BE49-F238E27FC236}">
                <a16:creationId xmlns:a16="http://schemas.microsoft.com/office/drawing/2014/main" xmlns="" id="{955D9A64-3265-0AA5-1FCF-BC618CCAC20E}"/>
              </a:ext>
            </a:extLst>
          </p:cNvPr>
          <p:cNvSpPr>
            <a:spLocks noGrp="1"/>
          </p:cNvSpPr>
          <p:nvPr>
            <p:ph idx="1"/>
          </p:nvPr>
        </p:nvSpPr>
        <p:spPr>
          <a:xfrm>
            <a:off x="225630" y="1509192"/>
            <a:ext cx="11798135" cy="4537262"/>
          </a:xfrm>
        </p:spPr>
        <p:txBody>
          <a:bodyPr/>
          <a:lstStyle/>
          <a:p>
            <a:r>
              <a:rPr lang="en-US" dirty="0"/>
              <a:t>Incomprehensible</a:t>
            </a:r>
          </a:p>
          <a:p>
            <a:pPr lvl="1"/>
            <a:r>
              <a:rPr lang="en-US" dirty="0"/>
              <a:t>From birth the sin nature reigns unchallenged</a:t>
            </a:r>
          </a:p>
          <a:p>
            <a:pPr lvl="1"/>
            <a:r>
              <a:rPr lang="en-US" dirty="0"/>
              <a:t>The battle begins at conversion</a:t>
            </a:r>
          </a:p>
          <a:p>
            <a:pPr lvl="2"/>
            <a:r>
              <a:rPr lang="en-US" dirty="0"/>
              <a:t>We can make progress</a:t>
            </a:r>
          </a:p>
          <a:p>
            <a:pPr lvl="2"/>
            <a:r>
              <a:rPr lang="en-US" dirty="0"/>
              <a:t>We are no longer slaves to sin</a:t>
            </a:r>
          </a:p>
          <a:p>
            <a:pPr lvl="2"/>
            <a:r>
              <a:rPr lang="en-US" dirty="0"/>
              <a:t>We will not know peace until Heaven</a:t>
            </a:r>
          </a:p>
          <a:p>
            <a:pPr marL="457223" lvl="1" indent="0">
              <a:buNone/>
            </a:pPr>
            <a:endParaRPr lang="en-US" dirty="0"/>
          </a:p>
        </p:txBody>
      </p:sp>
    </p:spTree>
    <p:extLst>
      <p:ext uri="{BB962C8B-B14F-4D97-AF65-F5344CB8AC3E}">
        <p14:creationId xmlns:p14="http://schemas.microsoft.com/office/powerpoint/2010/main" val="50500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0</TotalTime>
  <Words>1736</Words>
  <Application>Microsoft Office PowerPoint</Application>
  <PresentationFormat>Widescreen</PresentationFormat>
  <Paragraphs>172</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Lao UI</vt:lpstr>
      <vt:lpstr>Trebuchet MS</vt:lpstr>
      <vt:lpstr>Tw Cen MT</vt:lpstr>
      <vt:lpstr>Dwell-Theme</vt:lpstr>
      <vt:lpstr>Dwell-Light-Theme</vt:lpstr>
      <vt:lpstr>Our New Nature</vt:lpstr>
      <vt:lpstr>Why Heaven?</vt:lpstr>
      <vt:lpstr>Jesus</vt:lpstr>
      <vt:lpstr>Why Heaven?</vt:lpstr>
      <vt:lpstr>PowerPoint Presentation</vt:lpstr>
      <vt:lpstr>PowerPoint Presentation</vt:lpstr>
      <vt:lpstr>Isn’t this dangerous?</vt:lpstr>
      <vt:lpstr>What will it be like to not have a sin Nature?</vt:lpstr>
      <vt:lpstr>What will it be like to not have a sin Nature?</vt:lpstr>
      <vt:lpstr>What will it be like to not have a sin Nature?</vt:lpstr>
      <vt:lpstr>Sin and the Sin Nature</vt:lpstr>
      <vt:lpstr>Sin and the Sin Nature</vt:lpstr>
      <vt:lpstr>We are soldiers who have never known peace</vt:lpstr>
      <vt:lpstr>Heaven</vt:lpstr>
      <vt:lpstr>Heaven</vt:lpstr>
      <vt:lpstr>Heaven</vt:lpstr>
      <vt:lpstr>Heaven</vt:lpstr>
      <vt:lpstr>What will it be like to not have a sin Nature?</vt:lpstr>
      <vt:lpstr>What will it be like to not have a sin Nature?</vt:lpstr>
      <vt:lpstr>What will it be like to not have a sin Nature?</vt:lpstr>
      <vt:lpstr>What will it be like to not have a sin Nature?</vt:lpstr>
      <vt:lpstr>What will it be like to not have a sin Nature?</vt:lpstr>
      <vt:lpstr>What will it be like to not have a sin Nature?</vt:lpstr>
      <vt:lpstr>What will it be like to not have a sin Nature?</vt:lpstr>
      <vt:lpstr>What will it be like to not have a sin Nature?</vt:lpstr>
      <vt:lpstr>A glorious vision of an eternal future!</vt:lpstr>
      <vt:lpstr>A glorious vision of an eternal future!</vt:lpstr>
      <vt:lpstr>PowerPoint Presentation</vt:lpstr>
      <vt:lpstr>PowerPoint Presentation</vt:lpstr>
      <vt:lpstr>PowerPoint Presentation</vt:lpstr>
      <vt:lpstr>A glorious vision of an eternal future!</vt:lpstr>
      <vt:lpstr>A glorious vision of an eternal future!</vt:lpstr>
      <vt:lpstr>The world knows something is wrong</vt:lpstr>
      <vt:lpstr>Pop Culture</vt:lpstr>
      <vt:lpstr>Pop Culture</vt:lpstr>
      <vt:lpstr>Pop Culture</vt:lpstr>
      <vt:lpstr>Pop Culture</vt:lpstr>
      <vt:lpstr>Ask God to soften your heart</vt:lpstr>
      <vt:lpstr>The world knows something is wrong</vt:lpstr>
      <vt:lpstr>1 Corinthians 15:58 (NASB95)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2023-05-04T19:42:02Z</dcterms:created>
  <dcterms:modified xsi:type="dcterms:W3CDTF">2023-05-04T19:44:01Z</dcterms:modified>
</cp:coreProperties>
</file>