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29"/>
  </p:notesMasterIdLst>
  <p:sldIdLst>
    <p:sldId id="1325" r:id="rId2"/>
    <p:sldId id="1405" r:id="rId3"/>
    <p:sldId id="1393" r:id="rId4"/>
    <p:sldId id="1394" r:id="rId5"/>
    <p:sldId id="1444" r:id="rId6"/>
    <p:sldId id="1442" r:id="rId7"/>
    <p:sldId id="1431" r:id="rId8"/>
    <p:sldId id="1424" r:id="rId9"/>
    <p:sldId id="1410" r:id="rId10"/>
    <p:sldId id="1426" r:id="rId11"/>
    <p:sldId id="1437" r:id="rId12"/>
    <p:sldId id="1413" r:id="rId13"/>
    <p:sldId id="1414" r:id="rId14"/>
    <p:sldId id="1404" r:id="rId15"/>
    <p:sldId id="1425" r:id="rId16"/>
    <p:sldId id="1433" r:id="rId17"/>
    <p:sldId id="1432" r:id="rId18"/>
    <p:sldId id="1397" r:id="rId19"/>
    <p:sldId id="1440" r:id="rId20"/>
    <p:sldId id="1417" r:id="rId21"/>
    <p:sldId id="1415" r:id="rId22"/>
    <p:sldId id="1418" r:id="rId23"/>
    <p:sldId id="1419" r:id="rId24"/>
    <p:sldId id="1445" r:id="rId25"/>
    <p:sldId id="1446" r:id="rId26"/>
    <p:sldId id="1447" r:id="rId27"/>
    <p:sldId id="142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1C3D"/>
    <a:srgbClr val="D17F7D"/>
    <a:srgbClr val="FFFFCC"/>
    <a:srgbClr val="A2965C"/>
    <a:srgbClr val="81A042"/>
    <a:srgbClr val="403C24"/>
    <a:srgbClr val="36321E"/>
    <a:srgbClr val="F8A15A"/>
    <a:srgbClr val="FF33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319" autoAdjust="0"/>
    <p:restoredTop sz="71502" autoAdjust="0"/>
  </p:normalViewPr>
  <p:slideViewPr>
    <p:cSldViewPr>
      <p:cViewPr varScale="1">
        <p:scale>
          <a:sx n="45" d="100"/>
          <a:sy n="45" d="100"/>
        </p:scale>
        <p:origin x="1602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7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5C749-4993-4E44-A439-8E1EDE8A1D92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3B516-1BB5-4C80-B268-F5F2C570A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48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6445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NOT like when you bump into an awkward acquaintance at the grocery store…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4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These guys were watching too much </a:t>
            </a:r>
            <a:r>
              <a:rPr lang="en-US" b="1" i="1" dirty="0"/>
              <a:t>Scooby</a:t>
            </a:r>
            <a:r>
              <a:rPr lang="en-US" b="1" i="1" baseline="0" dirty="0"/>
              <a:t> Doo</a:t>
            </a:r>
            <a:r>
              <a:rPr lang="en-US" b="1" i="0" baseline="0" dirty="0"/>
              <a:t>. “It’s a g-g-g-g-ghost!”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750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0268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1398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Not the </a:t>
            </a:r>
            <a:r>
              <a:rPr lang="en-US" b="1" i="1" dirty="0"/>
              <a:t>feeling</a:t>
            </a:r>
            <a:r>
              <a:rPr lang="en-US" b="1" dirty="0"/>
              <a:t> of Jesus’ presence that cures fear, but the </a:t>
            </a:r>
            <a:r>
              <a:rPr lang="en-US" b="1" i="1" dirty="0"/>
              <a:t>reality</a:t>
            </a:r>
            <a:r>
              <a:rPr lang="en-US" b="1" dirty="0"/>
              <a:t> of Jesus’ presence.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6988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7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656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Job 9:8 is the same Greek as Mark 6:48.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053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50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010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Why am I experiencing boredom?</a:t>
            </a:r>
          </a:p>
          <a:p>
            <a:r>
              <a:rPr lang="en-US" b="1" dirty="0"/>
              <a:t>Why am I going through burnout?</a:t>
            </a:r>
          </a:p>
          <a:p>
            <a:r>
              <a:rPr lang="en-US" b="1" dirty="0"/>
              <a:t>Is this just the way it’s always going to be from now 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1166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6922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8705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 wouldn’t want to be that honest with God… But I’ll just act with those desires every minute</a:t>
            </a:r>
            <a:r>
              <a:rPr lang="en-US" b="1" baseline="0" dirty="0"/>
              <a:t> of every hour of every day! You’re not fooling him.</a:t>
            </a:r>
          </a:p>
          <a:p>
            <a:endParaRPr lang="en-US" b="1" baseline="0" dirty="0"/>
          </a:p>
          <a:p>
            <a:r>
              <a:rPr lang="en-US" b="1" baseline="0" dirty="0"/>
              <a:t>What are we believing about God if we DON’T share our desires and aspirations?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5620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727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5113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183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6795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BECAUSE YOU CAN’T FAIL: People say, “Foolish Peter. There,</a:t>
            </a:r>
            <a:r>
              <a:rPr lang="en-US" b="1" baseline="0" dirty="0"/>
              <a:t> he’s doing it again!” Peter wasn’t the failure. The failures were the other eleven guys on the </a:t>
            </a:r>
            <a:r>
              <a:rPr lang="en-US" b="1" baseline="0"/>
              <a:t>boat!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The idea of security apart from God is an illusion. For those of you who are weathering the storms</a:t>
            </a:r>
            <a:r>
              <a:rPr lang="en-US" b="1" baseline="0" dirty="0"/>
              <a:t> of our world today with Christ… I honestly don’t know how you do it. You need to come to faith in Jesus. Jesus doesn’t need you, but you need him really bad.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760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473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92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957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199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053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YOU</a:t>
            </a:r>
            <a:r>
              <a:rPr lang="en-US" b="1" baseline="0" dirty="0"/>
              <a:t> EVER HAVE ONE OF THOSE DAYS? </a:t>
            </a:r>
            <a:r>
              <a:rPr lang="en-US" b="1" dirty="0"/>
              <a:t>In my undergrad years one semester, I scheduled all of my classes from</a:t>
            </a:r>
            <a:r>
              <a:rPr lang="en-US" b="1" baseline="0" dirty="0"/>
              <a:t> 8am to 8pm on Tuesdays and Thursdays—you know, just to pack everything in to make it as stressful as possible.</a:t>
            </a:r>
          </a:p>
          <a:p>
            <a:endParaRPr lang="en-US" b="1" baseline="0" dirty="0"/>
          </a:p>
          <a:p>
            <a:r>
              <a:rPr lang="en-US" b="1" baseline="0" dirty="0"/>
              <a:t>One particular day, I just parked my car at 7:30am. Grabbed my bad and started walking to class. I saw a mound of snow in my path. And I was like, “</a:t>
            </a:r>
            <a:r>
              <a:rPr lang="en-US" b="1" baseline="0" dirty="0" err="1"/>
              <a:t>Nuh</a:t>
            </a:r>
            <a:r>
              <a:rPr lang="en-US" b="1" baseline="0" dirty="0"/>
              <a:t> uh, not today pal!” So, I jumped over a mound of snow (you know, because I didn’t want to get my shoes wet all day, because that would be just be hell on earth, right?). Yeah, so, I leaped over the snow mound gracefully like a deer. But I didn’t realize that on the other side of the snow mound was the deepest, darkest, coldest puddle known to man! I mean it was filled with sludge and snow and ice and shame…. And I had to walk around like that ALL day long!</a:t>
            </a:r>
          </a:p>
          <a:p>
            <a:endParaRPr lang="en-US" b="1" baseline="0" dirty="0"/>
          </a:p>
          <a:p>
            <a:r>
              <a:rPr lang="en-US" b="1" baseline="0" dirty="0"/>
              <a:t>Ah, that was a bad day… But nothing like this!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61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849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0BCBE-CB36-41ED-919D-FF973432CD85}" type="datetimeFigureOut">
              <a:rPr lang="en-US" smtClean="0"/>
              <a:pPr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4495607"/>
      </p:ext>
    </p:extLst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298" y="65183"/>
            <a:ext cx="898150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(Mark 6:48) And Jesus saw that they were making headway painfully, for the wind was against them.</a:t>
            </a:r>
          </a:p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And about the fourth watch of the night</a:t>
            </a:r>
          </a:p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Jesus came to them, walking on the sea,</a:t>
            </a:r>
          </a:p>
          <a:p>
            <a:r>
              <a:rPr lang="en-US" sz="4400" b="1" u="sng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and He meant to pass by them.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6298" y="2819400"/>
            <a:ext cx="4561902" cy="685800"/>
          </a:xfrm>
          <a:prstGeom prst="roundRect">
            <a:avLst/>
          </a:prstGeom>
          <a:noFill/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02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298" y="65183"/>
            <a:ext cx="768610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(Mark 6:49) But when they saw him walking on the sea</a:t>
            </a:r>
          </a:p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they thought it was a ghost,</a:t>
            </a:r>
          </a:p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and cried out.</a:t>
            </a:r>
          </a:p>
        </p:txBody>
      </p:sp>
    </p:spTree>
    <p:extLst>
      <p:ext uri="{BB962C8B-B14F-4D97-AF65-F5344CB8AC3E}">
        <p14:creationId xmlns:p14="http://schemas.microsoft.com/office/powerpoint/2010/main" val="159736931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jesus walking on wat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65017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6298" y="65183"/>
            <a:ext cx="768610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(Mark 6:49) But when they saw him walking on the sea</a:t>
            </a:r>
          </a:p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they thought it was a ghost,</a:t>
            </a:r>
          </a:p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and cried out.</a:t>
            </a:r>
          </a:p>
        </p:txBody>
      </p:sp>
    </p:spTree>
    <p:extLst>
      <p:ext uri="{BB962C8B-B14F-4D97-AF65-F5344CB8AC3E}">
        <p14:creationId xmlns:p14="http://schemas.microsoft.com/office/powerpoint/2010/main" val="2619911750"/>
      </p:ext>
    </p:extLst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298" y="65183"/>
            <a:ext cx="1119130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(Mark 6:50) They all saw him and were terrified.</a:t>
            </a:r>
          </a:p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But immediately he spoke to them and said,</a:t>
            </a:r>
          </a:p>
          <a:p>
            <a:r>
              <a:rPr lang="en-US" sz="4400" b="1" u="sng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“Take heart;</a:t>
            </a:r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it is I. </a:t>
            </a:r>
            <a:r>
              <a:rPr lang="en-US" sz="4400" b="1" u="sng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Do not be afraid.”</a:t>
            </a:r>
          </a:p>
        </p:txBody>
      </p:sp>
    </p:spTree>
    <p:extLst>
      <p:ext uri="{BB962C8B-B14F-4D97-AF65-F5344CB8AC3E}">
        <p14:creationId xmlns:p14="http://schemas.microsoft.com/office/powerpoint/2010/main" val="372086325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298" y="65183"/>
            <a:ext cx="1119130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(Mark 6:50) They all saw him and were terrified.</a:t>
            </a:r>
          </a:p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But immediately he spoke to them and said,</a:t>
            </a:r>
          </a:p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“Take heart; </a:t>
            </a:r>
            <a:r>
              <a:rPr lang="en-US" sz="4400" b="1" u="sng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it is I.</a:t>
            </a:r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Do not be afraid.”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94561" y="2188840"/>
            <a:ext cx="5544239" cy="2764160"/>
          </a:xfrm>
          <a:prstGeom prst="roundRect">
            <a:avLst/>
          </a:prstGeom>
          <a:gradFill flip="none" rotWithShape="1">
            <a:gsLst>
              <a:gs pos="0">
                <a:srgbClr val="621C3D">
                  <a:shade val="30000"/>
                  <a:satMod val="115000"/>
                </a:srgbClr>
              </a:gs>
              <a:gs pos="50000">
                <a:srgbClr val="621C3D">
                  <a:shade val="67500"/>
                  <a:satMod val="115000"/>
                </a:srgbClr>
              </a:gs>
              <a:gs pos="100000">
                <a:srgbClr val="621C3D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“It is I” (</a:t>
            </a:r>
            <a:r>
              <a:rPr lang="en-US" sz="4800" b="1" i="1" spc="-15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egō</a:t>
            </a:r>
            <a:r>
              <a:rPr lang="en-US" sz="4800" b="1" i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spc="-15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eimi</a:t>
            </a: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defRPr/>
            </a:pP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Exodus 3:14; Isaiah 43:10; 51:12</a:t>
            </a:r>
          </a:p>
          <a:p>
            <a:pPr lvl="0" algn="ctr">
              <a:defRPr/>
            </a:pPr>
            <a:r>
              <a:rPr lang="en-US" sz="48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Greek translation for Yahweh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715000" y="2209800"/>
            <a:ext cx="6400800" cy="2819400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lumOff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(Isa. 41:13) I am the </a:t>
            </a:r>
            <a:r>
              <a:rPr lang="en-US" sz="4000" b="1" u="sng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LORD</a:t>
            </a:r>
            <a:r>
              <a:rPr lang="en-US" sz="4000" b="1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your God, who upholds your right hand, who says to you,</a:t>
            </a:r>
          </a:p>
          <a:p>
            <a:pPr algn="ctr">
              <a:defRPr/>
            </a:pPr>
            <a:r>
              <a:rPr lang="en-US" sz="4000" b="1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u="sng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 not fear</a:t>
            </a:r>
            <a:r>
              <a:rPr lang="en-US" sz="4000" b="1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I will help you.”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267200" y="1447800"/>
            <a:ext cx="4191000" cy="685800"/>
          </a:xfrm>
          <a:prstGeom prst="roundRect">
            <a:avLst/>
          </a:prstGeom>
          <a:noFill/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6500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298" y="65183"/>
            <a:ext cx="1119130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(Mark 6:50) They all saw him and were terrified.</a:t>
            </a:r>
          </a:p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But immediately he spoke to them and said,</a:t>
            </a:r>
          </a:p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“Take heart; </a:t>
            </a:r>
            <a:r>
              <a:rPr lang="en-US" sz="4400" b="1" u="sng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it is I.</a:t>
            </a:r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Do not be afraid.”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94561" y="2188840"/>
            <a:ext cx="5544239" cy="2764160"/>
          </a:xfrm>
          <a:prstGeom prst="roundRect">
            <a:avLst/>
          </a:prstGeom>
          <a:gradFill flip="none" rotWithShape="1">
            <a:gsLst>
              <a:gs pos="0">
                <a:srgbClr val="621C3D">
                  <a:shade val="30000"/>
                  <a:satMod val="115000"/>
                </a:srgbClr>
              </a:gs>
              <a:gs pos="50000">
                <a:srgbClr val="621C3D">
                  <a:shade val="67500"/>
                  <a:satMod val="115000"/>
                </a:srgbClr>
              </a:gs>
              <a:gs pos="100000">
                <a:srgbClr val="621C3D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“It is I” (</a:t>
            </a:r>
            <a:r>
              <a:rPr lang="en-US" sz="4800" b="1" i="1" spc="-15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egō</a:t>
            </a:r>
            <a:r>
              <a:rPr lang="en-US" sz="4800" b="1" i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spc="-15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eimi</a:t>
            </a: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defRPr/>
            </a:pP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Exodus 3:14; Isaiah 43:10; 51:12</a:t>
            </a:r>
          </a:p>
          <a:p>
            <a:pPr lvl="0" algn="ctr">
              <a:defRPr/>
            </a:pPr>
            <a:r>
              <a:rPr lang="en-US" sz="48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“He meant to pass by them” (v.48).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72000" y="457199"/>
            <a:ext cx="7502488" cy="628145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lumOff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5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Theophany</a:t>
            </a:r>
            <a:endParaRPr lang="en-US" sz="6000" b="1" spc="-1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31775">
              <a:defRPr/>
            </a:pPr>
            <a:r>
              <a:rPr lang="en-US" sz="3600" b="1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(Ex. 33:19) I will make all my goodness </a:t>
            </a:r>
            <a:r>
              <a:rPr lang="en-US" sz="3600" b="1" u="sng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pass before you</a:t>
            </a:r>
            <a:r>
              <a:rPr lang="en-US" sz="3600" b="1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231775">
              <a:defRPr/>
            </a:pPr>
            <a:r>
              <a:rPr lang="en-US" sz="3600" b="1" spc="-150" baseline="30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US" sz="3600" b="1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While </a:t>
            </a:r>
            <a:r>
              <a:rPr lang="en-US" sz="3600" b="1" u="sng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my glory passes by</a:t>
            </a:r>
            <a:r>
              <a:rPr lang="en-US" sz="3600" b="1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 will put you in a cleft of the rock,</a:t>
            </a:r>
          </a:p>
          <a:p>
            <a:pPr marL="231775">
              <a:defRPr/>
            </a:pPr>
            <a:r>
              <a:rPr lang="en-US" sz="3600" b="1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I will cover you with my hand until I have </a:t>
            </a:r>
            <a:r>
              <a:rPr lang="en-US" sz="3600" b="1" u="sng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passed by</a:t>
            </a:r>
            <a:r>
              <a:rPr lang="en-US" sz="3600" b="1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31775">
              <a:defRPr/>
            </a:pPr>
            <a:r>
              <a:rPr lang="en-US" sz="3600" b="1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 Kin. 19:11) As Elijah stood there,</a:t>
            </a:r>
          </a:p>
          <a:p>
            <a:pPr marL="231775">
              <a:defRPr/>
            </a:pPr>
            <a:r>
              <a:rPr lang="en-US" sz="3600" b="1" u="sng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LORD passed by,</a:t>
            </a:r>
            <a:r>
              <a:rPr lang="en-US" sz="3600" b="1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and a mighty windstorm hit the mountain.</a:t>
            </a:r>
          </a:p>
        </p:txBody>
      </p:sp>
    </p:spTree>
    <p:extLst>
      <p:ext uri="{BB962C8B-B14F-4D97-AF65-F5344CB8AC3E}">
        <p14:creationId xmlns:p14="http://schemas.microsoft.com/office/powerpoint/2010/main" val="707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298" y="65183"/>
            <a:ext cx="1119130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(Mark 6:50) They all saw him and were terrified.</a:t>
            </a:r>
          </a:p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But immediately he spoke to them and said,</a:t>
            </a:r>
          </a:p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“Take heart; </a:t>
            </a:r>
            <a:r>
              <a:rPr lang="en-US" sz="4400" b="1" u="sng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it is I.</a:t>
            </a:r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Do not be afraid.”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94561" y="2188840"/>
            <a:ext cx="5544239" cy="2764160"/>
          </a:xfrm>
          <a:prstGeom prst="roundRect">
            <a:avLst/>
          </a:prstGeom>
          <a:gradFill flip="none" rotWithShape="1">
            <a:gsLst>
              <a:gs pos="0">
                <a:srgbClr val="621C3D">
                  <a:shade val="30000"/>
                  <a:satMod val="115000"/>
                </a:srgbClr>
              </a:gs>
              <a:gs pos="50000">
                <a:srgbClr val="621C3D">
                  <a:shade val="67500"/>
                  <a:satMod val="115000"/>
                </a:srgbClr>
              </a:gs>
              <a:gs pos="100000">
                <a:srgbClr val="621C3D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“It is I” (</a:t>
            </a:r>
            <a:r>
              <a:rPr lang="en-US" sz="4800" b="1" i="1" spc="-15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egō</a:t>
            </a:r>
            <a:r>
              <a:rPr lang="en-US" sz="4800" b="1" i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spc="-15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eimi</a:t>
            </a: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defRPr/>
            </a:pP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Exodus 3:14; Isaiah 43:10; 51:12</a:t>
            </a:r>
          </a:p>
          <a:p>
            <a:pPr lvl="0" algn="ctr">
              <a:defRPr/>
            </a:pPr>
            <a:r>
              <a:rPr lang="en-US" sz="48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“He meant to pass by them” (v.48).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572000" y="457199"/>
            <a:ext cx="7502488" cy="628145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lumOff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5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Theophany</a:t>
            </a:r>
            <a:endParaRPr lang="en-US" sz="6000" b="1" spc="-1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31775">
              <a:defRPr/>
            </a:pPr>
            <a:r>
              <a:rPr lang="en-US" sz="3600" b="1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(Job 9:8) [God] alone stretches out the heavens</a:t>
            </a:r>
          </a:p>
          <a:p>
            <a:pPr marL="231775">
              <a:defRPr/>
            </a:pPr>
            <a:r>
              <a:rPr lang="en-US" sz="3600" b="1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3600" b="1" u="sng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treads on the waves of the sea.</a:t>
            </a:r>
          </a:p>
          <a:p>
            <a:pPr marL="231775">
              <a:defRPr/>
            </a:pPr>
            <a:r>
              <a:rPr lang="en-US" sz="3600" b="1" spc="-150" baseline="30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600" b="1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He performs wonders that cannot be fathomed,</a:t>
            </a:r>
          </a:p>
          <a:p>
            <a:pPr marL="231775">
              <a:defRPr/>
            </a:pPr>
            <a:r>
              <a:rPr lang="en-US" sz="3600" b="1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miracles that cannot be counted. </a:t>
            </a:r>
          </a:p>
          <a:p>
            <a:pPr marL="231775">
              <a:defRPr/>
            </a:pPr>
            <a:r>
              <a:rPr lang="en-US" sz="3600" b="1" spc="-150" baseline="30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3600" b="1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Were [God] to </a:t>
            </a:r>
            <a:r>
              <a:rPr lang="en-US" sz="3600" b="1" u="sng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pass by me</a:t>
            </a:r>
            <a:r>
              <a:rPr lang="en-US" sz="3600" b="1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I would not see Him; were He to move </a:t>
            </a:r>
            <a:r>
              <a:rPr lang="en-US" sz="3600" b="1" u="sng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past me</a:t>
            </a:r>
            <a:r>
              <a:rPr lang="en-US" sz="3600" b="1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I would not perceive Him.</a:t>
            </a:r>
          </a:p>
        </p:txBody>
      </p:sp>
    </p:spTree>
    <p:extLst>
      <p:ext uri="{BB962C8B-B14F-4D97-AF65-F5344CB8AC3E}">
        <p14:creationId xmlns:p14="http://schemas.microsoft.com/office/powerpoint/2010/main" val="35531240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298" y="65183"/>
            <a:ext cx="1065790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(Mark 6:51) And he got into the boat with them, and the wind ceased.</a:t>
            </a:r>
          </a:p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And they were utterly astounded, </a:t>
            </a:r>
          </a:p>
          <a:p>
            <a:r>
              <a:rPr lang="en-US" sz="4400" b="1" spc="-150" baseline="3000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52 </a:t>
            </a:r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for they did not understand about the loaves,</a:t>
            </a:r>
          </a:p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but their </a:t>
            </a:r>
            <a:r>
              <a:rPr lang="en-US" sz="4400" b="1" u="sng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hearts were hardened</a:t>
            </a:r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440017" y="140464"/>
            <a:ext cx="8645490" cy="5867400"/>
          </a:xfrm>
          <a:prstGeom prst="roundRect">
            <a:avLst/>
          </a:prstGeom>
          <a:gradFill flip="none" rotWithShape="1">
            <a:gsLst>
              <a:gs pos="0">
                <a:srgbClr val="621C3D">
                  <a:shade val="30000"/>
                  <a:satMod val="115000"/>
                </a:srgbClr>
              </a:gs>
              <a:gs pos="50000">
                <a:srgbClr val="621C3D">
                  <a:shade val="67500"/>
                  <a:satMod val="115000"/>
                </a:srgbClr>
              </a:gs>
              <a:gs pos="100000">
                <a:srgbClr val="621C3D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(Mt. 14:28) Peter called to him,</a:t>
            </a:r>
          </a:p>
          <a:p>
            <a:pPr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“Lord, if it’s really you, tell me to come to you, walking on the water.”</a:t>
            </a:r>
          </a:p>
          <a:p>
            <a:pPr>
              <a:defRPr/>
            </a:pPr>
            <a:r>
              <a:rPr lang="en-US" sz="4000" b="1" spc="-15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29 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“Yes, come,” Jesus said. </a:t>
            </a:r>
          </a:p>
          <a:p>
            <a:pPr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 Peter went over the side of the boat</a:t>
            </a:r>
          </a:p>
          <a:p>
            <a:pPr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walked on the water toward Jesus. </a:t>
            </a:r>
          </a:p>
          <a:p>
            <a:pPr>
              <a:defRPr/>
            </a:pPr>
            <a:r>
              <a:rPr lang="en-US" sz="4000" b="1" spc="-15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But </a:t>
            </a:r>
            <a:r>
              <a:rPr lang="en-US" sz="40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when he saw the strong wind and the waves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he was terrified and began to sink. </a:t>
            </a:r>
          </a:p>
        </p:txBody>
      </p:sp>
    </p:spTree>
    <p:extLst>
      <p:ext uri="{BB962C8B-B14F-4D97-AF65-F5344CB8AC3E}">
        <p14:creationId xmlns:p14="http://schemas.microsoft.com/office/powerpoint/2010/main" val="223410055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298" y="65183"/>
            <a:ext cx="1065790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(Mark 6:51) And he got into the boat with them, and the wind ceased.</a:t>
            </a:r>
          </a:p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And they were utterly astounded, </a:t>
            </a:r>
          </a:p>
          <a:p>
            <a:r>
              <a:rPr lang="en-US" sz="4400" b="1" spc="-150" baseline="3000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52 </a:t>
            </a:r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for they did not understand about the loaves,</a:t>
            </a:r>
          </a:p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but their </a:t>
            </a:r>
            <a:r>
              <a:rPr lang="en-US" sz="4400" b="1" u="sng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hearts were hardened</a:t>
            </a:r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440017" y="140464"/>
            <a:ext cx="8645490" cy="5867400"/>
          </a:xfrm>
          <a:prstGeom prst="roundRect">
            <a:avLst/>
          </a:prstGeom>
          <a:gradFill flip="none" rotWithShape="1">
            <a:gsLst>
              <a:gs pos="0">
                <a:srgbClr val="621C3D">
                  <a:shade val="30000"/>
                  <a:satMod val="115000"/>
                </a:srgbClr>
              </a:gs>
              <a:gs pos="50000">
                <a:srgbClr val="621C3D">
                  <a:shade val="67500"/>
                  <a:satMod val="115000"/>
                </a:srgbClr>
              </a:gs>
              <a:gs pos="100000">
                <a:srgbClr val="621C3D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(Mt. 14:28) Peter called to him,</a:t>
            </a:r>
          </a:p>
          <a:p>
            <a:pPr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“Lord, if it’s really you, tell me to come to you, walking on the water.”</a:t>
            </a:r>
          </a:p>
          <a:p>
            <a:pPr>
              <a:defRPr/>
            </a:pPr>
            <a:r>
              <a:rPr lang="en-US" sz="4000" b="1" spc="-150" baseline="30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29 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“Yes, come,” Jesus said. </a:t>
            </a:r>
          </a:p>
          <a:p>
            <a:pPr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 Peter went over the side of the boat</a:t>
            </a:r>
          </a:p>
          <a:p>
            <a:pPr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walked on the water toward Jesus. </a:t>
            </a:r>
          </a:p>
          <a:p>
            <a:pPr>
              <a:defRPr/>
            </a:pPr>
            <a:r>
              <a:rPr lang="en-US" sz="4000" b="1" spc="-150" baseline="30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But when he saw the strong wind and the waves, he was terrified and began to sink. </a:t>
            </a:r>
            <a:r>
              <a:rPr lang="en-US" sz="4000" b="1" u="sng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“Save me, Lord!” he shouted. </a:t>
            </a:r>
          </a:p>
        </p:txBody>
      </p:sp>
    </p:spTree>
    <p:extLst>
      <p:ext uri="{BB962C8B-B14F-4D97-AF65-F5344CB8AC3E}">
        <p14:creationId xmlns:p14="http://schemas.microsoft.com/office/powerpoint/2010/main" val="175054643"/>
      </p:ext>
    </p:ext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298" y="65183"/>
            <a:ext cx="913390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(Mark 6:45) Immediately Jesus made his disciples get into the boat and go before him to the other side, to Bethsaida, while he dismissed the crowd.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505200" y="2865950"/>
            <a:ext cx="7924800" cy="2438400"/>
          </a:xfrm>
          <a:prstGeom prst="roundRect">
            <a:avLst/>
          </a:prstGeom>
          <a:gradFill flip="none" rotWithShape="1">
            <a:gsLst>
              <a:gs pos="0">
                <a:srgbClr val="621C3D">
                  <a:shade val="30000"/>
                  <a:satMod val="115000"/>
                </a:srgbClr>
              </a:gs>
              <a:gs pos="50000">
                <a:srgbClr val="621C3D">
                  <a:shade val="67500"/>
                  <a:satMod val="115000"/>
                </a:srgbClr>
              </a:gs>
              <a:gs pos="100000">
                <a:srgbClr val="621C3D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people had tried “to come and take Jesus by force and make Him king” (Jn. 6:15).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47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298" y="65183"/>
            <a:ext cx="1065790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(Mark 6:51) And he got into the boat with them, and the wind ceased.</a:t>
            </a:r>
          </a:p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And they were utterly astounded, </a:t>
            </a:r>
          </a:p>
          <a:p>
            <a:r>
              <a:rPr lang="en-US" sz="4400" b="1" spc="-150" baseline="3000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52 </a:t>
            </a:r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for they did not understand about the loaves,</a:t>
            </a:r>
          </a:p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but their </a:t>
            </a:r>
            <a:r>
              <a:rPr lang="en-US" sz="4400" b="1" u="sng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hearts were hardened</a:t>
            </a:r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440017" y="140464"/>
            <a:ext cx="8645490" cy="5867400"/>
          </a:xfrm>
          <a:prstGeom prst="roundRect">
            <a:avLst/>
          </a:prstGeom>
          <a:gradFill flip="none" rotWithShape="1">
            <a:gsLst>
              <a:gs pos="0">
                <a:srgbClr val="621C3D">
                  <a:shade val="30000"/>
                  <a:satMod val="115000"/>
                </a:srgbClr>
              </a:gs>
              <a:gs pos="50000">
                <a:srgbClr val="621C3D">
                  <a:shade val="67500"/>
                  <a:satMod val="115000"/>
                </a:srgbClr>
              </a:gs>
              <a:gs pos="100000">
                <a:srgbClr val="621C3D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(Mt. 14:31) Jesus immediately reached out and grabbed him.</a:t>
            </a:r>
          </a:p>
          <a:p>
            <a:pPr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“You have so little faith,” Jesus said.</a:t>
            </a:r>
          </a:p>
          <a:p>
            <a:pPr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“Why did you doubt me?” </a:t>
            </a:r>
          </a:p>
          <a:p>
            <a:pPr>
              <a:defRPr/>
            </a:pPr>
            <a:r>
              <a:rPr lang="en-US" sz="4000" b="1" spc="-15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32 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When they climbed back into the boat, the wind stopped. </a:t>
            </a:r>
          </a:p>
          <a:p>
            <a:pPr>
              <a:defRPr/>
            </a:pPr>
            <a:r>
              <a:rPr lang="en-US" sz="4000" b="1" spc="-15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33 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Then the disciples worshiped him.</a:t>
            </a:r>
          </a:p>
          <a:p>
            <a:pPr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“You really are the Son of God!” they exclaimed.</a:t>
            </a:r>
          </a:p>
        </p:txBody>
      </p:sp>
    </p:spTree>
    <p:extLst>
      <p:ext uri="{BB962C8B-B14F-4D97-AF65-F5344CB8AC3E}">
        <p14:creationId xmlns:p14="http://schemas.microsoft.com/office/powerpoint/2010/main" val="403471334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115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268" y="1066800"/>
            <a:ext cx="1188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800" b="1" spc="-15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Share your desires, but not your demands</a:t>
            </a:r>
            <a:endParaRPr lang="en-US" sz="4800" b="1" spc="-150" dirty="0">
              <a:solidFill>
                <a:schemeClr val="bg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676400" y="1991298"/>
            <a:ext cx="8763000" cy="4409502"/>
          </a:xfrm>
          <a:prstGeom prst="roundRect">
            <a:avLst/>
          </a:prstGeom>
          <a:gradFill flip="none" rotWithShape="1">
            <a:gsLst>
              <a:gs pos="0">
                <a:srgbClr val="621C3D">
                  <a:shade val="30000"/>
                  <a:satMod val="115000"/>
                </a:srgbClr>
              </a:gs>
              <a:gs pos="50000">
                <a:srgbClr val="621C3D">
                  <a:shade val="67500"/>
                  <a:satMod val="115000"/>
                </a:srgbClr>
              </a:gs>
              <a:gs pos="100000">
                <a:srgbClr val="621C3D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5400" b="1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Never say, No, for God!</a:t>
            </a:r>
          </a:p>
          <a:p>
            <a:pPr marL="685800" indent="-685800">
              <a:buFont typeface="Wingdings" panose="05000000000000000000" pitchFamily="2" charset="2"/>
              <a:buChar char="ü"/>
              <a:defRPr/>
            </a:pPr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 was </a:t>
            </a:r>
            <a:r>
              <a:rPr lang="en-US" sz="4400" b="1" i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Peter</a:t>
            </a:r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thinking?</a:t>
            </a:r>
          </a:p>
          <a:p>
            <a:pPr marL="685800" indent="-685800">
              <a:buFont typeface="Wingdings" panose="05000000000000000000" pitchFamily="2" charset="2"/>
              <a:buChar char="ü"/>
              <a:defRPr/>
            </a:pPr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 were the </a:t>
            </a:r>
            <a:r>
              <a:rPr lang="en-US" sz="4400" b="1" i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disciples</a:t>
            </a:r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thinking?</a:t>
            </a:r>
          </a:p>
          <a:p>
            <a:pPr marL="685800" indent="-685800">
              <a:buFont typeface="Wingdings" panose="05000000000000000000" pitchFamily="2" charset="2"/>
              <a:buChar char="ü"/>
              <a:defRPr/>
            </a:pPr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 was </a:t>
            </a:r>
            <a:r>
              <a:rPr lang="en-US" sz="4400" b="1" i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Jesus</a:t>
            </a:r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thinking?</a:t>
            </a:r>
          </a:p>
          <a:p>
            <a:pPr marL="685800" indent="-685800">
              <a:buFont typeface="Wingdings" panose="05000000000000000000" pitchFamily="2" charset="2"/>
              <a:buChar char="ü"/>
              <a:defRPr/>
            </a:pPr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Peter’s request was shameless, bold, and frankly, shocking…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386370" y="4988256"/>
            <a:ext cx="7443429" cy="1371600"/>
          </a:xfrm>
          <a:prstGeom prst="roundRect">
            <a:avLst/>
          </a:prstGeom>
          <a:noFill/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endCxn id="8" idx="0"/>
          </p:cNvCxnSpPr>
          <p:nvPr/>
        </p:nvCxnSpPr>
        <p:spPr>
          <a:xfrm flipH="1">
            <a:off x="6108085" y="2015007"/>
            <a:ext cx="749916" cy="297324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2362200" y="152400"/>
            <a:ext cx="9645268" cy="2253868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lumOff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“That’s </a:t>
            </a:r>
            <a:r>
              <a:rPr lang="en-US" sz="6600" b="1" i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exactly</a:t>
            </a:r>
            <a:r>
              <a:rPr lang="en-US" sz="6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how I want you relating with Me!”</a:t>
            </a:r>
            <a:endParaRPr lang="en-US" sz="4800" b="1" spc="-1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467600" y="2219370"/>
            <a:ext cx="4387468" cy="75243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Ephesians 3:12, 20</a:t>
            </a:r>
          </a:p>
        </p:txBody>
      </p:sp>
    </p:spTree>
    <p:extLst>
      <p:ext uri="{BB962C8B-B14F-4D97-AF65-F5344CB8AC3E}">
        <p14:creationId xmlns:p14="http://schemas.microsoft.com/office/powerpoint/2010/main" val="223892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1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268" y="1066800"/>
            <a:ext cx="1188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800" b="1" spc="-150" dirty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Share your desires, but not your demands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800" b="1" spc="-15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Our mindset will make or break us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8600" y="2590800"/>
            <a:ext cx="11609408" cy="2819400"/>
          </a:xfrm>
          <a:prstGeom prst="roundRect">
            <a:avLst/>
          </a:prstGeom>
          <a:gradFill flip="none" rotWithShape="1">
            <a:gsLst>
              <a:gs pos="0">
                <a:srgbClr val="621C3D">
                  <a:shade val="30000"/>
                  <a:satMod val="115000"/>
                </a:srgbClr>
              </a:gs>
              <a:gs pos="50000">
                <a:srgbClr val="621C3D">
                  <a:shade val="67500"/>
                  <a:satMod val="115000"/>
                </a:srgbClr>
              </a:gs>
              <a:gs pos="100000">
                <a:srgbClr val="621C3D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(Heb. 12:1) Let us run with </a:t>
            </a:r>
            <a:r>
              <a:rPr lang="en-US" sz="44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perseverance</a:t>
            </a:r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the race marked out for us.</a:t>
            </a:r>
          </a:p>
          <a:p>
            <a:pPr>
              <a:defRPr/>
            </a:pPr>
            <a:r>
              <a:rPr lang="en-US" sz="4400" b="1" spc="-15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400" b="1" u="sng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Let us fix our eyes on Jesus</a:t>
            </a:r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the author and </a:t>
            </a:r>
            <a:r>
              <a:rPr lang="en-US" sz="4400" b="1" spc="-15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perfecter</a:t>
            </a:r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of our faith.</a:t>
            </a:r>
          </a:p>
        </p:txBody>
      </p:sp>
    </p:spTree>
    <p:extLst>
      <p:ext uri="{BB962C8B-B14F-4D97-AF65-F5344CB8AC3E}">
        <p14:creationId xmlns:p14="http://schemas.microsoft.com/office/powerpoint/2010/main" val="236540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268" y="1066800"/>
            <a:ext cx="1188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800" b="1" spc="-150" dirty="0">
                <a:solidFill>
                  <a:prstClr val="white">
                    <a:lumMod val="6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Share your desires, but not your demands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800" b="1" spc="-15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Our mindset will make or break us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28600" y="2590800"/>
            <a:ext cx="11609408" cy="2819400"/>
          </a:xfrm>
          <a:prstGeom prst="roundRect">
            <a:avLst/>
          </a:prstGeom>
          <a:gradFill flip="none" rotWithShape="1">
            <a:gsLst>
              <a:gs pos="0">
                <a:srgbClr val="621C3D">
                  <a:shade val="30000"/>
                  <a:satMod val="115000"/>
                </a:srgbClr>
              </a:gs>
              <a:gs pos="50000">
                <a:srgbClr val="621C3D">
                  <a:shade val="67500"/>
                  <a:satMod val="115000"/>
                </a:srgbClr>
              </a:gs>
              <a:gs pos="100000">
                <a:srgbClr val="621C3D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Some people start off focused on Jesus…</a:t>
            </a:r>
          </a:p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Supernatural </a:t>
            </a:r>
            <a:r>
              <a:rPr lang="en-US" sz="40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activity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out of natural </a:t>
            </a:r>
            <a:r>
              <a:rPr lang="en-US" sz="40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ability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Mental drift sets in (e.g. finances, work, relationships, physical pain, unsatisfied desires?)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187068" y="114300"/>
            <a:ext cx="10820400" cy="1905000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lumOff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 </a:t>
            </a:r>
            <a:r>
              <a:rPr lang="en-US" sz="5400" b="1" i="1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cannot</a:t>
            </a:r>
            <a:r>
              <a:rPr lang="en-US" sz="5400" b="1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control our </a:t>
            </a:r>
            <a:r>
              <a:rPr lang="en-US" sz="5400" b="1" i="1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circumstances</a:t>
            </a:r>
            <a:r>
              <a:rPr lang="en-US" sz="5400" b="1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>
              <a:defRPr/>
            </a:pPr>
            <a:r>
              <a:rPr lang="en-US" sz="5400" b="1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but we </a:t>
            </a:r>
            <a:r>
              <a:rPr lang="en-US" sz="5400" b="1" i="1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en-US" sz="5400" b="1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control our </a:t>
            </a:r>
            <a:r>
              <a:rPr lang="en-US" sz="5400" b="1" i="1" spc="-15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mindset!!</a:t>
            </a:r>
            <a:endParaRPr lang="en-US" sz="4000" b="1" i="1" spc="-15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39225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268" y="1066800"/>
            <a:ext cx="1188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800" b="1" spc="-150" dirty="0">
                <a:solidFill>
                  <a:prstClr val="white">
                    <a:lumMod val="6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Share your desires, but not your demands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800" b="1" spc="-15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Our mindset will make or break us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28600" y="2590800"/>
            <a:ext cx="11609408" cy="2819400"/>
          </a:xfrm>
          <a:prstGeom prst="roundRect">
            <a:avLst/>
          </a:prstGeom>
          <a:gradFill flip="none" rotWithShape="1">
            <a:gsLst>
              <a:gs pos="0">
                <a:srgbClr val="621C3D">
                  <a:shade val="30000"/>
                  <a:satMod val="115000"/>
                </a:srgbClr>
              </a:gs>
              <a:gs pos="50000">
                <a:srgbClr val="621C3D">
                  <a:shade val="67500"/>
                  <a:satMod val="115000"/>
                </a:srgbClr>
              </a:gs>
              <a:gs pos="100000">
                <a:srgbClr val="621C3D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Some people start off focused on Jesus…</a:t>
            </a:r>
          </a:p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Supernatural </a:t>
            </a:r>
            <a:r>
              <a:rPr lang="en-US" sz="40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activity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out of natural </a:t>
            </a:r>
            <a:r>
              <a:rPr lang="en-US" sz="40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ability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Mental drift sets in (e.g. finances, work, relationships, physical pain, unsatisfied desires?)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187068" y="114300"/>
            <a:ext cx="10820400" cy="1905000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lumOff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 it a form of </a:t>
            </a:r>
            <a:r>
              <a:rPr lang="en-US" sz="5400" b="1" i="1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denial</a:t>
            </a:r>
            <a:r>
              <a:rPr lang="en-US" sz="5400" b="1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to look away from the threatening problems in life?</a:t>
            </a:r>
          </a:p>
        </p:txBody>
      </p:sp>
    </p:spTree>
    <p:extLst>
      <p:ext uri="{BB962C8B-B14F-4D97-AF65-F5344CB8AC3E}">
        <p14:creationId xmlns:p14="http://schemas.microsoft.com/office/powerpoint/2010/main" val="1866766857"/>
      </p:ext>
    </p:extLst>
  </p:cSld>
  <p:clrMapOvr>
    <a:masterClrMapping/>
  </p:clrMapOvr>
  <p:transition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268" y="1066800"/>
            <a:ext cx="1188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800" b="1" spc="-150" dirty="0">
                <a:solidFill>
                  <a:prstClr val="white">
                    <a:lumMod val="6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Share your desires, but not your demands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800" b="1" spc="-15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Our mindset will make or break us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28600" y="2590800"/>
            <a:ext cx="11609408" cy="2819400"/>
          </a:xfrm>
          <a:prstGeom prst="roundRect">
            <a:avLst/>
          </a:prstGeom>
          <a:gradFill flip="none" rotWithShape="1">
            <a:gsLst>
              <a:gs pos="0">
                <a:srgbClr val="621C3D">
                  <a:shade val="30000"/>
                  <a:satMod val="115000"/>
                </a:srgbClr>
              </a:gs>
              <a:gs pos="50000">
                <a:srgbClr val="621C3D">
                  <a:shade val="67500"/>
                  <a:satMod val="115000"/>
                </a:srgbClr>
              </a:gs>
              <a:gs pos="100000">
                <a:srgbClr val="621C3D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Some people start off focused on Jesus…</a:t>
            </a:r>
          </a:p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Supernatural </a:t>
            </a:r>
            <a:r>
              <a:rPr lang="en-US" sz="40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activity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out of natural </a:t>
            </a:r>
            <a:r>
              <a:rPr lang="en-US" sz="40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ability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Mental drift sets in (e.g. finances, work, relationships, physical pain, unsatisfied desires?)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187068" y="114300"/>
            <a:ext cx="10820400" cy="1905000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lumOff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It’s </a:t>
            </a:r>
            <a:r>
              <a:rPr lang="en-US" sz="5400" b="1" i="1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delusional</a:t>
            </a:r>
            <a:r>
              <a:rPr lang="en-US" sz="5400" b="1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to keep brooding!</a:t>
            </a:r>
          </a:p>
          <a:p>
            <a:pPr algn="ctr">
              <a:defRPr/>
            </a:pPr>
            <a:r>
              <a:rPr lang="en-US" sz="5400" b="1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It’s </a:t>
            </a:r>
            <a:r>
              <a:rPr lang="en-US" sz="5400" b="1" i="1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destructive</a:t>
            </a:r>
            <a:r>
              <a:rPr lang="en-US" sz="5400" b="1" spc="-15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to pollute your mind!</a:t>
            </a:r>
          </a:p>
        </p:txBody>
      </p:sp>
    </p:spTree>
    <p:extLst>
      <p:ext uri="{BB962C8B-B14F-4D97-AF65-F5344CB8AC3E}">
        <p14:creationId xmlns:p14="http://schemas.microsoft.com/office/powerpoint/2010/main" val="229618261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268" y="1066800"/>
            <a:ext cx="1188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800" b="1" spc="-150" dirty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Share your desires, but not your demands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800" b="1" spc="-150" dirty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Our mindset will make or break us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800" b="1" spc="-15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Take a step of faith out of the boat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600200" y="3428081"/>
            <a:ext cx="10287000" cy="2319051"/>
          </a:xfrm>
          <a:prstGeom prst="roundRect">
            <a:avLst/>
          </a:prstGeom>
          <a:gradFill flip="none" rotWithShape="1">
            <a:gsLst>
              <a:gs pos="0">
                <a:srgbClr val="621C3D">
                  <a:shade val="30000"/>
                  <a:satMod val="115000"/>
                </a:srgbClr>
              </a:gs>
              <a:gs pos="50000">
                <a:srgbClr val="621C3D">
                  <a:shade val="67500"/>
                  <a:satMod val="115000"/>
                </a:srgbClr>
              </a:gs>
              <a:gs pos="100000">
                <a:srgbClr val="621C3D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685800" indent="-685800">
              <a:buFont typeface="Wingdings" panose="05000000000000000000" pitchFamily="2" charset="2"/>
              <a:buChar char="ü"/>
              <a:defRPr/>
            </a:pPr>
            <a:r>
              <a:rPr lang="en-US" sz="48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Because you can’t fail.</a:t>
            </a:r>
          </a:p>
          <a:p>
            <a:pPr marL="685800" indent="-685800">
              <a:buFont typeface="Wingdings" panose="05000000000000000000" pitchFamily="2" charset="2"/>
              <a:buChar char="ü"/>
              <a:defRPr/>
            </a:pPr>
            <a:r>
              <a:rPr lang="en-US" sz="48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Because complacency causes comas…</a:t>
            </a:r>
          </a:p>
          <a:p>
            <a:pPr marL="685800" indent="-685800">
              <a:buFont typeface="Wingdings" panose="05000000000000000000" pitchFamily="2" charset="2"/>
              <a:buChar char="ü"/>
              <a:defRPr/>
            </a:pPr>
            <a:r>
              <a:rPr lang="en-US" sz="48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Because that’s where Jesus is!</a:t>
            </a:r>
          </a:p>
        </p:txBody>
      </p:sp>
    </p:spTree>
    <p:extLst>
      <p:ext uri="{BB962C8B-B14F-4D97-AF65-F5344CB8AC3E}">
        <p14:creationId xmlns:p14="http://schemas.microsoft.com/office/powerpoint/2010/main" val="33740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298" y="65183"/>
            <a:ext cx="103531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(Mark 6:46) And after he had taken leave of them, he went up on the mountain to pray.</a:t>
            </a:r>
          </a:p>
        </p:txBody>
      </p:sp>
    </p:spTree>
    <p:extLst>
      <p:ext uri="{BB962C8B-B14F-4D97-AF65-F5344CB8AC3E}">
        <p14:creationId xmlns:p14="http://schemas.microsoft.com/office/powerpoint/2010/main" val="3084542828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298" y="65183"/>
            <a:ext cx="898150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(Mark 6:47) And when evening came, the boat was out on the sea, and Jesus was alone on the land.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49217" y="817163"/>
            <a:ext cx="1251332" cy="685800"/>
          </a:xfrm>
          <a:prstGeom prst="roundRect">
            <a:avLst/>
          </a:prstGeom>
          <a:noFill/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257800" y="805149"/>
            <a:ext cx="990600" cy="685800"/>
          </a:xfrm>
          <a:prstGeom prst="roundRect">
            <a:avLst/>
          </a:prstGeom>
          <a:noFill/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endCxn id="7" idx="2"/>
          </p:cNvCxnSpPr>
          <p:nvPr/>
        </p:nvCxnSpPr>
        <p:spPr>
          <a:xfrm flipH="1" flipV="1">
            <a:off x="5753100" y="1490949"/>
            <a:ext cx="1638300" cy="17856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6941774" y="2971800"/>
            <a:ext cx="4252051" cy="2362200"/>
          </a:xfrm>
          <a:prstGeom prst="roundRect">
            <a:avLst/>
          </a:prstGeom>
          <a:gradFill flip="none" rotWithShape="1">
            <a:gsLst>
              <a:gs pos="0">
                <a:srgbClr val="621C3D">
                  <a:shade val="30000"/>
                  <a:satMod val="115000"/>
                </a:srgbClr>
              </a:gs>
              <a:gs pos="50000">
                <a:srgbClr val="621C3D">
                  <a:shade val="67500"/>
                  <a:satMod val="115000"/>
                </a:srgbClr>
              </a:gs>
              <a:gs pos="100000">
                <a:srgbClr val="621C3D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Sea of Galilee</a:t>
            </a:r>
          </a:p>
          <a:p>
            <a:pPr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 miles long</a:t>
            </a:r>
          </a:p>
          <a:p>
            <a:pPr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miles wide</a:t>
            </a:r>
          </a:p>
        </p:txBody>
      </p:sp>
      <p:cxnSp>
        <p:nvCxnSpPr>
          <p:cNvPr id="14" name="Straight Arrow Connector 13"/>
          <p:cNvCxnSpPr>
            <a:endCxn id="6" idx="2"/>
          </p:cNvCxnSpPr>
          <p:nvPr/>
        </p:nvCxnSpPr>
        <p:spPr>
          <a:xfrm flipH="1" flipV="1">
            <a:off x="1474883" y="1502963"/>
            <a:ext cx="625666" cy="163754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86298" y="2971800"/>
            <a:ext cx="6629400" cy="2362200"/>
          </a:xfrm>
          <a:prstGeom prst="roundRect">
            <a:avLst/>
          </a:prstGeom>
          <a:gradFill flip="none" rotWithShape="1">
            <a:gsLst>
              <a:gs pos="0">
                <a:srgbClr val="621C3D">
                  <a:shade val="30000"/>
                  <a:satMod val="115000"/>
                </a:srgbClr>
              </a:gs>
              <a:gs pos="50000">
                <a:srgbClr val="621C3D">
                  <a:shade val="67500"/>
                  <a:satMod val="115000"/>
                </a:srgbClr>
              </a:gs>
              <a:gs pos="100000">
                <a:srgbClr val="621C3D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“Sea of Galilee Boat”</a:t>
            </a:r>
          </a:p>
          <a:p>
            <a:pPr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Two fishermen discovered this during a drought in 1986</a:t>
            </a:r>
          </a:p>
        </p:txBody>
      </p:sp>
    </p:spTree>
    <p:extLst>
      <p:ext uri="{BB962C8B-B14F-4D97-AF65-F5344CB8AC3E}">
        <p14:creationId xmlns:p14="http://schemas.microsoft.com/office/powerpoint/2010/main" val="151175353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78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03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298" y="65183"/>
            <a:ext cx="898150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(Mark 6:47) And when evening came, the boat was out on the sea, and Jesus was alone on the land.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49217" y="817163"/>
            <a:ext cx="1251332" cy="685800"/>
          </a:xfrm>
          <a:prstGeom prst="roundRect">
            <a:avLst/>
          </a:prstGeom>
          <a:noFill/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257800" y="805149"/>
            <a:ext cx="990600" cy="685800"/>
          </a:xfrm>
          <a:prstGeom prst="roundRect">
            <a:avLst/>
          </a:prstGeom>
          <a:noFill/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endCxn id="7" idx="2"/>
          </p:cNvCxnSpPr>
          <p:nvPr/>
        </p:nvCxnSpPr>
        <p:spPr>
          <a:xfrm flipH="1" flipV="1">
            <a:off x="5753100" y="1490949"/>
            <a:ext cx="1638300" cy="17856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6941774" y="2971800"/>
            <a:ext cx="4252051" cy="2362200"/>
          </a:xfrm>
          <a:prstGeom prst="roundRect">
            <a:avLst/>
          </a:prstGeom>
          <a:gradFill flip="none" rotWithShape="1">
            <a:gsLst>
              <a:gs pos="0">
                <a:srgbClr val="621C3D">
                  <a:shade val="30000"/>
                  <a:satMod val="115000"/>
                </a:srgbClr>
              </a:gs>
              <a:gs pos="50000">
                <a:srgbClr val="621C3D">
                  <a:shade val="67500"/>
                  <a:satMod val="115000"/>
                </a:srgbClr>
              </a:gs>
              <a:gs pos="100000">
                <a:srgbClr val="621C3D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Sea of Galilee</a:t>
            </a:r>
          </a:p>
          <a:p>
            <a:pPr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 miles long</a:t>
            </a:r>
          </a:p>
          <a:p>
            <a:pPr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miles wide</a:t>
            </a:r>
          </a:p>
        </p:txBody>
      </p:sp>
      <p:cxnSp>
        <p:nvCxnSpPr>
          <p:cNvPr id="14" name="Straight Arrow Connector 13"/>
          <p:cNvCxnSpPr>
            <a:endCxn id="6" idx="2"/>
          </p:cNvCxnSpPr>
          <p:nvPr/>
        </p:nvCxnSpPr>
        <p:spPr>
          <a:xfrm flipH="1" flipV="1">
            <a:off x="1474883" y="1502963"/>
            <a:ext cx="625666" cy="163754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86298" y="2971800"/>
            <a:ext cx="6629400" cy="2362200"/>
          </a:xfrm>
          <a:prstGeom prst="roundRect">
            <a:avLst/>
          </a:prstGeom>
          <a:gradFill flip="none" rotWithShape="1">
            <a:gsLst>
              <a:gs pos="0">
                <a:srgbClr val="621C3D">
                  <a:shade val="30000"/>
                  <a:satMod val="115000"/>
                </a:srgbClr>
              </a:gs>
              <a:gs pos="50000">
                <a:srgbClr val="621C3D">
                  <a:shade val="67500"/>
                  <a:satMod val="115000"/>
                </a:srgbClr>
              </a:gs>
              <a:gs pos="100000">
                <a:srgbClr val="621C3D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“Sea of Galilee Boat”</a:t>
            </a:r>
          </a:p>
          <a:p>
            <a:pPr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Two fishermen discovered this during a drought in 1986</a:t>
            </a:r>
          </a:p>
        </p:txBody>
      </p:sp>
    </p:spTree>
    <p:extLst>
      <p:ext uri="{BB962C8B-B14F-4D97-AF65-F5344CB8AC3E}">
        <p14:creationId xmlns:p14="http://schemas.microsoft.com/office/powerpoint/2010/main" val="406003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298" y="65183"/>
            <a:ext cx="898150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(Mark 6:48) And Jesus saw that they were making headway </a:t>
            </a:r>
            <a:r>
              <a:rPr lang="en-US" sz="4400" b="1" u="sng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painfully</a:t>
            </a:r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for the wind was against them.</a:t>
            </a:r>
          </a:p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And about </a:t>
            </a:r>
            <a:r>
              <a:rPr lang="en-US" sz="4400" b="1" u="sng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fourth watch of the night</a:t>
            </a:r>
            <a:endParaRPr lang="en-US" sz="4400" b="1" spc="-150" dirty="0">
              <a:solidFill>
                <a:srgbClr val="621C3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810000" y="2884583"/>
            <a:ext cx="8132285" cy="3668617"/>
          </a:xfrm>
          <a:prstGeom prst="roundRect">
            <a:avLst/>
          </a:prstGeom>
          <a:gradFill flip="none" rotWithShape="1">
            <a:gsLst>
              <a:gs pos="0">
                <a:srgbClr val="621C3D">
                  <a:shade val="30000"/>
                  <a:satMod val="115000"/>
                </a:srgbClr>
              </a:gs>
              <a:gs pos="50000">
                <a:srgbClr val="621C3D">
                  <a:shade val="67500"/>
                  <a:satMod val="115000"/>
                </a:srgbClr>
              </a:gs>
              <a:gs pos="100000">
                <a:srgbClr val="621C3D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They just fed 10-20k </a:t>
            </a:r>
            <a:r>
              <a:rPr lang="en-US" sz="4400" b="1" spc="-15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ppl</a:t>
            </a:r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 typeface="Wingdings" panose="05000000000000000000" pitchFamily="2" charset="2"/>
              <a:buChar char="ü"/>
              <a:defRPr/>
            </a:pPr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ready “quite late” (Mk. 6:35).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3-4 miles from shore (Jn. 6:19).</a:t>
            </a:r>
            <a:endParaRPr lang="en-US" sz="4400" b="1" dirty="0">
              <a:solidFill>
                <a:srgbClr val="C0504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“Fourth watch” = 3-6 AM!</a:t>
            </a:r>
          </a:p>
          <a:p>
            <a:pPr marL="571500" lvl="0" indent="-571500">
              <a:buFont typeface="Wingdings" panose="05000000000000000000" pitchFamily="2" charset="2"/>
              <a:buChar char="ü"/>
              <a:defRPr/>
            </a:pP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Then, a storm rolls in!!</a:t>
            </a:r>
            <a:endParaRPr lang="en-US" sz="4000" b="1" spc="-15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696200" y="152400"/>
            <a:ext cx="4419600" cy="1676400"/>
          </a:xfrm>
          <a:prstGeom prst="roundRect">
            <a:avLst/>
          </a:prstGeom>
          <a:gradFill flip="none" rotWithShape="1">
            <a:gsLst>
              <a:gs pos="0">
                <a:srgbClr val="621C3D">
                  <a:shade val="30000"/>
                  <a:satMod val="115000"/>
                </a:srgbClr>
              </a:gs>
              <a:gs pos="50000">
                <a:srgbClr val="621C3D">
                  <a:shade val="67500"/>
                  <a:satMod val="115000"/>
                </a:srgbClr>
              </a:gs>
              <a:gs pos="100000">
                <a:srgbClr val="621C3D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“Painful” (</a:t>
            </a:r>
            <a:r>
              <a:rPr lang="en-US" sz="4000" b="1" i="1" spc="-15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basanizō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defRPr/>
            </a:pP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“Torture… Severe distress” (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BDAG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68913075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298" y="65183"/>
            <a:ext cx="898150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(Mark 6:48) And Jesus saw that they were making headway painfully, for the wind was against them.</a:t>
            </a:r>
          </a:p>
          <a:p>
            <a:r>
              <a:rPr lang="en-US" sz="4400" b="1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And about the fourth watch of the night</a:t>
            </a:r>
          </a:p>
          <a:p>
            <a:r>
              <a:rPr lang="en-US" sz="4400" b="1" u="sng" spc="-150" dirty="0">
                <a:solidFill>
                  <a:srgbClr val="621C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Jesus came to them, walking on the sea, </a:t>
            </a:r>
          </a:p>
        </p:txBody>
      </p:sp>
    </p:spTree>
    <p:extLst>
      <p:ext uri="{BB962C8B-B14F-4D97-AF65-F5344CB8AC3E}">
        <p14:creationId xmlns:p14="http://schemas.microsoft.com/office/powerpoint/2010/main" val="130122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10230</TotalTime>
  <Words>1904</Words>
  <Application>Microsoft Office PowerPoint</Application>
  <PresentationFormat>Widescreen</PresentationFormat>
  <Paragraphs>185</Paragraphs>
  <Slides>27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Franklin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James Rochford</dc:creator>
  <cp:lastModifiedBy>RichS</cp:lastModifiedBy>
  <cp:revision>1379</cp:revision>
  <dcterms:created xsi:type="dcterms:W3CDTF">2011-02-16T23:43:02Z</dcterms:created>
  <dcterms:modified xsi:type="dcterms:W3CDTF">2020-08-18T13:18:13Z</dcterms:modified>
</cp:coreProperties>
</file>