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 id="2147483665" r:id="rId3"/>
  </p:sldMasterIdLst>
  <p:notesMasterIdLst>
    <p:notesMasterId r:id="rId48"/>
  </p:notesMasterIdLst>
  <p:sldIdLst>
    <p:sldId id="1561" r:id="rId4"/>
    <p:sldId id="2220" r:id="rId5"/>
    <p:sldId id="2188" r:id="rId6"/>
    <p:sldId id="2183" r:id="rId7"/>
    <p:sldId id="2228" r:id="rId8"/>
    <p:sldId id="2271" r:id="rId9"/>
    <p:sldId id="2222" r:id="rId10"/>
    <p:sldId id="2229" r:id="rId11"/>
    <p:sldId id="2272" r:id="rId12"/>
    <p:sldId id="2230" r:id="rId13"/>
    <p:sldId id="2231" r:id="rId14"/>
    <p:sldId id="2236" r:id="rId15"/>
    <p:sldId id="2252" r:id="rId16"/>
    <p:sldId id="2253" r:id="rId17"/>
    <p:sldId id="2254" r:id="rId18"/>
    <p:sldId id="2234" r:id="rId19"/>
    <p:sldId id="2268" r:id="rId20"/>
    <p:sldId id="2232" r:id="rId21"/>
    <p:sldId id="2233" r:id="rId22"/>
    <p:sldId id="2223" r:id="rId23"/>
    <p:sldId id="2255" r:id="rId24"/>
    <p:sldId id="2269" r:id="rId25"/>
    <p:sldId id="2256" r:id="rId26"/>
    <p:sldId id="2257" r:id="rId27"/>
    <p:sldId id="2270" r:id="rId28"/>
    <p:sldId id="2246" r:id="rId29"/>
    <p:sldId id="2260" r:id="rId30"/>
    <p:sldId id="2261" r:id="rId31"/>
    <p:sldId id="2273" r:id="rId32"/>
    <p:sldId id="2224" r:id="rId33"/>
    <p:sldId id="2262" r:id="rId34"/>
    <p:sldId id="2263" r:id="rId35"/>
    <p:sldId id="2264" r:id="rId36"/>
    <p:sldId id="2265" r:id="rId37"/>
    <p:sldId id="2266" r:id="rId38"/>
    <p:sldId id="2274" r:id="rId39"/>
    <p:sldId id="2248" r:id="rId40"/>
    <p:sldId id="2226" r:id="rId41"/>
    <p:sldId id="2227" r:id="rId42"/>
    <p:sldId id="1387" r:id="rId43"/>
    <p:sldId id="1523" r:id="rId44"/>
    <p:sldId id="1897" r:id="rId45"/>
    <p:sldId id="1898" r:id="rId46"/>
    <p:sldId id="224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C8BA0"/>
    <a:srgbClr val="EDDBA9"/>
    <a:srgbClr val="FFFFCC"/>
    <a:srgbClr val="FEF1CE"/>
    <a:srgbClr val="819DA3"/>
    <a:srgbClr val="6A959E"/>
    <a:srgbClr val="966636"/>
    <a:srgbClr val="957C61"/>
    <a:srgbClr val="928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215" autoAdjust="0"/>
    <p:restoredTop sz="87973" autoAdjust="0"/>
  </p:normalViewPr>
  <p:slideViewPr>
    <p:cSldViewPr>
      <p:cViewPr varScale="1">
        <p:scale>
          <a:sx n="55" d="100"/>
          <a:sy n="55" d="100"/>
        </p:scale>
        <p:origin x="76" y="4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6/10/2025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224838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305621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39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pPr algn="l"/>
            <a:endParaRPr lang="en-US" b="1" spc="0"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89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30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07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pPr algn="l">
              <a:defRPr/>
            </a:pPr>
            <a:endParaRPr lang="en-GB" sz="1050" b="1" spc="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87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50554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332103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188757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75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1563862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25477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439637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89136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8599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520181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2677877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819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6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9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4285577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2821606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741341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675312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177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00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730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69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3860876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4239422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345843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150069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167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21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00490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272040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366109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24157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88516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6/10/2025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6799198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79761368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3854013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99881631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15227686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6435508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55789762"/>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5758222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16707192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02375810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9465709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6/10/2025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6/10/2025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6/10/2025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364608278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heart of compassion,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kindness</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 humility, gentleness and patience.</a:t>
            </a:r>
          </a:p>
        </p:txBody>
      </p:sp>
      <p:sp>
        <p:nvSpPr>
          <p:cNvPr id="3" name="Rounded Rectangle 5">
            <a:extLst>
              <a:ext uri="{FF2B5EF4-FFF2-40B4-BE49-F238E27FC236}">
                <a16:creationId xmlns:a16="http://schemas.microsoft.com/office/drawing/2014/main" id="{6E648E38-0EB0-44CF-8D2C-61A0757B6DDC}"/>
              </a:ext>
            </a:extLst>
          </p:cNvPr>
          <p:cNvSpPr/>
          <p:nvPr/>
        </p:nvSpPr>
        <p:spPr>
          <a:xfrm>
            <a:off x="381000" y="1981201"/>
            <a:ext cx="9905999" cy="255454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“Kindness”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chrēstotēs</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refers to a “friendly nature” or a “sweetness of disposition.”</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Lothar </a:t>
            </a:r>
            <a:r>
              <a:rPr lang="en-GB" sz="2400" b="1" dirty="0" err="1">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Coenen</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et al.,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New International Dictionary of New Testament Theology</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(Grand Rapids, MI: Zondervan Publishing House, 1986), 105.</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Curtis Vaughan,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Colossians</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(Zondervan, 1981), 215.</a:t>
            </a:r>
          </a:p>
        </p:txBody>
      </p:sp>
      <p:sp>
        <p:nvSpPr>
          <p:cNvPr id="4" name="Rounded Rectangle 5">
            <a:extLst>
              <a:ext uri="{FF2B5EF4-FFF2-40B4-BE49-F238E27FC236}">
                <a16:creationId xmlns:a16="http://schemas.microsoft.com/office/drawing/2014/main" id="{003F556E-0C08-4EC3-94DC-0794C926A724}"/>
              </a:ext>
            </a:extLst>
          </p:cNvPr>
          <p:cNvSpPr/>
          <p:nvPr/>
        </p:nvSpPr>
        <p:spPr>
          <a:xfrm>
            <a:off x="6858000" y="4438484"/>
            <a:ext cx="5151700" cy="2208435"/>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actions</a:t>
            </a: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might need to precede the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feelings</a:t>
            </a: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of friendliness…</a:t>
            </a:r>
            <a:endParaRPr lang="en-GB" sz="24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98330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heart of compassion, kindness,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humility</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 gentleness and patience.</a:t>
            </a:r>
          </a:p>
        </p:txBody>
      </p:sp>
      <p:sp>
        <p:nvSpPr>
          <p:cNvPr id="4" name="Rounded Rectangle 5">
            <a:extLst>
              <a:ext uri="{FF2B5EF4-FFF2-40B4-BE49-F238E27FC236}">
                <a16:creationId xmlns:a16="http://schemas.microsoft.com/office/drawing/2014/main" id="{0F37A1B0-ECB3-45CA-8213-B6FA666746B4}"/>
              </a:ext>
            </a:extLst>
          </p:cNvPr>
          <p:cNvSpPr/>
          <p:nvPr/>
        </p:nvSpPr>
        <p:spPr>
          <a:xfrm>
            <a:off x="381000" y="2626035"/>
            <a:ext cx="9144000" cy="202216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“Humility”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tapeinophrosunē</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comes from the words “lowly”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tapeinos</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“thought”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phrēn</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28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Humility is thinking </a:t>
            </a:r>
            <a:r>
              <a:rPr lang="en-GB" sz="2800" b="1" i="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accurately</a:t>
            </a:r>
            <a:r>
              <a:rPr lang="en-GB" sz="28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about myself.</a:t>
            </a:r>
          </a:p>
        </p:txBody>
      </p:sp>
    </p:spTree>
    <p:extLst>
      <p:ext uri="{BB962C8B-B14F-4D97-AF65-F5344CB8AC3E}">
        <p14:creationId xmlns:p14="http://schemas.microsoft.com/office/powerpoint/2010/main" val="2512284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Andrew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(Missionary and Pastor in South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Andrew Murray, </a:t>
            </a:r>
            <a:r>
              <a:rPr lang="en-GB" sz="2400" i="1"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Humility and Absolute Surrender</a:t>
            </a: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 (Peabody, Massachusetts: Hendrickson Publishers, 2005), 7.</a:t>
            </a:r>
            <a:endParaRPr kumimoji="0" lang="en-US" sz="24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547640"/>
            <a:ext cx="7772398" cy="1938992"/>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“Humility is acknowledging the truth of our position as a creature, and yielding to God His place as the Creator.”</a:t>
            </a:r>
          </a:p>
        </p:txBody>
      </p:sp>
    </p:spTree>
    <p:extLst>
      <p:ext uri="{BB962C8B-B14F-4D97-AF65-F5344CB8AC3E}">
        <p14:creationId xmlns:p14="http://schemas.microsoft.com/office/powerpoint/2010/main" val="22804360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Andrew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(Missionary and Pastor in South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Andrew Murray, </a:t>
            </a:r>
            <a:r>
              <a:rPr lang="en-GB" sz="2400" i="1"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Humility and Absolute Surrender</a:t>
            </a: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 (Peabody, Massachusetts: Hendrickson Publishers, 2005), 15.</a:t>
            </a:r>
            <a:endParaRPr kumimoji="0" lang="en-US" sz="24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547640"/>
            <a:ext cx="7772398" cy="3785652"/>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“Humility is acknowledging that we have nothing good in ourselves.</a:t>
            </a:r>
          </a:p>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We are simply an </a:t>
            </a:r>
            <a:r>
              <a:rPr lang="en-GB" sz="4000"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empty vessel</a:t>
            </a:r>
          </a:p>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which God can and must fill.</a:t>
            </a:r>
          </a:p>
          <a:p>
            <a:pPr lvl="0" algn="ctr">
              <a:defRPr/>
            </a:pPr>
            <a:r>
              <a:rPr lang="en-GB" sz="4000"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We cannot claim to be or do anything apart from Him.</a:t>
            </a: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3517442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Andrew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(Missionary and Pastor in South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Andrew Murray, </a:t>
            </a:r>
            <a:r>
              <a:rPr lang="en-GB" sz="2400" i="1"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Humility and Absolute Surrender</a:t>
            </a: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 (Peabody, Massachusetts: Hendrickson Publishers, 2005), 18.</a:t>
            </a:r>
            <a:endParaRPr kumimoji="0" lang="en-US" sz="24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547640"/>
            <a:ext cx="7772398" cy="1938992"/>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“Humility is what God offers us.</a:t>
            </a:r>
          </a:p>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 it, we shall find rest for our souls. Humility is our salvation.”</a:t>
            </a:r>
          </a:p>
        </p:txBody>
      </p:sp>
    </p:spTree>
    <p:extLst>
      <p:ext uri="{BB962C8B-B14F-4D97-AF65-F5344CB8AC3E}">
        <p14:creationId xmlns:p14="http://schemas.microsoft.com/office/powerpoint/2010/main" val="26157853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Andrew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(Missionary and Pastor in South Africa)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Andrew Murray, </a:t>
            </a:r>
            <a:r>
              <a:rPr lang="en-GB" sz="2400" i="1"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Humility and Absolute Surrender</a:t>
            </a:r>
            <a:r>
              <a:rPr lang="en-GB" sz="2400" dirty="0">
                <a:solidFill>
                  <a:srgbClr val="EDDBA9"/>
                </a:solidFill>
                <a:effectLst>
                  <a:outerShdw blurRad="38100" dist="38100" dir="2700000" algn="tl">
                    <a:srgbClr val="000000">
                      <a:alpha val="43137"/>
                    </a:srgbClr>
                  </a:outerShdw>
                </a:effectLst>
                <a:latin typeface="Times New Roman" pitchFamily="18" charset="0"/>
                <a:cs typeface="Times New Roman" pitchFamily="18" charset="0"/>
              </a:rPr>
              <a:t> (Peabody, Massachusetts: Hendrickson Publishers, 2005), 51.</a:t>
            </a:r>
            <a:endParaRPr kumimoji="0" lang="en-US" sz="2400" b="0" i="0" u="none" strike="noStrike" kern="1200" cap="none" spc="0" normalizeH="0" baseline="0" noProof="0" dirty="0">
              <a:ln>
                <a:noFill/>
              </a:ln>
              <a:solidFill>
                <a:srgbClr val="EDDBA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547640"/>
            <a:ext cx="7772398" cy="3170099"/>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“It is… the deep happiness of heaven to be so free from our focus on ourselves that whatever is said of us or done to us is lost and swallowed up in the thought that Jesus is all.”</a:t>
            </a:r>
          </a:p>
        </p:txBody>
      </p:sp>
      <p:sp>
        <p:nvSpPr>
          <p:cNvPr id="8" name="Rounded Rectangle 5">
            <a:extLst>
              <a:ext uri="{FF2B5EF4-FFF2-40B4-BE49-F238E27FC236}">
                <a16:creationId xmlns:a16="http://schemas.microsoft.com/office/drawing/2014/main" id="{2130F661-9067-4031-9658-05B8C2C9A6D1}"/>
              </a:ext>
            </a:extLst>
          </p:cNvPr>
          <p:cNvSpPr/>
          <p:nvPr/>
        </p:nvSpPr>
        <p:spPr>
          <a:xfrm>
            <a:off x="5029200" y="-120522"/>
            <a:ext cx="6934200" cy="278171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someone stole $500 from you, how much would that bother you? </a:t>
            </a:r>
            <a:endParaRPr lang="en-GB" sz="4400" b="1"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51275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Gavin </a:t>
            </a:r>
            <a:r>
              <a:rPr kumimoji="0" lang="en-US" sz="6000" b="0" i="0" u="none" strike="noStrike" kern="1200" cap="none" spc="0" normalizeH="0" baseline="0" noProof="0" dirty="0" err="1">
                <a:ln>
                  <a:noFill/>
                </a:ln>
                <a:solidFill>
                  <a:schemeClr val="accent6">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Ortlund</a:t>
            </a:r>
            <a:endParaRPr kumimoji="0" lang="en-US" sz="6000" b="0"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(Pastor, Author, Ph.D. in Historical Theology)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Gavin </a:t>
            </a:r>
            <a:r>
              <a:rPr lang="en-GB" sz="2400" dirty="0" err="1">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Ortlund</a:t>
            </a:r>
            <a:r>
              <a:rPr lang="en-GB" sz="240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400" i="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Humility: The Joy of Self-Forgetfulness</a:t>
            </a:r>
            <a:r>
              <a:rPr lang="en-GB" sz="240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(Wheaton, IL: Crossway, 2023).</a:t>
            </a:r>
            <a:endParaRPr kumimoji="0" lang="en-US" sz="2400" b="0" i="0" u="none" strike="noStrike" kern="120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547640"/>
            <a:ext cx="7772398" cy="3785652"/>
          </a:xfrm>
          <a:prstGeom prst="rect">
            <a:avLst/>
          </a:prstGeom>
          <a:noFill/>
        </p:spPr>
        <p:txBody>
          <a:bodyPr wrap="square" rtlCol="0">
            <a:spAutoFit/>
          </a:bodyPr>
          <a:lstStyle/>
          <a:p>
            <a:pPr lvl="0" algn="ctr">
              <a:defRPr/>
            </a:pPr>
            <a:r>
              <a:rPr lang="en-GB" sz="48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Being a big deal is a burden.</a:t>
            </a:r>
          </a:p>
          <a:p>
            <a:pPr lvl="0" algn="ctr">
              <a:defRPr/>
            </a:pPr>
            <a:r>
              <a:rPr lang="en-GB" sz="48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Humility, in contrast, means you don’t interpret everything in relation to yourself,</a:t>
            </a:r>
          </a:p>
          <a:p>
            <a:pPr lvl="0" algn="ctr">
              <a:defRPr/>
            </a:pPr>
            <a:r>
              <a:rPr lang="en-GB" sz="48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and you don’t need to.</a:t>
            </a:r>
          </a:p>
        </p:txBody>
      </p:sp>
    </p:spTree>
    <p:extLst>
      <p:ext uri="{BB962C8B-B14F-4D97-AF65-F5344CB8AC3E}">
        <p14:creationId xmlns:p14="http://schemas.microsoft.com/office/powerpoint/2010/main" val="3682027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heart of compassion, kindness,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humility</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 gentleness and patience.</a:t>
            </a:r>
          </a:p>
        </p:txBody>
      </p:sp>
    </p:spTree>
    <p:extLst>
      <p:ext uri="{BB962C8B-B14F-4D97-AF65-F5344CB8AC3E}">
        <p14:creationId xmlns:p14="http://schemas.microsoft.com/office/powerpoint/2010/main" val="1985727183"/>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heart of compassion, kindness, humility,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gentleness</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 and patience.</a:t>
            </a:r>
          </a:p>
        </p:txBody>
      </p:sp>
      <p:sp>
        <p:nvSpPr>
          <p:cNvPr id="3" name="Rounded Rectangle 5">
            <a:extLst>
              <a:ext uri="{FF2B5EF4-FFF2-40B4-BE49-F238E27FC236}">
                <a16:creationId xmlns:a16="http://schemas.microsoft.com/office/drawing/2014/main" id="{4C58629A-7AF5-455B-A9BD-29D440B33A16}"/>
              </a:ext>
            </a:extLst>
          </p:cNvPr>
          <p:cNvSpPr/>
          <p:nvPr/>
        </p:nvSpPr>
        <p:spPr>
          <a:xfrm>
            <a:off x="152400" y="2643850"/>
            <a:ext cx="6477000" cy="360455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“Gentleness”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prautēs</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referred to “[tamed] animals.”</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us, it refers to a person who has their strength under control.</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Lothar </a:t>
            </a:r>
            <a:r>
              <a:rPr lang="en-GB" sz="2400" b="1" dirty="0" err="1">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Coenen</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et al.,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New International Dictionary of New Testament Theology</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(Zondervan, 1986), 256.</a:t>
            </a:r>
          </a:p>
        </p:txBody>
      </p:sp>
    </p:spTree>
    <p:extLst>
      <p:ext uri="{BB962C8B-B14F-4D97-AF65-F5344CB8AC3E}">
        <p14:creationId xmlns:p14="http://schemas.microsoft.com/office/powerpoint/2010/main" val="1864414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heart of compassion, kindness, humility, gentleness and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patience</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5">
            <a:extLst>
              <a:ext uri="{FF2B5EF4-FFF2-40B4-BE49-F238E27FC236}">
                <a16:creationId xmlns:a16="http://schemas.microsoft.com/office/drawing/2014/main" id="{8CB80DBA-7400-4028-B6E3-154C25660184}"/>
              </a:ext>
            </a:extLst>
          </p:cNvPr>
          <p:cNvSpPr/>
          <p:nvPr/>
        </p:nvSpPr>
        <p:spPr>
          <a:xfrm>
            <a:off x="1143000" y="2667000"/>
            <a:ext cx="8915400" cy="1828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“Patience”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makrothymia</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comes the root words “long”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makro</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“suffering”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thumia</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The guy who mentored me.</a:t>
            </a:r>
          </a:p>
        </p:txBody>
      </p:sp>
    </p:spTree>
    <p:extLst>
      <p:ext uri="{BB962C8B-B14F-4D97-AF65-F5344CB8AC3E}">
        <p14:creationId xmlns:p14="http://schemas.microsoft.com/office/powerpoint/2010/main" val="1194260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86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Bearing with one another,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forgiving each 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Tree>
    <p:extLst>
      <p:ext uri="{BB962C8B-B14F-4D97-AF65-F5344CB8AC3E}">
        <p14:creationId xmlns:p14="http://schemas.microsoft.com/office/powerpoint/2010/main" val="4253905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Bearing with</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one another, and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forgiving</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each other,</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
        <p:nvSpPr>
          <p:cNvPr id="16" name="Rectangle: Rounded Corners 15">
            <a:extLst>
              <a:ext uri="{FF2B5EF4-FFF2-40B4-BE49-F238E27FC236}">
                <a16:creationId xmlns:a16="http://schemas.microsoft.com/office/drawing/2014/main" id="{0188F117-F0F4-484A-96F9-DF23B2F5A01C}"/>
              </a:ext>
            </a:extLst>
          </p:cNvPr>
          <p:cNvSpPr/>
          <p:nvPr/>
        </p:nvSpPr>
        <p:spPr>
          <a:xfrm>
            <a:off x="4953000" y="106216"/>
            <a:ext cx="2590800" cy="696974"/>
          </a:xfrm>
          <a:prstGeom prst="roundRect">
            <a:avLst/>
          </a:prstGeom>
          <a:no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28D436E-3D98-466F-A17A-F8B6BDA981E1}"/>
              </a:ext>
            </a:extLst>
          </p:cNvPr>
          <p:cNvSpPr/>
          <p:nvPr/>
        </p:nvSpPr>
        <p:spPr>
          <a:xfrm>
            <a:off x="2871850" y="712917"/>
            <a:ext cx="2385950" cy="696974"/>
          </a:xfrm>
          <a:prstGeom prst="roundRect">
            <a:avLst/>
          </a:prstGeom>
          <a:no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A798A083-67E3-49F4-A952-EFE9142F1948}"/>
              </a:ext>
            </a:extLst>
          </p:cNvPr>
          <p:cNvSpPr/>
          <p:nvPr/>
        </p:nvSpPr>
        <p:spPr>
          <a:xfrm>
            <a:off x="4003875" y="2724875"/>
            <a:ext cx="6629400" cy="293678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“Something must be wrong…</a:t>
            </a: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became a Christian,</a:t>
            </a: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some of my roommates still getting on my nerves!”</a:t>
            </a:r>
          </a:p>
        </p:txBody>
      </p:sp>
      <p:cxnSp>
        <p:nvCxnSpPr>
          <p:cNvPr id="19" name="Straight Connector 18">
            <a:extLst>
              <a:ext uri="{FF2B5EF4-FFF2-40B4-BE49-F238E27FC236}">
                <a16:creationId xmlns:a16="http://schemas.microsoft.com/office/drawing/2014/main" id="{C4EAEEF6-1E49-4DFD-803E-26865CC6C79B}"/>
              </a:ext>
            </a:extLst>
          </p:cNvPr>
          <p:cNvCxnSpPr>
            <a:cxnSpLocks/>
          </p:cNvCxnSpPr>
          <p:nvPr/>
        </p:nvCxnSpPr>
        <p:spPr>
          <a:xfrm>
            <a:off x="4156275" y="2994663"/>
            <a:ext cx="6324600" cy="2438400"/>
          </a:xfrm>
          <a:prstGeom prst="line">
            <a:avLst/>
          </a:prstGeom>
          <a:ln w="2540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E5BA43-B653-4567-97F8-5E4801E69C94}"/>
              </a:ext>
            </a:extLst>
          </p:cNvPr>
          <p:cNvCxnSpPr>
            <a:cxnSpLocks/>
          </p:cNvCxnSpPr>
          <p:nvPr/>
        </p:nvCxnSpPr>
        <p:spPr>
          <a:xfrm flipV="1">
            <a:off x="4080075" y="2994664"/>
            <a:ext cx="6400800" cy="2438399"/>
          </a:xfrm>
          <a:prstGeom prst="line">
            <a:avLst/>
          </a:prstGeom>
          <a:ln w="254000">
            <a:solidFill>
              <a:srgbClr val="FF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9645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wipe(left)">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wipe(left)">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Bearing with</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one another, and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forgiving</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each other,</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
        <p:nvSpPr>
          <p:cNvPr id="9" name="Rounded Rectangle 5">
            <a:extLst>
              <a:ext uri="{FF2B5EF4-FFF2-40B4-BE49-F238E27FC236}">
                <a16:creationId xmlns:a16="http://schemas.microsoft.com/office/drawing/2014/main" id="{AB90108E-D2F3-4F8F-962D-7B6A999BD537}"/>
              </a:ext>
            </a:extLst>
          </p:cNvPr>
          <p:cNvSpPr/>
          <p:nvPr/>
        </p:nvSpPr>
        <p:spPr>
          <a:xfrm>
            <a:off x="4003875" y="2724875"/>
            <a:ext cx="6629400" cy="293678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you don’t know what he said and did!”</a:t>
            </a:r>
          </a:p>
        </p:txBody>
      </p:sp>
    </p:spTree>
    <p:extLst>
      <p:ext uri="{BB962C8B-B14F-4D97-AF65-F5344CB8AC3E}">
        <p14:creationId xmlns:p14="http://schemas.microsoft.com/office/powerpoint/2010/main" val="34865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whoever</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has a complaint against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anyone</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—just as the Lord forgave you, so also should you.</a:t>
            </a:r>
          </a:p>
        </p:txBody>
      </p:sp>
      <p:sp>
        <p:nvSpPr>
          <p:cNvPr id="5" name="Rounded Rectangle 5">
            <a:extLst>
              <a:ext uri="{FF2B5EF4-FFF2-40B4-BE49-F238E27FC236}">
                <a16:creationId xmlns:a16="http://schemas.microsoft.com/office/drawing/2014/main" id="{7F31170A-A1E0-4EDA-80C3-A7CE95DD30D0}"/>
              </a:ext>
            </a:extLst>
          </p:cNvPr>
          <p:cNvSpPr/>
          <p:nvPr/>
        </p:nvSpPr>
        <p:spPr>
          <a:xfrm>
            <a:off x="4003875" y="2724875"/>
            <a:ext cx="6629400" cy="293678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you don’t know what he said and did!”</a:t>
            </a:r>
          </a:p>
        </p:txBody>
      </p:sp>
    </p:spTree>
    <p:extLst>
      <p:ext uri="{BB962C8B-B14F-4D97-AF65-F5344CB8AC3E}">
        <p14:creationId xmlns:p14="http://schemas.microsoft.com/office/powerpoint/2010/main" val="99559623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just as</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the Lord forgave you, so also should you.</a:t>
            </a:r>
          </a:p>
        </p:txBody>
      </p:sp>
      <p:sp>
        <p:nvSpPr>
          <p:cNvPr id="4" name="Rounded Rectangle 5">
            <a:extLst>
              <a:ext uri="{FF2B5EF4-FFF2-40B4-BE49-F238E27FC236}">
                <a16:creationId xmlns:a16="http://schemas.microsoft.com/office/drawing/2014/main" id="{745CA9AA-4018-448E-A990-AA9E724FB3C2}"/>
              </a:ext>
            </a:extLst>
          </p:cNvPr>
          <p:cNvSpPr/>
          <p:nvPr/>
        </p:nvSpPr>
        <p:spPr>
          <a:xfrm>
            <a:off x="4003875" y="2724875"/>
            <a:ext cx="6629400" cy="293678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you don’t know what he said and did!”</a:t>
            </a:r>
          </a:p>
        </p:txBody>
      </p:sp>
    </p:spTree>
    <p:extLst>
      <p:ext uri="{BB962C8B-B14F-4D97-AF65-F5344CB8AC3E}">
        <p14:creationId xmlns:p14="http://schemas.microsoft.com/office/powerpoint/2010/main" val="221864375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just as</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the Lord forgave you, so also should you.</a:t>
            </a:r>
          </a:p>
        </p:txBody>
      </p:sp>
      <p:sp>
        <p:nvSpPr>
          <p:cNvPr id="4" name="Rounded Rectangle 5">
            <a:extLst>
              <a:ext uri="{FF2B5EF4-FFF2-40B4-BE49-F238E27FC236}">
                <a16:creationId xmlns:a16="http://schemas.microsoft.com/office/drawing/2014/main" id="{745CA9AA-4018-448E-A990-AA9E724FB3C2}"/>
              </a:ext>
            </a:extLst>
          </p:cNvPr>
          <p:cNvSpPr/>
          <p:nvPr/>
        </p:nvSpPr>
        <p:spPr>
          <a:xfrm>
            <a:off x="4003875" y="2724875"/>
            <a:ext cx="6629400" cy="293678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 2:13-14) God made you alive together with Christ,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having forgiven</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charizomai</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our transgressions, having canceled out the certificate of debt.</a:t>
            </a:r>
          </a:p>
        </p:txBody>
      </p:sp>
    </p:spTree>
    <p:extLst>
      <p:ext uri="{BB962C8B-B14F-4D97-AF65-F5344CB8AC3E}">
        <p14:creationId xmlns:p14="http://schemas.microsoft.com/office/powerpoint/2010/main" val="7589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914C13-EE16-44E9-8AB3-FBCC6AB0756A}"/>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
        <p:nvSpPr>
          <p:cNvPr id="5" name="Rounded Rectangle 5">
            <a:extLst>
              <a:ext uri="{FF2B5EF4-FFF2-40B4-BE49-F238E27FC236}">
                <a16:creationId xmlns:a16="http://schemas.microsoft.com/office/drawing/2014/main" id="{311A5ABD-39DF-410F-88B7-D890707E1E68}"/>
              </a:ext>
            </a:extLst>
          </p:cNvPr>
          <p:cNvSpPr/>
          <p:nvPr/>
        </p:nvSpPr>
        <p:spPr>
          <a:xfrm>
            <a:off x="5105400" y="110925"/>
            <a:ext cx="6934200" cy="6705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should I forgive?</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don’t, it will poison your body, soul, and mind!</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(Heb. 12:15) Watch out that no poisonous root of bitterness grows up… corrupting many.</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find yourself in a controversy with God.</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Matthew 5:23-24; 18:21-35</a:t>
            </a: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allow the offender to keep controlling you.</a:t>
            </a:r>
          </a:p>
          <a:p>
            <a:pPr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“I’ll never go to church because my dad was a hypocrite.”</a:t>
            </a:r>
          </a:p>
        </p:txBody>
      </p:sp>
    </p:spTree>
    <p:extLst>
      <p:ext uri="{BB962C8B-B14F-4D97-AF65-F5344CB8AC3E}">
        <p14:creationId xmlns:p14="http://schemas.microsoft.com/office/powerpoint/2010/main" val="37021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left)">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left)">
                                      <p:cBhvr>
                                        <p:cTn id="33" dur="500"/>
                                        <p:tgtEl>
                                          <p:spTgt spid="5">
                                            <p:txEl>
                                              <p:pRg st="5" end="5"/>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5D81AC-9428-44B4-BC06-40BBAED4DC06}"/>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
        <p:nvSpPr>
          <p:cNvPr id="6" name="Rounded Rectangle 5">
            <a:extLst>
              <a:ext uri="{FF2B5EF4-FFF2-40B4-BE49-F238E27FC236}">
                <a16:creationId xmlns:a16="http://schemas.microsoft.com/office/drawing/2014/main" id="{29D2F453-D4B7-4D41-A43E-8407ED8040A3}"/>
              </a:ext>
            </a:extLst>
          </p:cNvPr>
          <p:cNvSpPr/>
          <p:nvPr/>
        </p:nvSpPr>
        <p:spPr>
          <a:xfrm>
            <a:off x="5105400" y="110925"/>
            <a:ext cx="6934200" cy="6705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rgbClr val="C0504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should I forgive?</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changes in affect.</a:t>
            </a:r>
          </a:p>
          <a:p>
            <a:pPr lvl="0" algn="ctr">
              <a:defRPr/>
            </a:pP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West, W. (2001). Issues relating to the use of forgiveness in counselling and psychotherapy. </a:t>
            </a:r>
            <a:r>
              <a:rPr lang="en-GB" sz="20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British Journal of Guidance and Counselling</a:t>
            </a: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29 (4), 415-423.</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changes in both physical and mental health.</a:t>
            </a:r>
          </a:p>
          <a:p>
            <a:pPr lvl="0" algn="ctr">
              <a:defRPr/>
            </a:pP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Exline, J. J., &amp; Baumeister, R. F. (2000). Expressing forgiveness and repentance: Benefits and barriers. In M. E. McCullough, K. I. Pargament &amp; C. E. </a:t>
            </a:r>
            <a:r>
              <a:rPr lang="en-GB" sz="2000" b="1" dirty="0" err="1">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Thoresen</a:t>
            </a: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(Eds.), </a:t>
            </a:r>
            <a:r>
              <a:rPr lang="en-GB" sz="20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Forgiveness: Theory, research and practice</a:t>
            </a: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Sense of personal power.</a:t>
            </a:r>
          </a:p>
          <a:p>
            <a:pPr lvl="0" algn="ctr">
              <a:defRPr/>
            </a:pPr>
            <a:r>
              <a:rPr lang="en-GB" sz="2000" b="1" dirty="0" err="1">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Goboda-Madikizela</a:t>
            </a: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P. (2002). Remorse, forgiveness and </a:t>
            </a:r>
            <a:r>
              <a:rPr lang="en-GB" sz="2000" b="1" dirty="0" err="1">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rehumanization</a:t>
            </a: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Stories from South Africa. </a:t>
            </a:r>
            <a:r>
              <a:rPr lang="en-GB" sz="20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The Journal of Humanistic Psychology</a:t>
            </a:r>
            <a:r>
              <a:rPr lang="en-GB"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42 (1), 7-32.</a:t>
            </a:r>
          </a:p>
        </p:txBody>
      </p:sp>
    </p:spTree>
    <p:extLst>
      <p:ext uri="{BB962C8B-B14F-4D97-AF65-F5344CB8AC3E}">
        <p14:creationId xmlns:p14="http://schemas.microsoft.com/office/powerpoint/2010/main" val="391822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left)">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left)">
                                      <p:cBhvr>
                                        <p:cTn id="21" dur="500"/>
                                        <p:tgtEl>
                                          <p:spTgt spid="6">
                                            <p:txEl>
                                              <p:pRg st="5" end="5"/>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DE7123-2F0A-4AA5-A990-BECA276D6588}"/>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
        <p:nvSpPr>
          <p:cNvPr id="7" name="Rounded Rectangle 5">
            <a:extLst>
              <a:ext uri="{FF2B5EF4-FFF2-40B4-BE49-F238E27FC236}">
                <a16:creationId xmlns:a16="http://schemas.microsoft.com/office/drawing/2014/main" id="{A0C5C8EA-9E80-4B99-83C1-576684A0327C}"/>
              </a:ext>
            </a:extLst>
          </p:cNvPr>
          <p:cNvSpPr/>
          <p:nvPr/>
        </p:nvSpPr>
        <p:spPr>
          <a:xfrm>
            <a:off x="5105400" y="110925"/>
            <a:ext cx="6934200" cy="6705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can I forgive?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Get in touch with your own forgiveness.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7:3-5; 18:21-35</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Forgiveness is like paying off a debt on a credit card.</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Timothy Keller,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Forgive: Why Should I and How Can I?</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(Viking, 2022), p.168.</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Forgive 490 sins, and forgive one sin 490 times.</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C.S. Lewis,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Reflections on the Psalms</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(New York: Houghton Mifflin, 1958), 25.</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for help.</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1 Corinthians 6:5-6; Philippians 4:3</a:t>
            </a:r>
          </a:p>
        </p:txBody>
      </p:sp>
    </p:spTree>
    <p:extLst>
      <p:ext uri="{BB962C8B-B14F-4D97-AF65-F5344CB8AC3E}">
        <p14:creationId xmlns:p14="http://schemas.microsoft.com/office/powerpoint/2010/main" val="6951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500"/>
                                        <p:tgtEl>
                                          <p:spTgt spid="7">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500"/>
                                        <p:tgtEl>
                                          <p:spTgt spid="7">
                                            <p:txEl>
                                              <p:pRg st="5" end="5"/>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left)">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wipe(left)">
                                      <p:cBhvr>
                                        <p:cTn id="38" dur="500"/>
                                        <p:tgtEl>
                                          <p:spTgt spid="7">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DE7123-2F0A-4AA5-A990-BECA276D6588}"/>
              </a:ext>
            </a:extLst>
          </p:cNvPr>
          <p:cNvSpPr txBox="1"/>
          <p:nvPr/>
        </p:nvSpPr>
        <p:spPr>
          <a:xfrm>
            <a:off x="84492" y="71490"/>
            <a:ext cx="8245058" cy="3170099"/>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3:13)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Bearing with one another, and forgiving each 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whoever has a complaint against anyone—just as the Lord forgave you, so also should you.</a:t>
            </a:r>
          </a:p>
        </p:txBody>
      </p:sp>
      <p:sp>
        <p:nvSpPr>
          <p:cNvPr id="7" name="Rounded Rectangle 5">
            <a:extLst>
              <a:ext uri="{FF2B5EF4-FFF2-40B4-BE49-F238E27FC236}">
                <a16:creationId xmlns:a16="http://schemas.microsoft.com/office/drawing/2014/main" id="{A0C5C8EA-9E80-4B99-83C1-576684A0327C}"/>
              </a:ext>
            </a:extLst>
          </p:cNvPr>
          <p:cNvSpPr/>
          <p:nvPr/>
        </p:nvSpPr>
        <p:spPr>
          <a:xfrm>
            <a:off x="5105400" y="110925"/>
            <a:ext cx="6934200" cy="6705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How can I forgive?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Get in touch with your own forgiveness.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7:3-5; 18:21-35</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Forgiveness is like paying off a debt on a credit card.</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Timothy Keller,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Forgive: Why Should I and How Can I?</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(Viking, 2022), p.168.</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Forgive 490 sins, and forgive one sin 490 times.</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C.S. Lewis,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Reflections on the Psalms</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(New York: Houghton Mifflin, 1958), 25.</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for help.</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1 Corinthians 6:5-6; Philippians 4:3</a:t>
            </a:r>
          </a:p>
        </p:txBody>
      </p:sp>
      <p:sp>
        <p:nvSpPr>
          <p:cNvPr id="9" name="Rounded Rectangle 5">
            <a:extLst>
              <a:ext uri="{FF2B5EF4-FFF2-40B4-BE49-F238E27FC236}">
                <a16:creationId xmlns:a16="http://schemas.microsoft.com/office/drawing/2014/main" id="{5D6A6D06-A259-4CC4-A3D5-E813BBD143E6}"/>
              </a:ext>
            </a:extLst>
          </p:cNvPr>
          <p:cNvSpPr/>
          <p:nvPr/>
        </p:nvSpPr>
        <p:spPr>
          <a:xfrm>
            <a:off x="282721" y="3341226"/>
            <a:ext cx="8046829" cy="233905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(Lk. 6:28) Jesus said,</a:t>
            </a:r>
          </a:p>
          <a:p>
            <a:pPr lvl="0"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 those who curse you,</a:t>
            </a:r>
          </a:p>
          <a:p>
            <a:pPr lvl="0"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for those who mistreat you.”</a:t>
            </a:r>
          </a:p>
        </p:txBody>
      </p:sp>
    </p:spTree>
    <p:extLst>
      <p:ext uri="{BB962C8B-B14F-4D97-AF65-F5344CB8AC3E}">
        <p14:creationId xmlns:p14="http://schemas.microsoft.com/office/powerpoint/2010/main" val="28688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500"/>
                                        <p:tgtEl>
                                          <p:spTgt spid="7">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500"/>
                                        <p:tgtEl>
                                          <p:spTgt spid="7">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500"/>
                                        <p:tgtEl>
                                          <p:spTgt spid="7">
                                            <p:txEl>
                                              <p:pRg st="5" end="5"/>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left)">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wipe(left)">
                                      <p:cBhvr>
                                        <p:cTn id="38" dur="500"/>
                                        <p:tgtEl>
                                          <p:spTgt spid="7">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wipe(left)">
                                      <p:cBhvr>
                                        <p:cTn id="55" dur="500"/>
                                        <p:tgtEl>
                                          <p:spTgt spid="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wipe(left)">
                                      <p:cBhvr>
                                        <p:cTn id="6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5693866"/>
          </a:xfrm>
          <a:prstGeom prst="rect">
            <a:avLst/>
          </a:prstGeom>
          <a:noFill/>
        </p:spPr>
        <p:txBody>
          <a:bodyPr wrap="square" rtlCol="0">
            <a:spAutoFit/>
          </a:bodyPr>
          <a:lstStyle/>
          <a:p>
            <a:pPr algn="ctr"/>
            <a:r>
              <a:rPr lang="en-GB" sz="6000" b="1" spc="-150" dirty="0">
                <a:solidFill>
                  <a:srgbClr val="FEF1CE"/>
                </a:solidFill>
                <a:effectLst>
                  <a:outerShdw blurRad="38100" dist="38100" dir="2700000" algn="tl">
                    <a:srgbClr val="000000">
                      <a:alpha val="43137"/>
                    </a:srgbClr>
                  </a:outerShdw>
                </a:effectLst>
                <a:latin typeface="Times New Roman" pitchFamily="18" charset="0"/>
                <a:cs typeface="Times New Roman" pitchFamily="18" charset="0"/>
              </a:rPr>
              <a:t>How do people change?</a:t>
            </a:r>
            <a:endParaRPr lang="en-US" sz="6000" b="1" spc="-150" dirty="0">
              <a:solidFill>
                <a:srgbClr val="FEF1CE"/>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Rituals? Mediators? Rules?</a:t>
            </a:r>
          </a:p>
          <a:p>
            <a:pPr lvl="0" algn="ctr"/>
            <a:r>
              <a:rPr lang="en-US" sz="2800" b="1" dirty="0">
                <a:solidFill>
                  <a:srgbClr val="4F81B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Colossians 2:16-23</a:t>
            </a:r>
            <a:endParaRPr lang="en-US" sz="4400" b="1" spc="-150" dirty="0">
              <a:effectLst>
                <a:outerShdw blurRad="38100" dist="38100" dir="2700000" algn="tl">
                  <a:srgbClr val="000000">
                    <a:alpha val="43137"/>
                  </a:srgbClr>
                </a:outerShdw>
              </a:effectLst>
              <a:latin typeface="Times New Roman" pitchFamily="18" charset="0"/>
              <a:cs typeface="Times New Roman" pitchFamily="18" charset="0"/>
            </a:endParaRPr>
          </a:p>
          <a:p>
            <a:pPr lvl="0" algn="ct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Ignoring major problems and dysfunctions in our lives?</a:t>
            </a:r>
          </a:p>
          <a:p>
            <a:pPr lvl="0" algn="ctr"/>
            <a:r>
              <a:rPr lang="en-US" sz="2800" b="1" dirty="0">
                <a:solidFill>
                  <a:srgbClr val="4F81B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Colossians 3:1-10</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spc="-150" dirty="0">
                <a:effectLst>
                  <a:outerShdw blurRad="38100" dist="38100" dir="2700000" algn="tl">
                    <a:srgbClr val="000000">
                      <a:alpha val="43137"/>
                    </a:srgbClr>
                  </a:outerShdw>
                </a:effectLst>
                <a:latin typeface="Times New Roman" pitchFamily="18" charset="0"/>
                <a:cs typeface="Times New Roman" pitchFamily="18" charset="0"/>
              </a:rPr>
              <a:t>Growing our relationship with God and with others!</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r>
              <a:rPr lang="en-US" sz="2800" b="1" dirty="0">
                <a:solidFill>
                  <a:srgbClr val="4F81B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Colossians 3:11-17</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742240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left)">
                                      <p:cBhvr>
                                        <p:cTn id="30" dur="500"/>
                                        <p:tgtEl>
                                          <p:spTgt spid="8">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wipe(left)">
                                      <p:cBhvr>
                                        <p:cTn id="3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1938992"/>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3:14)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Beyond all these things</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put on </a:t>
            </a:r>
            <a:r>
              <a:rPr lang="en-GB" sz="4000" b="1" u="sng"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love</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which is the </a:t>
            </a:r>
            <a:r>
              <a:rPr lang="en-GB" sz="4000" b="1" u="sng"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perfect bond of unity</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222574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3:15)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Let the peace of Christ rule in your hearts, to which indeed you were called in one body.</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 thankful.</a:t>
            </a:r>
          </a:p>
        </p:txBody>
      </p:sp>
    </p:spTree>
    <p:extLst>
      <p:ext uri="{BB962C8B-B14F-4D97-AF65-F5344CB8AC3E}">
        <p14:creationId xmlns:p14="http://schemas.microsoft.com/office/powerpoint/2010/main" val="3965178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3:15)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Let the peace of Christ rule in your hearts, to which indeed you were called in one body.</a:t>
            </a:r>
          </a:p>
          <a:p>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Be thankful.</a:t>
            </a:r>
          </a:p>
        </p:txBody>
      </p:sp>
      <p:sp>
        <p:nvSpPr>
          <p:cNvPr id="3" name="Rounded Rectangle 5">
            <a:extLst>
              <a:ext uri="{FF2B5EF4-FFF2-40B4-BE49-F238E27FC236}">
                <a16:creationId xmlns:a16="http://schemas.microsoft.com/office/drawing/2014/main" id="{E048A487-C653-4119-A175-D012CB3E2930}"/>
              </a:ext>
            </a:extLst>
          </p:cNvPr>
          <p:cNvSpPr/>
          <p:nvPr/>
        </p:nvSpPr>
        <p:spPr>
          <a:xfrm>
            <a:off x="163976" y="2626035"/>
            <a:ext cx="5181600" cy="192815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thankfulness in your hearts to God” (v.16).</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“Giving thanks” (v.17).</a:t>
            </a:r>
          </a:p>
        </p:txBody>
      </p:sp>
    </p:spTree>
    <p:extLst>
      <p:ext uri="{BB962C8B-B14F-4D97-AF65-F5344CB8AC3E}">
        <p14:creationId xmlns:p14="http://schemas.microsoft.com/office/powerpoint/2010/main" val="270466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893100"/>
          </a:xfrm>
          <a:prstGeom prst="rect">
            <a:avLst/>
          </a:prstGeom>
          <a:noFill/>
        </p:spPr>
        <p:txBody>
          <a:bodyPr wrap="square" rtlCol="0">
            <a:spAutoFit/>
          </a:bodyPr>
          <a:lstStyle/>
          <a:p>
            <a:pPr lvl="0" algn="ctr">
              <a:defRPr/>
            </a:pPr>
            <a:r>
              <a:rPr lang="en-US" sz="60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a:t>
            </a:r>
            <a:r>
              <a:rPr lang="en-US" sz="60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endParaRPr kumimoji="0" lang="en-US" sz="6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lvl="0" algn="ctr">
              <a:defRPr/>
            </a:pP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lang="en-GB" sz="32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Professor of Psychology at the University of North Carolina, Chapel Hill</a:t>
            </a: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B. </a:t>
            </a:r>
            <a:r>
              <a:rPr lang="en-GB" sz="24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(et al.), “It’s the little things” </a:t>
            </a:r>
            <a:r>
              <a:rPr lang="en-GB" sz="2400" i="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Personal Relationships</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17 (2010), 228.</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3072348"/>
            <a:ext cx="7772398" cy="3170099"/>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[Both partners answered yes or no to these two statements:</a:t>
            </a:r>
          </a:p>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“I did something thoughtful for my partner” and (2) “My partner did something thoughtful for me.”]</a:t>
            </a:r>
          </a:p>
        </p:txBody>
      </p:sp>
    </p:spTree>
    <p:extLst>
      <p:ext uri="{BB962C8B-B14F-4D97-AF65-F5344CB8AC3E}">
        <p14:creationId xmlns:p14="http://schemas.microsoft.com/office/powerpoint/2010/main" val="20216435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893100"/>
          </a:xfrm>
          <a:prstGeom prst="rect">
            <a:avLst/>
          </a:prstGeom>
          <a:noFill/>
        </p:spPr>
        <p:txBody>
          <a:bodyPr wrap="square" rtlCol="0">
            <a:spAutoFit/>
          </a:bodyPr>
          <a:lstStyle/>
          <a:p>
            <a:pPr lvl="0" algn="ctr">
              <a:defRPr/>
            </a:pPr>
            <a:r>
              <a:rPr lang="en-US" sz="60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a:t>
            </a:r>
            <a:r>
              <a:rPr lang="en-US" sz="60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endParaRPr kumimoji="0" lang="en-US" sz="6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lvl="0" algn="ctr">
              <a:defRPr/>
            </a:pP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lang="en-GB" sz="32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Professor of Psychology at the University of North Carolina, Chapel Hill</a:t>
            </a: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B. </a:t>
            </a:r>
            <a:r>
              <a:rPr lang="en-GB" sz="24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(et al.), “It’s the little things” </a:t>
            </a:r>
            <a:r>
              <a:rPr lang="en-GB" sz="2400" i="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Personal Relationships</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17 (2010), 228.</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3072348"/>
            <a:ext cx="7772398" cy="3170099"/>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[Then they rated their emotions on a scale of 0-6. Then finally, participants answered the question:</a:t>
            </a:r>
          </a:p>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“Today our relationship was _______.” (1-9 scale).]</a:t>
            </a:r>
          </a:p>
        </p:txBody>
      </p:sp>
    </p:spTree>
    <p:extLst>
      <p:ext uri="{BB962C8B-B14F-4D97-AF65-F5344CB8AC3E}">
        <p14:creationId xmlns:p14="http://schemas.microsoft.com/office/powerpoint/2010/main" val="2258165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893100"/>
          </a:xfrm>
          <a:prstGeom prst="rect">
            <a:avLst/>
          </a:prstGeom>
          <a:noFill/>
        </p:spPr>
        <p:txBody>
          <a:bodyPr wrap="square" rtlCol="0">
            <a:spAutoFit/>
          </a:bodyPr>
          <a:lstStyle/>
          <a:p>
            <a:pPr lvl="0" algn="ctr">
              <a:defRPr/>
            </a:pPr>
            <a:r>
              <a:rPr lang="en-US" sz="60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a:t>
            </a:r>
            <a:r>
              <a:rPr lang="en-US" sz="60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endParaRPr kumimoji="0" lang="en-US" sz="6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lvl="0" algn="ctr">
              <a:defRPr/>
            </a:pP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lang="en-GB" sz="32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Professor of Psychology at the University of North Carolina, Chapel Hill</a:t>
            </a: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B. </a:t>
            </a:r>
            <a:r>
              <a:rPr lang="en-GB" sz="24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(et al.), “It’s the little things” </a:t>
            </a:r>
            <a:r>
              <a:rPr lang="en-GB" sz="2400" i="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Personal Relationships</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17 (2010), 228.</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3072348"/>
            <a:ext cx="7772398" cy="3539430"/>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one person reported feeling more gratitude from their partner,</a:t>
            </a:r>
          </a:p>
          <a:p>
            <a:pPr lvl="0" algn="ctr">
              <a:defRPr/>
            </a:pPr>
            <a:r>
              <a:rPr lang="en-GB" sz="4800"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their partner independently felt better about the relationship</a:t>
            </a:r>
            <a:r>
              <a:rPr lang="en-GB" sz="48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than they did the day before.]</a:t>
            </a:r>
          </a:p>
        </p:txBody>
      </p:sp>
    </p:spTree>
    <p:extLst>
      <p:ext uri="{BB962C8B-B14F-4D97-AF65-F5344CB8AC3E}">
        <p14:creationId xmlns:p14="http://schemas.microsoft.com/office/powerpoint/2010/main" val="1879453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893100"/>
          </a:xfrm>
          <a:prstGeom prst="rect">
            <a:avLst/>
          </a:prstGeom>
          <a:noFill/>
        </p:spPr>
        <p:txBody>
          <a:bodyPr wrap="square" rtlCol="0">
            <a:spAutoFit/>
          </a:bodyPr>
          <a:lstStyle/>
          <a:p>
            <a:pPr lvl="0" algn="ctr">
              <a:defRPr/>
            </a:pPr>
            <a:r>
              <a:rPr lang="en-US" sz="60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a:t>
            </a:r>
            <a:r>
              <a:rPr lang="en-US" sz="60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endParaRPr kumimoji="0" lang="en-US" sz="6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lvl="0" algn="ctr">
              <a:defRPr/>
            </a:pP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lang="en-GB" sz="32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Professor of Psychology at the University of North Carolina, Chapel Hill</a:t>
            </a:r>
            <a:r>
              <a:rPr kumimoji="0" lang="en-US" sz="32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Sara B. </a:t>
            </a:r>
            <a:r>
              <a:rPr lang="en-GB" sz="2400" dirty="0" err="1">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Algoe</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(et al.), “It’s the little things” </a:t>
            </a:r>
            <a:r>
              <a:rPr lang="en-GB" sz="2400" i="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Personal Relationships</a:t>
            </a:r>
            <a:r>
              <a:rPr lang="en-GB" sz="240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17 (2010), 228.</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3072348"/>
            <a:ext cx="7772398" cy="3539430"/>
          </a:xfrm>
          <a:prstGeom prst="rect">
            <a:avLst/>
          </a:prstGeom>
          <a:noFill/>
        </p:spPr>
        <p:txBody>
          <a:bodyPr wrap="square" rtlCol="0">
            <a:spAutoFit/>
          </a:bodyPr>
          <a:lstStyle/>
          <a:p>
            <a:pPr lvl="0" algn="ctr">
              <a:defRPr/>
            </a:pPr>
            <a:r>
              <a:rPr lang="en-GB" sz="40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one person reported feeling more gratitude from their partner,</a:t>
            </a:r>
          </a:p>
          <a:p>
            <a:pPr lvl="0" algn="ctr">
              <a:defRPr/>
            </a:pPr>
            <a:r>
              <a:rPr lang="en-GB" sz="4800"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their partner independently felt better about the relationship</a:t>
            </a:r>
            <a:r>
              <a:rPr lang="en-GB" sz="4800"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than they did the day before.]</a:t>
            </a:r>
          </a:p>
        </p:txBody>
      </p:sp>
      <p:sp>
        <p:nvSpPr>
          <p:cNvPr id="8" name="Rounded Rectangle 5">
            <a:extLst>
              <a:ext uri="{FF2B5EF4-FFF2-40B4-BE49-F238E27FC236}">
                <a16:creationId xmlns:a16="http://schemas.microsoft.com/office/drawing/2014/main" id="{64E7DB5A-077D-4C13-90FC-48C1FF4F4203}"/>
              </a:ext>
            </a:extLst>
          </p:cNvPr>
          <p:cNvSpPr/>
          <p:nvPr/>
        </p:nvSpPr>
        <p:spPr>
          <a:xfrm>
            <a:off x="2801075" y="87775"/>
            <a:ext cx="9296400" cy="471282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Gottman (Ph.D.) studied 73 couples and quantified their interactions.</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e.g. a contemptuous facial expression (-0.4) measured differently than an expression of disgust (-3.0) or whining (-1.0).</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was able to predict with 94% accuracy whether they would stay married!</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John Gottman, “Marital processes predictive of later dissolution: Behavior, physiology, and health,” </a:t>
            </a:r>
            <a:r>
              <a:rPr lang="en-GB" sz="2400" b="1" i="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Journal of Personality and Social Psychology</a:t>
            </a: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Vol 63 (2), Aug 1992, 221-233.</a:t>
            </a:r>
          </a:p>
        </p:txBody>
      </p:sp>
    </p:spTree>
    <p:extLst>
      <p:ext uri="{BB962C8B-B14F-4D97-AF65-F5344CB8AC3E}">
        <p14:creationId xmlns:p14="http://schemas.microsoft.com/office/powerpoint/2010/main" val="19933113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left)">
                                      <p:cBhvr>
                                        <p:cTn id="24" dur="500"/>
                                        <p:tgtEl>
                                          <p:spTgt spid="8">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left)">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440120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3:14)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Beyond all these things</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love,</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which is the perfect bond of unity.</a:t>
            </a:r>
          </a:p>
          <a:p>
            <a:r>
              <a:rPr lang="en-US" sz="4000" b="1" spc="-150" baseline="3000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15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Let the peace of Christ rule in your hearts, to which indeed you were called in one body.</a:t>
            </a:r>
          </a:p>
          <a:p>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Be thankful.</a:t>
            </a:r>
          </a:p>
        </p:txBody>
      </p:sp>
    </p:spTree>
    <p:extLst>
      <p:ext uri="{BB962C8B-B14F-4D97-AF65-F5344CB8AC3E}">
        <p14:creationId xmlns:p14="http://schemas.microsoft.com/office/powerpoint/2010/main" val="1540597422"/>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7840308" cy="4401205"/>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3:16)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Let the word of Christ richly dwell within you,</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with all wisdom teaching and admonishing one another.</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With psalms and hymns and spiritual songs, singing with thankfulness in your hearts to God.</a:t>
            </a:r>
          </a:p>
        </p:txBody>
      </p:sp>
    </p:spTree>
    <p:extLst>
      <p:ext uri="{BB962C8B-B14F-4D97-AF65-F5344CB8AC3E}">
        <p14:creationId xmlns:p14="http://schemas.microsoft.com/office/powerpoint/2010/main" val="3443724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3:17)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Whatever you do in word or deed, do all in the name of the Lord Jesus, giving thanks through Him to God the Father.</a:t>
            </a:r>
          </a:p>
        </p:txBody>
      </p:sp>
    </p:spTree>
    <p:extLst>
      <p:ext uri="{BB962C8B-B14F-4D97-AF65-F5344CB8AC3E}">
        <p14:creationId xmlns:p14="http://schemas.microsoft.com/office/powerpoint/2010/main" val="378354967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785652"/>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3:11)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There is no distinction</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between Greek and Jew,</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circumcised and uncircumcised,</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barbarian, Scythian,</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slave and freeman,</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Christ is all, and in all.</a:t>
            </a:r>
          </a:p>
        </p:txBody>
      </p:sp>
      <p:sp>
        <p:nvSpPr>
          <p:cNvPr id="10" name="Rounded Rectangle 5">
            <a:extLst>
              <a:ext uri="{FF2B5EF4-FFF2-40B4-BE49-F238E27FC236}">
                <a16:creationId xmlns:a16="http://schemas.microsoft.com/office/drawing/2014/main" id="{39DA4720-2021-4B92-8169-2F61AC1B3CAF}"/>
              </a:ext>
            </a:extLst>
          </p:cNvPr>
          <p:cNvSpPr/>
          <p:nvPr/>
        </p:nvSpPr>
        <p:spPr>
          <a:xfrm>
            <a:off x="6629400" y="1374971"/>
            <a:ext cx="1371600" cy="55655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Racism</a:t>
            </a:r>
          </a:p>
        </p:txBody>
      </p:sp>
      <p:sp>
        <p:nvSpPr>
          <p:cNvPr id="11" name="Rounded Rectangle 5">
            <a:extLst>
              <a:ext uri="{FF2B5EF4-FFF2-40B4-BE49-F238E27FC236}">
                <a16:creationId xmlns:a16="http://schemas.microsoft.com/office/drawing/2014/main" id="{8BDC46E1-C45F-450E-815A-8B24854C5253}"/>
              </a:ext>
            </a:extLst>
          </p:cNvPr>
          <p:cNvSpPr/>
          <p:nvPr/>
        </p:nvSpPr>
        <p:spPr>
          <a:xfrm>
            <a:off x="4343400" y="1993196"/>
            <a:ext cx="1752600" cy="55655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Moralism</a:t>
            </a:r>
          </a:p>
        </p:txBody>
      </p:sp>
      <p:sp>
        <p:nvSpPr>
          <p:cNvPr id="13" name="Rounded Rectangle 5">
            <a:extLst>
              <a:ext uri="{FF2B5EF4-FFF2-40B4-BE49-F238E27FC236}">
                <a16:creationId xmlns:a16="http://schemas.microsoft.com/office/drawing/2014/main" id="{945AF287-D923-4CB7-88B3-1D742AE4390A}"/>
              </a:ext>
            </a:extLst>
          </p:cNvPr>
          <p:cNvSpPr/>
          <p:nvPr/>
        </p:nvSpPr>
        <p:spPr>
          <a:xfrm>
            <a:off x="3962400" y="2614256"/>
            <a:ext cx="1600200" cy="55655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Classism</a:t>
            </a:r>
          </a:p>
        </p:txBody>
      </p:sp>
    </p:spTree>
    <p:extLst>
      <p:ext uri="{BB962C8B-B14F-4D97-AF65-F5344CB8AC3E}">
        <p14:creationId xmlns:p14="http://schemas.microsoft.com/office/powerpoint/2010/main" val="89868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wipe(left)">
                                      <p:cBhvr>
                                        <p:cTn id="35" dur="500"/>
                                        <p:tgtEl>
                                          <p:spTgt spid="8">
                                            <p:txEl>
                                              <p:pRg st="4" end="4"/>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wipe(left)">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1693307"/>
            <a:ext cx="8534400" cy="4555093"/>
          </a:xfrm>
          <a:prstGeom prst="rect">
            <a:avLst/>
          </a:prstGeom>
        </p:spPr>
        <p:txBody>
          <a:bodyPr wrap="square">
            <a:spAutoFit/>
          </a:bodyPr>
          <a:lstStyle/>
          <a:p>
            <a:pPr algn="ct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this your </a:t>
            </a:r>
            <a:r>
              <a:rPr lang="en-US"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a:t>
            </a:r>
          </a:p>
          <a:p>
            <a:pPr algn="ctr">
              <a:defRPr/>
            </a:pPr>
            <a:endParaRPr lang="en-US"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think you’re growing or weakening in these areas?</a:t>
            </a:r>
          </a:p>
          <a:p>
            <a:pPr algn="ctr">
              <a:defRPr/>
            </a:pPr>
            <a:endParaRPr lang="en-US"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you </a:t>
            </a:r>
            <a:r>
              <a:rPr lang="en-US"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close enough</a:t>
            </a: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others to experience this?</a:t>
            </a:r>
          </a:p>
        </p:txBody>
      </p:sp>
      <p:pic>
        <p:nvPicPr>
          <p:cNvPr id="9" name="Picture 8">
            <a:extLst>
              <a:ext uri="{FF2B5EF4-FFF2-40B4-BE49-F238E27FC236}">
                <a16:creationId xmlns:a16="http://schemas.microsoft.com/office/drawing/2014/main" id="{776BBF3A-4509-4F74-BBA8-8C9A86AFAE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3000" y="1524000"/>
            <a:ext cx="3124200" cy="5090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32649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4251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F411B-61A9-46B7-A218-FF7D7B9BA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229975"/>
            <a:ext cx="6648506" cy="6398049"/>
          </a:xfrm>
          <a:prstGeom prst="rect">
            <a:avLst/>
          </a:prstGeom>
        </p:spPr>
      </p:pic>
    </p:spTree>
    <p:extLst>
      <p:ext uri="{BB962C8B-B14F-4D97-AF65-F5344CB8AC3E}">
        <p14:creationId xmlns:p14="http://schemas.microsoft.com/office/powerpoint/2010/main" val="339146448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DC572C-0920-4C2B-AF3A-327A8DCB47AB}"/>
              </a:ext>
            </a:extLst>
          </p:cNvPr>
          <p:cNvSpPr txBox="1"/>
          <p:nvPr/>
        </p:nvSpPr>
        <p:spPr>
          <a:xfrm>
            <a:off x="48904" y="1845919"/>
            <a:ext cx="6019800"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Minimizes and excuses sin.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e.g. “mistake” “stupid” “screwed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Based in a </a:t>
            </a:r>
            <a:r>
              <a:rPr kumimoji="0" lang="en-GB"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feeling</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well did they weep and beg for mercy?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sign of </a:t>
            </a:r>
            <a:r>
              <a:rPr kumimoji="0" lang="en-GB"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weakness</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“You’re letting him off the hook!”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No consequences.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“Forgive and forget.”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“I’m the ultimate Judge!”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No transcendental reality</a:t>
            </a:r>
          </a:p>
        </p:txBody>
      </p:sp>
      <p:sp>
        <p:nvSpPr>
          <p:cNvPr id="9" name="TextBox 8">
            <a:extLst>
              <a:ext uri="{FF2B5EF4-FFF2-40B4-BE49-F238E27FC236}">
                <a16:creationId xmlns:a16="http://schemas.microsoft.com/office/drawing/2014/main" id="{B2BBAE36-29B5-4B88-87D4-F19C48679A27}"/>
              </a:ext>
            </a:extLst>
          </p:cNvPr>
          <p:cNvSpPr txBox="1"/>
          <p:nvPr/>
        </p:nvSpPr>
        <p:spPr>
          <a:xfrm>
            <a:off x="6136944" y="1845919"/>
            <a:ext cx="6019800"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Punishment for sin.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Rom. 2:1; Col. 2:13-14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Based in a </a:t>
            </a:r>
            <a:r>
              <a:rPr kumimoji="0" lang="en-GB" sz="4000" b="1" i="1"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choice</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 Cor. 7:9-10; “Compassion” (Mt. 18:27)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display of </a:t>
            </a:r>
            <a:r>
              <a:rPr kumimoji="0" lang="en-GB" sz="4000" b="1" i="1"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strength</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Jesus put himself on the hook! Lk. 17:3-4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Trust is earned.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2:24-25; 21:1ff; Acts 15:38-40; David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Judge forgave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Mt. 18:21-35; Ps. 51:4</a:t>
            </a:r>
          </a:p>
        </p:txBody>
      </p:sp>
    </p:spTree>
    <p:extLst>
      <p:ext uri="{BB962C8B-B14F-4D97-AF65-F5344CB8AC3E}">
        <p14:creationId xmlns:p14="http://schemas.microsoft.com/office/powerpoint/2010/main" val="565227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left)">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500"/>
                                        <p:tgtEl>
                                          <p:spTgt spid="9">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left)">
                                      <p:cBhvr>
                                        <p:cTn id="43" dur="500"/>
                                        <p:tgtEl>
                                          <p:spTgt spid="7">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wipe(left)">
                                      <p:cBhvr>
                                        <p:cTn id="52" dur="500"/>
                                        <p:tgtEl>
                                          <p:spTgt spid="9">
                                            <p:txEl>
                                              <p:pRg st="4" end="4"/>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9">
                                            <p:txEl>
                                              <p:pRg st="5" end="5"/>
                                            </p:txEl>
                                          </p:spTgt>
                                        </p:tgtEl>
                                        <p:attrNameLst>
                                          <p:attrName>style.visibility</p:attrName>
                                        </p:attrNameLst>
                                      </p:cBhvr>
                                      <p:to>
                                        <p:strVal val="visible"/>
                                      </p:to>
                                    </p:set>
                                    <p:animEffect transition="in" filter="wipe(left)">
                                      <p:cBhvr>
                                        <p:cTn id="56" dur="500"/>
                                        <p:tgtEl>
                                          <p:spTgt spid="9">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wipe(left)">
                                      <p:cBhvr>
                                        <p:cTn id="61" dur="500"/>
                                        <p:tgtEl>
                                          <p:spTgt spid="7">
                                            <p:txEl>
                                              <p:pRg st="6" end="6"/>
                                            </p:txEl>
                                          </p:spTgt>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7">
                                            <p:txEl>
                                              <p:pRg st="7" end="7"/>
                                            </p:txEl>
                                          </p:spTgt>
                                        </p:tgtEl>
                                        <p:attrNameLst>
                                          <p:attrName>style.visibility</p:attrName>
                                        </p:attrNameLst>
                                      </p:cBhvr>
                                      <p:to>
                                        <p:strVal val="visible"/>
                                      </p:to>
                                    </p:set>
                                    <p:animEffect transition="in" filter="wipe(left)">
                                      <p:cBhvr>
                                        <p:cTn id="65" dur="500"/>
                                        <p:tgtEl>
                                          <p:spTgt spid="7">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9">
                                            <p:txEl>
                                              <p:pRg st="6" end="6"/>
                                            </p:txEl>
                                          </p:spTgt>
                                        </p:tgtEl>
                                        <p:attrNameLst>
                                          <p:attrName>style.visibility</p:attrName>
                                        </p:attrNameLst>
                                      </p:cBhvr>
                                      <p:to>
                                        <p:strVal val="visible"/>
                                      </p:to>
                                    </p:set>
                                    <p:animEffect transition="in" filter="wipe(left)">
                                      <p:cBhvr>
                                        <p:cTn id="70" dur="500"/>
                                        <p:tgtEl>
                                          <p:spTgt spid="9">
                                            <p:txEl>
                                              <p:pRg st="6" end="6"/>
                                            </p:txEl>
                                          </p:spTgt>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9">
                                            <p:txEl>
                                              <p:pRg st="7" end="7"/>
                                            </p:txEl>
                                          </p:spTgt>
                                        </p:tgtEl>
                                        <p:attrNameLst>
                                          <p:attrName>style.visibility</p:attrName>
                                        </p:attrNameLst>
                                      </p:cBhvr>
                                      <p:to>
                                        <p:strVal val="visible"/>
                                      </p:to>
                                    </p:set>
                                    <p:animEffect transition="in" filter="wipe(left)">
                                      <p:cBhvr>
                                        <p:cTn id="74" dur="500"/>
                                        <p:tgtEl>
                                          <p:spTgt spid="9">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Effect transition="in" filter="wipe(left)">
                                      <p:cBhvr>
                                        <p:cTn id="79" dur="500"/>
                                        <p:tgtEl>
                                          <p:spTgt spid="7">
                                            <p:txEl>
                                              <p:pRg st="8" end="8"/>
                                            </p:txEl>
                                          </p:spTgt>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wipe(left)">
                                      <p:cBhvr>
                                        <p:cTn id="83" dur="500"/>
                                        <p:tgtEl>
                                          <p:spTgt spid="7">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9">
                                            <p:txEl>
                                              <p:pRg st="8" end="8"/>
                                            </p:txEl>
                                          </p:spTgt>
                                        </p:tgtEl>
                                        <p:attrNameLst>
                                          <p:attrName>style.visibility</p:attrName>
                                        </p:attrNameLst>
                                      </p:cBhvr>
                                      <p:to>
                                        <p:strVal val="visible"/>
                                      </p:to>
                                    </p:set>
                                    <p:animEffect transition="in" filter="wipe(left)">
                                      <p:cBhvr>
                                        <p:cTn id="88" dur="500"/>
                                        <p:tgtEl>
                                          <p:spTgt spid="9">
                                            <p:txEl>
                                              <p:pRg st="8" end="8"/>
                                            </p:txEl>
                                          </p:spTgt>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9">
                                            <p:txEl>
                                              <p:pRg st="9" end="9"/>
                                            </p:txEl>
                                          </p:spTgt>
                                        </p:tgtEl>
                                        <p:attrNameLst>
                                          <p:attrName>style.visibility</p:attrName>
                                        </p:attrNameLst>
                                      </p:cBhvr>
                                      <p:to>
                                        <p:strVal val="visible"/>
                                      </p:to>
                                    </p:set>
                                    <p:animEffect transition="in" filter="wipe(left)">
                                      <p:cBhvr>
                                        <p:cTn id="9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785652"/>
          </a:xfrm>
          <a:prstGeom prst="rect">
            <a:avLst/>
          </a:prstGeom>
          <a:noFill/>
        </p:spPr>
        <p:txBody>
          <a:bodyPr wrap="square" rtlCol="0">
            <a:spAutoFit/>
          </a:bodyPr>
          <a:lstStyle/>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3:11) There is no distinction</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between Greek and Jew,</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circumcised and uncircumcised,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barbarian, Scythian,</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slave and freeman,</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but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Christ is all, and in all.</a:t>
            </a:r>
          </a:p>
        </p:txBody>
      </p:sp>
      <p:sp>
        <p:nvSpPr>
          <p:cNvPr id="5" name="Rounded Rectangle 5">
            <a:extLst>
              <a:ext uri="{FF2B5EF4-FFF2-40B4-BE49-F238E27FC236}">
                <a16:creationId xmlns:a16="http://schemas.microsoft.com/office/drawing/2014/main" id="{D9A8C802-9FBC-4288-90D4-C05453EF4067}"/>
              </a:ext>
            </a:extLst>
          </p:cNvPr>
          <p:cNvSpPr/>
          <p:nvPr/>
        </p:nvSpPr>
        <p:spPr>
          <a:xfrm>
            <a:off x="228600" y="3857142"/>
            <a:ext cx="6248400" cy="223885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Spiritual growth is based on our unbreakable bond with Christ and others.</a:t>
            </a:r>
          </a:p>
        </p:txBody>
      </p:sp>
    </p:spTree>
    <p:extLst>
      <p:ext uri="{BB962C8B-B14F-4D97-AF65-F5344CB8AC3E}">
        <p14:creationId xmlns:p14="http://schemas.microsoft.com/office/powerpoint/2010/main" val="170312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3785652"/>
          </a:xfrm>
          <a:prstGeom prst="rect">
            <a:avLst/>
          </a:prstGeom>
          <a:noFill/>
        </p:spPr>
        <p:txBody>
          <a:bodyPr wrap="square" rtlCol="0">
            <a:spAutoFit/>
          </a:bodyPr>
          <a:lstStyle/>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3:11) There is no distinction</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between Greek and Jew,</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circumcised and uncircumcised,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barbarian, Scythian,</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slave and freeman,</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but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Christ is all, and in all.</a:t>
            </a:r>
          </a:p>
        </p:txBody>
      </p:sp>
      <p:sp>
        <p:nvSpPr>
          <p:cNvPr id="5" name="Rounded Rectangle 5">
            <a:extLst>
              <a:ext uri="{FF2B5EF4-FFF2-40B4-BE49-F238E27FC236}">
                <a16:creationId xmlns:a16="http://schemas.microsoft.com/office/drawing/2014/main" id="{D9A8C802-9FBC-4288-90D4-C05453EF4067}"/>
              </a:ext>
            </a:extLst>
          </p:cNvPr>
          <p:cNvSpPr/>
          <p:nvPr/>
        </p:nvSpPr>
        <p:spPr>
          <a:xfrm>
            <a:off x="228600" y="3857142"/>
            <a:ext cx="6248400" cy="223885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Spiritual growth is based on our unbreakable bond with Christ and others.</a:t>
            </a:r>
          </a:p>
        </p:txBody>
      </p:sp>
      <p:sp>
        <p:nvSpPr>
          <p:cNvPr id="10" name="Rounded Rectangle 5">
            <a:extLst>
              <a:ext uri="{FF2B5EF4-FFF2-40B4-BE49-F238E27FC236}">
                <a16:creationId xmlns:a16="http://schemas.microsoft.com/office/drawing/2014/main" id="{D748B9B2-633A-44FD-963C-8A402F5B2A9E}"/>
              </a:ext>
            </a:extLst>
          </p:cNvPr>
          <p:cNvSpPr/>
          <p:nvPr/>
        </p:nvSpPr>
        <p:spPr>
          <a:xfrm>
            <a:off x="3265025" y="163975"/>
            <a:ext cx="8762999" cy="482498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Long-lost siblings?</a:t>
            </a:r>
          </a:p>
          <a:p>
            <a:pPr marR="0" lvl="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was one of the best things that ever happened to me in my life.”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“Long lost brothers reunite.”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WTHR</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(July 8, 2023).</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was amazing. It was unbelievable, really.”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“Finding a long-lost brother a world away.”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CityNews</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(September 1, 2023).</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 can’t really find the words to describe this feeling. It’s just a blessing to say the least.”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“Family Meets long lost brother.” </a:t>
            </a:r>
            <a:r>
              <a:rPr kumimoji="0" lang="en-US" sz="2000" b="1" i="1"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FOX 4 Now</a:t>
            </a:r>
            <a:r>
              <a:rPr kumimoji="0" lang="en-US" sz="20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(February 22, 2019).</a:t>
            </a:r>
          </a:p>
        </p:txBody>
      </p:sp>
    </p:spTree>
    <p:extLst>
      <p:ext uri="{BB962C8B-B14F-4D97-AF65-F5344CB8AC3E}">
        <p14:creationId xmlns:p14="http://schemas.microsoft.com/office/powerpoint/2010/main" val="75368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wipe(left)">
                                      <p:cBhvr>
                                        <p:cTn id="29" dur="500"/>
                                        <p:tgtEl>
                                          <p:spTgt spid="10">
                                            <p:txEl>
                                              <p:pRg st="3" end="3"/>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left)">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left)">
                                      <p:cBhvr>
                                        <p:cTn id="38" dur="500"/>
                                        <p:tgtEl>
                                          <p:spTgt spid="10">
                                            <p:txEl>
                                              <p:pRg st="5" end="5"/>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wipe(left)">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chemeClr val="accent1">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put on a heart of compassion, kindness, humility, gentleness and patience.</a:t>
            </a:r>
          </a:p>
        </p:txBody>
      </p:sp>
    </p:spTree>
    <p:extLst>
      <p:ext uri="{BB962C8B-B14F-4D97-AF65-F5344CB8AC3E}">
        <p14:creationId xmlns:p14="http://schemas.microsoft.com/office/powerpoint/2010/main" val="1841478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heart of compassion</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 kindness, humility, gentleness and patience.</a:t>
            </a:r>
          </a:p>
        </p:txBody>
      </p:sp>
      <p:sp>
        <p:nvSpPr>
          <p:cNvPr id="3" name="Rounded Rectangle 5">
            <a:extLst>
              <a:ext uri="{FF2B5EF4-FFF2-40B4-BE49-F238E27FC236}">
                <a16:creationId xmlns:a16="http://schemas.microsoft.com/office/drawing/2014/main" id="{72A71B3B-A9D5-4B7C-A8C8-FA3ECE8EFF4E}"/>
              </a:ext>
            </a:extLst>
          </p:cNvPr>
          <p:cNvSpPr/>
          <p:nvPr/>
        </p:nvSpPr>
        <p:spPr>
          <a:xfrm>
            <a:off x="131709" y="2030123"/>
            <a:ext cx="5917074" cy="391347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“Heart of compassion” </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splanchna</a:t>
            </a:r>
            <a:r>
              <a:rPr lang="en-GB" sz="36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oiktrimou</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“display of concern over another’s misfortune.”</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William Arndt et al.,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 Greek-English Lexicon of the New Testament and Other Early Christian Literature</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(Chicago: 2000), 700.</a:t>
            </a:r>
          </a:p>
        </p:txBody>
      </p:sp>
    </p:spTree>
    <p:extLst>
      <p:ext uri="{BB962C8B-B14F-4D97-AF65-F5344CB8AC3E}">
        <p14:creationId xmlns:p14="http://schemas.microsoft.com/office/powerpoint/2010/main" val="3327885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84492" y="71490"/>
            <a:ext cx="8245058" cy="2554545"/>
          </a:xfrm>
          <a:prstGeom prst="rect">
            <a:avLst/>
          </a:prstGeom>
          <a:noFill/>
        </p:spPr>
        <p:txBody>
          <a:bodyPr wrap="square" rtlCol="0">
            <a:spAutoFit/>
          </a:bodyPr>
          <a:lstStyle/>
          <a:p>
            <a:r>
              <a:rPr lang="en-US"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(Col. 3:12) </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So, as those who have been chosen of God, holy and beloved,</a:t>
            </a:r>
          </a:p>
          <a:p>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put on a </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heart of compassion</a:t>
            </a:r>
            <a:r>
              <a:rPr lang="en-GB" sz="4000" b="1" spc="-150" dirty="0">
                <a:solidFill>
                  <a:srgbClr val="6C8BA0"/>
                </a:solidFill>
                <a:effectLst>
                  <a:outerShdw blurRad="38100" dist="38100" dir="2700000" algn="tl">
                    <a:srgbClr val="000000">
                      <a:alpha val="43137"/>
                    </a:srgbClr>
                  </a:outerShdw>
                </a:effectLst>
                <a:latin typeface="Times New Roman" pitchFamily="18" charset="0"/>
                <a:cs typeface="Times New Roman" pitchFamily="18" charset="0"/>
              </a:rPr>
              <a:t>, kindness, humility, gentleness and patience.</a:t>
            </a:r>
          </a:p>
        </p:txBody>
      </p:sp>
      <p:sp>
        <p:nvSpPr>
          <p:cNvPr id="3" name="Rounded Rectangle 5">
            <a:extLst>
              <a:ext uri="{FF2B5EF4-FFF2-40B4-BE49-F238E27FC236}">
                <a16:creationId xmlns:a16="http://schemas.microsoft.com/office/drawing/2014/main" id="{72A71B3B-A9D5-4B7C-A8C8-FA3ECE8EFF4E}"/>
              </a:ext>
            </a:extLst>
          </p:cNvPr>
          <p:cNvSpPr/>
          <p:nvPr/>
        </p:nvSpPr>
        <p:spPr>
          <a:xfrm>
            <a:off x="131709" y="2030123"/>
            <a:ext cx="5917074" cy="391347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“Heart of compassion” </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splanchna</a:t>
            </a:r>
            <a:r>
              <a:rPr lang="en-GB" sz="36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oiktrimou</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“display of concern over another’s misfortune.”</a:t>
            </a:r>
            <a:endParaRPr kumimoji="0" lang="en-US" sz="36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William Arndt et al., </a:t>
            </a:r>
            <a:r>
              <a:rPr lang="en-GB" sz="24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 Greek-English Lexicon of the New Testament and Other Early Christian Literature</a:t>
            </a: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(Chicago: 2000), 700.</a:t>
            </a:r>
          </a:p>
        </p:txBody>
      </p:sp>
      <p:sp>
        <p:nvSpPr>
          <p:cNvPr id="6" name="Rounded Rectangle 5">
            <a:extLst>
              <a:ext uri="{FF2B5EF4-FFF2-40B4-BE49-F238E27FC236}">
                <a16:creationId xmlns:a16="http://schemas.microsoft.com/office/drawing/2014/main" id="{F6FA1B40-ACC6-4595-B4C8-34D74DFC07CB}"/>
              </a:ext>
            </a:extLst>
          </p:cNvPr>
          <p:cNvSpPr/>
          <p:nvPr/>
        </p:nvSpPr>
        <p:spPr>
          <a:xfrm>
            <a:off x="4754300" y="2514600"/>
            <a:ext cx="7285300" cy="384858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Ask God to help you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understand</a:t>
            </a: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lvl="0" algn="ctr">
              <a:defRPr/>
            </a:pPr>
            <a:r>
              <a:rPr lang="en-GB" sz="24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 harmonious, sympathetic, brotherly, </a:t>
            </a:r>
            <a:r>
              <a:rPr lang="en-GB" sz="2400" b="1" dirty="0" err="1">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kindhearted</a:t>
            </a:r>
            <a:r>
              <a:rPr lang="en-GB" sz="24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and humble in spirit” (1 Peter 3:8).</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that God would help you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 the feelings</a:t>
            </a: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lvl="0" algn="ctr">
              <a:defRPr/>
            </a:pPr>
            <a:r>
              <a:rPr lang="en-GB" sz="24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“Rejoice with those who rejoice, and weep with those who weep” (Romans 12:15)</a:t>
            </a:r>
          </a:p>
        </p:txBody>
      </p:sp>
    </p:spTree>
    <p:extLst>
      <p:ext uri="{BB962C8B-B14F-4D97-AF65-F5344CB8AC3E}">
        <p14:creationId xmlns:p14="http://schemas.microsoft.com/office/powerpoint/2010/main" val="36097719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2818</Words>
  <Application>Microsoft Office PowerPoint</Application>
  <PresentationFormat>Widescreen</PresentationFormat>
  <Paragraphs>280</Paragraphs>
  <Slides>44</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Calibri Light</vt:lpstr>
      <vt:lpstr>Lao UI</vt:lpstr>
      <vt:lpstr>Times New Roman</vt:lpstr>
      <vt:lpstr>Office Theme</vt:lpstr>
      <vt:lpstr>DwellDark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2025-06-10T21:34:05Z</dcterms:created>
  <dcterms:modified xsi:type="dcterms:W3CDTF">2025-06-10T21:34:12Z</dcterms:modified>
</cp:coreProperties>
</file>