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321" r:id="rId2"/>
    <p:sldId id="256" r:id="rId3"/>
    <p:sldId id="257" r:id="rId4"/>
    <p:sldId id="322" r:id="rId5"/>
    <p:sldId id="258" r:id="rId6"/>
    <p:sldId id="323" r:id="rId7"/>
    <p:sldId id="298" r:id="rId8"/>
    <p:sldId id="324" r:id="rId9"/>
    <p:sldId id="266" r:id="rId10"/>
    <p:sldId id="267" r:id="rId11"/>
    <p:sldId id="262" r:id="rId12"/>
    <p:sldId id="263" r:id="rId13"/>
    <p:sldId id="268" r:id="rId14"/>
    <p:sldId id="269" r:id="rId15"/>
    <p:sldId id="270" r:id="rId16"/>
    <p:sldId id="271" r:id="rId17"/>
    <p:sldId id="325" r:id="rId18"/>
    <p:sldId id="331" r:id="rId19"/>
    <p:sldId id="272" r:id="rId20"/>
    <p:sldId id="274" r:id="rId21"/>
    <p:sldId id="275" r:id="rId22"/>
    <p:sldId id="276" r:id="rId23"/>
    <p:sldId id="280" r:id="rId24"/>
    <p:sldId id="281" r:id="rId25"/>
    <p:sldId id="279" r:id="rId26"/>
    <p:sldId id="283" r:id="rId27"/>
    <p:sldId id="284" r:id="rId28"/>
    <p:sldId id="285" r:id="rId29"/>
    <p:sldId id="287" r:id="rId30"/>
    <p:sldId id="288" r:id="rId31"/>
    <p:sldId id="289" r:id="rId32"/>
    <p:sldId id="290" r:id="rId33"/>
    <p:sldId id="328" r:id="rId34"/>
    <p:sldId id="291" r:id="rId35"/>
    <p:sldId id="326" r:id="rId36"/>
    <p:sldId id="300" r:id="rId37"/>
    <p:sldId id="306" r:id="rId38"/>
    <p:sldId id="307" r:id="rId39"/>
    <p:sldId id="299" r:id="rId40"/>
    <p:sldId id="302" r:id="rId41"/>
    <p:sldId id="310" r:id="rId42"/>
    <p:sldId id="327" r:id="rId43"/>
    <p:sldId id="311" r:id="rId44"/>
    <p:sldId id="313" r:id="rId45"/>
    <p:sldId id="312" r:id="rId46"/>
    <p:sldId id="316" r:id="rId47"/>
    <p:sldId id="315" r:id="rId48"/>
    <p:sldId id="317" r:id="rId49"/>
    <p:sldId id="314" r:id="rId50"/>
    <p:sldId id="320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0000"/>
    <a:srgbClr val="AE5A21"/>
    <a:srgbClr val="09841A"/>
    <a:srgbClr val="497B31"/>
    <a:srgbClr val="034029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55B093-10A7-412A-9C9A-398B27D683D3}" v="1152" dt="2021-01-26T22:56:47.398"/>
    <p1510:client id="{988C61A4-F69A-411B-906D-FF97DF2437E2}" v="3" dt="2021-01-26T18:19:32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63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FEF0AC-57F3-46C3-A067-AF9767D0141E}"/>
              </a:ext>
            </a:extLst>
          </p:cNvPr>
          <p:cNvSpPr/>
          <p:nvPr/>
        </p:nvSpPr>
        <p:spPr>
          <a:xfrm>
            <a:off x="982437" y="2008415"/>
            <a:ext cx="7581900" cy="2906486"/>
          </a:xfrm>
          <a:prstGeom prst="rect">
            <a:avLst/>
          </a:prstGeom>
          <a:solidFill>
            <a:srgbClr val="000000">
              <a:alpha val="21176"/>
            </a:srgbClr>
          </a:solidFill>
          <a:ln>
            <a:solidFill>
              <a:srgbClr val="034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C4E82F-64D4-4769-BE3C-6E5329F7A7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057" y="1231220"/>
            <a:ext cx="8599715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13C1D05-4FCF-4AE8-B4DD-1BA6EC2A196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6057" y="3710895"/>
            <a:ext cx="8599715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356472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136527"/>
            <a:ext cx="1150620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75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597024"/>
            <a:ext cx="11506200" cy="4945289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345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33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31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lnSpc>
                <a:spcPct val="100000"/>
              </a:lnSpc>
              <a:defRPr sz="28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1516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5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33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31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3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27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33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31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3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27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9C7FAB-E2F8-40C1-8196-401ECEA569F9}" type="datetimeFigureOut">
              <a:rPr lang="en-US" smtClean="0"/>
              <a:pPr>
                <a:defRPr/>
              </a:pPr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1C7C-2F5C-412A-AFC0-AA2603B530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05437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136527"/>
            <a:ext cx="1150620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75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597024"/>
            <a:ext cx="11506200" cy="4945289"/>
          </a:xfrm>
        </p:spPr>
        <p:txBody>
          <a:bodyPr/>
          <a:lstStyle>
            <a:lvl1pPr>
              <a:lnSpc>
                <a:spcPct val="100000"/>
              </a:lnSpc>
              <a:defRPr sz="345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33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31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lnSpc>
                <a:spcPct val="100000"/>
              </a:lnSpc>
              <a:defRPr sz="285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8A2AE349-DB73-4021-B649-1E149B138D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43600" y="2895600"/>
            <a:ext cx="5715000" cy="2590800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>
            <a:lvl1pPr>
              <a:defRPr sz="2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0746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="" xmlns:a16="http://schemas.microsoft.com/office/drawing/2014/main" id="{B25976F8-ACF5-4FA3-8E04-2A1BC498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16801" y="6508750"/>
            <a:ext cx="40026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487754F-435A-41DC-8BB3-9512EF6173A7}" type="datetimeFigureOut">
              <a:rPr lang="en-US"/>
              <a:pPr>
                <a:defRPr/>
              </a:pPr>
              <a:t>2/1/2021</a:t>
            </a:fld>
            <a:endParaRPr lang="en-US"/>
          </a:p>
        </p:txBody>
      </p:sp>
      <p:sp>
        <p:nvSpPr>
          <p:cNvPr id="6" name="Slide Number Placeholder 10">
            <a:extLst>
              <a:ext uri="{FF2B5EF4-FFF2-40B4-BE49-F238E27FC236}">
                <a16:creationId xmlns="" xmlns:a16="http://schemas.microsoft.com/office/drawing/2014/main" id="{60DE783E-2526-459D-807B-101E9F829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18900" y="6508750"/>
            <a:ext cx="618067" cy="274638"/>
          </a:xfrm>
        </p:spPr>
        <p:txBody>
          <a:bodyPr/>
          <a:lstStyle>
            <a:lvl1pPr>
              <a:defRPr/>
            </a:lvl1pPr>
          </a:lstStyle>
          <a:p>
            <a:fld id="{F8863FFA-206C-4888-8A16-75972CF0396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="" xmlns:a16="http://schemas.microsoft.com/office/drawing/2014/main" id="{FD2CDBFB-E600-400A-96E0-57B4E6F75A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133600" y="6508750"/>
            <a:ext cx="52091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5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4D4946-39F9-42F6-A5ED-85DBF277838D}" type="datetimeFigureOut">
              <a:rPr lang="en-US" smtClean="0"/>
              <a:pPr>
                <a:defRPr/>
              </a:pPr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7B6C0-9272-4B07-906C-B997A5A28DBA}" type="slidenum">
              <a:rPr lang="en-US" altLang="en-US" smtClean="0"/>
              <a:pPr/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18511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</p:sldLayoutIdLst>
  <p:transition>
    <p:wipe dir="r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strongs?ref=GreekGK.GGK40&amp;off=3&amp;ctx=38+~%CE%B1%CC%94%CE%B3%CE%B9%CE%B1%CF%83%CE%BC%CE%BF%CC%81%CF%82+%5bhagiasmos+/hag%C2%B7ee%C2%B7as%C2%B7mos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139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>
            <a:extLst>
              <a:ext uri="{FF2B5EF4-FFF2-40B4-BE49-F238E27FC236}">
                <a16:creationId xmlns="" xmlns:a16="http://schemas.microsoft.com/office/drawing/2014/main" id="{B3D85D1F-1BF4-41FC-B47E-393B6942A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066801"/>
            <a:ext cx="8229600" cy="4525963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endParaRPr lang="en-US" altLang="en-US" sz="1150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11500"/>
              <a:t>Theory #1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8EF7F8-9E00-4AE3-A790-20370134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sz="4000" dirty="0"/>
              <a:t>God hates fun</a:t>
            </a:r>
            <a:endParaRPr lang="en-US" dirty="0">
              <a:solidFill>
                <a:srgbClr val="09841A"/>
              </a:solidFill>
            </a:endParaRPr>
          </a:p>
        </p:txBody>
      </p:sp>
      <p:pic>
        <p:nvPicPr>
          <p:cNvPr id="21507" name="Content Placeholder 6" descr="angry-god-4.jpg">
            <a:extLst>
              <a:ext uri="{FF2B5EF4-FFF2-40B4-BE49-F238E27FC236}">
                <a16:creationId xmlns="" xmlns:a16="http://schemas.microsoft.com/office/drawing/2014/main" id="{7996D35F-694B-4F70-8DFE-71304CBF09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524000"/>
            <a:ext cx="8001000" cy="5138738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FB70B-A67F-47BD-80EB-E3B1DA9D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>
              <a:defRPr/>
            </a:pPr>
            <a:r>
              <a:rPr lang="en-US" sz="4000" dirty="0"/>
              <a:t>Sex is Fun</a:t>
            </a:r>
            <a:endParaRPr lang="en-US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BCC7BF1-A936-4A73-A020-64097A33B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God3.jpg">
            <a:extLst>
              <a:ext uri="{FF2B5EF4-FFF2-40B4-BE49-F238E27FC236}">
                <a16:creationId xmlns="" xmlns:a16="http://schemas.microsoft.com/office/drawing/2014/main" id="{EF96A992-41E8-4F2A-9A24-A561EF011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945481"/>
            <a:ext cx="7772400" cy="296703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CA1497-71B2-4AAA-A668-02E8462DE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sz="4000" dirty="0"/>
              <a:t>Sex is Fun</a:t>
            </a:r>
            <a:endParaRPr lang="en-US" dirty="0">
              <a:solidFill>
                <a:srgbClr val="09841A"/>
              </a:solidFill>
            </a:endParaRPr>
          </a:p>
        </p:txBody>
      </p:sp>
      <p:pic>
        <p:nvPicPr>
          <p:cNvPr id="23555" name="Content Placeholder 5" descr="God3.jpg">
            <a:extLst>
              <a:ext uri="{FF2B5EF4-FFF2-40B4-BE49-F238E27FC236}">
                <a16:creationId xmlns="" xmlns:a16="http://schemas.microsoft.com/office/drawing/2014/main" id="{D6C18DA1-B9B6-43D7-8ACD-35025F418B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945481"/>
            <a:ext cx="7772400" cy="2967037"/>
          </a:xfrm>
        </p:spPr>
      </p:pic>
      <p:sp>
        <p:nvSpPr>
          <p:cNvPr id="4" name="Oval 3">
            <a:extLst>
              <a:ext uri="{FF2B5EF4-FFF2-40B4-BE49-F238E27FC236}">
                <a16:creationId xmlns="" xmlns:a16="http://schemas.microsoft.com/office/drawing/2014/main" id="{088A8A6B-E0F2-4FB4-88C4-323AA66D6C17}"/>
              </a:ext>
            </a:extLst>
          </p:cNvPr>
          <p:cNvSpPr/>
          <p:nvPr/>
        </p:nvSpPr>
        <p:spPr>
          <a:xfrm rot="1737591">
            <a:off x="4104551" y="2346714"/>
            <a:ext cx="686992" cy="519055"/>
          </a:xfrm>
          <a:prstGeom prst="ellipse">
            <a:avLst/>
          </a:prstGeom>
          <a:solidFill>
            <a:srgbClr val="C00000">
              <a:alpha val="4902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9B56F066-BED3-4E1D-98CB-66C18FFADC23}"/>
              </a:ext>
            </a:extLst>
          </p:cNvPr>
          <p:cNvSpPr/>
          <p:nvPr/>
        </p:nvSpPr>
        <p:spPr>
          <a:xfrm rot="1835977">
            <a:off x="4320763" y="2466218"/>
            <a:ext cx="250810" cy="229097"/>
          </a:xfrm>
          <a:prstGeom prst="ellipse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0A710650-C3E4-42BB-8052-8DEC94FC182A}"/>
              </a:ext>
            </a:extLst>
          </p:cNvPr>
          <p:cNvSpPr/>
          <p:nvPr/>
        </p:nvSpPr>
        <p:spPr>
          <a:xfrm rot="1292419">
            <a:off x="6939323" y="3540331"/>
            <a:ext cx="736481" cy="588709"/>
          </a:xfrm>
          <a:prstGeom prst="ellipse">
            <a:avLst/>
          </a:prstGeom>
          <a:solidFill>
            <a:srgbClr val="C00000">
              <a:alpha val="4902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689ACA6A-31CB-44FB-95C4-D819B0D89983}"/>
              </a:ext>
            </a:extLst>
          </p:cNvPr>
          <p:cNvSpPr/>
          <p:nvPr/>
        </p:nvSpPr>
        <p:spPr>
          <a:xfrm rot="1592607">
            <a:off x="7162349" y="3690005"/>
            <a:ext cx="305699" cy="250669"/>
          </a:xfrm>
          <a:prstGeom prst="ellipse">
            <a:avLst/>
          </a:prstGeom>
          <a:solidFill>
            <a:schemeClr val="tx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60" name="TextBox 9">
            <a:extLst>
              <a:ext uri="{FF2B5EF4-FFF2-40B4-BE49-F238E27FC236}">
                <a16:creationId xmlns="" xmlns:a16="http://schemas.microsoft.com/office/drawing/2014/main" id="{CCB6FA33-95F3-49D5-A144-E6812B451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029200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+mj-lt"/>
              </a:rPr>
              <a:t>Therefore, God is very angry about sex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48F80D-8E2D-4E20-9FFA-72B7696F4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sz="5400" dirty="0"/>
              <a:t>Rebuttal</a:t>
            </a:r>
            <a:endParaRPr lang="en-US" sz="5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9" name="Content Placeholder 2">
            <a:extLst>
              <a:ext uri="{FF2B5EF4-FFF2-40B4-BE49-F238E27FC236}">
                <a16:creationId xmlns="" xmlns:a16="http://schemas.microsoft.com/office/drawing/2014/main" id="{DE89C372-2290-4019-A8C7-54AA121BA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God created Men, and Women, and all their parts</a:t>
            </a:r>
          </a:p>
          <a:p>
            <a:pPr eaLnBrk="1" hangingPunct="1"/>
            <a:r>
              <a:rPr lang="en-US" altLang="en-US" sz="4000" dirty="0"/>
              <a:t>God commands sex in the Bible</a:t>
            </a:r>
          </a:p>
          <a:p>
            <a:pPr lvl="1" eaLnBrk="1" hangingPunct="1"/>
            <a:r>
              <a:rPr lang="en-US" altLang="en-US" sz="4400" dirty="0"/>
              <a:t>“As for you, be fruitful and multiply; Populate the earth abundantly and multiply in it.”  		</a:t>
            </a:r>
            <a:r>
              <a:rPr lang="en-US" altLang="en-US" sz="3600" dirty="0"/>
              <a:t>		-Genesis 9:7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5C06B2-56FB-402A-B4FD-B078E304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5603" name="Content Placeholder 2">
            <a:extLst>
              <a:ext uri="{FF2B5EF4-FFF2-40B4-BE49-F238E27FC236}">
                <a16:creationId xmlns="" xmlns:a16="http://schemas.microsoft.com/office/drawing/2014/main" id="{6C776252-16D3-4C56-84DE-95AA599B6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066801"/>
            <a:ext cx="8229600" cy="4525963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endParaRPr lang="en-US" altLang="en-US" sz="1150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11500"/>
              <a:t>Theory #2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5B033E-FA58-4328-A227-BDA7B704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>
              <a:defRPr/>
            </a:pPr>
            <a:r>
              <a:rPr lang="en-US" sz="3600" dirty="0"/>
              <a:t>Sex is only for procreation</a:t>
            </a:r>
            <a:endParaRPr lang="en-US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="" xmlns:a16="http://schemas.microsoft.com/office/drawing/2014/main" id="{F221FCB0-A0CF-427C-BA10-F9BC03F2C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God created sex, but not to enjoy only to make babies.</a:t>
            </a:r>
          </a:p>
          <a:p>
            <a:pPr eaLnBrk="1" hangingPunct="1"/>
            <a:r>
              <a:rPr lang="en-US" altLang="en-US" sz="3600" dirty="0"/>
              <a:t>We are to make as many babies as possible enjoying it as little as possible during our time here on earth.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5B033E-FA58-4328-A227-BDA7B7040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 anchor="ctr">
            <a:normAutofit/>
          </a:bodyPr>
          <a:lstStyle/>
          <a:p>
            <a:pPr marL="54864">
              <a:defRPr/>
            </a:pPr>
            <a:r>
              <a:rPr lang="en-US"/>
              <a:t>Sex is only for procreation</a:t>
            </a:r>
          </a:p>
        </p:txBody>
      </p:sp>
      <p:pic>
        <p:nvPicPr>
          <p:cNvPr id="4" name="Picture 3" descr="A picture containing person, clothing, wearing, red&#10;&#10;Description automatically generated">
            <a:extLst>
              <a:ext uri="{FF2B5EF4-FFF2-40B4-BE49-F238E27FC236}">
                <a16:creationId xmlns="" xmlns:a16="http://schemas.microsoft.com/office/drawing/2014/main" id="{902A515E-4DD2-4608-8A5C-A64FD1E8C41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2" r="1631" b="-1"/>
          <a:stretch/>
        </p:blipFill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6627" name="Content Placeholder 2">
            <a:extLst>
              <a:ext uri="{FF2B5EF4-FFF2-40B4-BE49-F238E27FC236}">
                <a16:creationId xmlns="" xmlns:a16="http://schemas.microsoft.com/office/drawing/2014/main" id="{F221FCB0-A0CF-427C-BA10-F9BC03F2C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7995321C-28AA-4850-9B92-A6E63177BD4D}"/>
              </a:ext>
            </a:extLst>
          </p:cNvPr>
          <p:cNvSpPr/>
          <p:nvPr/>
        </p:nvSpPr>
        <p:spPr bwMode="auto">
          <a:xfrm>
            <a:off x="6400800" y="2972594"/>
            <a:ext cx="2286000" cy="2209006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0488" tIns="44450" rIns="90488" bIns="44450" rtlCol="0" anchor="ctr"/>
          <a:lstStyle/>
          <a:p>
            <a:pPr algn="ctr" eaLnBrk="0" hangingPunct="0">
              <a:lnSpc>
                <a:spcPct val="70000"/>
              </a:lnSpc>
              <a:spcBef>
                <a:spcPct val="50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Lao UI" panose="020B0502040204020203" pitchFamily="34" charset="0"/>
                <a:cs typeface="Lao UI" panose="020B0502040204020203" pitchFamily="34" charset="0"/>
              </a:rPr>
              <a:t>I hate God</a:t>
            </a: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D99911C0-B5D5-4832-9230-E46360A72190}"/>
              </a:ext>
            </a:extLst>
          </p:cNvPr>
          <p:cNvSpPr/>
          <p:nvPr/>
        </p:nvSpPr>
        <p:spPr bwMode="auto">
          <a:xfrm>
            <a:off x="8839200" y="3048000"/>
            <a:ext cx="2362200" cy="21336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0488" tIns="44450" rIns="90488" bIns="44450" rtlCol="0" anchor="ctr"/>
          <a:lstStyle/>
          <a:p>
            <a:pPr algn="ctr" eaLnBrk="0" hangingPunct="0">
              <a:lnSpc>
                <a:spcPct val="70000"/>
              </a:lnSpc>
              <a:spcBef>
                <a:spcPct val="50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Lao UI" panose="020B0502040204020203" pitchFamily="34" charset="0"/>
                <a:cs typeface="Lao UI" panose="020B0502040204020203" pitchFamily="34" charset="0"/>
              </a:rPr>
              <a:t>I hate men</a:t>
            </a:r>
          </a:p>
        </p:txBody>
      </p:sp>
    </p:spTree>
    <p:extLst>
      <p:ext uri="{BB962C8B-B14F-4D97-AF65-F5344CB8AC3E}">
        <p14:creationId xmlns:p14="http://schemas.microsoft.com/office/powerpoint/2010/main" val="419286126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5B033E-FA58-4328-A227-BDA7B7040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 anchor="ctr">
            <a:normAutofit/>
          </a:bodyPr>
          <a:lstStyle/>
          <a:p>
            <a:pPr marL="54864">
              <a:defRPr/>
            </a:pPr>
            <a:r>
              <a:rPr lang="en-US"/>
              <a:t>Sex is only for procreation</a:t>
            </a:r>
          </a:p>
        </p:txBody>
      </p:sp>
      <p:pic>
        <p:nvPicPr>
          <p:cNvPr id="4" name="Picture 3" descr="A picture containing person, clothing, wearing, red&#10;&#10;Description automatically generated">
            <a:extLst>
              <a:ext uri="{FF2B5EF4-FFF2-40B4-BE49-F238E27FC236}">
                <a16:creationId xmlns="" xmlns:a16="http://schemas.microsoft.com/office/drawing/2014/main" id="{902A515E-4DD2-4608-8A5C-A64FD1E8C41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2" r="1631" b="-1"/>
          <a:stretch/>
        </p:blipFill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6627" name="Content Placeholder 2">
            <a:extLst>
              <a:ext uri="{FF2B5EF4-FFF2-40B4-BE49-F238E27FC236}">
                <a16:creationId xmlns="" xmlns:a16="http://schemas.microsoft.com/office/drawing/2014/main" id="{F221FCB0-A0CF-427C-BA10-F9BC03F2C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7995321C-28AA-4850-9B92-A6E63177BD4D}"/>
              </a:ext>
            </a:extLst>
          </p:cNvPr>
          <p:cNvSpPr/>
          <p:nvPr/>
        </p:nvSpPr>
        <p:spPr bwMode="auto">
          <a:xfrm>
            <a:off x="7010400" y="3010786"/>
            <a:ext cx="2286000" cy="2209006"/>
          </a:xfrm>
          <a:prstGeom prst="ellipse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0488" tIns="44450" rIns="90488" bIns="44450" rtlCol="0" anchor="ctr"/>
          <a:lstStyle/>
          <a:p>
            <a:pPr algn="ctr" eaLnBrk="0" hangingPunct="0">
              <a:lnSpc>
                <a:spcPct val="70000"/>
              </a:lnSpc>
              <a:spcBef>
                <a:spcPct val="5000"/>
              </a:spcBef>
            </a:pP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D99911C0-B5D5-4832-9230-E46360A72190}"/>
              </a:ext>
            </a:extLst>
          </p:cNvPr>
          <p:cNvSpPr/>
          <p:nvPr/>
        </p:nvSpPr>
        <p:spPr bwMode="auto">
          <a:xfrm>
            <a:off x="7848600" y="3048000"/>
            <a:ext cx="2362200" cy="2133600"/>
          </a:xfrm>
          <a:prstGeom prst="ellipse">
            <a:avLst/>
          </a:prstGeom>
          <a:solidFill>
            <a:srgbClr val="ED7D31">
              <a:alpha val="50196"/>
            </a:srgb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0488" tIns="44450" rIns="90488" bIns="44450" rtlCol="0" anchor="ctr"/>
          <a:lstStyle/>
          <a:p>
            <a:pPr algn="ctr" eaLnBrk="0" hangingPunct="0">
              <a:lnSpc>
                <a:spcPct val="70000"/>
              </a:lnSpc>
              <a:spcBef>
                <a:spcPct val="5000"/>
              </a:spcBef>
            </a:pPr>
            <a:endParaRPr lang="en-US" sz="4400" b="1" dirty="0">
              <a:effectLst>
                <a:outerShdw blurRad="38100" dist="38100" dir="2700000" algn="tl">
                  <a:srgbClr val="000000"/>
                </a:outerShdw>
              </a:effectLst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5F55556-AB09-43D4-873D-E55EA858774F}"/>
              </a:ext>
            </a:extLst>
          </p:cNvPr>
          <p:cNvSpPr txBox="1"/>
          <p:nvPr/>
        </p:nvSpPr>
        <p:spPr>
          <a:xfrm>
            <a:off x="8153400" y="3362984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 hate </a:t>
            </a:r>
          </a:p>
          <a:p>
            <a:r>
              <a:rPr lang="en-US" sz="2400" dirty="0">
                <a:solidFill>
                  <a:schemeClr val="bg1"/>
                </a:solidFill>
              </a:rPr>
              <a:t>God and Men</a:t>
            </a:r>
          </a:p>
        </p:txBody>
      </p:sp>
    </p:spTree>
    <p:extLst>
      <p:ext uri="{BB962C8B-B14F-4D97-AF65-F5344CB8AC3E}">
        <p14:creationId xmlns:p14="http://schemas.microsoft.com/office/powerpoint/2010/main" val="3141246053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14CD62-355B-4E86-8EC2-C5060D33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>
              <a:defRPr/>
            </a:pPr>
            <a:r>
              <a:rPr lang="en-US" sz="5400" dirty="0"/>
              <a:t>Rebuttal</a:t>
            </a:r>
            <a:endParaRPr lang="en-US" sz="5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7651" name="Content Placeholder 2">
            <a:extLst>
              <a:ext uri="{FF2B5EF4-FFF2-40B4-BE49-F238E27FC236}">
                <a16:creationId xmlns="" xmlns:a16="http://schemas.microsoft.com/office/drawing/2014/main" id="{14026426-9C94-4A0E-BEA5-88B8414AC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The Bible clearly states that sex is about MORE than procreation</a:t>
            </a:r>
          </a:p>
          <a:p>
            <a:pPr lvl="1" eaLnBrk="1" hangingPunct="1"/>
            <a:r>
              <a:rPr lang="en-US" altLang="en-US" sz="4400"/>
              <a:t>It’s about unity</a:t>
            </a:r>
          </a:p>
          <a:p>
            <a:pPr lvl="1" eaLnBrk="1" hangingPunct="1">
              <a:buFontTx/>
              <a:buNone/>
            </a:pPr>
            <a:endParaRPr lang="en-US" altLang="en-US" sz="30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4CAFC3-6802-4678-BDD5-BF65FBACB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7200" dirty="0"/>
              <a:t>1 </a:t>
            </a:r>
            <a:r>
              <a:rPr lang="en-US" sz="7200" dirty="0" smtClean="0"/>
              <a:t>Thess. </a:t>
            </a:r>
            <a:r>
              <a:rPr lang="en-US" sz="7200" dirty="0"/>
              <a:t>4</a:t>
            </a:r>
            <a:endParaRPr lang="en-US" sz="7200" dirty="0">
              <a:solidFill>
                <a:srgbClr val="09841A"/>
              </a:solidFill>
            </a:endParaRPr>
          </a:p>
        </p:txBody>
      </p:sp>
      <p:sp>
        <p:nvSpPr>
          <p:cNvPr id="13315" name="Subtitle 2">
            <a:extLst>
              <a:ext uri="{FF2B5EF4-FFF2-40B4-BE49-F238E27FC236}">
                <a16:creationId xmlns="" xmlns:a16="http://schemas.microsoft.com/office/drawing/2014/main" id="{23DB8233-C846-4069-9C50-A3AFB637A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057" y="3710895"/>
            <a:ext cx="8599715" cy="70870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600" dirty="0"/>
              <a:t>God’s </a:t>
            </a:r>
            <a:r>
              <a:rPr lang="en-US" altLang="en-US" sz="3600" dirty="0" smtClean="0"/>
              <a:t>View </a:t>
            </a:r>
            <a:r>
              <a:rPr lang="en-US" altLang="en-US" sz="3600"/>
              <a:t>on </a:t>
            </a:r>
            <a:r>
              <a:rPr lang="en-US" altLang="en-US" sz="3600" smtClean="0"/>
              <a:t>Sexuality</a:t>
            </a:r>
            <a:endParaRPr lang="en-US" altLang="en-US" sz="3600" dirty="0"/>
          </a:p>
        </p:txBody>
      </p:sp>
      <p:pic>
        <p:nvPicPr>
          <p:cNvPr id="13316" name="Picture 3" descr="PG_high.gif">
            <a:extLst>
              <a:ext uri="{FF2B5EF4-FFF2-40B4-BE49-F238E27FC236}">
                <a16:creationId xmlns="" xmlns:a16="http://schemas.microsoft.com/office/drawing/2014/main" id="{8F833660-409A-42BF-A102-620B112F45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486400"/>
            <a:ext cx="247978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8459A7-4031-4FF5-86EB-FE8FDA8CD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>
              <a:defRPr/>
            </a:pPr>
            <a:r>
              <a:rPr lang="en-US" sz="5400" dirty="0"/>
              <a:t>Rebuttal</a:t>
            </a:r>
            <a:endParaRPr lang="en-US" sz="5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9699" name="Content Placeholder 2">
            <a:extLst>
              <a:ext uri="{FF2B5EF4-FFF2-40B4-BE49-F238E27FC236}">
                <a16:creationId xmlns="" xmlns:a16="http://schemas.microsoft.com/office/drawing/2014/main" id="{4F3DFE20-AB55-49DA-B285-825721CB1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/>
              <a:t>Gen. 2:24 For this reason a man shall leave his father and his mother, and be joined to his wife; and </a:t>
            </a:r>
            <a:r>
              <a:rPr lang="en-US" altLang="en-US" sz="3600" u="sng"/>
              <a:t>they shall become one flesh</a:t>
            </a:r>
            <a:r>
              <a:rPr lang="en-US" altLang="en-US" sz="3600"/>
              <a:t>.  25 And the man and his wife were both naked and were not ashamed.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/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2C9050-FB13-4DE1-8672-0709F925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>
              <a:defRPr/>
            </a:pPr>
            <a:r>
              <a:rPr lang="en-US" sz="5400" dirty="0"/>
              <a:t>Rebuttal</a:t>
            </a:r>
            <a:endParaRPr lang="en-US" sz="5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0723" name="Content Placeholder 2">
            <a:extLst>
              <a:ext uri="{FF2B5EF4-FFF2-40B4-BE49-F238E27FC236}">
                <a16:creationId xmlns="" xmlns:a16="http://schemas.microsoft.com/office/drawing/2014/main" id="{6906E65A-60F6-4EFF-917F-A8F6FE275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4800" dirty="0"/>
              <a:t>Jesus’ commentary on Genesis 2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dirty="0"/>
              <a:t> Matt 19:6 “So they are no longer two, but one flesh. What therefore God has joined together, let no man separate.”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D78CD7-E51F-4FE1-A3E4-3142FF707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>
              <a:defRPr/>
            </a:pPr>
            <a:r>
              <a:rPr lang="en-US" sz="5400" dirty="0"/>
              <a:t>Rebuttal</a:t>
            </a:r>
            <a:endParaRPr lang="en-US" sz="5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1747" name="Content Placeholder 2">
            <a:extLst>
              <a:ext uri="{FF2B5EF4-FFF2-40B4-BE49-F238E27FC236}">
                <a16:creationId xmlns="" xmlns:a16="http://schemas.microsoft.com/office/drawing/2014/main" id="{4771A01E-2FEC-4446-9493-6528FECC5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The Bible clearly states that sex is about MORE than procreation</a:t>
            </a:r>
          </a:p>
          <a:p>
            <a:pPr lvl="1" eaLnBrk="1" hangingPunct="1"/>
            <a:r>
              <a:rPr lang="en-US" altLang="en-US" sz="4000"/>
              <a:t>It’s about unity</a:t>
            </a:r>
          </a:p>
          <a:p>
            <a:pPr lvl="1" eaLnBrk="1" hangingPunct="1"/>
            <a:r>
              <a:rPr lang="en-US" altLang="en-US" sz="4000"/>
              <a:t>A physical expression of love between a husband and wife</a:t>
            </a:r>
          </a:p>
          <a:p>
            <a:pPr lvl="1" eaLnBrk="1" hangingPunct="1">
              <a:buFontTx/>
              <a:buNone/>
            </a:pPr>
            <a:endParaRPr lang="en-US" altLang="en-US" sz="300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EBD9EF-1FFF-4E39-B142-B839D8DC9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sz="4800" dirty="0"/>
              <a:t>Song of Solomon</a:t>
            </a:r>
            <a:endParaRPr lang="en-US" sz="4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3795" name="Content Placeholder 2">
            <a:extLst>
              <a:ext uri="{FF2B5EF4-FFF2-40B4-BE49-F238E27FC236}">
                <a16:creationId xmlns="" xmlns:a16="http://schemas.microsoft.com/office/drawing/2014/main" id="{DAB1AA77-BE9B-4848-8AB0-7CF5C5127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dirty="0"/>
              <a:t>So. 7:6  How beautiful you are and how pleasing, O love, with your delights!   Your stature is like that of the palm, and your breasts like clusters of fruit</a:t>
            </a:r>
            <a:r>
              <a:rPr lang="en-US" altLang="en-US" sz="3600" dirty="0" smtClean="0"/>
              <a:t>. 8</a:t>
            </a:r>
            <a:r>
              <a:rPr lang="en-US" altLang="en-US" sz="3600" dirty="0"/>
              <a:t> I said, “I will climb the palm tree; I will take hold of its fruit.”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44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4400" dirty="0"/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B56DBF-A26F-409A-B818-2FF0DD85C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1 Corinthians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="" xmlns:a16="http://schemas.microsoft.com/office/drawing/2014/main" id="{F771B76C-B4D0-4175-9404-2570FCE25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/>
              <a:t>1 Cor. 7:5  Stop depriving one another, except by agreement for a time, so that you may devote yourselves to prayer, and come together again so that Satan will not tempt you because of your lack of self-control.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/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43218C-E7E0-4F70-A1B5-0CD55409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5843" name="Content Placeholder 2">
            <a:extLst>
              <a:ext uri="{FF2B5EF4-FFF2-40B4-BE49-F238E27FC236}">
                <a16:creationId xmlns="" xmlns:a16="http://schemas.microsoft.com/office/drawing/2014/main" id="{60355FF9-3648-4936-A0E2-4B903E6EE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/>
              <a:t>Theory #1- God Hates Sex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/>
              <a:t>Theory #2- Sex is only for Procreation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/>
          </a:p>
          <a:p>
            <a:pPr eaLnBrk="1" hangingPunct="1"/>
            <a:r>
              <a:rPr lang="en-US" altLang="en-US" sz="3600"/>
              <a:t>Are wrong because they are unbiblical and don’t give sexuality it’s proper God given place.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7CC39E-30EC-4678-8391-687B58E4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6867" name="Content Placeholder 2">
            <a:extLst>
              <a:ext uri="{FF2B5EF4-FFF2-40B4-BE49-F238E27FC236}">
                <a16:creationId xmlns="" xmlns:a16="http://schemas.microsoft.com/office/drawing/2014/main" id="{2099B990-EEB0-47A4-9468-F2E9749BA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066801"/>
            <a:ext cx="8229600" cy="4525963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endParaRPr lang="en-US" altLang="en-US" sz="1150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11500"/>
              <a:t>Theory #3</a:t>
            </a:r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5136B1-A443-443A-88FE-A98D06D68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God wants only good things for us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="" xmlns:a16="http://schemas.microsoft.com/office/drawing/2014/main" id="{FED76CBF-92C5-4F8E-9C64-F0145ED8A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God created sex as an extremely powerful, wonderful and meaningful expression.</a:t>
            </a:r>
          </a:p>
          <a:p>
            <a:pPr eaLnBrk="1" hangingPunct="1"/>
            <a:r>
              <a:rPr lang="en-US" altLang="en-US" sz="3600" dirty="0"/>
              <a:t>It is </a:t>
            </a:r>
            <a:r>
              <a:rPr lang="en-US" altLang="en-US" sz="3600" dirty="0" smtClean="0"/>
              <a:t>Physical</a:t>
            </a:r>
            <a:r>
              <a:rPr lang="en-US" altLang="en-US" sz="3600" dirty="0"/>
              <a:t>, Emotional, and Spiritual</a:t>
            </a:r>
          </a:p>
          <a:p>
            <a:pPr eaLnBrk="1" hangingPunct="1"/>
            <a:r>
              <a:rPr lang="en-US" altLang="en-US" sz="3600" dirty="0"/>
              <a:t>It is good!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8CD549-A1AC-41EF-A790-0CC8DC952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/>
              <a:t>God wants only good things for us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="" xmlns:a16="http://schemas.microsoft.com/office/drawing/2014/main" id="{F70072AF-2291-4960-A912-BD4822AE0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The Bible sanctions sex as much more than procreation</a:t>
            </a:r>
          </a:p>
          <a:p>
            <a:pPr eaLnBrk="1" hangingPunct="1"/>
            <a:r>
              <a:rPr lang="en-US" altLang="en-US" sz="3600" dirty="0"/>
              <a:t>Like any father our spiritual Father wants only good things for His children</a:t>
            </a:r>
          </a:p>
          <a:p>
            <a:pPr eaLnBrk="1" hangingPunct="1"/>
            <a:r>
              <a:rPr lang="en-US" altLang="en-US" sz="3600" dirty="0"/>
              <a:t>Sex outside of marriage is BAD for us!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37A9DF-C19B-4EBA-9899-9B3D54F1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1 Corinthians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="" xmlns:a16="http://schemas.microsoft.com/office/drawing/2014/main" id="{BD97666C-C2C6-4A3B-9477-FC2151E6F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/>
              <a:t>1 Cor.6:18 Flee immorality. Every </a:t>
            </a:r>
            <a:r>
              <a:rPr lang="en-US" altLang="en-US" sz="3600" i="1"/>
              <a:t>other </a:t>
            </a:r>
            <a:r>
              <a:rPr lang="en-US" altLang="en-US" sz="3600"/>
              <a:t>sin that a man commits is outside the body, but the immoral man sins against his own body.19  Or do you not know that your body is a temple of the Holy Spirit who is in you, whom you have from God, and that you are not your own?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DF4D13-878C-4647-A61F-C9AB7634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sz="4000" dirty="0"/>
              <a:t>Last Time</a:t>
            </a:r>
            <a:endParaRPr lang="en-US" dirty="0">
              <a:solidFill>
                <a:srgbClr val="09841A"/>
              </a:solidFill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="" xmlns:a16="http://schemas.microsoft.com/office/drawing/2014/main" id="{AA096DB7-3307-48BB-B7C0-C4B0D2C76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Mature Christian Love</a:t>
            </a:r>
          </a:p>
          <a:p>
            <a:pPr lvl="1"/>
            <a:r>
              <a:rPr lang="en-US" altLang="en-US" sz="3450" dirty="0"/>
              <a:t>Close but willing to let go</a:t>
            </a:r>
          </a:p>
          <a:p>
            <a:pPr lvl="1"/>
            <a:r>
              <a:rPr lang="en-US" altLang="en-US" sz="3450" dirty="0"/>
              <a:t>Serving but willing to be served</a:t>
            </a:r>
          </a:p>
          <a:p>
            <a:pPr lvl="1"/>
            <a:r>
              <a:rPr lang="en-US" altLang="en-US" sz="3450" dirty="0"/>
              <a:t>Inward and outward facing</a:t>
            </a:r>
          </a:p>
          <a:p>
            <a:pPr lvl="1"/>
            <a:r>
              <a:rPr lang="en-US" altLang="en-US" sz="3450" dirty="0"/>
              <a:t>Christ centered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CD0467-1FEC-44AD-BDCC-84023F0D6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1 Corinthians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="" xmlns:a16="http://schemas.microsoft.com/office/drawing/2014/main" id="{6E2EDA83-701D-455A-A9F5-98D3EE991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Sexual immorality is singled out as a particularly damaging sin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89CD8-B826-4E3C-8020-765BA7BE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Biblical Sexuality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="" xmlns:a16="http://schemas.microsoft.com/office/drawing/2014/main" id="{68DEDE33-ECCC-41D1-8F28-CEE4A2C5E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Sex creates such a powerful union between people, once we have it we are not supposed to be torn apart</a:t>
            </a:r>
          </a:p>
          <a:p>
            <a:pPr eaLnBrk="1" hangingPunct="1"/>
            <a:endParaRPr lang="en-US" altLang="en-US" sz="3600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1089F7-0DC2-471F-9D8C-4F2D6D8F2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1 Thess.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="" xmlns:a16="http://schemas.microsoft.com/office/drawing/2014/main" id="{E3D94A81-EA91-4E6A-8B64-5CBFDC228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none" strike="noStrike" dirty="0">
                <a:effectLst/>
              </a:rPr>
              <a:t>4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Then each of you will control his own body and live-in holiness and honor—</a:t>
            </a:r>
            <a:r>
              <a:rPr lang="en-US" sz="4400" b="1" u="none" strike="noStrike" dirty="0">
                <a:effectLst/>
              </a:rPr>
              <a:t>5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not in lustful passion like the pagans who do not know God and his ways.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4400" dirty="0"/>
          </a:p>
        </p:txBody>
      </p:sp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178D80-7FFB-4D1D-B642-BB96B15F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Sexual Immorality causes a LOT of our problems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E1A216DB-2635-4867-84C6-679D9EE3DB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/>
              <a:t>Pedophilia</a:t>
            </a:r>
          </a:p>
          <a:p>
            <a:r>
              <a:rPr lang="en-US" altLang="en-US" sz="4400" dirty="0"/>
              <a:t>Abortion</a:t>
            </a:r>
          </a:p>
          <a:p>
            <a:r>
              <a:rPr lang="en-US" altLang="en-US" sz="4400" dirty="0"/>
              <a:t>Sex Trafficking</a:t>
            </a:r>
          </a:p>
          <a:p>
            <a:r>
              <a:rPr lang="en-US" altLang="en-US" sz="4400" dirty="0"/>
              <a:t>Rape</a:t>
            </a:r>
          </a:p>
          <a:p>
            <a:pPr marL="0" indent="0">
              <a:buNone/>
            </a:pPr>
            <a:endParaRPr lang="en-US" altLang="en-US" sz="4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D46D4C3-3F9A-4816-B810-CAA6DA3673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Prostitution</a:t>
            </a:r>
          </a:p>
          <a:p>
            <a:r>
              <a:rPr lang="en-US" altLang="en-US" sz="4000" dirty="0"/>
              <a:t>Adultery</a:t>
            </a:r>
          </a:p>
          <a:p>
            <a:r>
              <a:rPr lang="en-US" altLang="en-US" sz="4000" dirty="0"/>
              <a:t>Divorce</a:t>
            </a:r>
          </a:p>
          <a:p>
            <a:r>
              <a:rPr lang="en-US" altLang="en-US" sz="4000" dirty="0"/>
              <a:t>Pornography</a:t>
            </a:r>
          </a:p>
          <a:p>
            <a:endParaRPr lang="en-US" alt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9551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BC0EEA-7677-4251-A85C-5138DA28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Biblical Sexuality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="" xmlns:a16="http://schemas.microsoft.com/office/drawing/2014/main" id="{FFC161D7-A1D7-4983-BAD5-F359FFEF7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Obviously, our culture see’s things differently</a:t>
            </a:r>
          </a:p>
          <a:p>
            <a:pPr lvl="1" eaLnBrk="1" hangingPunct="1"/>
            <a:r>
              <a:rPr lang="en-US" altLang="en-US" sz="3500" dirty="0"/>
              <a:t>Statistics show over 80% of Americans have sex before marriage.</a:t>
            </a:r>
          </a:p>
          <a:p>
            <a:pPr lvl="1" eaLnBrk="1" hangingPunct="1"/>
            <a:r>
              <a:rPr lang="en-US" altLang="en-US" sz="3500" dirty="0"/>
              <a:t>It is estimated Americans spend upwards of 15 billion dollars a year on porn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BC0EEA-7677-4251-A85C-5138DA28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Biblical Sexuality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="" xmlns:a16="http://schemas.microsoft.com/office/drawing/2014/main" id="{FFC161D7-A1D7-4983-BAD5-F359FFEF7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Obviously our culture see’s things differently</a:t>
            </a:r>
          </a:p>
          <a:p>
            <a:pPr lvl="1" eaLnBrk="1" hangingPunct="1"/>
            <a:r>
              <a:rPr lang="en-US" altLang="en-US" sz="3500" dirty="0"/>
              <a:t>Statistics show over 80% of Americans have sex before marriage.</a:t>
            </a:r>
          </a:p>
          <a:p>
            <a:pPr lvl="1" eaLnBrk="1" hangingPunct="1"/>
            <a:r>
              <a:rPr lang="en-US" altLang="en-US" sz="3500" dirty="0"/>
              <a:t>It is estimated Americans spend upwards of 15 billion dollars a year on porn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6D8713C-8122-4096-9D19-EAEDCBD299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739"/>
          <a:stretch/>
        </p:blipFill>
        <p:spPr>
          <a:xfrm>
            <a:off x="770238" y="1143001"/>
            <a:ext cx="8537656" cy="44195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092E3B8-26C1-4D72-982A-B292C6204B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759"/>
          <a:stretch/>
        </p:blipFill>
        <p:spPr>
          <a:xfrm>
            <a:off x="761999" y="1933402"/>
            <a:ext cx="8537657" cy="378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82569"/>
      </p:ext>
    </p:extLst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4D402A-3E3F-4B13-B2E1-D1373BD28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Biblical Sexuality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="" xmlns:a16="http://schemas.microsoft.com/office/drawing/2014/main" id="{12E72CC1-83CE-406F-A3C0-C34F4DAB1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Obviously, our culture see’s things differently</a:t>
            </a:r>
          </a:p>
          <a:p>
            <a:pPr lvl="1" eaLnBrk="1" hangingPunct="1"/>
            <a:r>
              <a:rPr lang="en-US" altLang="en-US" sz="3500" dirty="0"/>
              <a:t>Sex is considered no big deal!</a:t>
            </a:r>
          </a:p>
          <a:p>
            <a:pPr lvl="1" eaLnBrk="1" hangingPunct="1"/>
            <a:r>
              <a:rPr lang="en-US" altLang="en-US" sz="3500" dirty="0"/>
              <a:t>People constantly hook up, break</a:t>
            </a:r>
            <a:r>
              <a:rPr lang="en-US" altLang="en-US" sz="3500" dirty="0">
                <a:sym typeface="Wingdings" panose="05000000000000000000" pitchFamily="2" charset="2"/>
              </a:rPr>
              <a:t> up, and move on.</a:t>
            </a:r>
          </a:p>
          <a:p>
            <a:pPr lvl="1" eaLnBrk="1" hangingPunct="1"/>
            <a:r>
              <a:rPr lang="en-US" altLang="en-US" sz="3600" dirty="0"/>
              <a:t>70% of all couples cohabitate before marriage</a:t>
            </a:r>
          </a:p>
          <a:p>
            <a:pPr lvl="1" eaLnBrk="1" hangingPunct="1">
              <a:buFontTx/>
              <a:buNone/>
            </a:pPr>
            <a:endParaRPr lang="en-US" altLang="en-US" sz="3500" dirty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35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164C80-56CD-4FB7-A1D2-B5895367A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Biblical Sexuality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="" xmlns:a16="http://schemas.microsoft.com/office/drawing/2014/main" id="{7F578C18-8816-4D03-BD6A-FBD84A161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Obviously, our culture see’s things differently</a:t>
            </a:r>
          </a:p>
          <a:p>
            <a:pPr lvl="1" eaLnBrk="1" hangingPunct="1"/>
            <a:r>
              <a:rPr lang="en-US" altLang="en-US" sz="3500" dirty="0"/>
              <a:t>The Bible is old fashioned</a:t>
            </a:r>
          </a:p>
          <a:p>
            <a:pPr lvl="1" eaLnBrk="1" hangingPunct="1"/>
            <a:r>
              <a:rPr lang="en-US" altLang="en-US" sz="3500" dirty="0"/>
              <a:t>The sex stuff only applies to their ancient culture not ours!</a:t>
            </a:r>
            <a:endParaRPr lang="en-US" altLang="en-US" sz="3600" dirty="0"/>
          </a:p>
          <a:p>
            <a:pPr lvl="1" eaLnBrk="1" hangingPunct="1">
              <a:buFontTx/>
              <a:buNone/>
            </a:pPr>
            <a:endParaRPr lang="en-US" altLang="en-US" sz="3500" dirty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35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A540FC-F664-41AA-B0C4-08FD6EE5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Biblical Sexuality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="" xmlns:a16="http://schemas.microsoft.com/office/drawing/2014/main" id="{3EC7977A-9C1F-4A7F-98F1-B54BE0BE0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Obviously, our culture see’s things differently</a:t>
            </a:r>
          </a:p>
          <a:p>
            <a:pPr lvl="1" eaLnBrk="1" hangingPunct="1"/>
            <a:r>
              <a:rPr lang="en-US" altLang="en-US" sz="3500" dirty="0"/>
              <a:t>The Bible is old fashioned</a:t>
            </a:r>
          </a:p>
          <a:p>
            <a:pPr lvl="1" eaLnBrk="1" hangingPunct="1"/>
            <a:r>
              <a:rPr lang="en-US" altLang="en-US" sz="3500" dirty="0"/>
              <a:t>The sex stuff only applies to their ancient culture not ours!</a:t>
            </a:r>
            <a:endParaRPr lang="en-US" altLang="en-US" sz="3600" dirty="0"/>
          </a:p>
          <a:p>
            <a:pPr lvl="1" eaLnBrk="1" hangingPunct="1">
              <a:buFontTx/>
              <a:buNone/>
            </a:pPr>
            <a:endParaRPr lang="en-US" altLang="en-US" sz="3500" dirty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35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609887B-4EA8-476F-8B96-12D845CF8BF1}"/>
              </a:ext>
            </a:extLst>
          </p:cNvPr>
          <p:cNvSpPr txBox="1"/>
          <p:nvPr/>
        </p:nvSpPr>
        <p:spPr>
          <a:xfrm>
            <a:off x="413657" y="2971800"/>
            <a:ext cx="10919361" cy="286232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b="1" dirty="0">
                <a:effectLst/>
              </a:rPr>
              <a:t>1 Thessalonians 4:7–8 (NLT) — </a:t>
            </a:r>
            <a:r>
              <a:rPr lang="en-US" sz="3600" b="1" u="none" strike="noStrike" dirty="0">
                <a:effectLst/>
              </a:rPr>
              <a:t>7</a:t>
            </a:r>
            <a:r>
              <a:rPr lang="en-US" sz="3600" u="none" strike="noStrike" dirty="0">
                <a:effectLst/>
              </a:rPr>
              <a:t> </a:t>
            </a:r>
            <a:r>
              <a:rPr lang="en-US" sz="3600" dirty="0"/>
              <a:t>God has called us to live holy lives, not impure lives. </a:t>
            </a:r>
            <a:r>
              <a:rPr lang="en-US" sz="3600" b="1" u="none" strike="noStrike" dirty="0">
                <a:effectLst/>
              </a:rPr>
              <a:t>8</a:t>
            </a:r>
            <a:r>
              <a:rPr lang="en-US" sz="3600" u="none" strike="noStrike" dirty="0">
                <a:effectLst/>
              </a:rPr>
              <a:t> </a:t>
            </a:r>
            <a:r>
              <a:rPr lang="en-US" sz="3600" dirty="0"/>
              <a:t>Therefore, anyone who refuses to live by these rules is not disobeying human teaching but is rejecting God, who gives his Holy Spirit to you. </a:t>
            </a: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773DEF-32A8-4EB3-8E5E-74CA3FF8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Cohabitation</a:t>
            </a:r>
          </a:p>
        </p:txBody>
      </p:sp>
      <p:sp>
        <p:nvSpPr>
          <p:cNvPr id="51203" name="Content Placeholder 2">
            <a:extLst>
              <a:ext uri="{FF2B5EF4-FFF2-40B4-BE49-F238E27FC236}">
                <a16:creationId xmlns="" xmlns:a16="http://schemas.microsoft.com/office/drawing/2014/main" id="{E2F484F4-3454-4CED-B91F-35827576B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400"/>
              <a:t>70% of all couples cohabitate before marriage</a:t>
            </a:r>
          </a:p>
          <a:p>
            <a:pPr lvl="2" eaLnBrk="1" hangingPunct="1"/>
            <a:r>
              <a:rPr lang="en-US" altLang="en-US" sz="3600"/>
              <a:t>NUMEROUS studies show people who cohabitate are at higher risk for divorce and tend to have lower marital satisfaction.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DF4D13-878C-4647-A61F-C9AB7634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sz="4000" dirty="0"/>
              <a:t>What about sex?</a:t>
            </a:r>
            <a:endParaRPr lang="en-US" dirty="0">
              <a:solidFill>
                <a:srgbClr val="09841A"/>
              </a:solidFill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="" xmlns:a16="http://schemas.microsoft.com/office/drawing/2014/main" id="{AA096DB7-3307-48BB-B7C0-C4B0D2C76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3450" dirty="0"/>
          </a:p>
        </p:txBody>
      </p:sp>
    </p:spTree>
    <p:extLst>
      <p:ext uri="{BB962C8B-B14F-4D97-AF65-F5344CB8AC3E}">
        <p14:creationId xmlns:p14="http://schemas.microsoft.com/office/powerpoint/2010/main" val="1899815317"/>
      </p:ext>
    </p:extLst>
  </p:cSld>
  <p:clrMapOvr>
    <a:masterClrMapping/>
  </p:clrMapOvr>
  <p:transition>
    <p:split orient="vert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7C7C13-4662-44C8-A2D0-F6F0DB393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Divorce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="" xmlns:a16="http://schemas.microsoft.com/office/drawing/2014/main" id="{EAD3A0FA-35BF-4E26-954D-E481372E3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200"/>
              <a:t>Between 40 and 50% of all marriages in the U.S. end in divorce</a:t>
            </a:r>
          </a:p>
          <a:p>
            <a:pPr lvl="1" eaLnBrk="1" hangingPunct="1"/>
            <a:r>
              <a:rPr lang="en-US" altLang="en-US" sz="3800"/>
              <a:t>Divorce numbers are down because marriage numbers are down.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42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183048-04A9-4E6E-AB1A-9059272F5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Summary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="" xmlns:a16="http://schemas.microsoft.com/office/drawing/2014/main" id="{B3A7D049-F7F7-48D0-84E1-D1115954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More sex outside of marriage than ever</a:t>
            </a:r>
          </a:p>
          <a:p>
            <a:pPr eaLnBrk="1" hangingPunct="1"/>
            <a:r>
              <a:rPr lang="en-US" altLang="en-US" sz="3600"/>
              <a:t>More cohabitation than ever</a:t>
            </a:r>
          </a:p>
          <a:p>
            <a:pPr eaLnBrk="1" hangingPunct="1"/>
            <a:r>
              <a:rPr lang="en-US" altLang="en-US" sz="3600"/>
              <a:t>Rampant divorce</a:t>
            </a:r>
          </a:p>
          <a:p>
            <a:pPr eaLnBrk="1" hangingPunct="1"/>
            <a:r>
              <a:rPr lang="en-US" altLang="en-US" sz="3600"/>
              <a:t>More sexual addiction than ever</a:t>
            </a:r>
          </a:p>
          <a:p>
            <a:pPr eaLnBrk="1" hangingPunct="1"/>
            <a:r>
              <a:rPr lang="en-US" altLang="en-US" sz="3600"/>
              <a:t>More broken families</a:t>
            </a:r>
          </a:p>
          <a:p>
            <a:pPr eaLnBrk="1" hangingPunct="1"/>
            <a:r>
              <a:rPr lang="en-US" altLang="en-US" sz="3600"/>
              <a:t>Disease, abortion, Sex crimes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40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183048-04A9-4E6E-AB1A-9059272F5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Abortion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="" xmlns:a16="http://schemas.microsoft.com/office/drawing/2014/main" id="{B3A7D049-F7F7-48D0-84E1-D1115954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/>
              <a:t>Estimated average of 1 million abortions a year during the last 50 years</a:t>
            </a:r>
          </a:p>
          <a:p>
            <a:pPr eaLnBrk="1" hangingPunct="1"/>
            <a:r>
              <a:rPr lang="en-US" altLang="en-US" sz="4400" dirty="0"/>
              <a:t>Should it be legal?</a:t>
            </a:r>
          </a:p>
          <a:p>
            <a:pPr eaLnBrk="1" hangingPunct="1"/>
            <a:r>
              <a:rPr lang="en-US" altLang="en-US" sz="4400" dirty="0"/>
              <a:t>It shouldn’t be necessary!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5102837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178D80-7FFB-4D1D-B642-BB96B15F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Biblical Sexuality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="" xmlns:a16="http://schemas.microsoft.com/office/drawing/2014/main" id="{05DED853-FBDD-442E-BD50-A9C623E43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Our increasingly animalistic view of sex demeans the value of the human spirit</a:t>
            </a:r>
          </a:p>
          <a:p>
            <a:pPr eaLnBrk="1" hangingPunct="1"/>
            <a:r>
              <a:rPr lang="en-US" altLang="en-US" sz="4400"/>
              <a:t>God wants better for us</a:t>
            </a:r>
          </a:p>
          <a:p>
            <a:pPr lvl="1" eaLnBrk="1" hangingPunct="1"/>
            <a:r>
              <a:rPr lang="en-US" altLang="en-US" sz="3600"/>
              <a:t>Healthy marriages</a:t>
            </a:r>
          </a:p>
          <a:p>
            <a:pPr lvl="1" eaLnBrk="1" hangingPunct="1"/>
            <a:r>
              <a:rPr lang="en-US" altLang="en-US" sz="3600"/>
              <a:t>Healthy sex lives</a:t>
            </a:r>
          </a:p>
          <a:p>
            <a:pPr lvl="1" eaLnBrk="1" hangingPunct="1">
              <a:buFontTx/>
              <a:buNone/>
            </a:pPr>
            <a:endParaRPr lang="en-US" altLang="en-US" sz="300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40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A1CE77-468D-419C-A522-C6A6E5EF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God’s view of sex is very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644B5C-ADE1-485D-911A-0CD1F2267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3600" dirty="0"/>
              <a:t>Isa .55:8 “For My thoughts are not your thoughts,  Nor are your ways My ways,” declares the </a:t>
            </a:r>
            <a:r>
              <a:rPr lang="en-US" sz="3600" cap="small" dirty="0"/>
              <a:t>Lord</a:t>
            </a:r>
            <a:r>
              <a:rPr lang="en-US" sz="3600" dirty="0"/>
              <a:t>. 9 “For </a:t>
            </a:r>
            <a:r>
              <a:rPr lang="en-US" sz="3600" i="1" dirty="0"/>
              <a:t>as </a:t>
            </a:r>
            <a:r>
              <a:rPr lang="en-US" sz="3600" dirty="0"/>
              <a:t>the heavens are higher than the earth, So are My ways higher than your ways And My thoughts than your thoughts.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sz="3600" dirty="0"/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E6E7C2-22D2-422C-B5D3-CDF4DB6B9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Biblical Sexuality</a:t>
            </a:r>
          </a:p>
        </p:txBody>
      </p:sp>
      <p:sp>
        <p:nvSpPr>
          <p:cNvPr id="61443" name="Content Placeholder 2">
            <a:extLst>
              <a:ext uri="{FF2B5EF4-FFF2-40B4-BE49-F238E27FC236}">
                <a16:creationId xmlns="" xmlns:a16="http://schemas.microsoft.com/office/drawing/2014/main" id="{B117215E-07DC-4691-8FBE-C075B496D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This is all motivated by God’s love for us, nothing more.</a:t>
            </a:r>
          </a:p>
          <a:p>
            <a:pPr eaLnBrk="1" hangingPunct="1">
              <a:defRPr/>
            </a:pPr>
            <a:endParaRPr lang="en-US" sz="3600" dirty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3600" dirty="0"/>
              <a:t>Ps 37:4     Delight yourself in the </a:t>
            </a:r>
            <a:r>
              <a:rPr lang="en-US" sz="3600" cap="small" dirty="0"/>
              <a:t>Lord</a:t>
            </a:r>
            <a:r>
              <a:rPr lang="en-US" sz="3600" dirty="0"/>
              <a:t>;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3600" dirty="0"/>
              <a:t>And He will give you the desires of your heart. 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174BC3-2862-4EBD-AA75-A40628F9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should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492838-C14A-4B14-9714-678FE247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/>
              <a:t>God doesn’t expect us to get our sex lives straightened out BEFORE we come to God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60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600"/>
              <a:t>Rom 5:8 But God demonstrates His own love toward us, in that while we were yet sinners, Christ died for us.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3615F4-3A34-41F3-9CE6-C6563F50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should we do?</a:t>
            </a:r>
          </a:p>
        </p:txBody>
      </p:sp>
      <p:sp>
        <p:nvSpPr>
          <p:cNvPr id="63491" name="Content Placeholder 2">
            <a:extLst>
              <a:ext uri="{FF2B5EF4-FFF2-40B4-BE49-F238E27FC236}">
                <a16:creationId xmlns="" xmlns:a16="http://schemas.microsoft.com/office/drawing/2014/main" id="{8B609D0C-CA0D-433C-A891-FD4BAF49B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/>
              <a:t>God doesn’t expect us to get our sex lives straightened out BEFORE we come to God </a:t>
            </a:r>
          </a:p>
          <a:p>
            <a:endParaRPr lang="en-US" altLang="en-US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/>
              <a:t>Jn 6:29 </a:t>
            </a:r>
            <a:r>
              <a:rPr lang="en-US" altLang="en-US"/>
              <a:t>Jesus answered and said to them, “This is the work of God, that you believe in Him whom He has sent.”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2231BE-9A30-4723-B29E-3BB7BA65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should we do?</a:t>
            </a:r>
          </a:p>
        </p:txBody>
      </p:sp>
      <p:sp>
        <p:nvSpPr>
          <p:cNvPr id="64515" name="Content Placeholder 2">
            <a:extLst>
              <a:ext uri="{FF2B5EF4-FFF2-40B4-BE49-F238E27FC236}">
                <a16:creationId xmlns="" xmlns:a16="http://schemas.microsoft.com/office/drawing/2014/main" id="{41D99B19-D793-4880-AFA8-49D994702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God doesn’t expect us to get our sex lives straightened out BEFORE we come to God </a:t>
            </a:r>
          </a:p>
          <a:p>
            <a:r>
              <a:rPr lang="en-US" altLang="en-US" sz="3600" dirty="0"/>
              <a:t>No matter how far from God we’ve been, or how bad our sex lives have gotten, it’s </a:t>
            </a:r>
            <a:r>
              <a:rPr lang="en-US" altLang="en-US" sz="3600" dirty="0" smtClean="0"/>
              <a:t>never </a:t>
            </a:r>
            <a:r>
              <a:rPr lang="en-US" altLang="en-US" sz="3600" dirty="0"/>
              <a:t>too late!</a:t>
            </a:r>
          </a:p>
        </p:txBody>
      </p:sp>
    </p:spTree>
  </p:cSld>
  <p:clrMapOvr>
    <a:masterClrMapping/>
  </p:clrMapOvr>
  <p:transition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5560B29C-FE24-4A12-B486-D602F1AC5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should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4A1AC7-6943-4B63-8A02-7067EB819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3600" dirty="0"/>
              <a:t>IS. </a:t>
            </a:r>
            <a:r>
              <a:rPr lang="en-US" sz="3600"/>
              <a:t>55:7 Let </a:t>
            </a:r>
            <a:r>
              <a:rPr lang="en-US" sz="3600" dirty="0"/>
              <a:t>the wicked forsake his way And the unrighteous man his thoughts; And let him return to the </a:t>
            </a:r>
            <a:r>
              <a:rPr lang="en-US" sz="3600" cap="small" dirty="0"/>
              <a:t>Lord</a:t>
            </a:r>
            <a:r>
              <a:rPr lang="en-US" sz="3600" dirty="0"/>
              <a:t>, And He will have compassion on him, And to our God, For He will abundantly pardon.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sz="36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036012-534C-48D7-8D0A-ED7546A44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sz="4000" b="1" dirty="0">
                <a:effectLst/>
              </a:rPr>
              <a:t>1 Thessalonians 4:1–12 (NLT)</a:t>
            </a:r>
            <a:endParaRPr lang="en-US" dirty="0">
              <a:solidFill>
                <a:srgbClr val="09841A"/>
              </a:solidFill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="" xmlns:a16="http://schemas.microsoft.com/office/drawing/2014/main" id="{B5B20E16-CCBB-4AF9-B9C6-1551BECC9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u="none" strike="noStrike" dirty="0">
                <a:effectLst/>
              </a:rPr>
              <a:t>1</a:t>
            </a:r>
            <a:r>
              <a:rPr lang="en-US" sz="4000" u="none" strike="noStrike" dirty="0">
                <a:effectLst/>
              </a:rPr>
              <a:t> </a:t>
            </a:r>
            <a:r>
              <a:rPr lang="en-US" sz="4000" dirty="0"/>
              <a:t>Finally, dear brothers and sisters, we urge you in the name of the Lord Jesus to live in a way that pleases God, as we have taught you. You live this way already, and we encourage you to do so even more. </a:t>
            </a:r>
            <a:r>
              <a:rPr lang="en-US" sz="4000" b="1" u="none" strike="noStrike" dirty="0">
                <a:effectLst/>
              </a:rPr>
              <a:t>2</a:t>
            </a:r>
            <a:r>
              <a:rPr lang="en-US" sz="4000" u="none" strike="noStrike" dirty="0">
                <a:effectLst/>
              </a:rPr>
              <a:t> </a:t>
            </a:r>
            <a:r>
              <a:rPr lang="en-US" sz="4000" dirty="0"/>
              <a:t>For you remember what we taught you by the authority of the Lord Jesus. </a:t>
            </a:r>
            <a:r>
              <a:rPr lang="en-US" sz="4000" b="1" u="none" strike="noStrike" dirty="0">
                <a:effectLst/>
              </a:rPr>
              <a:t>3</a:t>
            </a:r>
            <a:r>
              <a:rPr lang="en-US" sz="4000" u="none" strike="noStrike" dirty="0">
                <a:effectLst/>
              </a:rPr>
              <a:t> </a:t>
            </a:r>
            <a:r>
              <a:rPr lang="en-US" sz="4000" dirty="0"/>
              <a:t>God’s will is for you to be holy, so stay away from all sexual sin. </a:t>
            </a:r>
          </a:p>
        </p:txBody>
      </p:sp>
    </p:spTree>
  </p:cSld>
  <p:clrMapOvr>
    <a:masterClrMapping/>
  </p:clrMapOvr>
  <p:transition>
    <p:dissolv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E15DF494-EA9C-40FD-9015-232DE1BC2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should we do?</a:t>
            </a:r>
          </a:p>
        </p:txBody>
      </p:sp>
      <p:sp>
        <p:nvSpPr>
          <p:cNvPr id="67586" name="Content Placeholder 2">
            <a:extLst>
              <a:ext uri="{FF2B5EF4-FFF2-40B4-BE49-F238E27FC236}">
                <a16:creationId xmlns="" xmlns:a16="http://schemas.microsoft.com/office/drawing/2014/main" id="{10FCD4D4-2F54-4447-B5C4-EA8D4DCC7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4150" dirty="0"/>
              <a:t>It is not our job to judge or condemn, but to love and to teach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036012-534C-48D7-8D0A-ED7546A44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sz="4000" b="1" dirty="0">
                <a:effectLst/>
              </a:rPr>
              <a:t>1 Thessalonians 4:1–12 (NLT)</a:t>
            </a:r>
            <a:endParaRPr lang="en-US" dirty="0">
              <a:solidFill>
                <a:srgbClr val="09841A"/>
              </a:solidFill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="" xmlns:a16="http://schemas.microsoft.com/office/drawing/2014/main" id="{B5B20E16-CCBB-4AF9-B9C6-1551BECC9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u="none" strike="noStrike" dirty="0">
                <a:effectLst/>
              </a:rPr>
              <a:t>4</a:t>
            </a:r>
            <a:r>
              <a:rPr lang="en-US" sz="4000" u="none" strike="noStrike" dirty="0">
                <a:effectLst/>
              </a:rPr>
              <a:t> </a:t>
            </a:r>
            <a:r>
              <a:rPr lang="en-US" sz="4000" dirty="0"/>
              <a:t>Then each of you will control his own body and live-in holiness and honor—</a:t>
            </a:r>
            <a:r>
              <a:rPr lang="en-US" sz="4000" b="1" u="none" strike="noStrike" dirty="0">
                <a:effectLst/>
              </a:rPr>
              <a:t>5</a:t>
            </a:r>
            <a:r>
              <a:rPr lang="en-US" sz="4000" u="none" strike="noStrike" dirty="0">
                <a:effectLst/>
              </a:rPr>
              <a:t> </a:t>
            </a:r>
            <a:r>
              <a:rPr lang="en-US" sz="4000" dirty="0"/>
              <a:t>not in lustful passion like the pagans who do not know God and his ways. </a:t>
            </a:r>
          </a:p>
        </p:txBody>
      </p:sp>
    </p:spTree>
    <p:extLst>
      <p:ext uri="{BB962C8B-B14F-4D97-AF65-F5344CB8AC3E}">
        <p14:creationId xmlns:p14="http://schemas.microsoft.com/office/powerpoint/2010/main" val="3716185628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3BABEF-39BF-4CCF-A684-2CAD48736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1 </a:t>
            </a:r>
            <a:r>
              <a:rPr lang="en-US" sz="3600" dirty="0" err="1"/>
              <a:t>Thess</a:t>
            </a:r>
            <a:r>
              <a:rPr lang="en-US" sz="3600" dirty="0"/>
              <a:t> 4</a:t>
            </a:r>
            <a:endParaRPr lang="en-US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="" xmlns:a16="http://schemas.microsoft.com/office/drawing/2014/main" id="{6B46FCF1-6498-4B16-BAC8-660CF84FF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b="1" u="none" strike="noStrike" dirty="0">
                <a:effectLst/>
              </a:rPr>
              <a:t>3</a:t>
            </a:r>
            <a:r>
              <a:rPr lang="en-US" sz="3600" u="none" strike="noStrike" dirty="0">
                <a:effectLst/>
              </a:rPr>
              <a:t> </a:t>
            </a:r>
            <a:r>
              <a:rPr lang="en-US" sz="3600" dirty="0"/>
              <a:t>God’s will is for you to be </a:t>
            </a:r>
            <a:r>
              <a:rPr lang="en-US" sz="3600" u="sng" dirty="0"/>
              <a:t>holy</a:t>
            </a:r>
            <a:r>
              <a:rPr lang="en-US" sz="3600" dirty="0"/>
              <a:t>, so stay away from all sexual sin.</a:t>
            </a:r>
            <a:endParaRPr lang="en-US" altLang="en-US" sz="36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E1E5550-1576-44C0-ADF1-CAB7ECA12A58}"/>
              </a:ext>
            </a:extLst>
          </p:cNvPr>
          <p:cNvSpPr txBox="1"/>
          <p:nvPr/>
        </p:nvSpPr>
        <p:spPr>
          <a:xfrm>
            <a:off x="1219200" y="3124200"/>
            <a:ext cx="8001000" cy="124649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3200" b="1" dirty="0">
                <a:latin typeface="SBL Greek"/>
              </a:rPr>
              <a:t>ἁγιασμός</a:t>
            </a:r>
            <a:r>
              <a:rPr lang="en-US" sz="3200" b="1" dirty="0">
                <a:latin typeface="SBL Greek"/>
              </a:rPr>
              <a:t> [</a:t>
            </a:r>
            <a:r>
              <a:rPr lang="en-US" sz="3200" b="1" i="1" dirty="0" err="1">
                <a:latin typeface="SBL Greek"/>
              </a:rPr>
              <a:t>hagiasmos</a:t>
            </a:r>
            <a:r>
              <a:rPr lang="en-US" sz="3200" b="1" i="1" dirty="0">
                <a:latin typeface="SBL Greek"/>
              </a:rPr>
              <a:t> /</a:t>
            </a:r>
            <a:r>
              <a:rPr lang="en-US" sz="3200" b="1" i="1" dirty="0" err="1">
                <a:latin typeface="SBL Greek"/>
              </a:rPr>
              <a:t>hag·ee·as·mos</a:t>
            </a:r>
            <a:r>
              <a:rPr lang="en-US" sz="3200" b="1" i="1" dirty="0">
                <a:latin typeface="SBL Greek"/>
              </a:rPr>
              <a:t>/]</a:t>
            </a:r>
          </a:p>
          <a:p>
            <a:r>
              <a:rPr lang="en-US" sz="3200" b="1" dirty="0">
                <a:latin typeface="+mj-lt"/>
              </a:rPr>
              <a:t>Dedicated to the service of God.  </a:t>
            </a:r>
          </a:p>
          <a:p>
            <a:r>
              <a:rPr lang="en-US" sz="1100" dirty="0"/>
              <a:t> Strong, J. (1995). . Woodside Bible Fellowship. Strong, J. (1995). Enhanced Strong’s Lexicon. Woodside Bible Fellowship.</a:t>
            </a:r>
            <a:endParaRPr lang="en-US" sz="1100" dirty="0">
              <a:hlinkClick r:id="rId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3BABEF-39BF-4CCF-A684-2CAD48736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1 </a:t>
            </a:r>
            <a:r>
              <a:rPr lang="en-US" sz="3600" dirty="0" err="1"/>
              <a:t>Thess</a:t>
            </a:r>
            <a:r>
              <a:rPr lang="en-US" sz="3600" dirty="0"/>
              <a:t> 4</a:t>
            </a:r>
            <a:endParaRPr lang="en-US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="" xmlns:a16="http://schemas.microsoft.com/office/drawing/2014/main" id="{6B46FCF1-6498-4B16-BAC8-660CF84FF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b="1" u="none" strike="noStrike" dirty="0">
                <a:effectLst/>
              </a:rPr>
              <a:t>3</a:t>
            </a:r>
            <a:r>
              <a:rPr lang="en-US" sz="3600" u="none" strike="noStrike" dirty="0">
                <a:effectLst/>
              </a:rPr>
              <a:t> </a:t>
            </a:r>
            <a:r>
              <a:rPr lang="en-US" sz="3600" dirty="0"/>
              <a:t>God’s will is for you to be holy, so stay away from all </a:t>
            </a:r>
            <a:r>
              <a:rPr lang="en-US" sz="3600" u="sng" dirty="0"/>
              <a:t>sexual sin</a:t>
            </a:r>
            <a:r>
              <a:rPr lang="en-US" sz="3600" dirty="0"/>
              <a:t>.</a:t>
            </a:r>
            <a:endParaRPr lang="en-US" alt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6ACE30E-B013-4487-BDF2-CB083A1FDC48}"/>
              </a:ext>
            </a:extLst>
          </p:cNvPr>
          <p:cNvSpPr txBox="1"/>
          <p:nvPr/>
        </p:nvSpPr>
        <p:spPr>
          <a:xfrm>
            <a:off x="4508241" y="3105566"/>
            <a:ext cx="4267200" cy="12001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l-GR" sz="3600" b="1" dirty="0"/>
              <a:t>πορνεία</a:t>
            </a:r>
            <a:r>
              <a:rPr lang="en-US" sz="3600" dirty="0"/>
              <a:t> [</a:t>
            </a:r>
            <a:r>
              <a:rPr lang="en-US" sz="3600" i="1" dirty="0" err="1"/>
              <a:t>porneia</a:t>
            </a:r>
            <a:r>
              <a:rPr lang="en-US" sz="3600" dirty="0"/>
              <a:t> /</a:t>
            </a:r>
            <a:r>
              <a:rPr lang="en-US" sz="3600" dirty="0" err="1"/>
              <a:t>por·</a:t>
            </a:r>
            <a:r>
              <a:rPr lang="en-US" sz="3600" b="1" dirty="0" err="1"/>
              <a:t>ni</a:t>
            </a:r>
            <a:r>
              <a:rPr lang="en-US" sz="3600" dirty="0" err="1"/>
              <a:t>·ah</a:t>
            </a:r>
            <a:r>
              <a:rPr lang="en-US" sz="3600" dirty="0"/>
              <a:t>/]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12CBA864-0DBA-4BA1-B76D-785A813535AE}"/>
              </a:ext>
            </a:extLst>
          </p:cNvPr>
          <p:cNvCxnSpPr/>
          <p:nvPr/>
        </p:nvCxnSpPr>
        <p:spPr>
          <a:xfrm>
            <a:off x="3429000" y="2667000"/>
            <a:ext cx="1066800" cy="609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D48BFAB-8807-4D6E-A97E-ECFDD1CEF6A9}"/>
              </a:ext>
            </a:extLst>
          </p:cNvPr>
          <p:cNvSpPr txBox="1"/>
          <p:nvPr/>
        </p:nvSpPr>
        <p:spPr>
          <a:xfrm>
            <a:off x="338235" y="3657600"/>
            <a:ext cx="4038600" cy="28007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400" dirty="0"/>
              <a:t>Having sex with someone you are not married to</a:t>
            </a:r>
          </a:p>
        </p:txBody>
      </p:sp>
    </p:spTree>
    <p:extLst>
      <p:ext uri="{BB962C8B-B14F-4D97-AF65-F5344CB8AC3E}">
        <p14:creationId xmlns:p14="http://schemas.microsoft.com/office/powerpoint/2010/main" val="247356209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B0A3C0-A73D-4E25-BFEA-0B5166A7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US" sz="4000" dirty="0"/>
              <a:t>Context</a:t>
            </a:r>
            <a:endParaRPr lang="en-US" dirty="0">
              <a:solidFill>
                <a:srgbClr val="09841A"/>
              </a:solidFill>
            </a:endParaRPr>
          </a:p>
        </p:txBody>
      </p:sp>
      <p:sp>
        <p:nvSpPr>
          <p:cNvPr id="19459" name="Content Placeholder 2">
            <a:extLst>
              <a:ext uri="{FF2B5EF4-FFF2-40B4-BE49-F238E27FC236}">
                <a16:creationId xmlns="" xmlns:a16="http://schemas.microsoft.com/office/drawing/2014/main" id="{7470D0C0-7F4C-4F6F-A788-B5B9C0F40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Vs. 1 - Live in a way that pleases God</a:t>
            </a:r>
          </a:p>
          <a:p>
            <a:pPr eaLnBrk="1" hangingPunct="1"/>
            <a:r>
              <a:rPr lang="en-US" altLang="en-US" sz="3600" dirty="0"/>
              <a:t>Vs. 3 - Be distinct in the way that you live</a:t>
            </a:r>
          </a:p>
          <a:p>
            <a:pPr eaLnBrk="1" hangingPunct="1"/>
            <a:r>
              <a:rPr lang="en-US" altLang="en-US" sz="3600" dirty="0"/>
              <a:t>Vs. 3 - By not letting your lust rule your life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dirty="0"/>
              <a:t>Why does God care about our sex lives?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wellDar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well">
      <a:majorFont>
        <a:latin typeface="Lao UI"/>
        <a:ea typeface=""/>
        <a:cs typeface=""/>
      </a:majorFont>
      <a:minorFont>
        <a:latin typeface="Lao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ln>
          <a:headEnd/>
          <a:tailEnd/>
        </a:ln>
      </a:spPr>
      <a:bodyPr lIns="90488" tIns="44450" rIns="90488" bIns="44450"/>
      <a:lstStyle>
        <a:defPPr algn="l" eaLnBrk="0" hangingPunct="0">
          <a:lnSpc>
            <a:spcPct val="70000"/>
          </a:lnSpc>
          <a:spcBef>
            <a:spcPct val="5000"/>
          </a:spcBef>
          <a:defRPr b="1" dirty="0">
            <a:effectLst>
              <a:outerShdw blurRad="38100" dist="38100" dir="2700000" algn="tl">
                <a:srgbClr val="000000"/>
              </a:outerShdw>
            </a:effectLst>
            <a:latin typeface="Lao UI" panose="020B0502040204020203" pitchFamily="34" charset="0"/>
            <a:cs typeface="Lao UI" panose="020B0502040204020203" pitchFamily="34" charset="0"/>
          </a:defRPr>
        </a:defPPr>
      </a:lstStyle>
      <a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Dwell Best" id="{2ACBA752-5D08-41B8-AF15-90381D729DF9}" vid="{89E53E98-C335-468D-8B65-79CDDEF5FA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1253</Words>
  <Application>Microsoft Office PowerPoint</Application>
  <PresentationFormat>Widescreen</PresentationFormat>
  <Paragraphs>164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Lao UI</vt:lpstr>
      <vt:lpstr>SBL Greek</vt:lpstr>
      <vt:lpstr>Wingdings</vt:lpstr>
      <vt:lpstr>Wingdings 2</vt:lpstr>
      <vt:lpstr>DwellDark</vt:lpstr>
      <vt:lpstr>PowerPoint Presentation</vt:lpstr>
      <vt:lpstr>1 Thess. 4</vt:lpstr>
      <vt:lpstr>Last Time</vt:lpstr>
      <vt:lpstr>What about sex?</vt:lpstr>
      <vt:lpstr>1 Thessalonians 4:1–12 (NLT)</vt:lpstr>
      <vt:lpstr>1 Thessalonians 4:1–12 (NLT)</vt:lpstr>
      <vt:lpstr>1 Thess 4</vt:lpstr>
      <vt:lpstr>1 Thess 4</vt:lpstr>
      <vt:lpstr>Context</vt:lpstr>
      <vt:lpstr>PowerPoint Presentation</vt:lpstr>
      <vt:lpstr>God hates fun</vt:lpstr>
      <vt:lpstr>Sex is Fun</vt:lpstr>
      <vt:lpstr>Sex is Fun</vt:lpstr>
      <vt:lpstr>Rebuttal</vt:lpstr>
      <vt:lpstr>PowerPoint Presentation</vt:lpstr>
      <vt:lpstr>Sex is only for procreation</vt:lpstr>
      <vt:lpstr>Sex is only for procreation</vt:lpstr>
      <vt:lpstr>Sex is only for procreation</vt:lpstr>
      <vt:lpstr>Rebuttal</vt:lpstr>
      <vt:lpstr>Rebuttal</vt:lpstr>
      <vt:lpstr>Rebuttal</vt:lpstr>
      <vt:lpstr>Rebuttal</vt:lpstr>
      <vt:lpstr>Song of Solomon</vt:lpstr>
      <vt:lpstr>1 Corinthians</vt:lpstr>
      <vt:lpstr>PowerPoint Presentation</vt:lpstr>
      <vt:lpstr>PowerPoint Presentation</vt:lpstr>
      <vt:lpstr>God wants only good things for us</vt:lpstr>
      <vt:lpstr>God wants only good things for us</vt:lpstr>
      <vt:lpstr>1 Corinthians</vt:lpstr>
      <vt:lpstr>1 Corinthians</vt:lpstr>
      <vt:lpstr>Biblical Sexuality</vt:lpstr>
      <vt:lpstr>1 Thess.</vt:lpstr>
      <vt:lpstr>Sexual Immorality causes a LOT of our problems</vt:lpstr>
      <vt:lpstr>Biblical Sexuality</vt:lpstr>
      <vt:lpstr>Biblical Sexuality</vt:lpstr>
      <vt:lpstr>Biblical Sexuality</vt:lpstr>
      <vt:lpstr>Biblical Sexuality</vt:lpstr>
      <vt:lpstr>Biblical Sexuality</vt:lpstr>
      <vt:lpstr>Cohabitation</vt:lpstr>
      <vt:lpstr>Divorce</vt:lpstr>
      <vt:lpstr>Summary</vt:lpstr>
      <vt:lpstr>Abortion</vt:lpstr>
      <vt:lpstr>Biblical Sexuality</vt:lpstr>
      <vt:lpstr>God’s view of sex is very different</vt:lpstr>
      <vt:lpstr>Biblical Sexuality</vt:lpstr>
      <vt:lpstr>What should we do?</vt:lpstr>
      <vt:lpstr>What should we do?</vt:lpstr>
      <vt:lpstr>What should we do?</vt:lpstr>
      <vt:lpstr>What should we do?</vt:lpstr>
      <vt:lpstr>What should we do?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LoweryR</dc:creator>
  <cp:lastModifiedBy>RichS</cp:lastModifiedBy>
  <cp:revision>5</cp:revision>
  <dcterms:created xsi:type="dcterms:W3CDTF">2021-01-26T15:19:50Z</dcterms:created>
  <dcterms:modified xsi:type="dcterms:W3CDTF">2021-02-01T14:39:55Z</dcterms:modified>
</cp:coreProperties>
</file>