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68"/>
  </p:notesMasterIdLst>
  <p:sldIdLst>
    <p:sldId id="298" r:id="rId2"/>
    <p:sldId id="520" r:id="rId3"/>
    <p:sldId id="445" r:id="rId4"/>
    <p:sldId id="522" r:id="rId5"/>
    <p:sldId id="523" r:id="rId6"/>
    <p:sldId id="521" r:id="rId7"/>
    <p:sldId id="519" r:id="rId8"/>
    <p:sldId id="524" r:id="rId9"/>
    <p:sldId id="485" r:id="rId10"/>
    <p:sldId id="486" r:id="rId11"/>
    <p:sldId id="525" r:id="rId12"/>
    <p:sldId id="487" r:id="rId13"/>
    <p:sldId id="526" r:id="rId14"/>
    <p:sldId id="488" r:id="rId15"/>
    <p:sldId id="527" r:id="rId16"/>
    <p:sldId id="489" r:id="rId17"/>
    <p:sldId id="528" r:id="rId18"/>
    <p:sldId id="491" r:id="rId19"/>
    <p:sldId id="492" r:id="rId20"/>
    <p:sldId id="529" r:id="rId21"/>
    <p:sldId id="557" r:id="rId22"/>
    <p:sldId id="493" r:id="rId23"/>
    <p:sldId id="530" r:id="rId24"/>
    <p:sldId id="531" r:id="rId25"/>
    <p:sldId id="536" r:id="rId26"/>
    <p:sldId id="532" r:id="rId27"/>
    <p:sldId id="494" r:id="rId28"/>
    <p:sldId id="533" r:id="rId29"/>
    <p:sldId id="495" r:id="rId30"/>
    <p:sldId id="534" r:id="rId31"/>
    <p:sldId id="538" r:id="rId32"/>
    <p:sldId id="539" r:id="rId33"/>
    <p:sldId id="540" r:id="rId34"/>
    <p:sldId id="541" r:id="rId35"/>
    <p:sldId id="558" r:id="rId36"/>
    <p:sldId id="496" r:id="rId37"/>
    <p:sldId id="535" r:id="rId38"/>
    <p:sldId id="497" r:id="rId39"/>
    <p:sldId id="537" r:id="rId40"/>
    <p:sldId id="542" r:id="rId41"/>
    <p:sldId id="498" r:id="rId42"/>
    <p:sldId id="559" r:id="rId43"/>
    <p:sldId id="543" r:id="rId44"/>
    <p:sldId id="499" r:id="rId45"/>
    <p:sldId id="545" r:id="rId46"/>
    <p:sldId id="500" r:id="rId47"/>
    <p:sldId id="546" r:id="rId48"/>
    <p:sldId id="548" r:id="rId49"/>
    <p:sldId id="547" r:id="rId50"/>
    <p:sldId id="501" r:id="rId51"/>
    <p:sldId id="550" r:id="rId52"/>
    <p:sldId id="560" r:id="rId53"/>
    <p:sldId id="506" r:id="rId54"/>
    <p:sldId id="551" r:id="rId55"/>
    <p:sldId id="508" r:id="rId56"/>
    <p:sldId id="510" r:id="rId57"/>
    <p:sldId id="514" r:id="rId58"/>
    <p:sldId id="552" r:id="rId59"/>
    <p:sldId id="515" r:id="rId60"/>
    <p:sldId id="553" r:id="rId61"/>
    <p:sldId id="554" r:id="rId62"/>
    <p:sldId id="516" r:id="rId63"/>
    <p:sldId id="517" r:id="rId64"/>
    <p:sldId id="555" r:id="rId65"/>
    <p:sldId id="556" r:id="rId66"/>
    <p:sldId id="561" r:id="rId67"/>
  </p:sldIdLst>
  <p:sldSz cx="9144000" cy="6858000" type="screen4x3"/>
  <p:notesSz cx="6858000" cy="9144000"/>
  <p:defaultTextStyle>
    <a:defPPr>
      <a:defRPr lang="en-US"/>
    </a:defPPr>
    <a:lvl1pPr algn="ctr"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EDF7"/>
    <a:srgbClr val="006A00"/>
    <a:srgbClr val="000056"/>
    <a:srgbClr val="000078"/>
    <a:srgbClr val="00CC00"/>
    <a:srgbClr val="00FF00"/>
    <a:srgbClr val="83DDE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9248" autoAdjust="0"/>
    <p:restoredTop sz="94660"/>
  </p:normalViewPr>
  <p:slideViewPr>
    <p:cSldViewPr>
      <p:cViewPr varScale="1">
        <p:scale>
          <a:sx n="66" d="100"/>
          <a:sy n="66" d="100"/>
        </p:scale>
        <p:origin x="1320" y="72"/>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2058AFF-555C-48DC-BF6F-A0ABB3DB8A9E}" type="datetimeFigureOut">
              <a:rPr lang="en-US"/>
              <a:pPr>
                <a:defRPr/>
              </a:pPr>
              <a:t>8/22/2019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70A0EBE-BCCD-4080-B8EA-A67D5170BD42}" type="slidenum">
              <a:rPr lang="en-US"/>
              <a:pPr>
                <a:defRPr/>
              </a:pPr>
              <a:t>‹#›</a:t>
            </a:fld>
            <a:endParaRPr lang="en-US"/>
          </a:p>
        </p:txBody>
      </p:sp>
    </p:spTree>
    <p:extLst>
      <p:ext uri="{BB962C8B-B14F-4D97-AF65-F5344CB8AC3E}">
        <p14:creationId xmlns:p14="http://schemas.microsoft.com/office/powerpoint/2010/main" val="37525361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44EB9B-1AAC-4056-A3B5-5F6CFAC6E39E}" type="slidenum">
              <a:rPr lang="en-US" smtClean="0"/>
              <a:pPr/>
              <a:t>1</a:t>
            </a:fld>
            <a:endParaRPr lang="en-US"/>
          </a:p>
        </p:txBody>
      </p:sp>
    </p:spTree>
    <p:extLst>
      <p:ext uri="{BB962C8B-B14F-4D97-AF65-F5344CB8AC3E}">
        <p14:creationId xmlns:p14="http://schemas.microsoft.com/office/powerpoint/2010/main" val="3080105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10</a:t>
            </a:fld>
            <a:endParaRPr lang="en-US"/>
          </a:p>
        </p:txBody>
      </p:sp>
    </p:spTree>
    <p:extLst>
      <p:ext uri="{BB962C8B-B14F-4D97-AF65-F5344CB8AC3E}">
        <p14:creationId xmlns:p14="http://schemas.microsoft.com/office/powerpoint/2010/main" val="4188095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11</a:t>
            </a:fld>
            <a:endParaRPr lang="en-US"/>
          </a:p>
        </p:txBody>
      </p:sp>
    </p:spTree>
    <p:extLst>
      <p:ext uri="{BB962C8B-B14F-4D97-AF65-F5344CB8AC3E}">
        <p14:creationId xmlns:p14="http://schemas.microsoft.com/office/powerpoint/2010/main" val="3971454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12</a:t>
            </a:fld>
            <a:endParaRPr lang="en-US"/>
          </a:p>
        </p:txBody>
      </p:sp>
    </p:spTree>
    <p:extLst>
      <p:ext uri="{BB962C8B-B14F-4D97-AF65-F5344CB8AC3E}">
        <p14:creationId xmlns:p14="http://schemas.microsoft.com/office/powerpoint/2010/main" val="1758271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13</a:t>
            </a:fld>
            <a:endParaRPr lang="en-US"/>
          </a:p>
        </p:txBody>
      </p:sp>
    </p:spTree>
    <p:extLst>
      <p:ext uri="{BB962C8B-B14F-4D97-AF65-F5344CB8AC3E}">
        <p14:creationId xmlns:p14="http://schemas.microsoft.com/office/powerpoint/2010/main" val="42226544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14</a:t>
            </a:fld>
            <a:endParaRPr lang="en-US"/>
          </a:p>
        </p:txBody>
      </p:sp>
    </p:spTree>
    <p:extLst>
      <p:ext uri="{BB962C8B-B14F-4D97-AF65-F5344CB8AC3E}">
        <p14:creationId xmlns:p14="http://schemas.microsoft.com/office/powerpoint/2010/main" val="33160334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15</a:t>
            </a:fld>
            <a:endParaRPr lang="en-US"/>
          </a:p>
        </p:txBody>
      </p:sp>
    </p:spTree>
    <p:extLst>
      <p:ext uri="{BB962C8B-B14F-4D97-AF65-F5344CB8AC3E}">
        <p14:creationId xmlns:p14="http://schemas.microsoft.com/office/powerpoint/2010/main" val="17262245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16</a:t>
            </a:fld>
            <a:endParaRPr lang="en-US"/>
          </a:p>
        </p:txBody>
      </p:sp>
    </p:spTree>
    <p:extLst>
      <p:ext uri="{BB962C8B-B14F-4D97-AF65-F5344CB8AC3E}">
        <p14:creationId xmlns:p14="http://schemas.microsoft.com/office/powerpoint/2010/main" val="32896681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17</a:t>
            </a:fld>
            <a:endParaRPr lang="en-US"/>
          </a:p>
        </p:txBody>
      </p:sp>
    </p:spTree>
    <p:extLst>
      <p:ext uri="{BB962C8B-B14F-4D97-AF65-F5344CB8AC3E}">
        <p14:creationId xmlns:p14="http://schemas.microsoft.com/office/powerpoint/2010/main" val="7884715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18</a:t>
            </a:fld>
            <a:endParaRPr lang="en-US"/>
          </a:p>
        </p:txBody>
      </p:sp>
    </p:spTree>
    <p:extLst>
      <p:ext uri="{BB962C8B-B14F-4D97-AF65-F5344CB8AC3E}">
        <p14:creationId xmlns:p14="http://schemas.microsoft.com/office/powerpoint/2010/main" val="32567245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19</a:t>
            </a:fld>
            <a:endParaRPr lang="en-US"/>
          </a:p>
        </p:txBody>
      </p:sp>
    </p:spTree>
    <p:extLst>
      <p:ext uri="{BB962C8B-B14F-4D97-AF65-F5344CB8AC3E}">
        <p14:creationId xmlns:p14="http://schemas.microsoft.com/office/powerpoint/2010/main" val="3374549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44EB9B-1AAC-4056-A3B5-5F6CFAC6E39E}" type="slidenum">
              <a:rPr lang="en-US" smtClean="0"/>
              <a:pPr/>
              <a:t>2</a:t>
            </a:fld>
            <a:endParaRPr lang="en-US"/>
          </a:p>
        </p:txBody>
      </p:sp>
    </p:spTree>
    <p:extLst>
      <p:ext uri="{BB962C8B-B14F-4D97-AF65-F5344CB8AC3E}">
        <p14:creationId xmlns:p14="http://schemas.microsoft.com/office/powerpoint/2010/main" val="9699439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20</a:t>
            </a:fld>
            <a:endParaRPr lang="en-US"/>
          </a:p>
        </p:txBody>
      </p:sp>
    </p:spTree>
    <p:extLst>
      <p:ext uri="{BB962C8B-B14F-4D97-AF65-F5344CB8AC3E}">
        <p14:creationId xmlns:p14="http://schemas.microsoft.com/office/powerpoint/2010/main" val="22283492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21</a:t>
            </a:fld>
            <a:endParaRPr lang="en-US"/>
          </a:p>
        </p:txBody>
      </p:sp>
    </p:spTree>
    <p:extLst>
      <p:ext uri="{BB962C8B-B14F-4D97-AF65-F5344CB8AC3E}">
        <p14:creationId xmlns:p14="http://schemas.microsoft.com/office/powerpoint/2010/main" val="5415284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22</a:t>
            </a:fld>
            <a:endParaRPr lang="en-US"/>
          </a:p>
        </p:txBody>
      </p:sp>
    </p:spTree>
    <p:extLst>
      <p:ext uri="{BB962C8B-B14F-4D97-AF65-F5344CB8AC3E}">
        <p14:creationId xmlns:p14="http://schemas.microsoft.com/office/powerpoint/2010/main" val="2255558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23</a:t>
            </a:fld>
            <a:endParaRPr lang="en-US"/>
          </a:p>
        </p:txBody>
      </p:sp>
    </p:spTree>
    <p:extLst>
      <p:ext uri="{BB962C8B-B14F-4D97-AF65-F5344CB8AC3E}">
        <p14:creationId xmlns:p14="http://schemas.microsoft.com/office/powerpoint/2010/main" val="11422129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24</a:t>
            </a:fld>
            <a:endParaRPr lang="en-US"/>
          </a:p>
        </p:txBody>
      </p:sp>
    </p:spTree>
    <p:extLst>
      <p:ext uri="{BB962C8B-B14F-4D97-AF65-F5344CB8AC3E}">
        <p14:creationId xmlns:p14="http://schemas.microsoft.com/office/powerpoint/2010/main" val="627330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25</a:t>
            </a:fld>
            <a:endParaRPr lang="en-US"/>
          </a:p>
        </p:txBody>
      </p:sp>
    </p:spTree>
    <p:extLst>
      <p:ext uri="{BB962C8B-B14F-4D97-AF65-F5344CB8AC3E}">
        <p14:creationId xmlns:p14="http://schemas.microsoft.com/office/powerpoint/2010/main" val="37645488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26</a:t>
            </a:fld>
            <a:endParaRPr lang="en-US"/>
          </a:p>
        </p:txBody>
      </p:sp>
    </p:spTree>
    <p:extLst>
      <p:ext uri="{BB962C8B-B14F-4D97-AF65-F5344CB8AC3E}">
        <p14:creationId xmlns:p14="http://schemas.microsoft.com/office/powerpoint/2010/main" val="18975449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27</a:t>
            </a:fld>
            <a:endParaRPr lang="en-US"/>
          </a:p>
        </p:txBody>
      </p:sp>
    </p:spTree>
    <p:extLst>
      <p:ext uri="{BB962C8B-B14F-4D97-AF65-F5344CB8AC3E}">
        <p14:creationId xmlns:p14="http://schemas.microsoft.com/office/powerpoint/2010/main" val="23858579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28</a:t>
            </a:fld>
            <a:endParaRPr lang="en-US"/>
          </a:p>
        </p:txBody>
      </p:sp>
    </p:spTree>
    <p:extLst>
      <p:ext uri="{BB962C8B-B14F-4D97-AF65-F5344CB8AC3E}">
        <p14:creationId xmlns:p14="http://schemas.microsoft.com/office/powerpoint/2010/main" val="38789346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29</a:t>
            </a:fld>
            <a:endParaRPr lang="en-US"/>
          </a:p>
        </p:txBody>
      </p:sp>
    </p:spTree>
    <p:extLst>
      <p:ext uri="{BB962C8B-B14F-4D97-AF65-F5344CB8AC3E}">
        <p14:creationId xmlns:p14="http://schemas.microsoft.com/office/powerpoint/2010/main" val="2153228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3</a:t>
            </a:fld>
            <a:endParaRPr lang="en-US"/>
          </a:p>
        </p:txBody>
      </p:sp>
    </p:spTree>
    <p:extLst>
      <p:ext uri="{BB962C8B-B14F-4D97-AF65-F5344CB8AC3E}">
        <p14:creationId xmlns:p14="http://schemas.microsoft.com/office/powerpoint/2010/main" val="20143722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30</a:t>
            </a:fld>
            <a:endParaRPr lang="en-US"/>
          </a:p>
        </p:txBody>
      </p:sp>
    </p:spTree>
    <p:extLst>
      <p:ext uri="{BB962C8B-B14F-4D97-AF65-F5344CB8AC3E}">
        <p14:creationId xmlns:p14="http://schemas.microsoft.com/office/powerpoint/2010/main" val="24414836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31</a:t>
            </a:fld>
            <a:endParaRPr lang="en-US"/>
          </a:p>
        </p:txBody>
      </p:sp>
    </p:spTree>
    <p:extLst>
      <p:ext uri="{BB962C8B-B14F-4D97-AF65-F5344CB8AC3E}">
        <p14:creationId xmlns:p14="http://schemas.microsoft.com/office/powerpoint/2010/main" val="14979048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32</a:t>
            </a:fld>
            <a:endParaRPr lang="en-US"/>
          </a:p>
        </p:txBody>
      </p:sp>
    </p:spTree>
    <p:extLst>
      <p:ext uri="{BB962C8B-B14F-4D97-AF65-F5344CB8AC3E}">
        <p14:creationId xmlns:p14="http://schemas.microsoft.com/office/powerpoint/2010/main" val="26695259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33</a:t>
            </a:fld>
            <a:endParaRPr lang="en-US"/>
          </a:p>
        </p:txBody>
      </p:sp>
    </p:spTree>
    <p:extLst>
      <p:ext uri="{BB962C8B-B14F-4D97-AF65-F5344CB8AC3E}">
        <p14:creationId xmlns:p14="http://schemas.microsoft.com/office/powerpoint/2010/main" val="26848156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34</a:t>
            </a:fld>
            <a:endParaRPr lang="en-US"/>
          </a:p>
        </p:txBody>
      </p:sp>
    </p:spTree>
    <p:extLst>
      <p:ext uri="{BB962C8B-B14F-4D97-AF65-F5344CB8AC3E}">
        <p14:creationId xmlns:p14="http://schemas.microsoft.com/office/powerpoint/2010/main" val="10609484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35</a:t>
            </a:fld>
            <a:endParaRPr lang="en-US"/>
          </a:p>
        </p:txBody>
      </p:sp>
    </p:spTree>
    <p:extLst>
      <p:ext uri="{BB962C8B-B14F-4D97-AF65-F5344CB8AC3E}">
        <p14:creationId xmlns:p14="http://schemas.microsoft.com/office/powerpoint/2010/main" val="17936329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36</a:t>
            </a:fld>
            <a:endParaRPr lang="en-US"/>
          </a:p>
        </p:txBody>
      </p:sp>
    </p:spTree>
    <p:extLst>
      <p:ext uri="{BB962C8B-B14F-4D97-AF65-F5344CB8AC3E}">
        <p14:creationId xmlns:p14="http://schemas.microsoft.com/office/powerpoint/2010/main" val="35649227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37</a:t>
            </a:fld>
            <a:endParaRPr lang="en-US"/>
          </a:p>
        </p:txBody>
      </p:sp>
    </p:spTree>
    <p:extLst>
      <p:ext uri="{BB962C8B-B14F-4D97-AF65-F5344CB8AC3E}">
        <p14:creationId xmlns:p14="http://schemas.microsoft.com/office/powerpoint/2010/main" val="32905833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38</a:t>
            </a:fld>
            <a:endParaRPr lang="en-US"/>
          </a:p>
        </p:txBody>
      </p:sp>
    </p:spTree>
    <p:extLst>
      <p:ext uri="{BB962C8B-B14F-4D97-AF65-F5344CB8AC3E}">
        <p14:creationId xmlns:p14="http://schemas.microsoft.com/office/powerpoint/2010/main" val="272323589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39</a:t>
            </a:fld>
            <a:endParaRPr lang="en-US"/>
          </a:p>
        </p:txBody>
      </p:sp>
    </p:spTree>
    <p:extLst>
      <p:ext uri="{BB962C8B-B14F-4D97-AF65-F5344CB8AC3E}">
        <p14:creationId xmlns:p14="http://schemas.microsoft.com/office/powerpoint/2010/main" val="173693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4</a:t>
            </a:fld>
            <a:endParaRPr lang="en-US"/>
          </a:p>
        </p:txBody>
      </p:sp>
    </p:spTree>
    <p:extLst>
      <p:ext uri="{BB962C8B-B14F-4D97-AF65-F5344CB8AC3E}">
        <p14:creationId xmlns:p14="http://schemas.microsoft.com/office/powerpoint/2010/main" val="10936673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40</a:t>
            </a:fld>
            <a:endParaRPr lang="en-US"/>
          </a:p>
        </p:txBody>
      </p:sp>
    </p:spTree>
    <p:extLst>
      <p:ext uri="{BB962C8B-B14F-4D97-AF65-F5344CB8AC3E}">
        <p14:creationId xmlns:p14="http://schemas.microsoft.com/office/powerpoint/2010/main" val="42352988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41</a:t>
            </a:fld>
            <a:endParaRPr lang="en-US"/>
          </a:p>
        </p:txBody>
      </p:sp>
    </p:spTree>
    <p:extLst>
      <p:ext uri="{BB962C8B-B14F-4D97-AF65-F5344CB8AC3E}">
        <p14:creationId xmlns:p14="http://schemas.microsoft.com/office/powerpoint/2010/main" val="237105349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42</a:t>
            </a:fld>
            <a:endParaRPr lang="en-US"/>
          </a:p>
        </p:txBody>
      </p:sp>
    </p:spTree>
    <p:extLst>
      <p:ext uri="{BB962C8B-B14F-4D97-AF65-F5344CB8AC3E}">
        <p14:creationId xmlns:p14="http://schemas.microsoft.com/office/powerpoint/2010/main" val="337449175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43</a:t>
            </a:fld>
            <a:endParaRPr lang="en-US"/>
          </a:p>
        </p:txBody>
      </p:sp>
    </p:spTree>
    <p:extLst>
      <p:ext uri="{BB962C8B-B14F-4D97-AF65-F5344CB8AC3E}">
        <p14:creationId xmlns:p14="http://schemas.microsoft.com/office/powerpoint/2010/main" val="263675020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44</a:t>
            </a:fld>
            <a:endParaRPr lang="en-US"/>
          </a:p>
        </p:txBody>
      </p:sp>
    </p:spTree>
    <p:extLst>
      <p:ext uri="{BB962C8B-B14F-4D97-AF65-F5344CB8AC3E}">
        <p14:creationId xmlns:p14="http://schemas.microsoft.com/office/powerpoint/2010/main" val="38418518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45</a:t>
            </a:fld>
            <a:endParaRPr lang="en-US"/>
          </a:p>
        </p:txBody>
      </p:sp>
    </p:spTree>
    <p:extLst>
      <p:ext uri="{BB962C8B-B14F-4D97-AF65-F5344CB8AC3E}">
        <p14:creationId xmlns:p14="http://schemas.microsoft.com/office/powerpoint/2010/main" val="14529325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46</a:t>
            </a:fld>
            <a:endParaRPr lang="en-US"/>
          </a:p>
        </p:txBody>
      </p:sp>
    </p:spTree>
    <p:extLst>
      <p:ext uri="{BB962C8B-B14F-4D97-AF65-F5344CB8AC3E}">
        <p14:creationId xmlns:p14="http://schemas.microsoft.com/office/powerpoint/2010/main" val="42704711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47</a:t>
            </a:fld>
            <a:endParaRPr lang="en-US"/>
          </a:p>
        </p:txBody>
      </p:sp>
    </p:spTree>
    <p:extLst>
      <p:ext uri="{BB962C8B-B14F-4D97-AF65-F5344CB8AC3E}">
        <p14:creationId xmlns:p14="http://schemas.microsoft.com/office/powerpoint/2010/main" val="268504391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48</a:t>
            </a:fld>
            <a:endParaRPr lang="en-US"/>
          </a:p>
        </p:txBody>
      </p:sp>
    </p:spTree>
    <p:extLst>
      <p:ext uri="{BB962C8B-B14F-4D97-AF65-F5344CB8AC3E}">
        <p14:creationId xmlns:p14="http://schemas.microsoft.com/office/powerpoint/2010/main" val="114116692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49</a:t>
            </a:fld>
            <a:endParaRPr lang="en-US"/>
          </a:p>
        </p:txBody>
      </p:sp>
    </p:spTree>
    <p:extLst>
      <p:ext uri="{BB962C8B-B14F-4D97-AF65-F5344CB8AC3E}">
        <p14:creationId xmlns:p14="http://schemas.microsoft.com/office/powerpoint/2010/main" val="2069682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5</a:t>
            </a:fld>
            <a:endParaRPr lang="en-US"/>
          </a:p>
        </p:txBody>
      </p:sp>
    </p:spTree>
    <p:extLst>
      <p:ext uri="{BB962C8B-B14F-4D97-AF65-F5344CB8AC3E}">
        <p14:creationId xmlns:p14="http://schemas.microsoft.com/office/powerpoint/2010/main" val="394081844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50</a:t>
            </a:fld>
            <a:endParaRPr lang="en-US"/>
          </a:p>
        </p:txBody>
      </p:sp>
    </p:spTree>
    <p:extLst>
      <p:ext uri="{BB962C8B-B14F-4D97-AF65-F5344CB8AC3E}">
        <p14:creationId xmlns:p14="http://schemas.microsoft.com/office/powerpoint/2010/main" val="299450928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51</a:t>
            </a:fld>
            <a:endParaRPr lang="en-US"/>
          </a:p>
        </p:txBody>
      </p:sp>
    </p:spTree>
    <p:extLst>
      <p:ext uri="{BB962C8B-B14F-4D97-AF65-F5344CB8AC3E}">
        <p14:creationId xmlns:p14="http://schemas.microsoft.com/office/powerpoint/2010/main" val="62175679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52</a:t>
            </a:fld>
            <a:endParaRPr lang="en-US"/>
          </a:p>
        </p:txBody>
      </p:sp>
    </p:spTree>
    <p:extLst>
      <p:ext uri="{BB962C8B-B14F-4D97-AF65-F5344CB8AC3E}">
        <p14:creationId xmlns:p14="http://schemas.microsoft.com/office/powerpoint/2010/main" val="273386909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53</a:t>
            </a:fld>
            <a:endParaRPr lang="en-US"/>
          </a:p>
        </p:txBody>
      </p:sp>
    </p:spTree>
    <p:extLst>
      <p:ext uri="{BB962C8B-B14F-4D97-AF65-F5344CB8AC3E}">
        <p14:creationId xmlns:p14="http://schemas.microsoft.com/office/powerpoint/2010/main" val="150671787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54</a:t>
            </a:fld>
            <a:endParaRPr lang="en-US"/>
          </a:p>
        </p:txBody>
      </p:sp>
    </p:spTree>
    <p:extLst>
      <p:ext uri="{BB962C8B-B14F-4D97-AF65-F5344CB8AC3E}">
        <p14:creationId xmlns:p14="http://schemas.microsoft.com/office/powerpoint/2010/main" val="248496026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55</a:t>
            </a:fld>
            <a:endParaRPr lang="en-US"/>
          </a:p>
        </p:txBody>
      </p:sp>
    </p:spTree>
    <p:extLst>
      <p:ext uri="{BB962C8B-B14F-4D97-AF65-F5344CB8AC3E}">
        <p14:creationId xmlns:p14="http://schemas.microsoft.com/office/powerpoint/2010/main" val="295100660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56</a:t>
            </a:fld>
            <a:endParaRPr lang="en-US"/>
          </a:p>
        </p:txBody>
      </p:sp>
    </p:spTree>
    <p:extLst>
      <p:ext uri="{BB962C8B-B14F-4D97-AF65-F5344CB8AC3E}">
        <p14:creationId xmlns:p14="http://schemas.microsoft.com/office/powerpoint/2010/main" val="363325249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57</a:t>
            </a:fld>
            <a:endParaRPr lang="en-US"/>
          </a:p>
        </p:txBody>
      </p:sp>
    </p:spTree>
    <p:extLst>
      <p:ext uri="{BB962C8B-B14F-4D97-AF65-F5344CB8AC3E}">
        <p14:creationId xmlns:p14="http://schemas.microsoft.com/office/powerpoint/2010/main" val="45520364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58</a:t>
            </a:fld>
            <a:endParaRPr lang="en-US"/>
          </a:p>
        </p:txBody>
      </p:sp>
    </p:spTree>
    <p:extLst>
      <p:ext uri="{BB962C8B-B14F-4D97-AF65-F5344CB8AC3E}">
        <p14:creationId xmlns:p14="http://schemas.microsoft.com/office/powerpoint/2010/main" val="130902840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59</a:t>
            </a:fld>
            <a:endParaRPr lang="en-US"/>
          </a:p>
        </p:txBody>
      </p:sp>
    </p:spTree>
    <p:extLst>
      <p:ext uri="{BB962C8B-B14F-4D97-AF65-F5344CB8AC3E}">
        <p14:creationId xmlns:p14="http://schemas.microsoft.com/office/powerpoint/2010/main" val="3466680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6</a:t>
            </a:fld>
            <a:endParaRPr lang="en-US"/>
          </a:p>
        </p:txBody>
      </p:sp>
    </p:spTree>
    <p:extLst>
      <p:ext uri="{BB962C8B-B14F-4D97-AF65-F5344CB8AC3E}">
        <p14:creationId xmlns:p14="http://schemas.microsoft.com/office/powerpoint/2010/main" val="349284028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60</a:t>
            </a:fld>
            <a:endParaRPr lang="en-US"/>
          </a:p>
        </p:txBody>
      </p:sp>
    </p:spTree>
    <p:extLst>
      <p:ext uri="{BB962C8B-B14F-4D97-AF65-F5344CB8AC3E}">
        <p14:creationId xmlns:p14="http://schemas.microsoft.com/office/powerpoint/2010/main" val="395187808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61</a:t>
            </a:fld>
            <a:endParaRPr lang="en-US"/>
          </a:p>
        </p:txBody>
      </p:sp>
    </p:spTree>
    <p:extLst>
      <p:ext uri="{BB962C8B-B14F-4D97-AF65-F5344CB8AC3E}">
        <p14:creationId xmlns:p14="http://schemas.microsoft.com/office/powerpoint/2010/main" val="265081685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62</a:t>
            </a:fld>
            <a:endParaRPr lang="en-US"/>
          </a:p>
        </p:txBody>
      </p:sp>
    </p:spTree>
    <p:extLst>
      <p:ext uri="{BB962C8B-B14F-4D97-AF65-F5344CB8AC3E}">
        <p14:creationId xmlns:p14="http://schemas.microsoft.com/office/powerpoint/2010/main" val="18202265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63</a:t>
            </a:fld>
            <a:endParaRPr lang="en-US"/>
          </a:p>
        </p:txBody>
      </p:sp>
    </p:spTree>
    <p:extLst>
      <p:ext uri="{BB962C8B-B14F-4D97-AF65-F5344CB8AC3E}">
        <p14:creationId xmlns:p14="http://schemas.microsoft.com/office/powerpoint/2010/main" val="83543382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64</a:t>
            </a:fld>
            <a:endParaRPr lang="en-US"/>
          </a:p>
        </p:txBody>
      </p:sp>
    </p:spTree>
    <p:extLst>
      <p:ext uri="{BB962C8B-B14F-4D97-AF65-F5344CB8AC3E}">
        <p14:creationId xmlns:p14="http://schemas.microsoft.com/office/powerpoint/2010/main" val="277756669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65</a:t>
            </a:fld>
            <a:endParaRPr lang="en-US"/>
          </a:p>
        </p:txBody>
      </p:sp>
    </p:spTree>
    <p:extLst>
      <p:ext uri="{BB962C8B-B14F-4D97-AF65-F5344CB8AC3E}">
        <p14:creationId xmlns:p14="http://schemas.microsoft.com/office/powerpoint/2010/main" val="106070513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66</a:t>
            </a:fld>
            <a:endParaRPr lang="en-US"/>
          </a:p>
        </p:txBody>
      </p:sp>
    </p:spTree>
    <p:extLst>
      <p:ext uri="{BB962C8B-B14F-4D97-AF65-F5344CB8AC3E}">
        <p14:creationId xmlns:p14="http://schemas.microsoft.com/office/powerpoint/2010/main" val="557998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7</a:t>
            </a:fld>
            <a:endParaRPr lang="en-US"/>
          </a:p>
        </p:txBody>
      </p:sp>
    </p:spTree>
    <p:extLst>
      <p:ext uri="{BB962C8B-B14F-4D97-AF65-F5344CB8AC3E}">
        <p14:creationId xmlns:p14="http://schemas.microsoft.com/office/powerpoint/2010/main" val="1821441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8</a:t>
            </a:fld>
            <a:endParaRPr lang="en-US"/>
          </a:p>
        </p:txBody>
      </p:sp>
    </p:spTree>
    <p:extLst>
      <p:ext uri="{BB962C8B-B14F-4D97-AF65-F5344CB8AC3E}">
        <p14:creationId xmlns:p14="http://schemas.microsoft.com/office/powerpoint/2010/main" val="2160811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C8E1E5-48C4-4B8B-91A1-C42D3F1A29B7}" type="slidenum">
              <a:rPr lang="en-US" smtClean="0"/>
              <a:pPr/>
              <a:t>9</a:t>
            </a:fld>
            <a:endParaRPr lang="en-US"/>
          </a:p>
        </p:txBody>
      </p:sp>
    </p:spTree>
    <p:extLst>
      <p:ext uri="{BB962C8B-B14F-4D97-AF65-F5344CB8AC3E}">
        <p14:creationId xmlns:p14="http://schemas.microsoft.com/office/powerpoint/2010/main" val="3536542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a:t>Click to edit Master title style</a:t>
            </a:r>
          </a:p>
        </p:txBody>
      </p:sp>
      <p:sp>
        <p:nvSpPr>
          <p:cNvPr id="3" name="Content Placeholder 2"/>
          <p:cNvSpPr>
            <a:spLocks noGrp="1"/>
          </p:cNvSpPr>
          <p:nvPr>
            <p:ph idx="1"/>
          </p:nvPr>
        </p:nvSpPr>
        <p:spPr/>
        <p:txBody>
          <a:bodyPr/>
          <a:lstStyle>
            <a:lvl1pPr>
              <a:defRPr b="0"/>
            </a:lvl1pPr>
            <a:lvl2pPr>
              <a:defRPr b="0"/>
            </a:lvl2pPr>
            <a:lvl3pPr>
              <a:defRPr b="0"/>
            </a:lvl3pPr>
            <a:lvl4pPr>
              <a:defRPr b="0"/>
            </a:lvl4pPr>
            <a:lvl5pPr>
              <a:defRPr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Slide Title</a:t>
            </a:r>
          </a:p>
        </p:txBody>
      </p:sp>
      <p:sp>
        <p:nvSpPr>
          <p:cNvPr id="5126" name="Rectangle 6"/>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Body Text</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53" r:id="rId1"/>
  </p:sldLayoutIdLst>
  <p:transition>
    <p:wipe dir="r"/>
  </p:transition>
  <p:txStyles>
    <p:titleStyle>
      <a:lvl1pPr algn="ctr" rtl="0" eaLnBrk="0" fontAlgn="base" hangingPunct="0">
        <a:lnSpc>
          <a:spcPct val="80000"/>
        </a:lnSpc>
        <a:spcBef>
          <a:spcPct val="0"/>
        </a:spcBef>
        <a:spcAft>
          <a:spcPct val="0"/>
        </a:spcAft>
        <a:defRPr sz="6000" b="0">
          <a:solidFill>
            <a:srgbClr val="BDEDF7"/>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BDEDF7"/>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BDEDF7"/>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BDEDF7"/>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BDEDF7"/>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BDEDF7"/>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BDEDF7"/>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BDEDF7"/>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BDEDF7"/>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a:defRPr/>
            </a:pPr>
            <a:r>
              <a:rPr lang="en-US" sz="9800" dirty="0"/>
              <a:t>Intro to Joshua</a:t>
            </a:r>
          </a:p>
        </p:txBody>
      </p:sp>
      <p:sp>
        <p:nvSpPr>
          <p:cNvPr id="101379" name="Rectangle 3"/>
          <p:cNvSpPr>
            <a:spLocks noGrp="1" noChangeArrowheads="1"/>
          </p:cNvSpPr>
          <p:nvPr>
            <p:ph type="body" idx="1"/>
          </p:nvPr>
        </p:nvSpPr>
        <p:spPr>
          <a:xfrm>
            <a:off x="457200" y="2667000"/>
            <a:ext cx="6934200" cy="2438400"/>
          </a:xfrm>
        </p:spPr>
        <p:txBody>
          <a:bodyPr/>
          <a:lstStyle/>
          <a:p>
            <a:pPr>
              <a:defRPr/>
            </a:pPr>
            <a:r>
              <a:rPr lang="en-US" sz="7200" dirty="0"/>
              <a:t>Saying “No” </a:t>
            </a:r>
            <a:br>
              <a:rPr lang="en-US" sz="7200" dirty="0"/>
            </a:br>
            <a:r>
              <a:rPr lang="en-US" sz="7200" dirty="0"/>
              <a:t>   to God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wipe(left)">
                                      <p:cBhvr>
                                        <p:cTn id="7" dur="500"/>
                                        <p:tgtEl>
                                          <p:spTgt spid="1013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p:txBody>
          <a:bodyPr/>
          <a:lstStyle/>
          <a:p>
            <a:pPr>
              <a:buNone/>
              <a:defRPr/>
            </a:pPr>
            <a:r>
              <a:rPr lang="en-US" sz="4800" dirty="0"/>
              <a:t>17 Moses gave the men these instructions as he sent them out to explore the land: “Go north through the Negev into the hill country.</a:t>
            </a:r>
          </a:p>
        </p:txBody>
      </p:sp>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p:txBody>
          <a:bodyPr/>
          <a:lstStyle/>
          <a:p>
            <a:pPr>
              <a:buNone/>
              <a:defRPr/>
            </a:pPr>
            <a:r>
              <a:rPr lang="en-US" sz="4800" dirty="0"/>
              <a:t>17 Moses gave the men these instructions as he sent them out to explore the land: “Go north through the Negev into the hill country.</a:t>
            </a:r>
          </a:p>
          <a:p>
            <a:pPr>
              <a:buNone/>
              <a:defRPr/>
            </a:pPr>
            <a:r>
              <a:rPr lang="en-US" sz="4800" dirty="0"/>
              <a:t>18 See what the land is like, and find out whether the people living there are strong or weak, few or many.</a:t>
            </a:r>
          </a:p>
        </p:txBody>
      </p:sp>
    </p:spTree>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371600"/>
            <a:ext cx="9144000" cy="4876800"/>
          </a:xfrm>
        </p:spPr>
        <p:txBody>
          <a:bodyPr/>
          <a:lstStyle/>
          <a:p>
            <a:pPr>
              <a:buNone/>
              <a:defRPr/>
            </a:pPr>
            <a:r>
              <a:rPr lang="en-US" sz="4800" dirty="0"/>
              <a:t>19 See what kind of land they live in. Is it good or bad? Do their towns have walls, or are they unprotected like open camps?</a:t>
            </a:r>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371600"/>
            <a:ext cx="9144000" cy="4876800"/>
          </a:xfrm>
        </p:spPr>
        <p:txBody>
          <a:bodyPr/>
          <a:lstStyle/>
          <a:p>
            <a:pPr>
              <a:buNone/>
              <a:defRPr/>
            </a:pPr>
            <a:r>
              <a:rPr lang="en-US" sz="4800" dirty="0"/>
              <a:t>19 See what kind of land they live in. Is it good or bad? Do their towns have walls, or are they unprotected like open camps? </a:t>
            </a:r>
          </a:p>
          <a:p>
            <a:pPr>
              <a:buNone/>
              <a:defRPr/>
            </a:pPr>
            <a:r>
              <a:rPr lang="en-US" sz="4800" dirty="0"/>
              <a:t>20 Is the soil fertile or poor? Are there many trees? Do your best to bring back samples of the crops you see.” (It happened to be the season for harvesting the first ripe grapes.)</a:t>
            </a: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371600"/>
            <a:ext cx="9144000" cy="4876800"/>
          </a:xfrm>
        </p:spPr>
        <p:txBody>
          <a:bodyPr/>
          <a:lstStyle/>
          <a:p>
            <a:pPr>
              <a:buNone/>
              <a:defRPr/>
            </a:pPr>
            <a:r>
              <a:rPr lang="en-US" sz="4800" dirty="0"/>
              <a:t>21 So they went up and explored the land from the wilderness of </a:t>
            </a:r>
            <a:r>
              <a:rPr lang="en-US" sz="4800" dirty="0" err="1"/>
              <a:t>Zin</a:t>
            </a:r>
            <a:r>
              <a:rPr lang="en-US" sz="4800" dirty="0"/>
              <a:t> as far as </a:t>
            </a:r>
            <a:r>
              <a:rPr lang="en-US" sz="4800" dirty="0" err="1"/>
              <a:t>Rehob</a:t>
            </a:r>
            <a:r>
              <a:rPr lang="en-US" sz="4800" dirty="0"/>
              <a:t>, near Lebo-</a:t>
            </a:r>
            <a:r>
              <a:rPr lang="en-US" sz="4800" dirty="0" err="1"/>
              <a:t>hamath</a:t>
            </a:r>
            <a:r>
              <a:rPr lang="en-US" sz="4800" dirty="0"/>
              <a:t>. </a:t>
            </a: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371600"/>
            <a:ext cx="9144000" cy="4876800"/>
          </a:xfrm>
        </p:spPr>
        <p:txBody>
          <a:bodyPr/>
          <a:lstStyle/>
          <a:p>
            <a:pPr>
              <a:buNone/>
              <a:defRPr/>
            </a:pPr>
            <a:r>
              <a:rPr lang="en-US" sz="4800" dirty="0"/>
              <a:t>21 So they went up and explored the land from the wilderness of </a:t>
            </a:r>
            <a:r>
              <a:rPr lang="en-US" sz="4800" dirty="0" err="1"/>
              <a:t>Zin</a:t>
            </a:r>
            <a:r>
              <a:rPr lang="en-US" sz="4800" dirty="0"/>
              <a:t> as far as </a:t>
            </a:r>
            <a:r>
              <a:rPr lang="en-US" sz="4800" dirty="0" err="1"/>
              <a:t>Rehob</a:t>
            </a:r>
            <a:r>
              <a:rPr lang="en-US" sz="4800" dirty="0"/>
              <a:t>, near Lebo-</a:t>
            </a:r>
            <a:r>
              <a:rPr lang="en-US" sz="4800" dirty="0" err="1"/>
              <a:t>hamath</a:t>
            </a:r>
            <a:r>
              <a:rPr lang="en-US" sz="4800" dirty="0"/>
              <a:t>. </a:t>
            </a:r>
          </a:p>
          <a:p>
            <a:pPr>
              <a:buNone/>
              <a:defRPr/>
            </a:pPr>
            <a:r>
              <a:rPr lang="en-US" sz="4800" dirty="0"/>
              <a:t>22 Going north, they passed through the Negev and arrived at Hebron, where </a:t>
            </a:r>
            <a:r>
              <a:rPr lang="en-US" sz="4800" dirty="0" err="1"/>
              <a:t>Ahiman</a:t>
            </a:r>
            <a:r>
              <a:rPr lang="en-US" sz="4800" dirty="0"/>
              <a:t>, </a:t>
            </a:r>
            <a:r>
              <a:rPr lang="en-US" sz="4800" dirty="0" err="1"/>
              <a:t>Sheshai</a:t>
            </a:r>
            <a:r>
              <a:rPr lang="en-US" sz="4800" dirty="0"/>
              <a:t>, and </a:t>
            </a:r>
            <a:r>
              <a:rPr lang="en-US" sz="4800" dirty="0" err="1"/>
              <a:t>Talmai</a:t>
            </a:r>
            <a:r>
              <a:rPr lang="en-US" sz="4800" dirty="0"/>
              <a:t>—all descendants of </a:t>
            </a:r>
            <a:r>
              <a:rPr lang="en-US" sz="4800" dirty="0" err="1"/>
              <a:t>Anak</a:t>
            </a:r>
            <a:r>
              <a:rPr lang="en-US" sz="4800" dirty="0"/>
              <a:t>—lived. (The ancient town of Hebron was founded seven years before the Egyptian city of </a:t>
            </a:r>
            <a:r>
              <a:rPr lang="en-US" sz="4800" dirty="0" err="1"/>
              <a:t>Zoan</a:t>
            </a:r>
            <a:r>
              <a:rPr lang="en-US" sz="4800" dirty="0"/>
              <a:t>.) </a:t>
            </a:r>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371600"/>
            <a:ext cx="9144000" cy="4876800"/>
          </a:xfrm>
        </p:spPr>
        <p:txBody>
          <a:bodyPr/>
          <a:lstStyle/>
          <a:p>
            <a:pPr>
              <a:buNone/>
              <a:defRPr/>
            </a:pPr>
            <a:r>
              <a:rPr lang="en-US" sz="4800" dirty="0"/>
              <a:t>23 When they came to the valley of </a:t>
            </a:r>
            <a:r>
              <a:rPr lang="en-US" sz="4800" dirty="0" err="1"/>
              <a:t>Eshcol</a:t>
            </a:r>
            <a:r>
              <a:rPr lang="en-US" sz="4800" dirty="0"/>
              <a:t>, they cut down a branch with a single cluster of grapes so large that it took two of them to carry it on a pole between them! They also brought back samples of the pomegranates and figs.</a:t>
            </a:r>
          </a:p>
        </p:txBody>
      </p:sp>
    </p:spTree>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371600"/>
            <a:ext cx="9144000" cy="4876800"/>
          </a:xfrm>
        </p:spPr>
        <p:txBody>
          <a:bodyPr/>
          <a:lstStyle/>
          <a:p>
            <a:pPr>
              <a:buNone/>
              <a:defRPr/>
            </a:pPr>
            <a:r>
              <a:rPr lang="en-US" sz="4800" dirty="0"/>
              <a:t>24 That place was called the valley of </a:t>
            </a:r>
            <a:r>
              <a:rPr lang="en-US" sz="4800" dirty="0" err="1"/>
              <a:t>Eshcol</a:t>
            </a:r>
            <a:r>
              <a:rPr lang="en-US" sz="4800" dirty="0"/>
              <a:t> (which means “cluster”), because of the cluster of grapes the Israelite men cut there.</a:t>
            </a:r>
          </a:p>
        </p:txBody>
      </p:sp>
    </p:spTree>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371600"/>
            <a:ext cx="9144000" cy="4876800"/>
          </a:xfrm>
        </p:spPr>
        <p:txBody>
          <a:bodyPr/>
          <a:lstStyle/>
          <a:p>
            <a:pPr>
              <a:buNone/>
              <a:defRPr/>
            </a:pPr>
            <a:r>
              <a:rPr lang="en-US" sz="4800" dirty="0"/>
              <a:t>25 After exploring the land for forty days, the men returned </a:t>
            </a:r>
          </a:p>
          <a:p>
            <a:pPr>
              <a:buNone/>
              <a:defRPr/>
            </a:pPr>
            <a:r>
              <a:rPr lang="en-US" sz="4800" dirty="0"/>
              <a:t>26 to Moses, Aaron, and the whole community of Israel at </a:t>
            </a:r>
            <a:r>
              <a:rPr lang="en-US" sz="4800" dirty="0" err="1"/>
              <a:t>Kadesh</a:t>
            </a:r>
            <a:r>
              <a:rPr lang="en-US" sz="4800" dirty="0"/>
              <a:t> in the wilderness of </a:t>
            </a:r>
            <a:r>
              <a:rPr lang="en-US" sz="4800" dirty="0" err="1"/>
              <a:t>Paran</a:t>
            </a:r>
            <a:r>
              <a:rPr lang="en-US" sz="4800" dirty="0"/>
              <a:t>. They reported to the whole community what they had seen and showed them the fruit they had taken from the land. </a:t>
            </a: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371600"/>
            <a:ext cx="9144000" cy="4876800"/>
          </a:xfrm>
        </p:spPr>
        <p:txBody>
          <a:bodyPr/>
          <a:lstStyle/>
          <a:p>
            <a:pPr>
              <a:buNone/>
              <a:defRPr/>
            </a:pPr>
            <a:r>
              <a:rPr lang="en-US" sz="5400" dirty="0"/>
              <a:t>27 This was their report to Moses: “We entered the land you sent us to explore, and it is indeed a bountiful country—a land flowing with milk and honey. Here is the kind of fruit it produces.  </a:t>
            </a:r>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a:defRPr/>
            </a:pPr>
            <a:r>
              <a:rPr lang="en-US" sz="9800" dirty="0"/>
              <a:t>Intro to Joshua</a:t>
            </a:r>
          </a:p>
        </p:txBody>
      </p:sp>
      <p:sp>
        <p:nvSpPr>
          <p:cNvPr id="101379" name="Rectangle 3"/>
          <p:cNvSpPr>
            <a:spLocks noGrp="1" noChangeArrowheads="1"/>
          </p:cNvSpPr>
          <p:nvPr>
            <p:ph type="body" idx="1"/>
          </p:nvPr>
        </p:nvSpPr>
        <p:spPr>
          <a:xfrm>
            <a:off x="457200" y="2057400"/>
            <a:ext cx="8534400" cy="3733800"/>
          </a:xfrm>
        </p:spPr>
        <p:txBody>
          <a:bodyPr/>
          <a:lstStyle/>
          <a:p>
            <a:pPr>
              <a:defRPr/>
            </a:pPr>
            <a:r>
              <a:rPr lang="en-US" sz="7200" dirty="0"/>
              <a:t>Liberation from </a:t>
            </a:r>
            <a:br>
              <a:rPr lang="en-US" sz="7200" dirty="0"/>
            </a:br>
            <a:r>
              <a:rPr lang="en-US" sz="7200" dirty="0"/>
              <a:t>   Egypt</a:t>
            </a:r>
          </a:p>
          <a:p>
            <a:pPr>
              <a:defRPr/>
            </a:pPr>
            <a:r>
              <a:rPr lang="en-US" sz="7200" dirty="0"/>
              <a:t>Received the law</a:t>
            </a:r>
          </a:p>
          <a:p>
            <a:pPr>
              <a:defRPr/>
            </a:pPr>
            <a:r>
              <a:rPr lang="en-US" sz="7200" dirty="0"/>
              <a:t>Then journeyed up </a:t>
            </a:r>
            <a:br>
              <a:rPr lang="en-US" sz="7200" dirty="0"/>
            </a:br>
            <a:r>
              <a:rPr lang="en-US" sz="7200" dirty="0"/>
              <a:t>   to the border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1379">
                                            <p:txEl>
                                              <p:pRg st="1" end="1"/>
                                            </p:txEl>
                                          </p:spTgt>
                                        </p:tgtEl>
                                        <p:attrNameLst>
                                          <p:attrName>style.visibility</p:attrName>
                                        </p:attrNameLst>
                                      </p:cBhvr>
                                      <p:to>
                                        <p:strVal val="visible"/>
                                      </p:to>
                                    </p:set>
                                    <p:animEffect transition="in" filter="wipe(left)">
                                      <p:cBhvr>
                                        <p:cTn id="7" dur="500"/>
                                        <p:tgtEl>
                                          <p:spTgt spid="1013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1379">
                                            <p:txEl>
                                              <p:pRg st="2" end="2"/>
                                            </p:txEl>
                                          </p:spTgt>
                                        </p:tgtEl>
                                        <p:attrNameLst>
                                          <p:attrName>style.visibility</p:attrName>
                                        </p:attrNameLst>
                                      </p:cBhvr>
                                      <p:to>
                                        <p:strVal val="visible"/>
                                      </p:to>
                                    </p:set>
                                    <p:animEffect transition="in" filter="wipe(left)">
                                      <p:cBhvr>
                                        <p:cTn id="12" dur="500"/>
                                        <p:tgtEl>
                                          <p:spTgt spid="1013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uiExpand="1"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600200"/>
            <a:ext cx="9144000" cy="4876800"/>
          </a:xfrm>
        </p:spPr>
        <p:txBody>
          <a:bodyPr/>
          <a:lstStyle/>
          <a:p>
            <a:pPr>
              <a:buNone/>
              <a:defRPr/>
            </a:pPr>
            <a:r>
              <a:rPr lang="en-US" sz="6000" dirty="0"/>
              <a:t>28 But the people living there are powerful, and their towns are large and fortified. We even saw the descendants of </a:t>
            </a:r>
            <a:r>
              <a:rPr lang="en-US" sz="6000" dirty="0" err="1"/>
              <a:t>Anak</a:t>
            </a:r>
            <a:r>
              <a:rPr lang="en-US" sz="6000" dirty="0"/>
              <a:t> there!</a:t>
            </a:r>
          </a:p>
        </p:txBody>
      </p:sp>
    </p:spTree>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600200"/>
            <a:ext cx="9144000" cy="4876800"/>
          </a:xfrm>
        </p:spPr>
        <p:txBody>
          <a:bodyPr/>
          <a:lstStyle/>
          <a:p>
            <a:pPr>
              <a:buNone/>
              <a:defRPr/>
            </a:pPr>
            <a:r>
              <a:rPr lang="en-US" sz="6000" dirty="0"/>
              <a:t>28 But the people living there are powerful, and their towns are large and fortified. We even saw the descendants of </a:t>
            </a:r>
            <a:r>
              <a:rPr lang="en-US" sz="6000" dirty="0" err="1"/>
              <a:t>Anak</a:t>
            </a:r>
            <a:r>
              <a:rPr lang="en-US" sz="6000" dirty="0"/>
              <a:t> there!</a:t>
            </a:r>
          </a:p>
        </p:txBody>
      </p:sp>
      <p:sp>
        <p:nvSpPr>
          <p:cNvPr id="4" name="Oval 3"/>
          <p:cNvSpPr/>
          <p:nvPr/>
        </p:nvSpPr>
        <p:spPr bwMode="auto">
          <a:xfrm>
            <a:off x="914400" y="1426534"/>
            <a:ext cx="1447800" cy="914400"/>
          </a:xfrm>
          <a:prstGeom prst="ellipse">
            <a:avLst/>
          </a:prstGeom>
          <a:noFill/>
          <a:ln w="76200" cap="flat" cmpd="sng" algn="ctr">
            <a:solidFill>
              <a:schemeClr val="tx1"/>
            </a:solidFill>
            <a:prstDash val="solid"/>
            <a:round/>
            <a:headEnd type="none" w="sm" len="sm"/>
            <a:tailEnd type="triangl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a:ln>
                <a:noFill/>
              </a:ln>
              <a:solidFill>
                <a:schemeClr val="tx1"/>
              </a:solidFill>
              <a:effectLst/>
              <a:latin typeface="Times New Roman" pitchFamily="18" charset="0"/>
            </a:endParaRPr>
          </a:p>
        </p:txBody>
      </p:sp>
    </p:spTree>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447800"/>
            <a:ext cx="9144000" cy="4876800"/>
          </a:xfrm>
        </p:spPr>
        <p:txBody>
          <a:bodyPr/>
          <a:lstStyle/>
          <a:p>
            <a:pPr>
              <a:buNone/>
              <a:defRPr/>
            </a:pPr>
            <a:r>
              <a:rPr lang="en-US" sz="5400" dirty="0"/>
              <a:t>29 The </a:t>
            </a:r>
            <a:r>
              <a:rPr lang="en-US" sz="5400" dirty="0" err="1"/>
              <a:t>Amalekites</a:t>
            </a:r>
            <a:r>
              <a:rPr lang="en-US" sz="5400" dirty="0"/>
              <a:t> live in the Negev, and the Hittites, </a:t>
            </a:r>
            <a:r>
              <a:rPr lang="en-US" sz="5400" dirty="0" err="1"/>
              <a:t>Jebusites</a:t>
            </a:r>
            <a:r>
              <a:rPr lang="en-US" sz="5400" dirty="0"/>
              <a:t>, and Amorites live in the hill country. The Canaanites live along the coast of the Mediterranean Sea and along the Jordan Valley.”</a:t>
            </a:r>
          </a:p>
        </p:txBody>
      </p:sp>
    </p:spTree>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447800"/>
            <a:ext cx="9144000" cy="4876800"/>
          </a:xfrm>
        </p:spPr>
        <p:txBody>
          <a:bodyPr/>
          <a:lstStyle/>
          <a:p>
            <a:pPr>
              <a:buNone/>
              <a:defRPr/>
            </a:pPr>
            <a:r>
              <a:rPr lang="en-US" sz="5400" dirty="0"/>
              <a:t>29 The </a:t>
            </a:r>
            <a:r>
              <a:rPr lang="en-US" sz="5400" dirty="0" err="1"/>
              <a:t>Amalekites</a:t>
            </a:r>
            <a:r>
              <a:rPr lang="en-US" sz="5400" dirty="0"/>
              <a:t> live in the Negev, and the Hittites, </a:t>
            </a:r>
            <a:r>
              <a:rPr lang="en-US" sz="5400" dirty="0" err="1"/>
              <a:t>Jebusites</a:t>
            </a:r>
            <a:r>
              <a:rPr lang="en-US" sz="5400" dirty="0"/>
              <a:t>, and Amorites live in the hill country. The Canaanites live along the coast of the Mediterranean Sea and along the Jordan Valley.”</a:t>
            </a:r>
          </a:p>
        </p:txBody>
      </p:sp>
      <p:sp>
        <p:nvSpPr>
          <p:cNvPr id="4" name="Rectangle 3"/>
          <p:cNvSpPr>
            <a:spLocks noChangeArrowheads="1"/>
          </p:cNvSpPr>
          <p:nvPr/>
        </p:nvSpPr>
        <p:spPr bwMode="auto">
          <a:xfrm>
            <a:off x="685800" y="1143000"/>
            <a:ext cx="7924800" cy="5181600"/>
          </a:xfrm>
          <a:prstGeom prst="rect">
            <a:avLst/>
          </a:prstGeom>
          <a:gradFill rotWithShape="0">
            <a:gsLst>
              <a:gs pos="0">
                <a:srgbClr val="000000"/>
              </a:gs>
              <a:gs pos="50000">
                <a:srgbClr val="00007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400" dirty="0">
                <a:effectLst>
                  <a:outerShdw blurRad="38100" dist="38100" dir="2700000" algn="tl">
                    <a:srgbClr val="000000"/>
                  </a:outerShdw>
                </a:effectLst>
              </a:rPr>
              <a:t>Deut. 7:1 “When the Lord your God brings you into the land where you are entering to possess it, and clears away many nations before you, the Hittites and the </a:t>
            </a:r>
            <a:r>
              <a:rPr lang="en-US" sz="4400" dirty="0" err="1">
                <a:effectLst>
                  <a:outerShdw blurRad="38100" dist="38100" dir="2700000" algn="tl">
                    <a:srgbClr val="000000"/>
                  </a:outerShdw>
                </a:effectLst>
              </a:rPr>
              <a:t>Girgashites</a:t>
            </a:r>
            <a:r>
              <a:rPr lang="en-US" sz="4400" dirty="0">
                <a:effectLst>
                  <a:outerShdw blurRad="38100" dist="38100" dir="2700000" algn="tl">
                    <a:srgbClr val="000000"/>
                  </a:outerShdw>
                </a:effectLst>
              </a:rPr>
              <a:t> and the Amorites and the Canaanites and the </a:t>
            </a:r>
            <a:r>
              <a:rPr lang="en-US" sz="4400" dirty="0" err="1">
                <a:effectLst>
                  <a:outerShdw blurRad="38100" dist="38100" dir="2700000" algn="tl">
                    <a:srgbClr val="000000"/>
                  </a:outerShdw>
                </a:effectLst>
              </a:rPr>
              <a:t>Perizzites</a:t>
            </a:r>
            <a:r>
              <a:rPr lang="en-US" sz="4400" dirty="0">
                <a:effectLst>
                  <a:outerShdw blurRad="38100" dist="38100" dir="2700000" algn="tl">
                    <a:srgbClr val="000000"/>
                  </a:outerShdw>
                </a:effectLst>
              </a:rPr>
              <a:t> and the </a:t>
            </a:r>
            <a:r>
              <a:rPr lang="en-US" sz="4400" dirty="0" err="1">
                <a:effectLst>
                  <a:outerShdw blurRad="38100" dist="38100" dir="2700000" algn="tl">
                    <a:srgbClr val="000000"/>
                  </a:outerShdw>
                </a:effectLst>
              </a:rPr>
              <a:t>Hivites</a:t>
            </a:r>
            <a:r>
              <a:rPr lang="en-US" sz="4400" dirty="0">
                <a:effectLst>
                  <a:outerShdw blurRad="38100" dist="38100" dir="2700000" algn="tl">
                    <a:srgbClr val="000000"/>
                  </a:outerShdw>
                </a:effectLst>
              </a:rPr>
              <a:t> and the </a:t>
            </a:r>
            <a:r>
              <a:rPr lang="en-US" sz="4400" dirty="0" err="1">
                <a:effectLst>
                  <a:outerShdw blurRad="38100" dist="38100" dir="2700000" algn="tl">
                    <a:srgbClr val="000000"/>
                  </a:outerShdw>
                </a:effectLst>
              </a:rPr>
              <a:t>Jebusites</a:t>
            </a:r>
            <a:r>
              <a:rPr lang="en-US" sz="4400" dirty="0">
                <a:effectLst>
                  <a:outerShdw blurRad="38100" dist="38100" dir="2700000" algn="tl">
                    <a:srgbClr val="000000"/>
                  </a:outerShdw>
                </a:effectLst>
              </a:rPr>
              <a:t>, seven nations greater and stronger than you </a:t>
            </a:r>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447800"/>
            <a:ext cx="9144000" cy="4876800"/>
          </a:xfrm>
        </p:spPr>
        <p:txBody>
          <a:bodyPr/>
          <a:lstStyle/>
          <a:p>
            <a:pPr>
              <a:buNone/>
              <a:defRPr/>
            </a:pPr>
            <a:r>
              <a:rPr lang="en-US" sz="5400" dirty="0"/>
              <a:t>29 The </a:t>
            </a:r>
            <a:r>
              <a:rPr lang="en-US" sz="5400" dirty="0" err="1"/>
              <a:t>Amalekites</a:t>
            </a:r>
            <a:r>
              <a:rPr lang="en-US" sz="5400" dirty="0"/>
              <a:t> live in the Negev, and the Hittites, </a:t>
            </a:r>
            <a:r>
              <a:rPr lang="en-US" sz="5400" dirty="0" err="1"/>
              <a:t>Jebusites</a:t>
            </a:r>
            <a:r>
              <a:rPr lang="en-US" sz="5400" dirty="0"/>
              <a:t>, and Amorites live in the hill country. The Canaanites live along the coast of the Mediterranean Sea and along the Jordan Valley.”</a:t>
            </a:r>
          </a:p>
        </p:txBody>
      </p:sp>
      <p:sp>
        <p:nvSpPr>
          <p:cNvPr id="4" name="Rectangle 3"/>
          <p:cNvSpPr>
            <a:spLocks noChangeArrowheads="1"/>
          </p:cNvSpPr>
          <p:nvPr/>
        </p:nvSpPr>
        <p:spPr bwMode="auto">
          <a:xfrm>
            <a:off x="685800" y="1143000"/>
            <a:ext cx="7924800" cy="5181600"/>
          </a:xfrm>
          <a:prstGeom prst="rect">
            <a:avLst/>
          </a:prstGeom>
          <a:gradFill rotWithShape="0">
            <a:gsLst>
              <a:gs pos="0">
                <a:srgbClr val="000000"/>
              </a:gs>
              <a:gs pos="50000">
                <a:srgbClr val="00007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400" dirty="0">
                <a:effectLst>
                  <a:outerShdw blurRad="38100" dist="38100" dir="2700000" algn="tl">
                    <a:srgbClr val="000000"/>
                  </a:outerShdw>
                </a:effectLst>
              </a:rPr>
              <a:t>Deut. 7:1 “When the Lord your God brings you into the land where you are entering to possess it, and clears away many nations before you, the Hittites and the </a:t>
            </a:r>
            <a:r>
              <a:rPr lang="en-US" sz="4400" dirty="0" err="1">
                <a:effectLst>
                  <a:outerShdw blurRad="38100" dist="38100" dir="2700000" algn="tl">
                    <a:srgbClr val="000000"/>
                  </a:outerShdw>
                </a:effectLst>
              </a:rPr>
              <a:t>Girgashites</a:t>
            </a:r>
            <a:r>
              <a:rPr lang="en-US" sz="4400" dirty="0">
                <a:effectLst>
                  <a:outerShdw blurRad="38100" dist="38100" dir="2700000" algn="tl">
                    <a:srgbClr val="000000"/>
                  </a:outerShdw>
                </a:effectLst>
              </a:rPr>
              <a:t> and the Amorites and the Canaanites and the </a:t>
            </a:r>
            <a:r>
              <a:rPr lang="en-US" sz="4400" dirty="0" err="1">
                <a:effectLst>
                  <a:outerShdw blurRad="38100" dist="38100" dir="2700000" algn="tl">
                    <a:srgbClr val="000000"/>
                  </a:outerShdw>
                </a:effectLst>
              </a:rPr>
              <a:t>Perizzites</a:t>
            </a:r>
            <a:r>
              <a:rPr lang="en-US" sz="4400" dirty="0">
                <a:effectLst>
                  <a:outerShdw blurRad="38100" dist="38100" dir="2700000" algn="tl">
                    <a:srgbClr val="000000"/>
                  </a:outerShdw>
                </a:effectLst>
              </a:rPr>
              <a:t> and the </a:t>
            </a:r>
            <a:r>
              <a:rPr lang="en-US" sz="4400" dirty="0" err="1">
                <a:effectLst>
                  <a:outerShdw blurRad="38100" dist="38100" dir="2700000" algn="tl">
                    <a:srgbClr val="000000"/>
                  </a:outerShdw>
                </a:effectLst>
              </a:rPr>
              <a:t>Hivites</a:t>
            </a:r>
            <a:r>
              <a:rPr lang="en-US" sz="4400" dirty="0">
                <a:effectLst>
                  <a:outerShdw blurRad="38100" dist="38100" dir="2700000" algn="tl">
                    <a:srgbClr val="000000"/>
                  </a:outerShdw>
                </a:effectLst>
              </a:rPr>
              <a:t> and the </a:t>
            </a:r>
            <a:r>
              <a:rPr lang="en-US" sz="4400" dirty="0" err="1">
                <a:effectLst>
                  <a:outerShdw blurRad="38100" dist="38100" dir="2700000" algn="tl">
                    <a:srgbClr val="000000"/>
                  </a:outerShdw>
                </a:effectLst>
              </a:rPr>
              <a:t>Jebusites</a:t>
            </a:r>
            <a:r>
              <a:rPr lang="en-US" sz="4400" dirty="0">
                <a:effectLst>
                  <a:outerShdw blurRad="38100" dist="38100" dir="2700000" algn="tl">
                    <a:srgbClr val="000000"/>
                  </a:outerShdw>
                </a:effectLst>
              </a:rPr>
              <a:t>, </a:t>
            </a:r>
            <a:r>
              <a:rPr lang="en-US" sz="4400" u="sng" dirty="0">
                <a:effectLst>
                  <a:outerShdw blurRad="38100" dist="38100" dir="2700000" algn="tl">
                    <a:srgbClr val="000000"/>
                  </a:outerShdw>
                </a:effectLst>
              </a:rPr>
              <a:t>seven nations greater and stronger than you</a:t>
            </a:r>
            <a:r>
              <a:rPr lang="en-US" sz="4400" dirty="0">
                <a:effectLst>
                  <a:outerShdw blurRad="38100" dist="38100" dir="2700000" algn="tl">
                    <a:srgbClr val="000000"/>
                  </a:outerShdw>
                </a:effectLst>
              </a:rPr>
              <a:t> </a:t>
            </a:r>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447800"/>
            <a:ext cx="9144000" cy="4876800"/>
          </a:xfrm>
        </p:spPr>
        <p:txBody>
          <a:bodyPr/>
          <a:lstStyle/>
          <a:p>
            <a:pPr>
              <a:buNone/>
              <a:defRPr/>
            </a:pPr>
            <a:r>
              <a:rPr lang="en-US" sz="5400" dirty="0"/>
              <a:t>29 The </a:t>
            </a:r>
            <a:r>
              <a:rPr lang="en-US" sz="5400" dirty="0" err="1"/>
              <a:t>Amalekites</a:t>
            </a:r>
            <a:r>
              <a:rPr lang="en-US" sz="5400" dirty="0"/>
              <a:t> live in the Negev, and the Hittites, </a:t>
            </a:r>
            <a:r>
              <a:rPr lang="en-US" sz="5400" dirty="0" err="1"/>
              <a:t>Jebusites</a:t>
            </a:r>
            <a:r>
              <a:rPr lang="en-US" sz="5400" dirty="0"/>
              <a:t>, and Amorites live in the hill country. The Canaanites live along the coast of the Mediterranean Sea and along the Jordan Valley.”</a:t>
            </a:r>
          </a:p>
        </p:txBody>
      </p:sp>
      <p:sp>
        <p:nvSpPr>
          <p:cNvPr id="4" name="Rectangle 3"/>
          <p:cNvSpPr>
            <a:spLocks noChangeArrowheads="1"/>
          </p:cNvSpPr>
          <p:nvPr/>
        </p:nvSpPr>
        <p:spPr bwMode="auto">
          <a:xfrm>
            <a:off x="685800" y="1143000"/>
            <a:ext cx="7924800" cy="5181600"/>
          </a:xfrm>
          <a:prstGeom prst="rect">
            <a:avLst/>
          </a:prstGeom>
          <a:gradFill rotWithShape="0">
            <a:gsLst>
              <a:gs pos="0">
                <a:srgbClr val="000000"/>
              </a:gs>
              <a:gs pos="50000">
                <a:srgbClr val="00007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4400" dirty="0">
                <a:effectLst>
                  <a:outerShdw blurRad="38100" dist="38100" dir="2700000" algn="tl">
                    <a:srgbClr val="000000"/>
                  </a:outerShdw>
                </a:effectLst>
              </a:rPr>
              <a:t>Deut. 7:1 “When the Lord your God brings you into the land where you are entering to possess it, and clears away many nations before you, the Hittites and the </a:t>
            </a:r>
            <a:r>
              <a:rPr lang="en-US" sz="4400" dirty="0" err="1">
                <a:effectLst>
                  <a:outerShdw blurRad="38100" dist="38100" dir="2700000" algn="tl">
                    <a:srgbClr val="000000"/>
                  </a:outerShdw>
                </a:effectLst>
              </a:rPr>
              <a:t>Girgashites</a:t>
            </a:r>
            <a:r>
              <a:rPr lang="en-US" sz="4400" dirty="0">
                <a:effectLst>
                  <a:outerShdw blurRad="38100" dist="38100" dir="2700000" algn="tl">
                    <a:srgbClr val="000000"/>
                  </a:outerShdw>
                </a:effectLst>
              </a:rPr>
              <a:t> and the Amorites and the Canaanites and the </a:t>
            </a:r>
            <a:r>
              <a:rPr lang="en-US" sz="4400" dirty="0" err="1">
                <a:effectLst>
                  <a:outerShdw blurRad="38100" dist="38100" dir="2700000" algn="tl">
                    <a:srgbClr val="000000"/>
                  </a:outerShdw>
                </a:effectLst>
              </a:rPr>
              <a:t>Perizzites</a:t>
            </a:r>
            <a:r>
              <a:rPr lang="en-US" sz="4400" dirty="0">
                <a:effectLst>
                  <a:outerShdw blurRad="38100" dist="38100" dir="2700000" algn="tl">
                    <a:srgbClr val="000000"/>
                  </a:outerShdw>
                </a:effectLst>
              </a:rPr>
              <a:t> and the </a:t>
            </a:r>
            <a:r>
              <a:rPr lang="en-US" sz="4400" dirty="0" err="1">
                <a:effectLst>
                  <a:outerShdw blurRad="38100" dist="38100" dir="2700000" algn="tl">
                    <a:srgbClr val="000000"/>
                  </a:outerShdw>
                </a:effectLst>
              </a:rPr>
              <a:t>Hivites</a:t>
            </a:r>
            <a:r>
              <a:rPr lang="en-US" sz="4400" dirty="0">
                <a:effectLst>
                  <a:outerShdw blurRad="38100" dist="38100" dir="2700000" algn="tl">
                    <a:srgbClr val="000000"/>
                  </a:outerShdw>
                </a:effectLst>
              </a:rPr>
              <a:t> and the </a:t>
            </a:r>
            <a:r>
              <a:rPr lang="en-US" sz="4400" dirty="0" err="1">
                <a:effectLst>
                  <a:outerShdw blurRad="38100" dist="38100" dir="2700000" algn="tl">
                    <a:srgbClr val="000000"/>
                  </a:outerShdw>
                </a:effectLst>
              </a:rPr>
              <a:t>Jebusites</a:t>
            </a:r>
            <a:r>
              <a:rPr lang="en-US" sz="4400" dirty="0">
                <a:effectLst>
                  <a:outerShdw blurRad="38100" dist="38100" dir="2700000" algn="tl">
                    <a:srgbClr val="000000"/>
                  </a:outerShdw>
                </a:effectLst>
              </a:rPr>
              <a:t>, </a:t>
            </a:r>
            <a:r>
              <a:rPr lang="en-US" sz="4400" u="sng" dirty="0">
                <a:effectLst>
                  <a:outerShdw blurRad="38100" dist="38100" dir="2700000" algn="tl">
                    <a:srgbClr val="000000"/>
                  </a:outerShdw>
                </a:effectLst>
              </a:rPr>
              <a:t>seven nations greater and stronger than you</a:t>
            </a:r>
            <a:r>
              <a:rPr lang="en-US" sz="4400" dirty="0">
                <a:effectLst>
                  <a:outerShdw blurRad="38100" dist="38100" dir="2700000" algn="tl">
                    <a:srgbClr val="000000"/>
                  </a:outerShdw>
                </a:effectLst>
              </a:rPr>
              <a:t> </a:t>
            </a:r>
          </a:p>
        </p:txBody>
      </p:sp>
      <p:sp>
        <p:nvSpPr>
          <p:cNvPr id="5" name="Rectangle 4"/>
          <p:cNvSpPr>
            <a:spLocks noChangeArrowheads="1"/>
          </p:cNvSpPr>
          <p:nvPr/>
        </p:nvSpPr>
        <p:spPr bwMode="auto">
          <a:xfrm>
            <a:off x="2667000" y="228600"/>
            <a:ext cx="6248400" cy="2133600"/>
          </a:xfrm>
          <a:prstGeom prst="rect">
            <a:avLst/>
          </a:prstGeom>
          <a:gradFill rotWithShape="0">
            <a:gsLst>
              <a:gs pos="0">
                <a:srgbClr val="000000"/>
              </a:gs>
              <a:gs pos="50000">
                <a:srgbClr val="00007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6000" dirty="0">
                <a:effectLst>
                  <a:outerShdw blurRad="38100" dist="38100" dir="2700000" algn="tl">
                    <a:srgbClr val="000000"/>
                  </a:outerShdw>
                </a:effectLst>
              </a:rPr>
              <a:t>They never had any chance, but for one thing…</a:t>
            </a:r>
          </a:p>
        </p:txBody>
      </p:sp>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447800"/>
            <a:ext cx="9144000" cy="4876800"/>
          </a:xfrm>
        </p:spPr>
        <p:txBody>
          <a:bodyPr/>
          <a:lstStyle/>
          <a:p>
            <a:pPr>
              <a:buNone/>
              <a:defRPr/>
            </a:pPr>
            <a:r>
              <a:rPr lang="en-US" sz="5400" dirty="0"/>
              <a:t>29 The </a:t>
            </a:r>
            <a:r>
              <a:rPr lang="en-US" sz="5400" dirty="0" err="1"/>
              <a:t>Amalekites</a:t>
            </a:r>
            <a:r>
              <a:rPr lang="en-US" sz="5400" dirty="0"/>
              <a:t> live in the Negev, and the Hittites, </a:t>
            </a:r>
            <a:r>
              <a:rPr lang="en-US" sz="5400" dirty="0" err="1"/>
              <a:t>Jebusites</a:t>
            </a:r>
            <a:r>
              <a:rPr lang="en-US" sz="5400" dirty="0"/>
              <a:t>, and Amorites live in the hill country. The Canaanites live along the coast of the Mediterranean Sea and along the Jordan Valley.”</a:t>
            </a:r>
          </a:p>
        </p:txBody>
      </p:sp>
    </p:spTree>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524000"/>
            <a:ext cx="9144000" cy="4876800"/>
          </a:xfrm>
        </p:spPr>
        <p:txBody>
          <a:bodyPr/>
          <a:lstStyle/>
          <a:p>
            <a:pPr>
              <a:buNone/>
              <a:defRPr/>
            </a:pPr>
            <a:r>
              <a:rPr lang="en-US" sz="5400" dirty="0"/>
              <a:t>30 But Caleb tried to quiet the people as they stood before Moses. “Let’s go at once to take the land,” he said. “We can certainly conquer it!”</a:t>
            </a:r>
          </a:p>
        </p:txBody>
      </p:sp>
    </p:spTree>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524000"/>
            <a:ext cx="9144000" cy="4876800"/>
          </a:xfrm>
        </p:spPr>
        <p:txBody>
          <a:bodyPr/>
          <a:lstStyle/>
          <a:p>
            <a:pPr>
              <a:buNone/>
              <a:defRPr/>
            </a:pPr>
            <a:r>
              <a:rPr lang="en-US" sz="5400" dirty="0"/>
              <a:t>31 But the other men who had explored the land with him disagreed. “We can’t go up against them! They are stronger than we are!” </a:t>
            </a:r>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524000"/>
            <a:ext cx="9144000" cy="4876800"/>
          </a:xfrm>
        </p:spPr>
        <p:txBody>
          <a:bodyPr/>
          <a:lstStyle/>
          <a:p>
            <a:pPr>
              <a:buNone/>
              <a:defRPr/>
            </a:pPr>
            <a:r>
              <a:rPr lang="en-US" sz="5400" dirty="0"/>
              <a:t>32 So they spread this bad report about the land among the Israelites: “The land we traveled through and explored will devour anyone who goes to live there. All the people we saw were huge.</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p:txBody>
          <a:bodyPr/>
          <a:lstStyle/>
          <a:p>
            <a:pPr>
              <a:buNone/>
              <a:defRPr/>
            </a:pPr>
            <a:r>
              <a:rPr lang="en-US" sz="5400" dirty="0"/>
              <a:t>Deut. 1:2 It is </a:t>
            </a:r>
            <a:r>
              <a:rPr lang="en-US" sz="5400" u="sng" dirty="0"/>
              <a:t>eleven days</a:t>
            </a:r>
            <a:r>
              <a:rPr lang="en-US" sz="5400" dirty="0"/>
              <a:t>’ journey from </a:t>
            </a:r>
            <a:r>
              <a:rPr lang="en-US" sz="5400" dirty="0" err="1"/>
              <a:t>Horeb</a:t>
            </a:r>
            <a:r>
              <a:rPr lang="en-US" sz="5400" dirty="0"/>
              <a:t> by the way of Mount </a:t>
            </a:r>
            <a:r>
              <a:rPr lang="en-US" sz="5400" dirty="0" err="1"/>
              <a:t>Seir</a:t>
            </a:r>
            <a:r>
              <a:rPr lang="en-US" sz="5400" dirty="0"/>
              <a:t> to </a:t>
            </a:r>
            <a:r>
              <a:rPr lang="en-US" sz="5400" dirty="0" err="1"/>
              <a:t>Kadesh-barnea</a:t>
            </a:r>
            <a:r>
              <a:rPr lang="en-US" sz="5400" dirty="0"/>
              <a:t>. </a:t>
            </a:r>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524000"/>
            <a:ext cx="9144000" cy="4876800"/>
          </a:xfrm>
        </p:spPr>
        <p:txBody>
          <a:bodyPr/>
          <a:lstStyle/>
          <a:p>
            <a:pPr>
              <a:buNone/>
              <a:defRPr/>
            </a:pPr>
            <a:r>
              <a:rPr lang="en-US" sz="5400" dirty="0"/>
              <a:t>33 “There also we saw the Nephilim (the sons of </a:t>
            </a:r>
            <a:r>
              <a:rPr lang="en-US" sz="5400" dirty="0" err="1"/>
              <a:t>Anak</a:t>
            </a:r>
            <a:r>
              <a:rPr lang="en-US" sz="5400" dirty="0"/>
              <a:t> are part of the Nephilim); and we became like grasshoppers in our own sight, and so we were in their sight.” </a:t>
            </a:r>
          </a:p>
        </p:txBody>
      </p:sp>
    </p:spTree>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524000"/>
            <a:ext cx="9144000" cy="4876800"/>
          </a:xfrm>
        </p:spPr>
        <p:txBody>
          <a:bodyPr/>
          <a:lstStyle/>
          <a:p>
            <a:pPr>
              <a:buNone/>
              <a:defRPr/>
            </a:pPr>
            <a:r>
              <a:rPr lang="en-US" sz="5400" dirty="0"/>
              <a:t>33 “There also we saw the Nephilim (the sons of </a:t>
            </a:r>
            <a:r>
              <a:rPr lang="en-US" sz="5400" dirty="0" err="1"/>
              <a:t>Anak</a:t>
            </a:r>
            <a:r>
              <a:rPr lang="en-US" sz="5400" dirty="0"/>
              <a:t> are part of the Nephilim); and we became like grasshoppers in our own sight, and so we were in their sight.” </a:t>
            </a:r>
          </a:p>
        </p:txBody>
      </p:sp>
      <p:sp>
        <p:nvSpPr>
          <p:cNvPr id="5" name="Rectangle 4"/>
          <p:cNvSpPr>
            <a:spLocks noChangeArrowheads="1"/>
          </p:cNvSpPr>
          <p:nvPr/>
        </p:nvSpPr>
        <p:spPr bwMode="auto">
          <a:xfrm>
            <a:off x="685800" y="5105400"/>
            <a:ext cx="6400800" cy="1447800"/>
          </a:xfrm>
          <a:prstGeom prst="rect">
            <a:avLst/>
          </a:prstGeom>
          <a:gradFill rotWithShape="0">
            <a:gsLst>
              <a:gs pos="0">
                <a:srgbClr val="000000"/>
              </a:gs>
              <a:gs pos="50000">
                <a:srgbClr val="00007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dirty="0">
                <a:effectLst>
                  <a:outerShdw blurRad="38100" dist="38100" dir="2700000" algn="tl">
                    <a:srgbClr val="000000"/>
                  </a:outerShdw>
                </a:effectLst>
              </a:rPr>
              <a:t>None of the items they report are false</a:t>
            </a:r>
          </a:p>
        </p:txBody>
      </p:sp>
    </p:spTree>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524000"/>
            <a:ext cx="9144000" cy="4876800"/>
          </a:xfrm>
        </p:spPr>
        <p:txBody>
          <a:bodyPr/>
          <a:lstStyle/>
          <a:p>
            <a:pPr>
              <a:buNone/>
              <a:defRPr/>
            </a:pPr>
            <a:r>
              <a:rPr lang="en-US" sz="5400" dirty="0"/>
              <a:t>33 “There also we saw the Nephilim (the sons of </a:t>
            </a:r>
            <a:r>
              <a:rPr lang="en-US" sz="5400" dirty="0" err="1"/>
              <a:t>Anak</a:t>
            </a:r>
            <a:r>
              <a:rPr lang="en-US" sz="5400" dirty="0"/>
              <a:t> are part of the Nephilim); and we became like grasshoppers in our own sight, and so we were in their sight.” </a:t>
            </a:r>
          </a:p>
        </p:txBody>
      </p:sp>
      <p:sp>
        <p:nvSpPr>
          <p:cNvPr id="5" name="Rectangle 4"/>
          <p:cNvSpPr>
            <a:spLocks noChangeArrowheads="1"/>
          </p:cNvSpPr>
          <p:nvPr/>
        </p:nvSpPr>
        <p:spPr bwMode="auto">
          <a:xfrm>
            <a:off x="685800" y="5105400"/>
            <a:ext cx="6477000" cy="1447800"/>
          </a:xfrm>
          <a:prstGeom prst="rect">
            <a:avLst/>
          </a:prstGeom>
          <a:gradFill rotWithShape="0">
            <a:gsLst>
              <a:gs pos="0">
                <a:srgbClr val="000000"/>
              </a:gs>
              <a:gs pos="50000">
                <a:srgbClr val="00007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dirty="0">
                <a:effectLst>
                  <a:outerShdw blurRad="38100" dist="38100" dir="2700000" algn="tl">
                    <a:srgbClr val="000000"/>
                  </a:outerShdw>
                </a:effectLst>
              </a:rPr>
              <a:t>They correctly analyze the situation</a:t>
            </a:r>
          </a:p>
        </p:txBody>
      </p:sp>
    </p:spTree>
  </p:cSld>
  <p:clrMapOvr>
    <a:masterClrMapping/>
  </p:clrMapOvr>
  <p:transition>
    <p:wipe dir="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524000"/>
            <a:ext cx="9144000" cy="4876800"/>
          </a:xfrm>
        </p:spPr>
        <p:txBody>
          <a:bodyPr/>
          <a:lstStyle/>
          <a:p>
            <a:pPr>
              <a:buNone/>
              <a:defRPr/>
            </a:pPr>
            <a:r>
              <a:rPr lang="en-US" sz="5400" dirty="0"/>
              <a:t>33 “There also we saw the Nephilim (the sons of </a:t>
            </a:r>
            <a:r>
              <a:rPr lang="en-US" sz="5400" dirty="0" err="1"/>
              <a:t>Anak</a:t>
            </a:r>
            <a:r>
              <a:rPr lang="en-US" sz="5400" dirty="0"/>
              <a:t> are part of the Nephilim); and we became like grasshoppers in our own sight, and so we were in their sight.” </a:t>
            </a:r>
          </a:p>
        </p:txBody>
      </p:sp>
      <p:sp>
        <p:nvSpPr>
          <p:cNvPr id="5" name="Rectangle 4"/>
          <p:cNvSpPr>
            <a:spLocks noChangeArrowheads="1"/>
          </p:cNvSpPr>
          <p:nvPr/>
        </p:nvSpPr>
        <p:spPr bwMode="auto">
          <a:xfrm>
            <a:off x="685800" y="5105400"/>
            <a:ext cx="7391400" cy="1447800"/>
          </a:xfrm>
          <a:prstGeom prst="rect">
            <a:avLst/>
          </a:prstGeom>
          <a:gradFill rotWithShape="0">
            <a:gsLst>
              <a:gs pos="0">
                <a:srgbClr val="000000"/>
              </a:gs>
              <a:gs pos="50000">
                <a:srgbClr val="00007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dirty="0">
                <a:effectLst>
                  <a:outerShdw blurRad="38100" dist="38100" dir="2700000" algn="tl">
                    <a:srgbClr val="000000"/>
                  </a:outerShdw>
                </a:effectLst>
              </a:rPr>
              <a:t>Not what they say, but what they don’t say…</a:t>
            </a:r>
          </a:p>
        </p:txBody>
      </p:sp>
    </p:spTree>
  </p:cSld>
  <p:clrMapOvr>
    <a:masterClrMapping/>
  </p:clrMapOvr>
  <p:transition>
    <p:wipe dir="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524000"/>
            <a:ext cx="9144000" cy="4876800"/>
          </a:xfrm>
        </p:spPr>
        <p:txBody>
          <a:bodyPr/>
          <a:lstStyle/>
          <a:p>
            <a:pPr>
              <a:buNone/>
              <a:defRPr/>
            </a:pPr>
            <a:r>
              <a:rPr lang="en-US" sz="5400" dirty="0"/>
              <a:t>33 “There also we saw the Nephilim (the sons of </a:t>
            </a:r>
            <a:r>
              <a:rPr lang="en-US" sz="5400" dirty="0" err="1"/>
              <a:t>Anak</a:t>
            </a:r>
            <a:r>
              <a:rPr lang="en-US" sz="5400" dirty="0"/>
              <a:t> are part of the Nephilim); and we became like grasshoppers in our own sight, and so we were in their sight.” </a:t>
            </a:r>
          </a:p>
        </p:txBody>
      </p:sp>
      <p:sp>
        <p:nvSpPr>
          <p:cNvPr id="5" name="Rectangle 4"/>
          <p:cNvSpPr>
            <a:spLocks noChangeArrowheads="1"/>
          </p:cNvSpPr>
          <p:nvPr/>
        </p:nvSpPr>
        <p:spPr bwMode="auto">
          <a:xfrm>
            <a:off x="685800" y="5029200"/>
            <a:ext cx="6172200" cy="762000"/>
          </a:xfrm>
          <a:prstGeom prst="rect">
            <a:avLst/>
          </a:prstGeom>
          <a:gradFill rotWithShape="0">
            <a:gsLst>
              <a:gs pos="0">
                <a:srgbClr val="000000"/>
              </a:gs>
              <a:gs pos="50000">
                <a:srgbClr val="00007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dirty="0">
                <a:effectLst>
                  <a:outerShdw blurRad="38100" dist="38100" dir="2700000" algn="tl">
                    <a:srgbClr val="000000"/>
                  </a:outerShdw>
                </a:effectLst>
              </a:rPr>
              <a:t>Their real problem:</a:t>
            </a:r>
          </a:p>
        </p:txBody>
      </p:sp>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524000"/>
            <a:ext cx="9144000" cy="4876800"/>
          </a:xfrm>
        </p:spPr>
        <p:txBody>
          <a:bodyPr/>
          <a:lstStyle/>
          <a:p>
            <a:pPr>
              <a:buNone/>
              <a:defRPr/>
            </a:pPr>
            <a:r>
              <a:rPr lang="en-US" sz="5400" dirty="0"/>
              <a:t>33 “There also we saw the Nephilim (the sons of </a:t>
            </a:r>
            <a:r>
              <a:rPr lang="en-US" sz="5400" dirty="0" err="1"/>
              <a:t>Anak</a:t>
            </a:r>
            <a:r>
              <a:rPr lang="en-US" sz="5400" dirty="0"/>
              <a:t> are part of the Nephilim); and we became like grasshoppers in our own sight, and so we were in their sight.” </a:t>
            </a:r>
          </a:p>
        </p:txBody>
      </p:sp>
      <p:sp>
        <p:nvSpPr>
          <p:cNvPr id="5" name="Rectangle 4"/>
          <p:cNvSpPr>
            <a:spLocks noChangeArrowheads="1"/>
          </p:cNvSpPr>
          <p:nvPr/>
        </p:nvSpPr>
        <p:spPr bwMode="auto">
          <a:xfrm>
            <a:off x="685800" y="5029200"/>
            <a:ext cx="6172200" cy="762000"/>
          </a:xfrm>
          <a:prstGeom prst="rect">
            <a:avLst/>
          </a:prstGeom>
          <a:gradFill rotWithShape="0">
            <a:gsLst>
              <a:gs pos="0">
                <a:srgbClr val="000000"/>
              </a:gs>
              <a:gs pos="50000">
                <a:srgbClr val="00007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6000" dirty="0">
                <a:effectLst>
                  <a:outerShdw blurRad="38100" dist="38100" dir="2700000" algn="tl">
                    <a:srgbClr val="000000"/>
                  </a:outerShdw>
                </a:effectLst>
              </a:rPr>
              <a:t>Their real problem:</a:t>
            </a:r>
          </a:p>
        </p:txBody>
      </p:sp>
      <p:sp>
        <p:nvSpPr>
          <p:cNvPr id="6" name="Rectangle 5"/>
          <p:cNvSpPr>
            <a:spLocks noChangeArrowheads="1"/>
          </p:cNvSpPr>
          <p:nvPr/>
        </p:nvSpPr>
        <p:spPr bwMode="auto">
          <a:xfrm>
            <a:off x="3505200" y="5867400"/>
            <a:ext cx="4572000" cy="914400"/>
          </a:xfrm>
          <a:prstGeom prst="rect">
            <a:avLst/>
          </a:prstGeom>
          <a:gradFill rotWithShape="0">
            <a:gsLst>
              <a:gs pos="0">
                <a:srgbClr val="000000"/>
              </a:gs>
              <a:gs pos="50000">
                <a:srgbClr val="00007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8800" dirty="0">
                <a:effectLst>
                  <a:outerShdw blurRad="38100" dist="38100" dir="2700000" algn="tl">
                    <a:srgbClr val="000000"/>
                  </a:outerShdw>
                </a:effectLst>
              </a:rPr>
              <a:t>Unbelief!</a:t>
            </a:r>
          </a:p>
        </p:txBody>
      </p:sp>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447800"/>
            <a:ext cx="9144000" cy="4876800"/>
          </a:xfrm>
        </p:spPr>
        <p:txBody>
          <a:bodyPr/>
          <a:lstStyle/>
          <a:p>
            <a:pPr>
              <a:buNone/>
              <a:defRPr/>
            </a:pPr>
            <a:r>
              <a:rPr lang="en-US" sz="5400" dirty="0"/>
              <a:t>14:1Then all the congregation lifted up their voices and cried, and the people wept that night. </a:t>
            </a:r>
          </a:p>
        </p:txBody>
      </p:sp>
    </p:spTree>
  </p:cSld>
  <p:clrMapOvr>
    <a:masterClrMapping/>
  </p:clrMapOvr>
  <p:transition>
    <p:wipe dir="r"/>
  </p:transition>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447800"/>
            <a:ext cx="9144000" cy="4876800"/>
          </a:xfrm>
        </p:spPr>
        <p:txBody>
          <a:bodyPr/>
          <a:lstStyle/>
          <a:p>
            <a:pPr>
              <a:buNone/>
              <a:defRPr/>
            </a:pPr>
            <a:r>
              <a:rPr lang="en-US" sz="5400" dirty="0"/>
              <a:t>14:2 All the sons of Israel grumbled against Moses and Aaron; and the whole congregation said to them, “Would that we had died in the land of Egypt! Or would that we had died in this wilderness!</a:t>
            </a:r>
          </a:p>
        </p:txBody>
      </p: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447800"/>
            <a:ext cx="9144000" cy="4876800"/>
          </a:xfrm>
        </p:spPr>
        <p:txBody>
          <a:bodyPr/>
          <a:lstStyle/>
          <a:p>
            <a:pPr>
              <a:buNone/>
              <a:defRPr/>
            </a:pPr>
            <a:r>
              <a:rPr lang="en-US" sz="5400" dirty="0"/>
              <a:t>14:3 “Why is the Lord bringing us into this land, to fall by the sword? Our wives and our little ones will become plunder; would it not be better for us to return to Egypt?” </a:t>
            </a:r>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447800"/>
            <a:ext cx="9144000" cy="4876800"/>
          </a:xfrm>
        </p:spPr>
        <p:txBody>
          <a:bodyPr/>
          <a:lstStyle/>
          <a:p>
            <a:pPr>
              <a:buNone/>
              <a:defRPr/>
            </a:pPr>
            <a:r>
              <a:rPr lang="en-US" sz="5400" dirty="0"/>
              <a:t>14:3 “Why is the Lord bringing us into this land, to fall by the sword? Our wives and our little ones will become plunder; would it not be better for us to return to Egypt?” </a:t>
            </a:r>
          </a:p>
          <a:p>
            <a:pPr>
              <a:buNone/>
              <a:defRPr/>
            </a:pPr>
            <a:r>
              <a:rPr lang="en-US" sz="5400" dirty="0"/>
              <a:t>4 So they said to one another, “Let us appoint a leader and return to Egypt.”</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p:txBody>
          <a:bodyPr/>
          <a:lstStyle/>
          <a:p>
            <a:pPr>
              <a:buNone/>
              <a:defRPr/>
            </a:pPr>
            <a:r>
              <a:rPr lang="en-US" sz="5400" dirty="0"/>
              <a:t>Deut. 1:2 It is </a:t>
            </a:r>
            <a:r>
              <a:rPr lang="en-US" sz="5400" u="sng" dirty="0"/>
              <a:t>eleven days</a:t>
            </a:r>
            <a:r>
              <a:rPr lang="en-US" sz="5400" dirty="0"/>
              <a:t>’ journey from </a:t>
            </a:r>
            <a:r>
              <a:rPr lang="en-US" sz="5400" dirty="0" err="1"/>
              <a:t>Horeb</a:t>
            </a:r>
            <a:r>
              <a:rPr lang="en-US" sz="5400" dirty="0"/>
              <a:t> by the way of Mount </a:t>
            </a:r>
            <a:r>
              <a:rPr lang="en-US" sz="5400" dirty="0" err="1"/>
              <a:t>Seir</a:t>
            </a:r>
            <a:r>
              <a:rPr lang="en-US" sz="5400" dirty="0"/>
              <a:t> to </a:t>
            </a:r>
            <a:r>
              <a:rPr lang="en-US" sz="5400" dirty="0" err="1"/>
              <a:t>Kadesh-barnea</a:t>
            </a:r>
            <a:r>
              <a:rPr lang="en-US" sz="5400" dirty="0"/>
              <a:t>. </a:t>
            </a:r>
          </a:p>
        </p:txBody>
      </p:sp>
      <p:cxnSp>
        <p:nvCxnSpPr>
          <p:cNvPr id="6" name="Straight Arrow Connector 5"/>
          <p:cNvCxnSpPr/>
          <p:nvPr/>
        </p:nvCxnSpPr>
        <p:spPr bwMode="auto">
          <a:xfrm flipV="1">
            <a:off x="2514600" y="2438400"/>
            <a:ext cx="1676400" cy="1905000"/>
          </a:xfrm>
          <a:prstGeom prst="straightConnector1">
            <a:avLst/>
          </a:prstGeom>
          <a:solidFill>
            <a:schemeClr val="accent1"/>
          </a:solidFill>
          <a:ln w="76200" cap="flat" cmpd="sng" algn="ctr">
            <a:solidFill>
              <a:schemeClr val="tx1"/>
            </a:solidFill>
            <a:prstDash val="solid"/>
            <a:round/>
            <a:headEnd type="none" w="sm" len="sm"/>
            <a:tailEnd type="arrow"/>
          </a:ln>
          <a:effectLst/>
        </p:spPr>
      </p:cxnSp>
      <p:sp>
        <p:nvSpPr>
          <p:cNvPr id="4" name="Rectangle 3"/>
          <p:cNvSpPr>
            <a:spLocks noChangeArrowheads="1"/>
          </p:cNvSpPr>
          <p:nvPr/>
        </p:nvSpPr>
        <p:spPr bwMode="auto">
          <a:xfrm>
            <a:off x="1600200" y="4114800"/>
            <a:ext cx="2895600" cy="609600"/>
          </a:xfrm>
          <a:prstGeom prst="rect">
            <a:avLst/>
          </a:prstGeom>
          <a:gradFill rotWithShape="0">
            <a:gsLst>
              <a:gs pos="0">
                <a:srgbClr val="000000"/>
              </a:gs>
              <a:gs pos="50000">
                <a:srgbClr val="00007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5400" dirty="0">
                <a:effectLst>
                  <a:outerShdw blurRad="38100" dist="38100" dir="2700000" algn="tl">
                    <a:srgbClr val="000000"/>
                  </a:outerShdw>
                </a:effectLst>
              </a:rPr>
              <a:t>Mt. Sinai</a:t>
            </a:r>
          </a:p>
        </p:txBody>
      </p:sp>
    </p:spTree>
  </p:cSld>
  <p:clrMapOvr>
    <a:masterClrMapping/>
  </p:clrMapOvr>
  <p:transition>
    <p:wipe dir="r"/>
  </p:transition>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447800"/>
            <a:ext cx="9144000" cy="4876800"/>
          </a:xfrm>
        </p:spPr>
        <p:txBody>
          <a:bodyPr/>
          <a:lstStyle/>
          <a:p>
            <a:pPr>
              <a:buNone/>
              <a:defRPr/>
            </a:pPr>
            <a:r>
              <a:rPr lang="en-US" sz="5400" dirty="0"/>
              <a:t>14:3 “Why is the Lord bringing us into this land, to fall by the sword? Our wives and our little ones will become plunder; would it not be better for us to return to Egypt?” </a:t>
            </a:r>
          </a:p>
          <a:p>
            <a:pPr>
              <a:buNone/>
              <a:defRPr/>
            </a:pPr>
            <a:r>
              <a:rPr lang="en-US" sz="5400" dirty="0"/>
              <a:t>4 So they said to one another, “Let us appoint a leader and return to Egypt.”</a:t>
            </a:r>
          </a:p>
        </p:txBody>
      </p:sp>
      <p:sp>
        <p:nvSpPr>
          <p:cNvPr id="4" name="Rectangle 3"/>
          <p:cNvSpPr>
            <a:spLocks noChangeArrowheads="1"/>
          </p:cNvSpPr>
          <p:nvPr/>
        </p:nvSpPr>
        <p:spPr bwMode="auto">
          <a:xfrm>
            <a:off x="1066800" y="228600"/>
            <a:ext cx="7391400" cy="1981200"/>
          </a:xfrm>
          <a:prstGeom prst="rect">
            <a:avLst/>
          </a:prstGeom>
          <a:gradFill rotWithShape="0">
            <a:gsLst>
              <a:gs pos="0">
                <a:srgbClr val="000000"/>
              </a:gs>
              <a:gs pos="50000">
                <a:srgbClr val="00007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8800" dirty="0">
                <a:effectLst>
                  <a:outerShdw blurRad="38100" dist="38100" dir="2700000" algn="tl">
                    <a:srgbClr val="000000"/>
                  </a:outerShdw>
                </a:effectLst>
              </a:rPr>
              <a:t>Unbelief comes to unbelief</a:t>
            </a:r>
          </a:p>
        </p:txBody>
      </p:sp>
    </p:spTree>
  </p:cSld>
  <p:clrMapOvr>
    <a:masterClrMapping/>
  </p:clrMapOvr>
  <p:transition>
    <p:wipe dir="r"/>
  </p:transition>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447800"/>
            <a:ext cx="9144000" cy="4876800"/>
          </a:xfrm>
        </p:spPr>
        <p:txBody>
          <a:bodyPr/>
          <a:lstStyle/>
          <a:p>
            <a:pPr>
              <a:buNone/>
              <a:defRPr/>
            </a:pPr>
            <a:r>
              <a:rPr lang="en-US" sz="5400" dirty="0"/>
              <a:t>14:5 Then Moses and Aaron fell face down on the ground before the whole community of Israel.</a:t>
            </a:r>
          </a:p>
        </p:txBody>
      </p:sp>
    </p:spTree>
  </p:cSld>
  <p:clrMapOvr>
    <a:masterClrMapping/>
  </p:clrMapOvr>
  <p:transition>
    <p:wipe dir="r"/>
  </p:transition>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447800"/>
            <a:ext cx="9144000" cy="4876800"/>
          </a:xfrm>
        </p:spPr>
        <p:txBody>
          <a:bodyPr/>
          <a:lstStyle/>
          <a:p>
            <a:pPr>
              <a:buNone/>
              <a:defRPr/>
            </a:pPr>
            <a:r>
              <a:rPr lang="en-US" sz="5400" dirty="0"/>
              <a:t>14:5 Then Moses and Aaron fell face down on the ground before the whole community of Israel. </a:t>
            </a:r>
          </a:p>
          <a:p>
            <a:pPr>
              <a:buNone/>
              <a:defRPr/>
            </a:pPr>
            <a:r>
              <a:rPr lang="en-US" sz="5400" dirty="0"/>
              <a:t>6 Two of the men who had explored the land, Joshua son of Nun and Caleb son of </a:t>
            </a:r>
            <a:r>
              <a:rPr lang="en-US" sz="5400" dirty="0" err="1"/>
              <a:t>Jephunneh</a:t>
            </a:r>
            <a:r>
              <a:rPr lang="en-US" sz="5400" dirty="0"/>
              <a:t>, tore their clothing. </a:t>
            </a:r>
          </a:p>
        </p:txBody>
      </p:sp>
    </p:spTree>
  </p:cSld>
  <p:clrMapOvr>
    <a:masterClrMapping/>
  </p:clrMapOvr>
  <p:transition>
    <p:wipe dir="r"/>
  </p:transition>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447800"/>
            <a:ext cx="9144000" cy="4876800"/>
          </a:xfrm>
        </p:spPr>
        <p:txBody>
          <a:bodyPr/>
          <a:lstStyle/>
          <a:p>
            <a:pPr>
              <a:buNone/>
              <a:defRPr/>
            </a:pPr>
            <a:r>
              <a:rPr lang="en-US" sz="5400" dirty="0"/>
              <a:t>14:7 They said to all the people of Israel, “The land we traveled through and explored is a wonderful land!</a:t>
            </a:r>
          </a:p>
        </p:txBody>
      </p:sp>
    </p:spTree>
  </p:cSld>
  <p:clrMapOvr>
    <a:masterClrMapping/>
  </p:clrMapOvr>
  <p:transition>
    <p:wipe dir="r"/>
  </p:transition>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447800"/>
            <a:ext cx="9144000" cy="4876800"/>
          </a:xfrm>
        </p:spPr>
        <p:txBody>
          <a:bodyPr/>
          <a:lstStyle/>
          <a:p>
            <a:pPr>
              <a:buNone/>
              <a:defRPr/>
            </a:pPr>
            <a:r>
              <a:rPr lang="en-US" sz="5400" dirty="0"/>
              <a:t>14:8 And if the Lord is pleased with us, he will bring us safely into that land and give it to us. It is a rich land flowing with milk and honey.</a:t>
            </a:r>
          </a:p>
        </p:txBody>
      </p:sp>
    </p:spTree>
  </p:cSld>
  <p:clrMapOvr>
    <a:masterClrMapping/>
  </p:clrMapOvr>
  <p:transition>
    <p:wipe dir="r"/>
  </p:transition>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447800"/>
            <a:ext cx="9144000" cy="4876800"/>
          </a:xfrm>
        </p:spPr>
        <p:txBody>
          <a:bodyPr/>
          <a:lstStyle/>
          <a:p>
            <a:pPr>
              <a:buNone/>
              <a:defRPr/>
            </a:pPr>
            <a:r>
              <a:rPr lang="en-US" sz="5400" dirty="0"/>
              <a:t>14:9 Do not rebel against the Lord, and don’t be afraid of the people of the land. They are only helpless prey to us! They have no protection, but the Lord is with us! Don’t be afraid of them!”</a:t>
            </a:r>
          </a:p>
        </p:txBody>
      </p:sp>
    </p:spTree>
  </p:cSld>
  <p:clrMapOvr>
    <a:masterClrMapping/>
  </p:clrMapOvr>
  <p:transition>
    <p:wipe dir="r"/>
  </p:transition>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447800"/>
            <a:ext cx="9144000" cy="4876800"/>
          </a:xfrm>
        </p:spPr>
        <p:txBody>
          <a:bodyPr/>
          <a:lstStyle/>
          <a:p>
            <a:pPr>
              <a:buNone/>
              <a:defRPr/>
            </a:pPr>
            <a:r>
              <a:rPr lang="en-US" sz="5400" dirty="0"/>
              <a:t>14:10 But the whole community began to talk about stoning Joshua and Caleb.</a:t>
            </a:r>
          </a:p>
        </p:txBody>
      </p:sp>
    </p:spTree>
  </p:cSld>
  <p:clrMapOvr>
    <a:masterClrMapping/>
  </p:clrMapOvr>
  <p:transition>
    <p:wipe dir="r"/>
  </p:transition>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447800"/>
            <a:ext cx="9144000" cy="4876800"/>
          </a:xfrm>
        </p:spPr>
        <p:txBody>
          <a:bodyPr/>
          <a:lstStyle/>
          <a:p>
            <a:pPr>
              <a:buNone/>
              <a:defRPr/>
            </a:pPr>
            <a:r>
              <a:rPr lang="en-US" sz="5400" dirty="0"/>
              <a:t>14:10 But the whole community began to talk about stoning Joshua and Caleb. </a:t>
            </a:r>
          </a:p>
        </p:txBody>
      </p:sp>
      <p:sp>
        <p:nvSpPr>
          <p:cNvPr id="4" name="Rectangle 3"/>
          <p:cNvSpPr>
            <a:spLocks noChangeArrowheads="1"/>
          </p:cNvSpPr>
          <p:nvPr/>
        </p:nvSpPr>
        <p:spPr bwMode="auto">
          <a:xfrm>
            <a:off x="609600" y="3200400"/>
            <a:ext cx="8382000" cy="1752600"/>
          </a:xfrm>
          <a:prstGeom prst="rect">
            <a:avLst/>
          </a:prstGeom>
          <a:gradFill rotWithShape="0">
            <a:gsLst>
              <a:gs pos="0">
                <a:srgbClr val="000000"/>
              </a:gs>
              <a:gs pos="50000">
                <a:srgbClr val="00007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7200" dirty="0">
                <a:effectLst>
                  <a:outerShdw blurRad="38100" dist="38100" dir="2700000" algn="tl">
                    <a:srgbClr val="000000"/>
                  </a:outerShdw>
                </a:effectLst>
              </a:rPr>
              <a:t>Things you never thought you would do</a:t>
            </a:r>
          </a:p>
        </p:txBody>
      </p:sp>
    </p:spTree>
  </p:cSld>
  <p:clrMapOvr>
    <a:masterClrMapping/>
  </p:clrMapOvr>
  <p:transition>
    <p:wipe dir="r"/>
  </p:transition>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447800"/>
            <a:ext cx="9144000" cy="4876800"/>
          </a:xfrm>
        </p:spPr>
        <p:txBody>
          <a:bodyPr/>
          <a:lstStyle/>
          <a:p>
            <a:pPr>
              <a:buNone/>
              <a:defRPr/>
            </a:pPr>
            <a:r>
              <a:rPr lang="en-US" sz="5400" dirty="0"/>
              <a:t>14:10 But the whole community began to talk about stoning Joshua and Caleb. </a:t>
            </a:r>
          </a:p>
        </p:txBody>
      </p:sp>
      <p:sp>
        <p:nvSpPr>
          <p:cNvPr id="4" name="Rectangle 3"/>
          <p:cNvSpPr>
            <a:spLocks noChangeArrowheads="1"/>
          </p:cNvSpPr>
          <p:nvPr/>
        </p:nvSpPr>
        <p:spPr bwMode="auto">
          <a:xfrm>
            <a:off x="609600" y="3200400"/>
            <a:ext cx="8382000" cy="1752600"/>
          </a:xfrm>
          <a:prstGeom prst="rect">
            <a:avLst/>
          </a:prstGeom>
          <a:gradFill rotWithShape="0">
            <a:gsLst>
              <a:gs pos="0">
                <a:srgbClr val="000000"/>
              </a:gs>
              <a:gs pos="50000">
                <a:srgbClr val="00007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7200" dirty="0">
                <a:effectLst>
                  <a:outerShdw blurRad="38100" dist="38100" dir="2700000" algn="tl">
                    <a:srgbClr val="000000"/>
                  </a:outerShdw>
                </a:effectLst>
              </a:rPr>
              <a:t>Things you never thought you would do</a:t>
            </a:r>
          </a:p>
        </p:txBody>
      </p:sp>
      <p:sp>
        <p:nvSpPr>
          <p:cNvPr id="5" name="Rectangle 4"/>
          <p:cNvSpPr>
            <a:spLocks noChangeArrowheads="1"/>
          </p:cNvSpPr>
          <p:nvPr/>
        </p:nvSpPr>
        <p:spPr bwMode="auto">
          <a:xfrm>
            <a:off x="457200" y="4800600"/>
            <a:ext cx="7467600" cy="1981200"/>
          </a:xfrm>
          <a:prstGeom prst="rect">
            <a:avLst/>
          </a:prstGeom>
          <a:gradFill rotWithShape="0">
            <a:gsLst>
              <a:gs pos="0">
                <a:srgbClr val="000000"/>
              </a:gs>
              <a:gs pos="50000">
                <a:srgbClr val="00007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5400" dirty="0">
                <a:effectLst>
                  <a:outerShdw blurRad="38100" dist="38100" dir="2700000" algn="tl">
                    <a:srgbClr val="000000"/>
                  </a:outerShdw>
                </a:effectLst>
              </a:rPr>
              <a:t>Unbelief at one point suggests the legitimacy of unbelief at every point</a:t>
            </a:r>
          </a:p>
        </p:txBody>
      </p:sp>
    </p:spTree>
  </p:cSld>
  <p:clrMapOvr>
    <a:masterClrMapping/>
  </p:clrMapOvr>
  <p:transition>
    <p:wipe dir="r"/>
  </p:transition>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447800"/>
            <a:ext cx="9144000" cy="4876800"/>
          </a:xfrm>
        </p:spPr>
        <p:txBody>
          <a:bodyPr/>
          <a:lstStyle/>
          <a:p>
            <a:pPr>
              <a:buNone/>
              <a:defRPr/>
            </a:pPr>
            <a:r>
              <a:rPr lang="en-US" sz="5400" dirty="0"/>
              <a:t>14:10 But the whole community began to talk about stoning Joshua and Caleb. Then the glorious presence of the Lord appeared to all the Israelites at the Tabernacle. </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p:txBody>
          <a:bodyPr/>
          <a:lstStyle/>
          <a:p>
            <a:pPr>
              <a:buNone/>
              <a:defRPr/>
            </a:pPr>
            <a:r>
              <a:rPr lang="en-US" sz="5400" dirty="0"/>
              <a:t>Deut. 1:2 It is </a:t>
            </a:r>
            <a:r>
              <a:rPr lang="en-US" sz="5400" u="sng" dirty="0"/>
              <a:t>eleven days</a:t>
            </a:r>
            <a:r>
              <a:rPr lang="en-US" sz="5400" dirty="0"/>
              <a:t>’ journey from </a:t>
            </a:r>
            <a:r>
              <a:rPr lang="en-US" sz="5400" dirty="0" err="1"/>
              <a:t>Horeb</a:t>
            </a:r>
            <a:r>
              <a:rPr lang="en-US" sz="5400" dirty="0"/>
              <a:t> by the way of Mount </a:t>
            </a:r>
            <a:r>
              <a:rPr lang="en-US" sz="5400" dirty="0" err="1"/>
              <a:t>Seir</a:t>
            </a:r>
            <a:r>
              <a:rPr lang="en-US" sz="5400" dirty="0"/>
              <a:t> to </a:t>
            </a:r>
            <a:r>
              <a:rPr lang="en-US" sz="5400" dirty="0" err="1"/>
              <a:t>Kadesh-barnea</a:t>
            </a:r>
            <a:r>
              <a:rPr lang="en-US" sz="5400" dirty="0"/>
              <a:t>. </a:t>
            </a:r>
          </a:p>
        </p:txBody>
      </p:sp>
      <p:cxnSp>
        <p:nvCxnSpPr>
          <p:cNvPr id="6" name="Straight Arrow Connector 5"/>
          <p:cNvCxnSpPr/>
          <p:nvPr/>
        </p:nvCxnSpPr>
        <p:spPr bwMode="auto">
          <a:xfrm flipV="1">
            <a:off x="2514600" y="2438400"/>
            <a:ext cx="1676400" cy="1905000"/>
          </a:xfrm>
          <a:prstGeom prst="straightConnector1">
            <a:avLst/>
          </a:prstGeom>
          <a:solidFill>
            <a:schemeClr val="accent1"/>
          </a:solidFill>
          <a:ln w="76200" cap="flat" cmpd="sng" algn="ctr">
            <a:solidFill>
              <a:schemeClr val="tx1"/>
            </a:solidFill>
            <a:prstDash val="solid"/>
            <a:round/>
            <a:headEnd type="none" w="sm" len="sm"/>
            <a:tailEnd type="arrow"/>
          </a:ln>
          <a:effectLst/>
        </p:spPr>
      </p:cxnSp>
      <p:sp>
        <p:nvSpPr>
          <p:cNvPr id="4" name="Rectangle 3"/>
          <p:cNvSpPr>
            <a:spLocks noChangeArrowheads="1"/>
          </p:cNvSpPr>
          <p:nvPr/>
        </p:nvSpPr>
        <p:spPr bwMode="auto">
          <a:xfrm>
            <a:off x="1600200" y="4114800"/>
            <a:ext cx="2895600" cy="609600"/>
          </a:xfrm>
          <a:prstGeom prst="rect">
            <a:avLst/>
          </a:prstGeom>
          <a:gradFill rotWithShape="0">
            <a:gsLst>
              <a:gs pos="0">
                <a:srgbClr val="000000"/>
              </a:gs>
              <a:gs pos="50000">
                <a:srgbClr val="00007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5400" dirty="0">
                <a:effectLst>
                  <a:outerShdw blurRad="38100" dist="38100" dir="2700000" algn="tl">
                    <a:srgbClr val="000000"/>
                  </a:outerShdw>
                </a:effectLst>
              </a:rPr>
              <a:t>Mt. Sinai</a:t>
            </a:r>
          </a:p>
        </p:txBody>
      </p:sp>
      <p:cxnSp>
        <p:nvCxnSpPr>
          <p:cNvPr id="9" name="Straight Arrow Connector 8"/>
          <p:cNvCxnSpPr/>
          <p:nvPr/>
        </p:nvCxnSpPr>
        <p:spPr bwMode="auto">
          <a:xfrm flipV="1">
            <a:off x="4419600" y="3200400"/>
            <a:ext cx="1828800" cy="2514600"/>
          </a:xfrm>
          <a:prstGeom prst="straightConnector1">
            <a:avLst/>
          </a:prstGeom>
          <a:solidFill>
            <a:schemeClr val="accent1"/>
          </a:solidFill>
          <a:ln w="76200" cap="flat" cmpd="sng" algn="ctr">
            <a:solidFill>
              <a:schemeClr val="tx1"/>
            </a:solidFill>
            <a:prstDash val="solid"/>
            <a:round/>
            <a:headEnd type="none" w="sm" len="sm"/>
            <a:tailEnd type="arrow"/>
          </a:ln>
          <a:effectLst/>
        </p:spPr>
      </p:cxnSp>
      <p:sp>
        <p:nvSpPr>
          <p:cNvPr id="7" name="Rectangle 6"/>
          <p:cNvSpPr>
            <a:spLocks noChangeArrowheads="1"/>
          </p:cNvSpPr>
          <p:nvPr/>
        </p:nvSpPr>
        <p:spPr bwMode="auto">
          <a:xfrm>
            <a:off x="2895600" y="4800600"/>
            <a:ext cx="4114800" cy="1371600"/>
          </a:xfrm>
          <a:prstGeom prst="rect">
            <a:avLst/>
          </a:prstGeom>
          <a:gradFill rotWithShape="0">
            <a:gsLst>
              <a:gs pos="0">
                <a:srgbClr val="000000"/>
              </a:gs>
              <a:gs pos="50000">
                <a:srgbClr val="000078"/>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defRPr/>
            </a:pPr>
            <a:r>
              <a:rPr lang="en-US" sz="5400" dirty="0">
                <a:effectLst>
                  <a:outerShdw blurRad="38100" dist="38100" dir="2700000" algn="tl">
                    <a:srgbClr val="000000"/>
                  </a:outerShdw>
                </a:effectLst>
              </a:rPr>
              <a:t>Border of the promised land</a:t>
            </a:r>
          </a:p>
        </p:txBody>
      </p:sp>
    </p:spTree>
  </p:cSld>
  <p:clrMapOvr>
    <a:masterClrMapping/>
  </p:clrMapOvr>
  <p:transition>
    <p:wipe dir="r"/>
  </p:transition>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447800"/>
            <a:ext cx="9144000" cy="4876800"/>
          </a:xfrm>
        </p:spPr>
        <p:txBody>
          <a:bodyPr/>
          <a:lstStyle/>
          <a:p>
            <a:pPr>
              <a:buNone/>
              <a:defRPr/>
            </a:pPr>
            <a:r>
              <a:rPr lang="en-US" sz="5400" dirty="0"/>
              <a:t>14:11 And the Lord said to Moses, “How long will these people treat me with contempt? Will they never believe me, even after all the miraculous signs I have done among them?</a:t>
            </a:r>
          </a:p>
        </p:txBody>
      </p:sp>
    </p:spTree>
  </p:cSld>
  <p:clrMapOvr>
    <a:masterClrMapping/>
  </p:clrMapOvr>
  <p:transition>
    <p:wipe dir="r"/>
  </p:transition>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447800"/>
            <a:ext cx="9144000" cy="4876800"/>
          </a:xfrm>
        </p:spPr>
        <p:txBody>
          <a:bodyPr/>
          <a:lstStyle/>
          <a:p>
            <a:pPr>
              <a:buNone/>
              <a:defRPr/>
            </a:pPr>
            <a:r>
              <a:rPr lang="en-US" sz="5400" dirty="0"/>
              <a:t>14:11 And the Lord said to Moses, “How long will these people treat me with contempt? Will they never believe me, even after all the miraculous signs I have done among them?</a:t>
            </a:r>
          </a:p>
        </p:txBody>
      </p:sp>
      <p:sp>
        <p:nvSpPr>
          <p:cNvPr id="4" name="Rectangle 3"/>
          <p:cNvSpPr>
            <a:spLocks noChangeArrowheads="1"/>
          </p:cNvSpPr>
          <p:nvPr/>
        </p:nvSpPr>
        <p:spPr bwMode="auto">
          <a:xfrm>
            <a:off x="1143000" y="4953000"/>
            <a:ext cx="7162800" cy="1752600"/>
          </a:xfrm>
          <a:prstGeom prst="rect">
            <a:avLst/>
          </a:prstGeom>
          <a:gradFill rotWithShape="0">
            <a:gsLst>
              <a:gs pos="0">
                <a:srgbClr val="000000"/>
              </a:gs>
              <a:gs pos="50000">
                <a:srgbClr val="00007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7200" dirty="0">
                <a:effectLst>
                  <a:outerShdw blurRad="38100" dist="38100" dir="2700000" algn="tl">
                    <a:srgbClr val="000000"/>
                  </a:outerShdw>
                </a:effectLst>
              </a:rPr>
              <a:t>They just saw God take down Egypt!</a:t>
            </a:r>
          </a:p>
        </p:txBody>
      </p:sp>
    </p:spTree>
  </p:cSld>
  <p:clrMapOvr>
    <a:masterClrMapping/>
  </p:clrMapOvr>
  <p:transition>
    <p:wipe dir="r"/>
  </p:transition>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447800"/>
            <a:ext cx="9144000" cy="4876800"/>
          </a:xfrm>
        </p:spPr>
        <p:txBody>
          <a:bodyPr/>
          <a:lstStyle/>
          <a:p>
            <a:pPr>
              <a:buNone/>
              <a:defRPr/>
            </a:pPr>
            <a:r>
              <a:rPr lang="en-US" sz="5400" dirty="0"/>
              <a:t>14:11 And the Lord said to Moses, “How long will these people treat me with contempt? Will they never believe me, even after all the miraculous signs I have done among them?</a:t>
            </a:r>
          </a:p>
        </p:txBody>
      </p:sp>
      <p:sp>
        <p:nvSpPr>
          <p:cNvPr id="4" name="Rectangle 3"/>
          <p:cNvSpPr>
            <a:spLocks noChangeArrowheads="1"/>
          </p:cNvSpPr>
          <p:nvPr/>
        </p:nvSpPr>
        <p:spPr bwMode="auto">
          <a:xfrm>
            <a:off x="1981200" y="3352800"/>
            <a:ext cx="5181600" cy="2590800"/>
          </a:xfrm>
          <a:prstGeom prst="rect">
            <a:avLst/>
          </a:prstGeom>
          <a:gradFill rotWithShape="0">
            <a:gsLst>
              <a:gs pos="0">
                <a:srgbClr val="000000"/>
              </a:gs>
              <a:gs pos="50000">
                <a:srgbClr val="00007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7200" dirty="0">
                <a:effectLst>
                  <a:outerShdw blurRad="38100" dist="38100" dir="2700000" algn="tl">
                    <a:srgbClr val="000000"/>
                  </a:outerShdw>
                </a:effectLst>
              </a:rPr>
              <a:t>Moses has to intercede for the people</a:t>
            </a:r>
          </a:p>
        </p:txBody>
      </p:sp>
    </p:spTree>
  </p:cSld>
  <p:clrMapOvr>
    <a:masterClrMapping/>
  </p:clrMapOvr>
  <p:transition>
    <p:wipe dir="r"/>
  </p:transition>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371600"/>
            <a:ext cx="9144000" cy="4876800"/>
          </a:xfrm>
        </p:spPr>
        <p:txBody>
          <a:bodyPr/>
          <a:lstStyle/>
          <a:p>
            <a:pPr>
              <a:buNone/>
              <a:defRPr/>
            </a:pPr>
            <a:r>
              <a:rPr lang="en-US" sz="5400" dirty="0"/>
              <a:t>14:20 Then the Lord said, “I will pardon them as you have requested. </a:t>
            </a:r>
          </a:p>
        </p:txBody>
      </p:sp>
    </p:spTree>
  </p:cSld>
  <p:clrMapOvr>
    <a:masterClrMapping/>
  </p:clrMapOvr>
  <p:transition>
    <p:wipe dir="r"/>
  </p:transition>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371600"/>
            <a:ext cx="9144000" cy="4876800"/>
          </a:xfrm>
        </p:spPr>
        <p:txBody>
          <a:bodyPr/>
          <a:lstStyle/>
          <a:p>
            <a:pPr>
              <a:buNone/>
              <a:defRPr/>
            </a:pPr>
            <a:r>
              <a:rPr lang="en-US" sz="5400" dirty="0"/>
              <a:t>14:20 Then the Lord said, “I will pardon them as you have requested. </a:t>
            </a:r>
          </a:p>
          <a:p>
            <a:pPr>
              <a:buNone/>
              <a:defRPr/>
            </a:pPr>
            <a:r>
              <a:rPr lang="en-US" sz="5400" dirty="0"/>
              <a:t>21 But as surely as I live, and as surely as the earth is filled with the Lord’s glory,</a:t>
            </a:r>
          </a:p>
          <a:p>
            <a:pPr>
              <a:buNone/>
              <a:defRPr/>
            </a:pPr>
            <a:r>
              <a:rPr lang="en-US" sz="5400" dirty="0"/>
              <a:t>22 not one of these people will ever enter that land. </a:t>
            </a:r>
          </a:p>
        </p:txBody>
      </p:sp>
    </p:spTree>
  </p:cSld>
  <p:clrMapOvr>
    <a:masterClrMapping/>
  </p:clrMapOvr>
  <p:transition>
    <p:wipe dir="r"/>
  </p:transition>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371600"/>
            <a:ext cx="9144000" cy="4876800"/>
          </a:xfrm>
        </p:spPr>
        <p:txBody>
          <a:bodyPr/>
          <a:lstStyle/>
          <a:p>
            <a:pPr>
              <a:buNone/>
              <a:defRPr/>
            </a:pPr>
            <a:r>
              <a:rPr lang="en-US" sz="5400" dirty="0"/>
              <a:t>14:24 But my servant Caleb has a different attitude than the others have. He has remained loyal to me, so I will bring him into the land he explored. His descendants will possess their full share of that land. </a:t>
            </a:r>
          </a:p>
        </p:txBody>
      </p:sp>
    </p:spTree>
  </p:cSld>
  <p:clrMapOvr>
    <a:masterClrMapping/>
  </p:clrMapOvr>
  <p:transition>
    <p:wipe dir="r"/>
  </p:transition>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371600"/>
            <a:ext cx="9144000" cy="4876800"/>
          </a:xfrm>
        </p:spPr>
        <p:txBody>
          <a:bodyPr/>
          <a:lstStyle/>
          <a:p>
            <a:pPr>
              <a:buNone/>
              <a:defRPr/>
            </a:pPr>
            <a:r>
              <a:rPr lang="en-US" sz="5400" dirty="0"/>
              <a:t>14:31 “You said your children would be carried off as plunder. Well, I will bring them safely into the land, and they will enjoy what you have despised.</a:t>
            </a:r>
          </a:p>
        </p:txBody>
      </p:sp>
    </p:spTree>
  </p:cSld>
  <p:clrMapOvr>
    <a:masterClrMapping/>
  </p:clrMapOvr>
  <p:transition>
    <p:wipe dir="r"/>
  </p:transition>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371600"/>
            <a:ext cx="9144000" cy="4876800"/>
          </a:xfrm>
        </p:spPr>
        <p:txBody>
          <a:bodyPr/>
          <a:lstStyle/>
          <a:p>
            <a:pPr>
              <a:buNone/>
              <a:defRPr/>
            </a:pPr>
            <a:r>
              <a:rPr lang="en-US" sz="5400" dirty="0"/>
              <a:t>14:39 When Moses reported the Lord’s words to all the Israelites, the people were filled with grief. </a:t>
            </a:r>
          </a:p>
        </p:txBody>
      </p:sp>
    </p:spTree>
  </p:cSld>
  <p:clrMapOvr>
    <a:masterClrMapping/>
  </p:clrMapOvr>
  <p:transition>
    <p:wipe dir="r"/>
  </p:transition>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371600"/>
            <a:ext cx="9144000" cy="4876800"/>
          </a:xfrm>
        </p:spPr>
        <p:txBody>
          <a:bodyPr/>
          <a:lstStyle/>
          <a:p>
            <a:pPr>
              <a:buNone/>
              <a:defRPr/>
            </a:pPr>
            <a:r>
              <a:rPr lang="en-US" sz="5400" dirty="0"/>
              <a:t>14:40 Then they got up early the next morning and went to the top of the range of hills. “Let’s go,” they said. “We realize that we have sinned, but now we are ready to enter the land the Lord has promised us.”</a:t>
            </a:r>
          </a:p>
        </p:txBody>
      </p:sp>
    </p:spTree>
  </p:cSld>
  <p:clrMapOvr>
    <a:masterClrMapping/>
  </p:clrMapOvr>
  <p:transition>
    <p:wipe dir="r"/>
  </p:transition>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371600"/>
            <a:ext cx="9144000" cy="4876800"/>
          </a:xfrm>
        </p:spPr>
        <p:txBody>
          <a:bodyPr/>
          <a:lstStyle/>
          <a:p>
            <a:pPr>
              <a:buNone/>
              <a:defRPr/>
            </a:pPr>
            <a:r>
              <a:rPr lang="en-US" sz="5400" dirty="0"/>
              <a:t>14:41 But Moses said, “Why are you now disobeying the Lord’s orders to return to the wilderness? It won’t work.</a:t>
            </a:r>
          </a:p>
        </p:txBody>
      </p:sp>
    </p:spTree>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p:txBody>
          <a:bodyPr/>
          <a:lstStyle/>
          <a:p>
            <a:pPr>
              <a:buNone/>
              <a:defRPr/>
            </a:pPr>
            <a:r>
              <a:rPr lang="en-US" sz="5400" dirty="0"/>
              <a:t>Deut. 1:2 It is </a:t>
            </a:r>
            <a:r>
              <a:rPr lang="en-US" sz="5400" u="sng" dirty="0"/>
              <a:t>eleven days</a:t>
            </a:r>
            <a:r>
              <a:rPr lang="en-US" sz="5400" dirty="0"/>
              <a:t>’ journey from </a:t>
            </a:r>
            <a:r>
              <a:rPr lang="en-US" sz="5400" dirty="0" err="1"/>
              <a:t>Horeb</a:t>
            </a:r>
            <a:r>
              <a:rPr lang="en-US" sz="5400" dirty="0"/>
              <a:t> by the way of Mount </a:t>
            </a:r>
            <a:r>
              <a:rPr lang="en-US" sz="5400" dirty="0" err="1"/>
              <a:t>Seir</a:t>
            </a:r>
            <a:r>
              <a:rPr lang="en-US" sz="5400" dirty="0"/>
              <a:t> to </a:t>
            </a:r>
            <a:r>
              <a:rPr lang="en-US" sz="5400" dirty="0" err="1"/>
              <a:t>Kadesh-barnea</a:t>
            </a:r>
            <a:r>
              <a:rPr lang="en-US" sz="5400" dirty="0"/>
              <a:t>. </a:t>
            </a:r>
          </a:p>
          <a:p>
            <a:pPr>
              <a:buNone/>
              <a:defRPr/>
            </a:pPr>
            <a:r>
              <a:rPr lang="en-US" sz="5400" dirty="0"/>
              <a:t>3 In the </a:t>
            </a:r>
            <a:r>
              <a:rPr lang="en-US" sz="5400" u="sng" dirty="0"/>
              <a:t>fortieth year</a:t>
            </a:r>
            <a:r>
              <a:rPr lang="en-US" sz="5400" dirty="0"/>
              <a:t>, on the first day of the eleventh month, Moses spoke to the children of Israel…</a:t>
            </a:r>
          </a:p>
        </p:txBody>
      </p:sp>
    </p:spTree>
  </p:cSld>
  <p:clrMapOvr>
    <a:masterClrMapping/>
  </p:clrMapOvr>
  <p:transition>
    <p:wipe dir="r"/>
  </p:transition>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371600"/>
            <a:ext cx="9144000" cy="4876800"/>
          </a:xfrm>
        </p:spPr>
        <p:txBody>
          <a:bodyPr/>
          <a:lstStyle/>
          <a:p>
            <a:pPr>
              <a:buNone/>
              <a:defRPr/>
            </a:pPr>
            <a:r>
              <a:rPr lang="en-US" sz="5400" dirty="0"/>
              <a:t>14:41 But Moses said, “Why are you now disobeying the Lord’s orders to return to the wilderness? It won’t work.</a:t>
            </a:r>
          </a:p>
          <a:p>
            <a:pPr>
              <a:buNone/>
              <a:defRPr/>
            </a:pPr>
            <a:r>
              <a:rPr lang="en-US" sz="5400" dirty="0"/>
              <a:t>42 Do not go up into the land now. You will only be crushed by your enemies because the Lord is not with you.</a:t>
            </a:r>
          </a:p>
        </p:txBody>
      </p:sp>
    </p:spTree>
  </p:cSld>
  <p:clrMapOvr>
    <a:masterClrMapping/>
  </p:clrMapOvr>
  <p:transition>
    <p:wipe dir="r"/>
  </p:transition>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371600"/>
            <a:ext cx="9144000" cy="4876800"/>
          </a:xfrm>
        </p:spPr>
        <p:txBody>
          <a:bodyPr/>
          <a:lstStyle/>
          <a:p>
            <a:pPr>
              <a:buNone/>
              <a:defRPr/>
            </a:pPr>
            <a:r>
              <a:rPr lang="en-US" sz="5400" dirty="0"/>
              <a:t>14:41 But Moses said, “Why are you now disobeying the Lord’s orders to return to the wilderness? It won’t work.</a:t>
            </a:r>
          </a:p>
          <a:p>
            <a:pPr>
              <a:buNone/>
              <a:defRPr/>
            </a:pPr>
            <a:r>
              <a:rPr lang="en-US" sz="5400" dirty="0"/>
              <a:t>42 Do not go up into the land now. You will only be crushed by your enemies because the Lord is not with you.</a:t>
            </a:r>
          </a:p>
        </p:txBody>
      </p:sp>
      <p:sp>
        <p:nvSpPr>
          <p:cNvPr id="4" name="Rectangle 3"/>
          <p:cNvSpPr>
            <a:spLocks noChangeArrowheads="1"/>
          </p:cNvSpPr>
          <p:nvPr/>
        </p:nvSpPr>
        <p:spPr bwMode="auto">
          <a:xfrm>
            <a:off x="2438400" y="152400"/>
            <a:ext cx="6553200" cy="1600200"/>
          </a:xfrm>
          <a:prstGeom prst="rect">
            <a:avLst/>
          </a:prstGeom>
          <a:gradFill rotWithShape="0">
            <a:gsLst>
              <a:gs pos="0">
                <a:srgbClr val="000000"/>
              </a:gs>
              <a:gs pos="50000">
                <a:srgbClr val="000078"/>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7200" dirty="0">
                <a:effectLst>
                  <a:outerShdw blurRad="38100" dist="38100" dir="2700000" algn="tl">
                    <a:srgbClr val="000000"/>
                  </a:outerShdw>
                </a:effectLst>
              </a:rPr>
              <a:t>The opportunity to follow is finite</a:t>
            </a:r>
          </a:p>
        </p:txBody>
      </p:sp>
    </p:spTree>
  </p:cSld>
  <p:clrMapOvr>
    <a:masterClrMapping/>
  </p:clrMapOvr>
  <p:transition>
    <p:wipe dir="r"/>
  </p:transition>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371600"/>
            <a:ext cx="9144000" cy="4876800"/>
          </a:xfrm>
        </p:spPr>
        <p:txBody>
          <a:bodyPr/>
          <a:lstStyle/>
          <a:p>
            <a:pPr>
              <a:buNone/>
              <a:defRPr/>
            </a:pPr>
            <a:r>
              <a:rPr lang="en-US" sz="5400" dirty="0"/>
              <a:t>14:43 …The Lord will abandon you because you have abandoned the Lord.”</a:t>
            </a:r>
          </a:p>
        </p:txBody>
      </p:sp>
    </p:spTree>
  </p:cSld>
  <p:clrMapOvr>
    <a:masterClrMapping/>
  </p:clrMapOvr>
  <p:transition>
    <p:wipe dir="r"/>
  </p:transition>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371600"/>
            <a:ext cx="9144000" cy="4876800"/>
          </a:xfrm>
        </p:spPr>
        <p:txBody>
          <a:bodyPr/>
          <a:lstStyle/>
          <a:p>
            <a:pPr>
              <a:buNone/>
              <a:defRPr/>
            </a:pPr>
            <a:r>
              <a:rPr lang="en-US" sz="5400" dirty="0"/>
              <a:t>14:44 But the people defiantly pushed ahead toward the hill country, even though neither Moses nor the Ark of the Lord’s Covenant left the camp.</a:t>
            </a:r>
          </a:p>
        </p:txBody>
      </p:sp>
    </p:spTree>
  </p:cSld>
  <p:clrMapOvr>
    <a:masterClrMapping/>
  </p:clrMapOvr>
  <p:transition>
    <p:wipe dir="r"/>
  </p:transition>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371600"/>
            <a:ext cx="9144000" cy="4876800"/>
          </a:xfrm>
        </p:spPr>
        <p:txBody>
          <a:bodyPr/>
          <a:lstStyle/>
          <a:p>
            <a:pPr>
              <a:buNone/>
              <a:defRPr/>
            </a:pPr>
            <a:r>
              <a:rPr lang="en-US" sz="5400" dirty="0"/>
              <a:t>14:45 Then the </a:t>
            </a:r>
            <a:r>
              <a:rPr lang="en-US" sz="5400" dirty="0" err="1"/>
              <a:t>Amalekites</a:t>
            </a:r>
            <a:r>
              <a:rPr lang="en-US" sz="5400" dirty="0"/>
              <a:t> and the Canaanites who lived in those hills came down and attacked them and chased them back as far as </a:t>
            </a:r>
            <a:r>
              <a:rPr lang="en-US" sz="5400" dirty="0" err="1"/>
              <a:t>Hormah</a:t>
            </a:r>
            <a:r>
              <a:rPr lang="en-US" sz="5400" dirty="0"/>
              <a:t>.</a:t>
            </a:r>
          </a:p>
        </p:txBody>
      </p:sp>
    </p:spTree>
  </p:cSld>
  <p:clrMapOvr>
    <a:masterClrMapping/>
  </p:clrMapOvr>
  <p:transition>
    <p:wipe dir="r"/>
  </p:transition>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371600"/>
            <a:ext cx="9144000" cy="4876800"/>
          </a:xfrm>
        </p:spPr>
        <p:txBody>
          <a:bodyPr/>
          <a:lstStyle/>
          <a:p>
            <a:pPr>
              <a:buNone/>
              <a:defRPr/>
            </a:pPr>
            <a:r>
              <a:rPr lang="en-US" sz="5400" dirty="0"/>
              <a:t>14:45 Then the </a:t>
            </a:r>
            <a:r>
              <a:rPr lang="en-US" sz="5400" dirty="0" err="1"/>
              <a:t>Amalekites</a:t>
            </a:r>
            <a:r>
              <a:rPr lang="en-US" sz="5400" dirty="0"/>
              <a:t> and the Canaanites who lived in those hills came down and attacked them and chased them back as far as </a:t>
            </a:r>
            <a:r>
              <a:rPr lang="en-US" sz="5400" dirty="0" err="1"/>
              <a:t>Hormah</a:t>
            </a:r>
            <a:r>
              <a:rPr lang="en-US" sz="5400" dirty="0"/>
              <a:t>.</a:t>
            </a:r>
          </a:p>
        </p:txBody>
      </p:sp>
      <p:sp>
        <p:nvSpPr>
          <p:cNvPr id="4" name="Rectangle 4"/>
          <p:cNvSpPr>
            <a:spLocks noChangeArrowheads="1"/>
          </p:cNvSpPr>
          <p:nvPr/>
        </p:nvSpPr>
        <p:spPr bwMode="auto">
          <a:xfrm>
            <a:off x="2971800" y="3200400"/>
            <a:ext cx="6019800" cy="3429000"/>
          </a:xfrm>
          <a:prstGeom prst="rect">
            <a:avLst/>
          </a:prstGeom>
          <a:gradFill rotWithShape="0">
            <a:gsLst>
              <a:gs pos="0">
                <a:srgbClr val="000000"/>
              </a:gs>
              <a:gs pos="50000">
                <a:srgbClr val="000056"/>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5400" dirty="0">
                <a:effectLst>
                  <a:outerShdw blurRad="38100" dist="38100" dir="2700000" algn="tl">
                    <a:srgbClr val="000000"/>
                  </a:outerShdw>
                </a:effectLst>
              </a:rPr>
              <a:t>Unbelief:</a:t>
            </a:r>
          </a:p>
          <a:p>
            <a:pPr algn="l">
              <a:lnSpc>
                <a:spcPct val="75000"/>
              </a:lnSpc>
              <a:buClr>
                <a:schemeClr val="tx2"/>
              </a:buClr>
              <a:buFont typeface="Wingdings" pitchFamily="2" charset="2"/>
              <a:buChar char="Ø"/>
              <a:defRPr/>
            </a:pPr>
            <a:r>
              <a:rPr lang="en-US" sz="4400" dirty="0">
                <a:effectLst>
                  <a:outerShdw blurRad="38100" dist="38100" dir="2700000" algn="tl">
                    <a:srgbClr val="000000"/>
                  </a:outerShdw>
                </a:effectLst>
              </a:rPr>
              <a:t>hard to recognize in </a:t>
            </a:r>
            <a:br>
              <a:rPr lang="en-US" sz="4400" dirty="0">
                <a:effectLst>
                  <a:outerShdw blurRad="38100" dist="38100" dir="2700000" algn="tl">
                    <a:srgbClr val="000000"/>
                  </a:outerShdw>
                </a:effectLst>
              </a:rPr>
            </a:br>
            <a:r>
              <a:rPr lang="en-US" sz="4400" dirty="0">
                <a:effectLst>
                  <a:outerShdw blurRad="38100" dist="38100" dir="2700000" algn="tl">
                    <a:srgbClr val="000000"/>
                  </a:outerShdw>
                </a:effectLst>
              </a:rPr>
              <a:t>    yourself at first. </a:t>
            </a:r>
          </a:p>
          <a:p>
            <a:pPr algn="l">
              <a:lnSpc>
                <a:spcPct val="75000"/>
              </a:lnSpc>
              <a:buClr>
                <a:schemeClr val="tx2"/>
              </a:buClr>
              <a:buFont typeface="Wingdings" pitchFamily="2" charset="2"/>
              <a:buChar char="Ø"/>
              <a:defRPr/>
            </a:pPr>
            <a:r>
              <a:rPr lang="en-US" sz="4400" dirty="0">
                <a:effectLst>
                  <a:outerShdw blurRad="38100" dist="38100" dir="2700000" algn="tl">
                    <a:srgbClr val="000000"/>
                  </a:outerShdw>
                </a:effectLst>
              </a:rPr>
              <a:t>easy to rationalize</a:t>
            </a:r>
          </a:p>
          <a:p>
            <a:pPr algn="l">
              <a:lnSpc>
                <a:spcPct val="75000"/>
              </a:lnSpc>
              <a:buClr>
                <a:schemeClr val="tx2"/>
              </a:buClr>
              <a:buFont typeface="Wingdings" pitchFamily="2" charset="2"/>
              <a:buChar char="Ø"/>
              <a:defRPr/>
            </a:pPr>
            <a:r>
              <a:rPr lang="en-US" sz="4400" dirty="0">
                <a:effectLst>
                  <a:outerShdw blurRad="38100" dist="38100" dir="2700000" algn="tl">
                    <a:srgbClr val="000000"/>
                  </a:outerShdw>
                </a:effectLst>
              </a:rPr>
              <a:t>seems reasonable</a:t>
            </a:r>
          </a:p>
          <a:p>
            <a:pPr algn="l">
              <a:lnSpc>
                <a:spcPct val="75000"/>
              </a:lnSpc>
              <a:buClr>
                <a:schemeClr val="tx2"/>
              </a:buClr>
              <a:buFont typeface="Wingdings" pitchFamily="2" charset="2"/>
              <a:buChar char="Ø"/>
              <a:defRPr/>
            </a:pPr>
            <a:r>
              <a:rPr lang="en-US" sz="4400" dirty="0">
                <a:effectLst>
                  <a:outerShdw blurRad="38100" dist="38100" dir="2700000" algn="tl">
                    <a:srgbClr val="000000"/>
                  </a:outerShdw>
                </a:effectLst>
              </a:rPr>
              <a:t>progressively corrosive</a:t>
            </a:r>
            <a:endParaRPr lang="en-US" sz="32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0" y="1371600"/>
            <a:ext cx="9144000" cy="4876800"/>
          </a:xfrm>
        </p:spPr>
        <p:txBody>
          <a:bodyPr/>
          <a:lstStyle/>
          <a:p>
            <a:pPr>
              <a:buNone/>
              <a:defRPr/>
            </a:pPr>
            <a:r>
              <a:rPr lang="en-US" sz="5400" dirty="0"/>
              <a:t>14:45 Then the </a:t>
            </a:r>
            <a:r>
              <a:rPr lang="en-US" sz="5400" dirty="0" err="1"/>
              <a:t>Amalekites</a:t>
            </a:r>
            <a:r>
              <a:rPr lang="en-US" sz="5400" dirty="0"/>
              <a:t> and the Canaanites who lived in those hills came down and attacked them and chased them back as far as </a:t>
            </a:r>
            <a:r>
              <a:rPr lang="en-US" sz="5400" dirty="0" err="1"/>
              <a:t>Hormah</a:t>
            </a:r>
            <a:r>
              <a:rPr lang="en-US" sz="5400" dirty="0"/>
              <a:t>.</a:t>
            </a:r>
          </a:p>
        </p:txBody>
      </p:sp>
      <p:sp>
        <p:nvSpPr>
          <p:cNvPr id="4" name="Rectangle 4"/>
          <p:cNvSpPr>
            <a:spLocks noChangeArrowheads="1"/>
          </p:cNvSpPr>
          <p:nvPr/>
        </p:nvSpPr>
        <p:spPr bwMode="auto">
          <a:xfrm>
            <a:off x="0" y="0"/>
            <a:ext cx="9144000" cy="6858000"/>
          </a:xfrm>
          <a:prstGeom prst="rect">
            <a:avLst/>
          </a:prstGeom>
          <a:gradFill rotWithShape="0">
            <a:gsLst>
              <a:gs pos="0">
                <a:srgbClr val="000000"/>
              </a:gs>
              <a:gs pos="50000">
                <a:srgbClr val="000056"/>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defRPr/>
            </a:pPr>
            <a:r>
              <a:rPr lang="en-US" sz="8000" dirty="0">
                <a:effectLst>
                  <a:outerShdw blurRad="38100" dist="38100" dir="2700000" algn="tl">
                    <a:srgbClr val="000000"/>
                  </a:outerShdw>
                </a:effectLst>
              </a:rPr>
              <a:t>Joshua</a:t>
            </a:r>
          </a:p>
          <a:p>
            <a:pPr algn="l">
              <a:lnSpc>
                <a:spcPct val="75000"/>
              </a:lnSpc>
              <a:buClr>
                <a:schemeClr val="tx2"/>
              </a:buClr>
              <a:buFont typeface="Wingdings" pitchFamily="2" charset="2"/>
              <a:buChar char="Ø"/>
              <a:defRPr/>
            </a:pPr>
            <a:r>
              <a:rPr lang="en-US" sz="6600" dirty="0">
                <a:effectLst>
                  <a:outerShdw blurRad="38100" dist="38100" dir="2700000" algn="tl">
                    <a:srgbClr val="000000"/>
                  </a:outerShdw>
                </a:effectLst>
              </a:rPr>
              <a:t>The people learned a </a:t>
            </a:r>
            <a:br>
              <a:rPr lang="en-US" sz="6600" dirty="0">
                <a:effectLst>
                  <a:outerShdw blurRad="38100" dist="38100" dir="2700000" algn="tl">
                    <a:srgbClr val="000000"/>
                  </a:outerShdw>
                </a:effectLst>
              </a:rPr>
            </a:br>
            <a:r>
              <a:rPr lang="en-US" sz="6600" dirty="0">
                <a:effectLst>
                  <a:outerShdw blurRad="38100" dist="38100" dir="2700000" algn="tl">
                    <a:srgbClr val="000000"/>
                  </a:outerShdw>
                </a:effectLst>
              </a:rPr>
              <a:t>    lesson from this </a:t>
            </a:r>
          </a:p>
          <a:p>
            <a:pPr algn="l">
              <a:lnSpc>
                <a:spcPct val="70000"/>
              </a:lnSpc>
              <a:buClr>
                <a:schemeClr val="tx2"/>
              </a:buClr>
              <a:buFont typeface="Wingdings" pitchFamily="2" charset="2"/>
              <a:buChar char="Ø"/>
              <a:defRPr/>
            </a:pPr>
            <a:r>
              <a:rPr lang="en-US" sz="6600" dirty="0">
                <a:effectLst>
                  <a:outerShdw blurRad="38100" dist="38100" dir="2700000" algn="tl">
                    <a:srgbClr val="000000"/>
                  </a:outerShdw>
                </a:effectLst>
              </a:rPr>
              <a:t>We meet a different </a:t>
            </a:r>
            <a:br>
              <a:rPr lang="en-US" sz="6600" dirty="0">
                <a:effectLst>
                  <a:outerShdw blurRad="38100" dist="38100" dir="2700000" algn="tl">
                    <a:srgbClr val="000000"/>
                  </a:outerShdw>
                </a:effectLst>
              </a:rPr>
            </a:br>
            <a:r>
              <a:rPr lang="en-US" sz="6600" dirty="0">
                <a:effectLst>
                  <a:outerShdw blurRad="38100" dist="38100" dir="2700000" algn="tl">
                    <a:srgbClr val="000000"/>
                  </a:outerShdw>
                </a:effectLst>
              </a:rPr>
              <a:t>    people in Joshua</a:t>
            </a:r>
          </a:p>
          <a:p>
            <a:pPr algn="l">
              <a:lnSpc>
                <a:spcPct val="70000"/>
              </a:lnSpc>
              <a:buClr>
                <a:schemeClr val="tx2"/>
              </a:buClr>
              <a:buFont typeface="Wingdings" pitchFamily="2" charset="2"/>
              <a:buChar char="Ø"/>
              <a:defRPr/>
            </a:pPr>
            <a:r>
              <a:rPr lang="en-US" sz="6600" dirty="0">
                <a:effectLst>
                  <a:outerShdw blurRad="38100" dist="38100" dir="2700000" algn="tl">
                    <a:srgbClr val="000000"/>
                  </a:outerShdw>
                </a:effectLst>
              </a:rPr>
              <a:t>Never too late return to </a:t>
            </a:r>
            <a:br>
              <a:rPr lang="en-US" sz="6600" dirty="0">
                <a:effectLst>
                  <a:outerShdw blurRad="38100" dist="38100" dir="2700000" algn="tl">
                    <a:srgbClr val="000000"/>
                  </a:outerShdw>
                </a:effectLst>
              </a:rPr>
            </a:br>
            <a:r>
              <a:rPr lang="en-US" sz="6600" dirty="0">
                <a:effectLst>
                  <a:outerShdw blurRad="38100" dist="38100" dir="2700000" algn="tl">
                    <a:srgbClr val="000000"/>
                  </a:outerShdw>
                </a:effectLst>
              </a:rPr>
              <a:t>    trust</a:t>
            </a:r>
          </a:p>
          <a:p>
            <a:pPr algn="l">
              <a:lnSpc>
                <a:spcPct val="70000"/>
              </a:lnSpc>
              <a:buClr>
                <a:schemeClr val="tx2"/>
              </a:buClr>
              <a:buFont typeface="Wingdings" pitchFamily="2" charset="2"/>
              <a:buChar char="Ø"/>
              <a:defRPr/>
            </a:pPr>
            <a:r>
              <a:rPr lang="en-US" sz="6600" dirty="0">
                <a:effectLst>
                  <a:outerShdw blurRad="38100" dist="38100" dir="2700000" algn="tl">
                    <a:srgbClr val="000000"/>
                  </a:outerShdw>
                </a:effectLst>
              </a:rPr>
              <a:t>But even then, damage </a:t>
            </a:r>
            <a:br>
              <a:rPr lang="en-US" sz="6600" dirty="0">
                <a:effectLst>
                  <a:outerShdw blurRad="38100" dist="38100" dir="2700000" algn="tl">
                    <a:srgbClr val="000000"/>
                  </a:outerShdw>
                </a:effectLst>
              </a:rPr>
            </a:br>
            <a:r>
              <a:rPr lang="en-US" sz="6600" dirty="0">
                <a:effectLst>
                  <a:outerShdw blurRad="38100" dist="38100" dir="2700000" algn="tl">
                    <a:srgbClr val="000000"/>
                  </a:outerShdw>
                </a:effectLst>
              </a:rPr>
              <a:t>    may be permanent</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wipe(left)">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wipe(left)">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a:xfrm>
            <a:off x="1143000" y="2438400"/>
            <a:ext cx="6019800" cy="2514600"/>
          </a:xfrm>
        </p:spPr>
        <p:txBody>
          <a:bodyPr/>
          <a:lstStyle/>
          <a:p>
            <a:pPr>
              <a:buNone/>
              <a:defRPr/>
            </a:pPr>
            <a:r>
              <a:rPr lang="en-US" sz="8000" dirty="0"/>
              <a:t>Something terrible happened!</a:t>
            </a: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p:txBody>
          <a:bodyPr/>
          <a:lstStyle/>
          <a:p>
            <a:pPr>
              <a:buNone/>
              <a:defRPr/>
            </a:pPr>
            <a:r>
              <a:rPr lang="en-US" sz="4800" dirty="0"/>
              <a:t>Numbers 13:1 Then the Lord spoke to Moses saying, </a:t>
            </a:r>
          </a:p>
          <a:p>
            <a:pPr>
              <a:buNone/>
              <a:defRPr/>
            </a:pPr>
            <a:r>
              <a:rPr lang="en-US" sz="4800" dirty="0"/>
              <a:t>2 “Send out for yourself men so that they may spy out the land of Canaan, which I am going to give to the sons of Israel; you shall send a man from each of their fathers’ tribes, every one a leader among them.”</a:t>
            </a: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9800" dirty="0"/>
              <a:t>Intro to Joshua</a:t>
            </a:r>
            <a:endParaRPr lang="en-US" sz="11700" dirty="0"/>
          </a:p>
        </p:txBody>
      </p:sp>
      <p:sp>
        <p:nvSpPr>
          <p:cNvPr id="103427" name="Rectangle 3"/>
          <p:cNvSpPr>
            <a:spLocks noGrp="1" noChangeArrowheads="1"/>
          </p:cNvSpPr>
          <p:nvPr>
            <p:ph type="body" idx="1"/>
          </p:nvPr>
        </p:nvSpPr>
        <p:spPr/>
        <p:txBody>
          <a:bodyPr/>
          <a:lstStyle/>
          <a:p>
            <a:pPr>
              <a:buNone/>
              <a:defRPr/>
            </a:pPr>
            <a:r>
              <a:rPr lang="en-US" sz="4800" dirty="0"/>
              <a:t>3 So Moses sent them from the wilderness of </a:t>
            </a:r>
            <a:r>
              <a:rPr lang="en-US" sz="4800" dirty="0" err="1"/>
              <a:t>Paran</a:t>
            </a:r>
            <a:r>
              <a:rPr lang="en-US" sz="4800" dirty="0"/>
              <a:t> at the command of the Lord, all of them men who were heads of the sons of Israel. </a:t>
            </a:r>
          </a:p>
          <a:p>
            <a:pPr>
              <a:buNone/>
              <a:defRPr/>
            </a:pPr>
            <a:r>
              <a:rPr lang="en-US" sz="4800" dirty="0"/>
              <a:t> 4 These then were their names:</a:t>
            </a:r>
          </a:p>
        </p:txBody>
      </p:sp>
    </p:spTree>
  </p:cSld>
  <p:clrMapOvr>
    <a:masterClrMapping/>
  </p:clrMapOvr>
  <p:transition>
    <p:wipe dir="r"/>
  </p:transition>
</p:sld>
</file>

<file path=ppt/theme/theme1.xml><?xml version="1.0" encoding="utf-8"?>
<a:theme xmlns:a="http://schemas.openxmlformats.org/drawingml/2006/main" name="den2">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2.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14300" cap="flat" cmpd="sng" algn="ctr">
          <a:solidFill>
            <a:schemeClr val="tx1"/>
          </a:solidFill>
          <a:prstDash val="solid"/>
          <a:round/>
          <a:headEnd type="none" w="sm" len="sm"/>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76200" cap="flat" cmpd="sng" algn="ctr">
          <a:solidFill>
            <a:schemeClr val="tx1"/>
          </a:solidFill>
          <a:prstDash val="solid"/>
          <a:round/>
          <a:headEnd type="none" w="sm" len="sm"/>
          <a:tailEnd type="arrow"/>
        </a:ln>
        <a:effectLst/>
      </a:spPr>
      <a:bodyPr/>
      <a:lstStyle/>
    </a:lnDef>
  </a:objectDefaults>
  <a:extraClrSchemeLst>
    <a:extraClrScheme>
      <a:clrScheme name="den2.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2.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2.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2.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2.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2.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2.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Office\Templates\den2.pot</Template>
  <TotalTime>10923</TotalTime>
  <Words>704</Words>
  <Application>Microsoft Office PowerPoint</Application>
  <PresentationFormat>On-screen Show (4:3)</PresentationFormat>
  <Paragraphs>244</Paragraphs>
  <Slides>66</Slides>
  <Notes>66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66</vt:i4>
      </vt:variant>
    </vt:vector>
  </HeadingPairs>
  <TitlesOfParts>
    <vt:vector size="70" baseType="lpstr">
      <vt:lpstr>Calibri</vt:lpstr>
      <vt:lpstr>Times New Roman</vt:lpstr>
      <vt:lpstr>Wingdings</vt:lpstr>
      <vt:lpstr>den2</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lpstr>Intro to Joshua</vt:lpstr>
    </vt:vector>
  </TitlesOfParts>
  <Company>Xenos Christian Fellowship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Xenos!</dc:title>
  <dc:creator>Dennis McCallum</dc:creator>
  <cp:lastModifiedBy>RichS</cp:lastModifiedBy>
  <cp:revision>100</cp:revision>
  <dcterms:created xsi:type="dcterms:W3CDTF">1998-12-15T16:05:03Z</dcterms:created>
  <dcterms:modified xsi:type="dcterms:W3CDTF">2019-08-22T12:38:53Z</dcterms:modified>
</cp:coreProperties>
</file>