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60"/>
  </p:notesMasterIdLst>
  <p:sldIdLst>
    <p:sldId id="304" r:id="rId2"/>
    <p:sldId id="351" r:id="rId3"/>
    <p:sldId id="317" r:id="rId4"/>
    <p:sldId id="318" r:id="rId5"/>
    <p:sldId id="352" r:id="rId6"/>
    <p:sldId id="319" r:id="rId7"/>
    <p:sldId id="349" r:id="rId8"/>
    <p:sldId id="320" r:id="rId9"/>
    <p:sldId id="353" r:id="rId10"/>
    <p:sldId id="354" r:id="rId11"/>
    <p:sldId id="355" r:id="rId12"/>
    <p:sldId id="321" r:id="rId13"/>
    <p:sldId id="322" r:id="rId14"/>
    <p:sldId id="323" r:id="rId15"/>
    <p:sldId id="324" r:id="rId16"/>
    <p:sldId id="325" r:id="rId17"/>
    <p:sldId id="326" r:id="rId18"/>
    <p:sldId id="327" r:id="rId19"/>
    <p:sldId id="328" r:id="rId20"/>
    <p:sldId id="356" r:id="rId21"/>
    <p:sldId id="329" r:id="rId22"/>
    <p:sldId id="330" r:id="rId23"/>
    <p:sldId id="331" r:id="rId24"/>
    <p:sldId id="332" r:id="rId25"/>
    <p:sldId id="334" r:id="rId26"/>
    <p:sldId id="335" r:id="rId27"/>
    <p:sldId id="350" r:id="rId28"/>
    <p:sldId id="336" r:id="rId29"/>
    <p:sldId id="358" r:id="rId30"/>
    <p:sldId id="357" r:id="rId31"/>
    <p:sldId id="337" r:id="rId32"/>
    <p:sldId id="359" r:id="rId33"/>
    <p:sldId id="360" r:id="rId34"/>
    <p:sldId id="338" r:id="rId35"/>
    <p:sldId id="339" r:id="rId36"/>
    <p:sldId id="340" r:id="rId37"/>
    <p:sldId id="341" r:id="rId38"/>
    <p:sldId id="342" r:id="rId39"/>
    <p:sldId id="343" r:id="rId40"/>
    <p:sldId id="344" r:id="rId41"/>
    <p:sldId id="345" r:id="rId42"/>
    <p:sldId id="346" r:id="rId43"/>
    <p:sldId id="347" r:id="rId44"/>
    <p:sldId id="361" r:id="rId45"/>
    <p:sldId id="348" r:id="rId46"/>
    <p:sldId id="362" r:id="rId47"/>
    <p:sldId id="363" r:id="rId48"/>
    <p:sldId id="365" r:id="rId49"/>
    <p:sldId id="366" r:id="rId50"/>
    <p:sldId id="367" r:id="rId51"/>
    <p:sldId id="368" r:id="rId52"/>
    <p:sldId id="369" r:id="rId53"/>
    <p:sldId id="370" r:id="rId54"/>
    <p:sldId id="371" r:id="rId55"/>
    <p:sldId id="372" r:id="rId56"/>
    <p:sldId id="373" r:id="rId57"/>
    <p:sldId id="374" r:id="rId58"/>
    <p:sldId id="364" r:id="rId59"/>
  </p:sldIdLst>
  <p:sldSz cx="9144000" cy="5143500" type="screen16x9"/>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E6F3"/>
    <a:srgbClr val="83DD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25" autoAdjust="0"/>
    <p:restoredTop sz="94660"/>
  </p:normalViewPr>
  <p:slideViewPr>
    <p:cSldViewPr>
      <p:cViewPr>
        <p:scale>
          <a:sx n="66" d="100"/>
          <a:sy n="66" d="100"/>
        </p:scale>
        <p:origin x="-468" y="-51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210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84722-4C6B-4B25-90F5-A6B01D03BDC4}" type="datetimeFigureOut">
              <a:rPr lang="en-US" smtClean="0"/>
              <a:pPr/>
              <a:t>09/28/20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3B2BC-1D12-4177-ABA5-7E0989DA8E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E3B2BC-1D12-4177-ABA5-7E0989DA8EE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0" y="1276350"/>
            <a:ext cx="9144000" cy="3657600"/>
          </a:xfrm>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20955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5126" name="Rectangle 6"/>
          <p:cNvSpPr>
            <a:spLocks noGrp="1" noChangeArrowheads="1"/>
          </p:cNvSpPr>
          <p:nvPr>
            <p:ph type="body" idx="1"/>
          </p:nvPr>
        </p:nvSpPr>
        <p:spPr bwMode="auto">
          <a:xfrm>
            <a:off x="0" y="127635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3" r:id="rId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11700" dirty="0" smtClean="0"/>
              <a:t>Mark 12</a:t>
            </a:r>
            <a:endParaRPr lang="en-US" sz="11700" dirty="0"/>
          </a:p>
        </p:txBody>
      </p:sp>
      <p:sp>
        <p:nvSpPr>
          <p:cNvPr id="108547" name="Rectangle 3"/>
          <p:cNvSpPr>
            <a:spLocks noGrp="1" noChangeArrowheads="1"/>
          </p:cNvSpPr>
          <p:nvPr>
            <p:ph type="body" idx="1"/>
          </p:nvPr>
        </p:nvSpPr>
        <p:spPr>
          <a:xfrm>
            <a:off x="304800" y="2000250"/>
            <a:ext cx="7391400" cy="1485900"/>
          </a:xfrm>
        </p:spPr>
        <p:txBody>
          <a:bodyPr/>
          <a:lstStyle/>
          <a:p>
            <a:pPr>
              <a:lnSpc>
                <a:spcPct val="75000"/>
              </a:lnSpc>
            </a:pPr>
            <a:r>
              <a:rPr lang="en-US" sz="6600" dirty="0" smtClean="0"/>
              <a:t>Who Owns </a:t>
            </a:r>
            <a:br>
              <a:rPr lang="en-US" sz="6600" dirty="0" smtClean="0"/>
            </a:br>
            <a:r>
              <a:rPr lang="en-US" sz="6600" dirty="0" smtClean="0"/>
              <a:t>     this Place?</a:t>
            </a:r>
            <a:endParaRPr lang="en-US" sz="6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wipe(left)">
                                      <p:cBhvr>
                                        <p:cTn id="7" dur="500"/>
                                        <p:tgtEl>
                                          <p:spTgt spid="1085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4800" dirty="0" smtClean="0"/>
              <a:t>4 The owner then sent another servant, but they insulted him and beat him over the head. </a:t>
            </a:r>
          </a:p>
          <a:p>
            <a:pPr>
              <a:buNone/>
            </a:pPr>
            <a:r>
              <a:rPr lang="en-US" sz="4800" dirty="0" smtClean="0"/>
              <a:t>5 The next servant he sent was killed. Others he sent were either beaten or killed,</a:t>
            </a:r>
          </a:p>
        </p:txBody>
      </p:sp>
      <p:sp>
        <p:nvSpPr>
          <p:cNvPr id="4" name="Rectangle 5"/>
          <p:cNvSpPr>
            <a:spLocks noChangeArrowheads="1"/>
          </p:cNvSpPr>
          <p:nvPr/>
        </p:nvSpPr>
        <p:spPr bwMode="auto">
          <a:xfrm>
            <a:off x="914400" y="133350"/>
            <a:ext cx="8077200" cy="2590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3600" dirty="0" smtClean="0">
                <a:effectLst>
                  <a:outerShdw blurRad="38100" dist="38100" dir="2700000" algn="tl">
                    <a:srgbClr val="000000"/>
                  </a:outerShdw>
                </a:effectLst>
              </a:rPr>
              <a:t>Mat. 23:37 “Jerusalem, Jerusalem, who kills the prophets and stones those who are sent to her! How often I wanted to gather your children together, the way a hen gathers her chicks under her wings, and you were unwilling.”</a:t>
            </a:r>
            <a:endParaRPr lang="en-US" sz="36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4800" dirty="0" smtClean="0"/>
              <a:t>4 The owner then sent another servant, but they insulted him and beat him over the head. </a:t>
            </a:r>
          </a:p>
          <a:p>
            <a:pPr>
              <a:buNone/>
            </a:pPr>
            <a:r>
              <a:rPr lang="en-US" sz="4800" dirty="0" smtClean="0"/>
              <a:t>5 The next servant he sent was killed. Others he sent were either beaten or killed,</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6 until there was only one left—his son whom he loved dearly. The owner finally sent him, thinking, ‘Surely they will respect my son.’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7 “But the tenant farmers said to one another, ‘Here comes the heir to this estate. Let’s kill him and get the estate for ourselves!’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209550"/>
            <a:ext cx="9144000" cy="1143000"/>
          </a:xfrm>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8 So they grabbed him and murdered him and threw his body out of the vineyard.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8 So they grabbed him and murdered him and threw his body out of the vineyard. </a:t>
            </a:r>
          </a:p>
        </p:txBody>
      </p:sp>
      <p:sp>
        <p:nvSpPr>
          <p:cNvPr id="4" name="Rectangle 5"/>
          <p:cNvSpPr>
            <a:spLocks noChangeArrowheads="1"/>
          </p:cNvSpPr>
          <p:nvPr/>
        </p:nvSpPr>
        <p:spPr bwMode="auto">
          <a:xfrm>
            <a:off x="4800600" y="152400"/>
            <a:ext cx="4191000" cy="46291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400" dirty="0" smtClean="0">
                <a:effectLst>
                  <a:outerShdw blurRad="38100" dist="38100" dir="2700000" algn="tl">
                    <a:srgbClr val="000000"/>
                  </a:outerShdw>
                </a:effectLst>
              </a:rPr>
              <a:t>What’s wrong with this picture?</a:t>
            </a:r>
          </a:p>
          <a:p>
            <a:pPr algn="l">
              <a:lnSpc>
                <a:spcPct val="75000"/>
              </a:lnSpc>
            </a:pPr>
            <a:r>
              <a:rPr lang="en-US" sz="4400" dirty="0" smtClean="0">
                <a:effectLst>
                  <a:outerShdw blurRad="38100" dist="38100" dir="2700000" algn="tl">
                    <a:srgbClr val="000000"/>
                  </a:outerShdw>
                </a:effectLst>
              </a:rPr>
              <a:t>This would never happen!</a:t>
            </a:r>
          </a:p>
          <a:p>
            <a:pPr algn="l">
              <a:lnSpc>
                <a:spcPct val="75000"/>
              </a:lnSpc>
            </a:pPr>
            <a:r>
              <a:rPr lang="en-US" sz="4400" dirty="0" smtClean="0">
                <a:effectLst>
                  <a:outerShdw blurRad="38100" dist="38100" dir="2700000" algn="tl">
                    <a:srgbClr val="000000"/>
                  </a:outerShdw>
                </a:effectLst>
              </a:rPr>
              <a:t>What’s wrong with these vintners?</a:t>
            </a:r>
          </a:p>
          <a:p>
            <a:pPr algn="l">
              <a:lnSpc>
                <a:spcPct val="75000"/>
              </a:lnSpc>
            </a:pPr>
            <a:r>
              <a:rPr lang="en-US" sz="4400" dirty="0" smtClean="0">
                <a:effectLst>
                  <a:outerShdw blurRad="38100" dist="38100" dir="2700000" algn="tl">
                    <a:srgbClr val="000000"/>
                  </a:outerShdw>
                </a:effectLst>
              </a:rPr>
              <a:t>What’s wrong with this owner?</a:t>
            </a:r>
            <a:endParaRPr lang="en-US" sz="44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	9	“What will the owner of the vineyard do?</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	9	“What will the owner of the vineyard do? He will come and destroy the vine-growers, and will give the vineyard to others.”</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296400" cy="3657600"/>
          </a:xfrm>
        </p:spPr>
        <p:txBody>
          <a:bodyPr/>
          <a:lstStyle/>
          <a:p>
            <a:pPr>
              <a:buNone/>
            </a:pPr>
            <a:r>
              <a:rPr lang="en-US" sz="4800" dirty="0" smtClean="0"/>
              <a:t>10 Didn’t you ever read this in the Scriptures? </a:t>
            </a:r>
          </a:p>
          <a:p>
            <a:pPr>
              <a:buNone/>
            </a:pPr>
            <a:r>
              <a:rPr lang="en-US" dirty="0" smtClean="0"/>
              <a:t>‘The stone that the builders rejected has now become the cornerstone.’</a:t>
            </a:r>
          </a:p>
          <a:p>
            <a:pPr>
              <a:buNone/>
            </a:pPr>
            <a:r>
              <a:rPr lang="en-US" dirty="0" smtClean="0"/>
              <a:t>11 This is the Lord’s doing, and it is wonderful to see.’” </a:t>
            </a:r>
            <a:r>
              <a:rPr lang="en-US" sz="4800" dirty="0" smtClean="0"/>
              <a:t>Ps118:22</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5000" dirty="0" smtClean="0"/>
              <a:t>12 The religious leaders wanted to arrest Jesus because they realized he was telling the story against them. But they were afraid of the crowd, so they left him and went away.</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914400" y="1943100"/>
            <a:ext cx="8077200" cy="1543050"/>
          </a:xfrm>
        </p:spPr>
        <p:txBody>
          <a:bodyPr/>
          <a:lstStyle/>
          <a:p>
            <a:pPr>
              <a:buNone/>
            </a:pPr>
            <a:r>
              <a:rPr lang="en-US" sz="6000" dirty="0" smtClean="0"/>
              <a:t>During the last week of Jesus’ life, his conflict with the religious leaders is intensifying</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5000" dirty="0" smtClean="0"/>
              <a:t>12 The religious leaders wanted to arrest Jesus because </a:t>
            </a:r>
            <a:r>
              <a:rPr lang="en-US" sz="5000" u="sng" dirty="0" smtClean="0"/>
              <a:t>they realized he was telling the story against them</a:t>
            </a:r>
            <a:r>
              <a:rPr lang="en-US" sz="5000" dirty="0" smtClean="0"/>
              <a:t>. But they were afraid of the crowd, so they left him and went away.</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457200" y="2343150"/>
            <a:ext cx="7315200" cy="2286000"/>
          </a:xfrm>
        </p:spPr>
        <p:txBody>
          <a:bodyPr/>
          <a:lstStyle/>
          <a:p>
            <a:r>
              <a:rPr lang="en-US" sz="7200" dirty="0" smtClean="0"/>
              <a:t>Tax trap</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5000" dirty="0" smtClean="0"/>
              <a:t>13 Later the leaders sent some Pharisees and supporters of Herod to trap Jesus into saying something for which he could be arrested.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14 “Teacher,” they said, “we know how honest you are. You are impartial and don’t play favorites. You teach the way of God truthfully.”</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Now tell us—is it right to pay taxes to Caesar or not?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Jesus saw through their hypocrisy and said, “Why are you trying to trap me? Show me a Roman coin, and I’ll tell you.”</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16 When they handed it to him, he asked, “Whose picture and title are stamped on it?”</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16 When they handed it to him, he asked, “Whose picture and title are stamped on it?”</a:t>
            </a:r>
          </a:p>
          <a:p>
            <a:pPr>
              <a:buNone/>
            </a:pPr>
            <a:r>
              <a:rPr lang="en-US" sz="5400" dirty="0" smtClean="0"/>
              <a:t>“Caesar’s,” they replied.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17 “Well, then,” Jesus said, “give to Caesar what belongs to Caesar, and give to God what belongs to God.”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17 “Well, then,” Jesus said, “give to Caesar what belongs to Caesar, and give to God what belongs to God.” </a:t>
            </a:r>
          </a:p>
          <a:p>
            <a:pPr>
              <a:buNone/>
            </a:pPr>
            <a:r>
              <a:rPr lang="en-US" sz="5400" dirty="0" smtClean="0"/>
              <a:t>His reply completely amazed them.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914400" y="1943100"/>
            <a:ext cx="8077200" cy="1543050"/>
          </a:xfrm>
        </p:spPr>
        <p:txBody>
          <a:bodyPr/>
          <a:lstStyle/>
          <a:p>
            <a:pPr>
              <a:buNone/>
            </a:pPr>
            <a:r>
              <a:rPr lang="en-US" sz="7200" dirty="0" smtClean="0"/>
              <a:t>The parable of the evil vintners</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17 “Well, then,” Jesus said, “give to Caesar what belongs to Caesar, and give to God </a:t>
            </a:r>
            <a:r>
              <a:rPr lang="en-US" sz="5400" u="sng" dirty="0" smtClean="0"/>
              <a:t>what belongs to God</a:t>
            </a:r>
            <a:r>
              <a:rPr lang="en-US" sz="5400" dirty="0" smtClean="0"/>
              <a:t>.” </a:t>
            </a:r>
          </a:p>
          <a:p>
            <a:pPr>
              <a:buNone/>
            </a:pPr>
            <a:r>
              <a:rPr lang="en-US" sz="5400" dirty="0" smtClean="0"/>
              <a:t>His reply completely amazed them. </a:t>
            </a:r>
          </a:p>
        </p:txBody>
      </p:sp>
      <p:sp>
        <p:nvSpPr>
          <p:cNvPr id="4" name="Rectangle 5"/>
          <p:cNvSpPr>
            <a:spLocks noChangeArrowheads="1"/>
          </p:cNvSpPr>
          <p:nvPr/>
        </p:nvSpPr>
        <p:spPr bwMode="auto">
          <a:xfrm>
            <a:off x="5715000" y="4324350"/>
            <a:ext cx="3276600" cy="666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5400" dirty="0" smtClean="0">
                <a:effectLst>
                  <a:outerShdw blurRad="38100" dist="38100" dir="2700000" algn="tl">
                    <a:srgbClr val="000000"/>
                  </a:outerShdw>
                </a:effectLst>
              </a:rPr>
              <a:t>Ownership</a:t>
            </a:r>
            <a:endParaRPr lang="en-US" sz="54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228600" y="2419350"/>
            <a:ext cx="7620000" cy="1828800"/>
          </a:xfrm>
        </p:spPr>
        <p:txBody>
          <a:bodyPr/>
          <a:lstStyle/>
          <a:p>
            <a:r>
              <a:rPr lang="en-US" sz="6600" dirty="0" smtClean="0"/>
              <a:t>Resurrection Trap</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18 Then Jesus was approached by some Sadducees—religious leaders who say there is no resurrection from the dead.</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18 Then Jesus was approached by some Sadducees—religious leaders who say there is no resurrection from the dead. They posed this question:</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4800" dirty="0" smtClean="0"/>
              <a:t>19 “Teacher, Moses gave us a law that if a man dies, leaving a wife without children, his brother should marry the widow and have a child who will carry on the brother’s name.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20 Well, suppose there were seven brothers. The oldest one married and then died without children. </a:t>
            </a:r>
          </a:p>
          <a:p>
            <a:pPr>
              <a:buNone/>
            </a:pPr>
            <a:r>
              <a:rPr lang="en-US" sz="4800" dirty="0" smtClean="0"/>
              <a:t>21 So the second brother married the widow, but he also died without children. Then the third brother married her. </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22 This continued with all seven of them, and still there were no children. Last of all, the woman also died. </a:t>
            </a:r>
          </a:p>
          <a:p>
            <a:pPr>
              <a:buNone/>
            </a:pPr>
            <a:r>
              <a:rPr lang="en-US" sz="4800" dirty="0" smtClean="0"/>
              <a:t>23 So tell us, whose wife will she be in the resurrection? For all seven were married to her.”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24 Jesus replied, “You’re mistaken because you don’t know the Scriptures, and you don’t know the power of God. </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25 For when the dead rise, they will neither marry nor be given in marriage. In this respect they will be like the angels in heaven.”</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00150"/>
            <a:ext cx="9144000" cy="3657600"/>
          </a:xfrm>
        </p:spPr>
        <p:txBody>
          <a:bodyPr/>
          <a:lstStyle/>
          <a:p>
            <a:pPr>
              <a:buNone/>
            </a:pPr>
            <a:r>
              <a:rPr lang="en-US" sz="4500" dirty="0" smtClean="0"/>
              <a:t>26 “But now, as to whether the dead will be raised—haven’t you ever read about this in the writings of Moses, in the story of the burning bush? God said to Moses, ‘I am the God of Abraham, the God of Isaac, and the God of Jacob.’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00150"/>
            <a:ext cx="9144000" cy="3657600"/>
          </a:xfrm>
        </p:spPr>
        <p:txBody>
          <a:bodyPr/>
          <a:lstStyle/>
          <a:p>
            <a:pPr>
              <a:lnSpc>
                <a:spcPct val="65000"/>
              </a:lnSpc>
              <a:buNone/>
            </a:pPr>
            <a:r>
              <a:rPr lang="en-US" sz="4800" dirty="0" smtClean="0"/>
              <a:t>1 Then Jesus began teaching them with stories: “A man planted a vineyard. He built a wall around it, dug a pit for pressing out the grape juice, and built a lookout tower. Then he leased the vineyard to tenant farmers and moved to another country.</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27 So he is the God of the living, not the dead. You are greatly mistaken.”</a:t>
            </a:r>
            <a:endParaRPr lang="en-US" sz="4500" dirty="0" smtClean="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228600" y="2343150"/>
            <a:ext cx="8382000" cy="1676400"/>
          </a:xfrm>
        </p:spPr>
        <p:txBody>
          <a:bodyPr/>
          <a:lstStyle/>
          <a:p>
            <a:r>
              <a:rPr lang="en-US" sz="6000" dirty="0" smtClean="0"/>
              <a:t>The Greatest </a:t>
            </a:r>
            <a:br>
              <a:rPr lang="en-US" sz="6000" dirty="0" smtClean="0"/>
            </a:br>
            <a:r>
              <a:rPr lang="en-US" sz="6000" dirty="0" smtClean="0"/>
              <a:t>   Commandment</a:t>
            </a:r>
            <a:endParaRPr lang="en-US" sz="5400" dirty="0" smtClean="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28 One of the teachers of religious law was standing there listening to the debate. He realized that Jesus had answered well, so he asked, “Of all the commandments, which is the most important?” </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dirty="0" smtClean="0"/>
              <a:t>29 Jesus replied, “The most important commandment is this: ‘Listen, O Israel! The Lord our God is one Lord.</a:t>
            </a:r>
          </a:p>
          <a:p>
            <a:pPr>
              <a:buNone/>
            </a:pPr>
            <a:r>
              <a:rPr lang="en-US" dirty="0" smtClean="0"/>
              <a:t>30 And you shall love the Lord your God with all your heart, all your soul, all your mind, and all your strength.’</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dirty="0" smtClean="0"/>
              <a:t>29 Jesus replied, “The most important commandment is this: ‘Listen, O Israel! The Lord our God is one Lord.</a:t>
            </a:r>
          </a:p>
          <a:p>
            <a:pPr>
              <a:buNone/>
            </a:pPr>
            <a:r>
              <a:rPr lang="en-US" dirty="0" smtClean="0"/>
              <a:t>30 And you shall love the Lord your God with all your heart, all your soul, all your mind, and all your strength.’</a:t>
            </a:r>
          </a:p>
        </p:txBody>
      </p:sp>
      <p:sp>
        <p:nvSpPr>
          <p:cNvPr id="4" name="Rectangle 3"/>
          <p:cNvSpPr/>
          <p:nvPr/>
        </p:nvSpPr>
        <p:spPr bwMode="auto">
          <a:xfrm>
            <a:off x="3962400" y="2724150"/>
            <a:ext cx="1219200" cy="5334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2952750"/>
            <a:ext cx="8686800" cy="2190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Romans 13: 8Let no debt remain outstanding, except the continuing debt to love one another, for whoever loves others has fulfilled the law. </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2800350"/>
            <a:ext cx="8686800" cy="23431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Romans 13:9The commandments, “You shall not commit adultery,” “You shall not murder,” “You shall not steal,” “You shall not covet,” and whatever other command there may be, </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00150"/>
            <a:ext cx="9144000" cy="3657600"/>
          </a:xfrm>
        </p:spPr>
        <p:txBody>
          <a:bodyPr/>
          <a:lstStyle/>
          <a:p>
            <a:pPr>
              <a:lnSpc>
                <a:spcPct val="65000"/>
              </a:lnSpc>
              <a:buNone/>
            </a:pPr>
            <a:r>
              <a:rPr lang="en-US" sz="4800" dirty="0" smtClean="0"/>
              <a:t>1 Then Jesus began teaching them with stories: “A man planted a vineyard. He built a wall around it, dug a pit for pressing out the grape juice, and built a lookout tower. Then he leased the vineyard to tenant farmers and moved to another country.</a:t>
            </a:r>
          </a:p>
        </p:txBody>
      </p:sp>
      <p:pic>
        <p:nvPicPr>
          <p:cNvPr id="1026" name="Picture 2" descr="1600 year old wine press   (photo credit: DOYDA DAGAN / ISRAEL ANTIQUITIES AUTHORITY)"/>
          <p:cNvPicPr>
            <a:picLocks noChangeAspect="1" noChangeArrowheads="1"/>
          </p:cNvPicPr>
          <p:nvPr/>
        </p:nvPicPr>
        <p:blipFill>
          <a:blip r:embed="rId2" cstate="print"/>
          <a:srcRect/>
          <a:stretch>
            <a:fillRect/>
          </a:stretch>
        </p:blipFill>
        <p:spPr bwMode="auto">
          <a:xfrm>
            <a:off x="3276600" y="1352550"/>
            <a:ext cx="5635625" cy="3681668"/>
          </a:xfrm>
          <a:prstGeom prst="rect">
            <a:avLst/>
          </a:prstGeom>
          <a:noFill/>
        </p:spPr>
      </p:pic>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2800350"/>
            <a:ext cx="8686800" cy="23431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are summed up in this one command: “Love your neighbor as yourself.” 10Love does no harm to its neighbor. Therefore love is the fulfillment of the law.</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2800350"/>
            <a:ext cx="8686800" cy="23431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Galatians 5:6For in Christ Jesus neither circumcision nor </a:t>
            </a:r>
            <a:r>
              <a:rPr lang="en-US" sz="4000" dirty="0" err="1" smtClean="0">
                <a:effectLst>
                  <a:outerShdw blurRad="38100" dist="38100" dir="2700000" algn="tl">
                    <a:srgbClr val="000000"/>
                  </a:outerShdw>
                </a:effectLst>
              </a:rPr>
              <a:t>uncircumcision</a:t>
            </a:r>
            <a:r>
              <a:rPr lang="en-US" sz="4000" dirty="0" smtClean="0">
                <a:effectLst>
                  <a:outerShdw blurRad="38100" dist="38100" dir="2700000" algn="tl">
                    <a:srgbClr val="000000"/>
                  </a:outerShdw>
                </a:effectLst>
              </a:rPr>
              <a:t> has any value. The only thing that counts is faith expressing itself through love.</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2800350"/>
            <a:ext cx="8686800" cy="23431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Galatians 5:6For in Christ Jesus neither circumcision nor </a:t>
            </a:r>
            <a:r>
              <a:rPr lang="en-US" sz="4000" dirty="0" err="1" smtClean="0">
                <a:effectLst>
                  <a:outerShdw blurRad="38100" dist="38100" dir="2700000" algn="tl">
                    <a:srgbClr val="000000"/>
                  </a:outerShdw>
                </a:effectLst>
              </a:rPr>
              <a:t>uncircumcision</a:t>
            </a:r>
            <a:r>
              <a:rPr lang="en-US" sz="4000" dirty="0" smtClean="0">
                <a:effectLst>
                  <a:outerShdw blurRad="38100" dist="38100" dir="2700000" algn="tl">
                    <a:srgbClr val="000000"/>
                  </a:outerShdw>
                </a:effectLst>
              </a:rPr>
              <a:t> has any value. </a:t>
            </a:r>
            <a:r>
              <a:rPr lang="en-US" sz="4000" u="sng" dirty="0" smtClean="0">
                <a:effectLst>
                  <a:outerShdw blurRad="38100" dist="38100" dir="2700000" algn="tl">
                    <a:srgbClr val="000000"/>
                  </a:outerShdw>
                </a:effectLst>
              </a:rPr>
              <a:t>The only thing that counts </a:t>
            </a:r>
            <a:r>
              <a:rPr lang="en-US" sz="4000" dirty="0" smtClean="0">
                <a:effectLst>
                  <a:outerShdw blurRad="38100" dist="38100" dir="2700000" algn="tl">
                    <a:srgbClr val="000000"/>
                  </a:outerShdw>
                </a:effectLst>
              </a:rPr>
              <a:t>is faith expressing itself through love.</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p>
          <a:p>
            <a:pPr algn="l">
              <a:lnSpc>
                <a:spcPct val="75000"/>
              </a:lnSpc>
            </a:pPr>
            <a:r>
              <a:rPr lang="en-US" sz="4000" dirty="0" smtClean="0">
                <a:effectLst>
                  <a:outerShdw blurRad="38100" dist="38100" dir="2700000" algn="tl">
                    <a:srgbClr val="000000"/>
                  </a:outerShdw>
                </a:effectLst>
              </a:rPr>
              <a:t>Begins with the Holy Spirit</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p>
          <a:p>
            <a:pPr algn="l">
              <a:lnSpc>
                <a:spcPct val="75000"/>
              </a:lnSpc>
            </a:pPr>
            <a:r>
              <a:rPr lang="en-US" sz="4000" dirty="0" smtClean="0">
                <a:effectLst>
                  <a:outerShdw blurRad="38100" dist="38100" dir="2700000" algn="tl">
                    <a:srgbClr val="000000"/>
                  </a:outerShdw>
                </a:effectLst>
              </a:rPr>
              <a:t>Begins with the Holy Spirit</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457200" y="3638550"/>
            <a:ext cx="8534400" cy="15240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Romans 5:5 </a:t>
            </a:r>
            <a:r>
              <a:rPr lang="en-US" sz="4000" dirty="0" smtClean="0"/>
              <a:t>God’s love has been poured out into our hearts through the Holy Spirit, who has been given to us.</a:t>
            </a:r>
            <a:endParaRPr lang="en-US" sz="400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p>
          <a:p>
            <a:pPr algn="l">
              <a:lnSpc>
                <a:spcPct val="75000"/>
              </a:lnSpc>
            </a:pPr>
            <a:r>
              <a:rPr lang="en-US" sz="4000" dirty="0" smtClean="0">
                <a:effectLst>
                  <a:outerShdw blurRad="38100" dist="38100" dir="2700000" algn="tl">
                    <a:srgbClr val="000000"/>
                  </a:outerShdw>
                </a:effectLst>
              </a:rPr>
              <a:t>Begins with the Holy Spirit</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533400" y="3867150"/>
            <a:ext cx="8534400" cy="1066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Galatians 5:23 T</a:t>
            </a:r>
            <a:r>
              <a:rPr lang="en-US" sz="4000" dirty="0" smtClean="0"/>
              <a:t>he fruit of the Spirit is love…</a:t>
            </a:r>
            <a:endParaRPr lang="en-US" sz="400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p>
          <a:p>
            <a:pPr algn="l">
              <a:lnSpc>
                <a:spcPct val="75000"/>
              </a:lnSpc>
            </a:pPr>
            <a:r>
              <a:rPr lang="en-US" sz="4000" dirty="0" smtClean="0">
                <a:effectLst>
                  <a:outerShdw blurRad="38100" dist="38100" dir="2700000" algn="tl">
                    <a:srgbClr val="000000"/>
                  </a:outerShdw>
                </a:effectLst>
              </a:rPr>
              <a:t>Begins with the Holy Spirit</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381000" y="3638550"/>
            <a:ext cx="8686800" cy="13716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1 John 4:10 In this is love, not that we loved God, but that He loved us and sent His Son to be the satisfaction for our sins</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Rectangle 5"/>
          <p:cNvSpPr>
            <a:spLocks noChangeArrowheads="1"/>
          </p:cNvSpPr>
          <p:nvPr/>
        </p:nvSpPr>
        <p:spPr bwMode="auto">
          <a:xfrm>
            <a:off x="4191000" y="133350"/>
            <a:ext cx="4800600" cy="485775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Biblical Christianity:</a:t>
            </a:r>
          </a:p>
          <a:p>
            <a:pPr algn="l">
              <a:lnSpc>
                <a:spcPct val="75000"/>
              </a:lnSpc>
            </a:pPr>
            <a:r>
              <a:rPr lang="en-US" sz="4000" dirty="0" smtClean="0">
                <a:effectLst>
                  <a:outerShdw blurRad="38100" dist="38100" dir="2700000" algn="tl">
                    <a:srgbClr val="000000"/>
                  </a:outerShdw>
                </a:effectLst>
              </a:rPr>
              <a:t>Focused on love more than any other</a:t>
            </a:r>
          </a:p>
          <a:p>
            <a:pPr algn="l">
              <a:lnSpc>
                <a:spcPct val="75000"/>
              </a:lnSpc>
            </a:pPr>
            <a:r>
              <a:rPr lang="en-US" sz="4000" dirty="0" smtClean="0">
                <a:effectLst>
                  <a:outerShdw blurRad="38100" dist="38100" dir="2700000" algn="tl">
                    <a:srgbClr val="000000"/>
                  </a:outerShdw>
                </a:effectLst>
              </a:rPr>
              <a:t>Love so central that it cancels out everything else!</a:t>
            </a:r>
          </a:p>
          <a:p>
            <a:pPr algn="l">
              <a:lnSpc>
                <a:spcPct val="75000"/>
              </a:lnSpc>
            </a:pPr>
            <a:r>
              <a:rPr lang="en-US" sz="4000" dirty="0" smtClean="0">
                <a:effectLst>
                  <a:outerShdw blurRad="38100" dist="38100" dir="2700000" algn="tl">
                    <a:srgbClr val="000000"/>
                  </a:outerShdw>
                </a:effectLst>
              </a:rPr>
              <a:t>Begins with the Holy Spirit</a:t>
            </a:r>
            <a:endParaRPr lang="en-US" sz="4000" dirty="0">
              <a:effectLst>
                <a:outerShdw blurRad="38100" dist="38100" dir="2700000" algn="tl">
                  <a:srgbClr val="000000"/>
                </a:outerShdw>
              </a:effectLst>
            </a:endParaRPr>
          </a:p>
        </p:txBody>
      </p:sp>
      <p:sp>
        <p:nvSpPr>
          <p:cNvPr id="6" name="Rectangle 5"/>
          <p:cNvSpPr>
            <a:spLocks noChangeArrowheads="1"/>
          </p:cNvSpPr>
          <p:nvPr/>
        </p:nvSpPr>
        <p:spPr bwMode="auto">
          <a:xfrm>
            <a:off x="381000" y="3638550"/>
            <a:ext cx="8686800" cy="13716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1 John </a:t>
            </a:r>
            <a:r>
              <a:rPr lang="en-US" sz="6000" dirty="0" smtClean="0">
                <a:effectLst>
                  <a:outerShdw blurRad="38100" dist="38100" dir="2700000" algn="tl">
                    <a:srgbClr val="000000"/>
                  </a:outerShdw>
                </a:effectLst>
              </a:rPr>
              <a:t>4:19We love because he first loved us.</a:t>
            </a:r>
            <a:endParaRPr lang="en-US" sz="600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31 The second is equally important: ‘Love your neighbor as yourself.’ No other commandment is greater than these.”</a:t>
            </a:r>
          </a:p>
        </p:txBody>
      </p:sp>
      <p:sp>
        <p:nvSpPr>
          <p:cNvPr id="4" name="Rectangle 3"/>
          <p:cNvSpPr/>
          <p:nvPr/>
        </p:nvSpPr>
        <p:spPr bwMode="auto">
          <a:xfrm>
            <a:off x="457200" y="1733550"/>
            <a:ext cx="1447800" cy="6096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 At the time of the grape harvest, he sent one of his servants to collect his share of the crop.</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276350"/>
            <a:ext cx="9144000" cy="3657600"/>
          </a:xfrm>
        </p:spPr>
        <p:txBody>
          <a:bodyPr/>
          <a:lstStyle/>
          <a:p>
            <a:pPr>
              <a:buNone/>
            </a:pPr>
            <a:r>
              <a:rPr lang="en-US" sz="4800" dirty="0" smtClean="0"/>
              <a:t>2 At the time of the grape harvest, he sent one of his servants to collect his share of the crop.</a:t>
            </a:r>
          </a:p>
          <a:p>
            <a:pPr>
              <a:buNone/>
            </a:pPr>
            <a:r>
              <a:rPr lang="en-US" sz="4800" dirty="0" smtClean="0"/>
              <a:t>3 But the farmers grabbed the servant, beat him up, and sent him back empty-handed.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4800" dirty="0" smtClean="0"/>
              <a:t>4 The owner then sent another servant, but they insulted him and beat him over the head.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12</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4800" dirty="0" smtClean="0"/>
              <a:t>4 The owner then sent another servant, but they insulted him and beat him over the head. </a:t>
            </a:r>
          </a:p>
          <a:p>
            <a:pPr>
              <a:buNone/>
            </a:pPr>
            <a:r>
              <a:rPr lang="en-US" sz="4800" dirty="0" smtClean="0"/>
              <a:t>5 The next servant he sent was killed. Others he sent were either beaten or killed,</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sm" len="sm"/>
          <a:tailEnd type="triangle" w="med" len="med"/>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charset="0"/>
          </a:defRPr>
        </a:defPPr>
      </a:lstStyle>
    </a:spDef>
    <a:lnDef>
      <a:spPr bwMode="auto">
        <a:solidFill>
          <a:schemeClr val="accent1"/>
        </a:solidFill>
        <a:ln w="60325" cap="flat" cmpd="sng" algn="ctr">
          <a:solidFill>
            <a:schemeClr val="tx1"/>
          </a:solidFill>
          <a:prstDash val="solid"/>
          <a:round/>
          <a:headEnd type="none" w="sm" len="sm"/>
          <a:tailEnd type="arrow"/>
        </a:ln>
        <a:effectLst/>
      </a:spPr>
      <a:body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3149</TotalTime>
  <Words>849</Words>
  <Application>Microsoft Office PowerPoint</Application>
  <PresentationFormat>On-screen Show (16:9)</PresentationFormat>
  <Paragraphs>183</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den1.pot</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lpstr>Mark 12</vt:lpstr>
    </vt:vector>
  </TitlesOfParts>
  <Company>Xenos Christian Fellowship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Dennis McCallum</dc:creator>
  <cp:lastModifiedBy>Dennis McCallum</cp:lastModifiedBy>
  <cp:revision>97</cp:revision>
  <dcterms:created xsi:type="dcterms:W3CDTF">2000-08-22T20:41:21Z</dcterms:created>
  <dcterms:modified xsi:type="dcterms:W3CDTF">2020-09-28T20:49:40Z</dcterms:modified>
</cp:coreProperties>
</file>