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  <p:sldMasterId id="2147483684" r:id="rId2"/>
    <p:sldMasterId id="2147483696" r:id="rId3"/>
  </p:sldMasterIdLst>
  <p:notesMasterIdLst>
    <p:notesMasterId r:id="rId64"/>
  </p:notesMasterIdLst>
  <p:sldIdLst>
    <p:sldId id="1325" r:id="rId4"/>
    <p:sldId id="1385" r:id="rId5"/>
    <p:sldId id="1386" r:id="rId6"/>
    <p:sldId id="1395" r:id="rId7"/>
    <p:sldId id="1398" r:id="rId8"/>
    <p:sldId id="1397" r:id="rId9"/>
    <p:sldId id="1399" r:id="rId10"/>
    <p:sldId id="1402" r:id="rId11"/>
    <p:sldId id="1387" r:id="rId12"/>
    <p:sldId id="1388" r:id="rId13"/>
    <p:sldId id="1401" r:id="rId14"/>
    <p:sldId id="1389" r:id="rId15"/>
    <p:sldId id="1531" r:id="rId16"/>
    <p:sldId id="1490" r:id="rId17"/>
    <p:sldId id="1478" r:id="rId18"/>
    <p:sldId id="1480" r:id="rId19"/>
    <p:sldId id="1529" r:id="rId20"/>
    <p:sldId id="1517" r:id="rId21"/>
    <p:sldId id="1518" r:id="rId22"/>
    <p:sldId id="1519" r:id="rId23"/>
    <p:sldId id="1520" r:id="rId24"/>
    <p:sldId id="1521" r:id="rId25"/>
    <p:sldId id="1522" r:id="rId26"/>
    <p:sldId id="1523" r:id="rId27"/>
    <p:sldId id="1524" r:id="rId28"/>
    <p:sldId id="1481" r:id="rId29"/>
    <p:sldId id="1497" r:id="rId30"/>
    <p:sldId id="1498" r:id="rId31"/>
    <p:sldId id="1499" r:id="rId32"/>
    <p:sldId id="1500" r:id="rId33"/>
    <p:sldId id="1501" r:id="rId34"/>
    <p:sldId id="1525" r:id="rId35"/>
    <p:sldId id="1489" r:id="rId36"/>
    <p:sldId id="1526" r:id="rId37"/>
    <p:sldId id="1483" r:id="rId38"/>
    <p:sldId id="1493" r:id="rId39"/>
    <p:sldId id="1530" r:id="rId40"/>
    <p:sldId id="1494" r:id="rId41"/>
    <p:sldId id="1495" r:id="rId42"/>
    <p:sldId id="1527" r:id="rId43"/>
    <p:sldId id="1484" r:id="rId44"/>
    <p:sldId id="1502" r:id="rId45"/>
    <p:sldId id="1503" r:id="rId46"/>
    <p:sldId id="1504" r:id="rId47"/>
    <p:sldId id="1505" r:id="rId48"/>
    <p:sldId id="1506" r:id="rId49"/>
    <p:sldId id="1507" r:id="rId50"/>
    <p:sldId id="1508" r:id="rId51"/>
    <p:sldId id="1509" r:id="rId52"/>
    <p:sldId id="1510" r:id="rId53"/>
    <p:sldId id="1511" r:id="rId54"/>
    <p:sldId id="1512" r:id="rId55"/>
    <p:sldId id="1513" r:id="rId56"/>
    <p:sldId id="1514" r:id="rId57"/>
    <p:sldId id="1515" r:id="rId58"/>
    <p:sldId id="1485" r:id="rId59"/>
    <p:sldId id="1532" r:id="rId60"/>
    <p:sldId id="1392" r:id="rId61"/>
    <p:sldId id="1393" r:id="rId62"/>
    <p:sldId id="1394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3B545B"/>
    <a:srgbClr val="621C3D"/>
    <a:srgbClr val="D17F7D"/>
    <a:srgbClr val="A2965C"/>
    <a:srgbClr val="81A042"/>
    <a:srgbClr val="403C24"/>
    <a:srgbClr val="36321E"/>
    <a:srgbClr val="F8A15A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19" autoAdjust="0"/>
    <p:restoredTop sz="87035" autoAdjust="0"/>
  </p:normalViewPr>
  <p:slideViewPr>
    <p:cSldViewPr>
      <p:cViewPr varScale="1">
        <p:scale>
          <a:sx n="88" d="100"/>
          <a:sy n="88" d="100"/>
        </p:scale>
        <p:origin x="750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44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94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00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48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42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160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7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71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04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6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0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7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18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7363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20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139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467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53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310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460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14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21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074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928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63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592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201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673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705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998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445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51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145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23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767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8773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9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386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886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336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108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176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9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768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312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582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686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112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888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50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867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10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52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72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86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74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86167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33979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41215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01546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52590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37852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52808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40190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00451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62404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75334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25630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70936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72332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00456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36613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75818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55509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11557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96953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0310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304420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028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96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298" y="4350365"/>
            <a:ext cx="7467600" cy="2492990"/>
          </a:xfrm>
          <a:prstGeom prst="rect">
            <a:avLst/>
          </a:prstGeom>
          <a:solidFill>
            <a:srgbClr val="621C3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solidFill>
                  <a:schemeClr val="tx2"/>
                </a:solidFill>
                <a:latin typeface="Montserrat" panose="00000500000000000000" pitchFamily="50" charset="0"/>
                <a:ea typeface="Verdana" panose="020B0604030504040204" pitchFamily="34" charset="0"/>
                <a:cs typeface="Tahoma" panose="020B0604030504040204" pitchFamily="34" charset="0"/>
              </a:rPr>
              <a:t>10:1-9</a:t>
            </a:r>
          </a:p>
          <a:p>
            <a:pPr algn="ctr"/>
            <a:r>
              <a:rPr lang="en-US" sz="4000" b="1" spc="-150" dirty="0">
                <a:latin typeface="Montserrat" panose="00000500000000000000" pitchFamily="50" charset="0"/>
                <a:ea typeface="Verdana" panose="020B0604030504040204" pitchFamily="34" charset="0"/>
                <a:cs typeface="Tahoma" panose="020B0604030504040204" pitchFamily="34" charset="0"/>
              </a:rPr>
              <a:t>Sex without strings?</a:t>
            </a:r>
          </a:p>
          <a:p>
            <a:pPr algn="ctr"/>
            <a:r>
              <a:rPr lang="en-US" sz="4000" b="1" spc="-150" dirty="0">
                <a:latin typeface="Montserrat" panose="00000500000000000000" pitchFamily="50" charset="0"/>
                <a:ea typeface="Verdana" panose="020B0604030504040204" pitchFamily="34" charset="0"/>
                <a:cs typeface="Tahoma" panose="020B0604030504040204" pitchFamily="34" charset="0"/>
              </a:rPr>
              <a:t>Relationships without rings?</a:t>
            </a:r>
          </a:p>
        </p:txBody>
      </p:sp>
    </p:spTree>
    <p:extLst>
      <p:ext uri="{BB962C8B-B14F-4D97-AF65-F5344CB8AC3E}">
        <p14:creationId xmlns:p14="http://schemas.microsoft.com/office/powerpoint/2010/main" val="11544956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99721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10:5) Jesus replied, “It was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because your hearts were hard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that Moses wrote you this law.”</a:t>
            </a:r>
          </a:p>
        </p:txBody>
      </p:sp>
    </p:spTree>
    <p:extLst>
      <p:ext uri="{BB962C8B-B14F-4D97-AF65-F5344CB8AC3E}">
        <p14:creationId xmlns:p14="http://schemas.microsoft.com/office/powerpoint/2010/main" val="3770621748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99721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10:6) “But at the beginning of creation God ‘made them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male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female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.’ </a:t>
            </a:r>
          </a:p>
          <a:p>
            <a:r>
              <a:rPr lang="en-US" sz="4400" b="1" spc="-150" baseline="3000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‘For this reason a man will leave his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father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mother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be united to his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wife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4400" b="1" spc="-150" baseline="3000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the two will become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one flesh.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’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they are no longer two, but one.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296400" y="304800"/>
            <a:ext cx="2286000" cy="533400"/>
          </a:xfrm>
          <a:prstGeom prst="roundRect">
            <a:avLst/>
          </a:prstGeom>
          <a:gradFill flip="none" rotWithShape="1">
            <a:gsLst>
              <a:gs pos="0">
                <a:srgbClr val="3B545B">
                  <a:shade val="30000"/>
                  <a:satMod val="115000"/>
                </a:srgbClr>
              </a:gs>
              <a:gs pos="50000">
                <a:srgbClr val="3B545B">
                  <a:shade val="67500"/>
                  <a:satMod val="115000"/>
                </a:srgbClr>
              </a:gs>
              <a:gs pos="100000">
                <a:srgbClr val="3B54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Genesis 1:27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82000" y="2895600"/>
            <a:ext cx="2286000" cy="533400"/>
          </a:xfrm>
          <a:prstGeom prst="roundRect">
            <a:avLst/>
          </a:prstGeom>
          <a:gradFill flip="none" rotWithShape="1">
            <a:gsLst>
              <a:gs pos="0">
                <a:srgbClr val="3B545B">
                  <a:shade val="30000"/>
                  <a:satMod val="115000"/>
                </a:srgbClr>
              </a:gs>
              <a:gs pos="50000">
                <a:srgbClr val="3B545B">
                  <a:shade val="67500"/>
                  <a:satMod val="115000"/>
                </a:srgbClr>
              </a:gs>
              <a:gs pos="100000">
                <a:srgbClr val="3B54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Genesis 2:24</a:t>
            </a:r>
          </a:p>
        </p:txBody>
      </p:sp>
    </p:spTree>
    <p:extLst>
      <p:ext uri="{BB962C8B-B14F-4D97-AF65-F5344CB8AC3E}">
        <p14:creationId xmlns:p14="http://schemas.microsoft.com/office/powerpoint/2010/main" val="341920978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89053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10:9) “Therefore, what God has joined together, let man not separate.”</a:t>
            </a:r>
          </a:p>
        </p:txBody>
      </p:sp>
    </p:spTree>
    <p:extLst>
      <p:ext uri="{BB962C8B-B14F-4D97-AF65-F5344CB8AC3E}">
        <p14:creationId xmlns:p14="http://schemas.microsoft.com/office/powerpoint/2010/main" val="3305905229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15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285" y="879511"/>
            <a:ext cx="11887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400" b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Jesus’ definition for marriage is:</a:t>
            </a:r>
          </a:p>
          <a:p>
            <a:pPr marL="573088"/>
            <a:r>
              <a:rPr lang="en-US" sz="4400" b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commitment between </a:t>
            </a:r>
            <a:r>
              <a:rPr lang="en-US" sz="4400" b="1" i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one man</a:t>
            </a:r>
            <a:r>
              <a:rPr lang="en-US" sz="4400" b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4400" b="1" i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one woman</a:t>
            </a:r>
            <a:r>
              <a:rPr lang="en-US" sz="4400" b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who become </a:t>
            </a:r>
            <a:r>
              <a:rPr lang="en-US" sz="4400" b="1" i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one flesh</a:t>
            </a:r>
            <a:r>
              <a:rPr lang="en-US" sz="4400" b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en-US" sz="4400" b="1" i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one lifetime</a:t>
            </a:r>
            <a:r>
              <a:rPr lang="en-US" sz="4400" b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(vv.6-9).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400" b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believed this design is still in effect.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400" b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held a </a:t>
            </a:r>
            <a:r>
              <a:rPr lang="en-US" sz="4400" b="1" i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theological</a:t>
            </a:r>
            <a:r>
              <a:rPr lang="en-US" sz="4400" b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view—not a </a:t>
            </a:r>
            <a:r>
              <a:rPr lang="en-US" sz="4400" b="1" i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cultural</a:t>
            </a:r>
            <a:r>
              <a:rPr lang="en-US" sz="4400" b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view.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19400" y="228600"/>
            <a:ext cx="9067800" cy="1941256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does Jesus’ view compare to our cultural consensus?</a:t>
            </a:r>
            <a:endParaRPr lang="en-US" sz="4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44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1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400" y="893285"/>
            <a:ext cx="1447800" cy="47831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28600" y="1905000"/>
            <a:ext cx="11277600" cy="348408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b="1" spc="-15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Dilemma: Is sex a moral act or not?</a:t>
            </a:r>
          </a:p>
          <a:p>
            <a:pPr marL="461963" lvl="0">
              <a:defRPr/>
            </a:pPr>
            <a:r>
              <a:rPr lang="en-US" sz="4400" b="1" spc="-15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not, we need to admit that </a:t>
            </a:r>
            <a:r>
              <a:rPr lang="en-US" sz="4400" b="1" i="1" spc="-15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anything goes!</a:t>
            </a:r>
          </a:p>
          <a:p>
            <a:pPr marL="914400" lvl="0">
              <a:defRPr/>
            </a:pP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(e.g. adultery, voyeurism, necrophilia, child molestation, date rape, etc.)</a:t>
            </a:r>
            <a:endParaRPr lang="en-US" sz="4000" b="1" spc="-150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963">
              <a:defRPr/>
            </a:pPr>
            <a:endParaRPr lang="en-US" sz="4400" b="1" spc="-15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963">
              <a:defRPr/>
            </a:pPr>
            <a:endParaRPr lang="en-US" sz="4400" b="1" spc="-15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60832" y="3962400"/>
            <a:ext cx="10744200" cy="270509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“Sex isn’t inherently a huge step. At the end of the day, it’s a piece of body touching another piece of body—just as existentially meaningless as kissing.”</a:t>
            </a:r>
          </a:p>
          <a:p>
            <a:pPr marL="461963">
              <a:defRPr/>
            </a:pPr>
            <a:r>
              <a:rPr 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Joseph Mirasole (Bright Light Social Hour). Interview by Alex Morris, “Tales From the Millennials’ Sexual Revolution,” </a:t>
            </a:r>
            <a:r>
              <a:rPr lang="en-US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Rolling Stone</a:t>
            </a:r>
            <a:r>
              <a:rPr 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March 2014.</a:t>
            </a:r>
          </a:p>
        </p:txBody>
      </p:sp>
    </p:spTree>
    <p:extLst>
      <p:ext uri="{BB962C8B-B14F-4D97-AF65-F5344CB8AC3E}">
        <p14:creationId xmlns:p14="http://schemas.microsoft.com/office/powerpoint/2010/main" val="23206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400" y="893285"/>
            <a:ext cx="1447800" cy="47831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8600" y="1905000"/>
            <a:ext cx="11277600" cy="348408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b="1" spc="-150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Dilemma: Is sex a moral act or not?</a:t>
            </a:r>
          </a:p>
          <a:p>
            <a:pPr marL="461963">
              <a:defRPr/>
            </a:pPr>
            <a:r>
              <a:rPr lang="en-US" sz="4400" b="1" spc="-15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not, we need to admit that </a:t>
            </a:r>
            <a:r>
              <a:rPr lang="en-US" sz="4400" b="1" i="1" spc="-15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anything goes!</a:t>
            </a:r>
          </a:p>
          <a:p>
            <a:pPr marL="914400">
              <a:defRPr/>
            </a:pP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(e.g. adultery, voyeurism, necrophilia, child molestation, date rape, etc.)</a:t>
            </a:r>
            <a:endParaRPr lang="en-US" sz="4000" b="1" spc="-150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963">
              <a:defRPr/>
            </a:pPr>
            <a:r>
              <a:rPr lang="en-US" sz="4400" b="1" spc="-15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so, what makes it moral? And why?</a:t>
            </a:r>
          </a:p>
          <a:p>
            <a:pPr marL="461963">
              <a:defRPr/>
            </a:pPr>
            <a:r>
              <a:rPr lang="en-US" sz="4400" b="1" spc="-15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Also, where do we draw moral boundaries?</a:t>
            </a:r>
          </a:p>
        </p:txBody>
      </p:sp>
    </p:spTree>
    <p:extLst>
      <p:ext uri="{BB962C8B-B14F-4D97-AF65-F5344CB8AC3E}">
        <p14:creationId xmlns:p14="http://schemas.microsoft.com/office/powerpoint/2010/main" val="74451082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Jennifer </a:t>
            </a:r>
            <a:r>
              <a:rPr lang="en-US" sz="60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Roback</a:t>
            </a:r>
            <a:r>
              <a:rPr lang="en-US" sz="60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Morse</a:t>
            </a:r>
          </a:p>
          <a:p>
            <a:pPr algn="ctr"/>
            <a:r>
              <a:rPr lang="en-US" sz="32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(Professor at Yale and researcher at Stanford)</a:t>
            </a:r>
          </a:p>
          <a:p>
            <a:pPr algn="ctr"/>
            <a:endParaRPr lang="en-US" sz="1000" dirty="0">
              <a:solidFill>
                <a:srgbClr val="F7964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Jennifer </a:t>
            </a:r>
            <a:r>
              <a:rPr lang="en-US" sz="20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Roback</a:t>
            </a:r>
            <a:r>
              <a:rPr lang="en-US" sz="20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Morse, </a:t>
            </a:r>
            <a:r>
              <a:rPr lang="en-US" sz="2000" i="1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Smart Sex: Finding Life-Long Love in a Hookup World</a:t>
            </a:r>
            <a:r>
              <a:rPr lang="en-US" sz="20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(Dallas, TX: Spence Publishing Company, 2005), 48.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362200"/>
            <a:ext cx="77723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human tendency to attach to our sexual partners is built into our biochemistry and is more than simply cultural conditioning… </a:t>
            </a:r>
          </a:p>
        </p:txBody>
      </p:sp>
      <p:pic>
        <p:nvPicPr>
          <p:cNvPr id="8" name="Picture 7" descr="Smart Sex: Finding Life-Long Love in a Hook-Up World by Jennifer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90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Jennifer </a:t>
            </a:r>
            <a:r>
              <a:rPr lang="en-US" sz="60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Roback</a:t>
            </a:r>
            <a:r>
              <a:rPr lang="en-US" sz="60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Morse</a:t>
            </a:r>
          </a:p>
          <a:p>
            <a:pPr algn="ctr"/>
            <a:r>
              <a:rPr lang="en-US" sz="32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(Professor at Yale and researcher at Stanford)</a:t>
            </a:r>
          </a:p>
          <a:p>
            <a:pPr algn="ctr"/>
            <a:endParaRPr lang="en-US" sz="1000" dirty="0">
              <a:solidFill>
                <a:srgbClr val="F7964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Jennifer </a:t>
            </a:r>
            <a:r>
              <a:rPr lang="en-US" sz="20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Roback</a:t>
            </a:r>
            <a:r>
              <a:rPr lang="en-US" sz="20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Morse, </a:t>
            </a:r>
            <a:r>
              <a:rPr lang="en-US" sz="2000" i="1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Smart Sex: Finding Life-Long Love in a Hookup World</a:t>
            </a:r>
            <a:r>
              <a:rPr lang="en-US" sz="20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(Dallas, TX: Spence Publishing Company, 2005), 48.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362200"/>
            <a:ext cx="77723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basic desire to connect to one’s sexual partner has deep physiological roots.</a:t>
            </a:r>
          </a:p>
        </p:txBody>
      </p:sp>
      <p:pic>
        <p:nvPicPr>
          <p:cNvPr id="8" name="Picture 7" descr="Smart Sex: Finding Life-Long Love in a Hook-Up World by Jennifer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148066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79909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10:1) Jesus then left that place and went into the region of Judea and across the Jordan.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Again crowds of people came to him, and as was his custom, he taught them.</a:t>
            </a:r>
          </a:p>
        </p:txBody>
      </p:sp>
    </p:spTree>
    <p:extLst>
      <p:ext uri="{BB962C8B-B14F-4D97-AF65-F5344CB8AC3E}">
        <p14:creationId xmlns:p14="http://schemas.microsoft.com/office/powerpoint/2010/main" val="14881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Jennifer </a:t>
            </a:r>
            <a:r>
              <a:rPr lang="en-US" sz="60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Roback</a:t>
            </a:r>
            <a:r>
              <a:rPr lang="en-US" sz="60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Morse</a:t>
            </a:r>
          </a:p>
          <a:p>
            <a:pPr algn="ctr"/>
            <a:r>
              <a:rPr lang="en-US" sz="32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(Professor at Yale and researcher at Stanford)</a:t>
            </a:r>
          </a:p>
          <a:p>
            <a:pPr algn="ctr"/>
            <a:endParaRPr lang="en-US" sz="1000" dirty="0">
              <a:solidFill>
                <a:srgbClr val="F7964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Jennifer </a:t>
            </a:r>
            <a:r>
              <a:rPr lang="en-US" sz="20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Roback</a:t>
            </a:r>
            <a:r>
              <a:rPr lang="en-US" sz="20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Morse, </a:t>
            </a:r>
            <a:r>
              <a:rPr lang="en-US" sz="2000" i="1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Smart Sex: Finding Life-Long Love in a Hookup World</a:t>
            </a:r>
            <a:r>
              <a:rPr lang="en-US" sz="20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(Dallas, TX: Spence Publishing Company, 2005), 50.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362200"/>
            <a:ext cx="77723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Few such couples realize that their hormones may create an</a:t>
            </a:r>
          </a:p>
          <a:p>
            <a:pPr algn="ctr"/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‘involuntary chemical commitment.’</a:t>
            </a:r>
          </a:p>
        </p:txBody>
      </p:sp>
      <p:pic>
        <p:nvPicPr>
          <p:cNvPr id="8" name="Picture 7" descr="Smart Sex: Finding Life-Long Love in a Hook-Up World by Jennifer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01449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Miriam Grossman</a:t>
            </a:r>
          </a:p>
          <a:p>
            <a:pPr algn="ctr"/>
            <a:r>
              <a:rPr lang="en-US" sz="3200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(Psychiatrist at UCLA)</a:t>
            </a:r>
          </a:p>
          <a:p>
            <a:pPr algn="ctr"/>
            <a:endParaRPr lang="en-US" sz="1000" dirty="0"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Miriam Grossman, </a:t>
            </a:r>
            <a:r>
              <a:rPr lang="en-US" sz="2000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Unprotected: A Campus Psychiatrist Reveals How Political Correctness in Her Profession Endangers Every Student</a:t>
            </a:r>
            <a:r>
              <a:rPr lang="en-US" sz="2000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(New York: Penguin Books, 2007), 8.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819400"/>
            <a:ext cx="77723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“You might say we are </a:t>
            </a:r>
            <a:r>
              <a:rPr lang="en-US" sz="5400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designed</a:t>
            </a:r>
            <a:r>
              <a:rPr lang="en-US" sz="5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to bond.”</a:t>
            </a:r>
          </a:p>
        </p:txBody>
      </p:sp>
      <p:pic>
        <p:nvPicPr>
          <p:cNvPr id="9" name="Picture 2" descr="Unprotected: A Campus Psychiatrist Reveals How Political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472370" y="124175"/>
            <a:ext cx="9601197" cy="29238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we are designed, then more </a:t>
            </a:r>
            <a:r>
              <a:rPr lang="en-US" sz="6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freedom</a:t>
            </a:r>
            <a:r>
              <a:rPr lang="en-US" sz="6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doesn’t necessarily mean more </a:t>
            </a:r>
            <a:r>
              <a:rPr lang="en-US" sz="6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flourishing</a:t>
            </a:r>
            <a:r>
              <a:rPr lang="en-US" sz="6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914856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172">
            <a:off x="9580787" y="489198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2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2.70833E-6 0.00023 C -0.01901 0.00046 -0.03802 -7.40741E-7 -0.05677 0.00162 C -0.05886 0.00185 -0.06042 0.00463 -0.06237 0.00532 L -0.06654 0.00741 C -0.07253 0.01296 -0.06927 0.01065 -0.07643 0.0132 C -0.08659 0.02107 -0.07552 0.01343 -0.08685 0.01898 C -0.08763 0.01921 -0.08828 0.02037 -0.08893 0.02083 C -0.08998 0.02176 -0.09128 0.02199 -0.09245 0.02292 C -0.0931 0.02315 -0.09388 0.02454 -0.09453 0.02477 C -0.09818 0.02593 -0.10183 0.02593 -0.10573 0.02662 C -0.10703 0.02732 -0.10847 0.02755 -0.1099 0.0287 C -0.11055 0.02894 -0.11133 0.03032 -0.11198 0.03032 C -0.12058 0.03264 -0.1293 0.03333 -0.13789 0.03611 C -0.13972 0.03681 -0.14167 0.03773 -0.14349 0.03796 C -0.1487 0.03912 -0.15365 0.03935 -0.15886 0.03982 C -0.16016 0.0412 -0.16159 0.04329 -0.16302 0.04375 C -0.17279 0.04769 -0.16641 0.04537 -0.18255 0.04769 C -0.18321 0.04884 -0.18399 0.0507 -0.18477 0.05162 C -0.18581 0.05255 -0.18711 0.05324 -0.18815 0.05347 C -0.19662 0.05463 -0.20495 0.05463 -0.21341 0.05532 C -0.21472 0.05648 -0.2168 0.0588 -0.21823 0.05903 C -0.22071 0.06019 -0.22331 0.06042 -0.22591 0.06088 C -0.22761 0.06157 -0.22917 0.0625 -0.23086 0.06296 C -0.25313 0.06921 -0.23946 0.06412 -0.25117 0.06875 C -0.25586 0.07315 -0.24987 0.06782 -0.25664 0.07245 C -0.25742 0.07315 -0.25808 0.07384 -0.25873 0.07454 C -0.26107 0.07616 -0.26589 0.07801 -0.26784 0.07824 C -0.27188 0.0787 -0.27578 0.07824 -0.27956 0.07824 L -0.27956 0.0787 " pathEditMode="relative" rAng="0" ptsTypes="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172">
            <a:off x="6151787" y="1034801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0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2.70833E-6 -3.7037E-7 C -0.01758 0.00625 0.00091 -3.7037E-7 -0.01771 0.0044 C -0.01901 0.00486 -0.02018 0.00579 -0.02149 0.00602 C -0.02474 0.00694 -0.02826 0.00718 -0.03164 0.00764 C -0.03438 0.0081 -0.03724 0.0088 -0.03998 0.00926 C -0.04245 0.01088 -0.04779 0.01482 -0.05013 0.01574 C -0.05183 0.0162 -0.05339 0.01667 -0.05482 0.01736 C -0.05677 0.01829 -0.05847 0.01991 -0.06042 0.0206 C -0.06706 0.02222 -0.0642 0.02107 -0.06875 0.02361 C -0.06966 0.02523 -0.07032 0.02732 -0.07162 0.02824 C -0.07331 0.03009 -0.07526 0.03056 -0.07722 0.03148 L -0.07982 0.0331 L -0.08268 0.03472 L -0.08542 0.03634 C -0.08633 0.04097 -0.0862 0.04329 -0.0892 0.04583 C -0.09024 0.04699 -0.09167 0.04676 -0.09297 0.04745 C -0.09388 0.04838 -0.09466 0.04977 -0.09558 0.05069 C -0.09649 0.05139 -0.09753 0.05162 -0.09844 0.05232 C -0.1 0.05324 -0.10143 0.0544 -0.10313 0.05532 C -0.10404 0.05694 -0.10482 0.05903 -0.10586 0.06019 C -0.10664 0.06111 -0.10782 0.06111 -0.10873 0.06181 C -0.1099 0.06273 -0.1112 0.06366 -0.11237 0.06505 C -0.11836 0.07222 -0.11159 0.06806 -0.11888 0.0713 C -0.12461 0.08125 -0.11836 0.0713 -0.12904 0.08241 C -0.1306 0.08403 -0.13203 0.08588 -0.13373 0.08727 C -0.13802 0.09074 -0.13789 0.08889 -0.14115 0.09352 C -0.14987 0.10602 -0.13542 0.08866 -0.14948 0.10486 L -0.15222 0.10787 L -0.15508 0.11088 C -0.1556 0.1125 -0.15612 0.11435 -0.1569 0.11574 C -0.1655 0.13056 -0.15339 0.10556 -0.16237 0.12384 C -0.16354 0.12593 -0.16393 0.12894 -0.16524 0.13032 C -0.1668 0.13171 -0.16901 0.13125 -0.17084 0.13194 C -0.17175 0.13218 -0.17266 0.13287 -0.17357 0.13333 C -0.17448 0.13426 -0.17539 0.13565 -0.1763 0.13634 C -0.17722 0.13727 -0.17839 0.13704 -0.17917 0.13796 C -0.18021 0.13935 -0.18086 0.14167 -0.1819 0.14282 C -0.18268 0.14375 -0.18386 0.14375 -0.18477 0.14444 C -0.18568 0.14537 -0.18646 0.14699 -0.1875 0.14769 C -0.18933 0.14907 -0.19141 0.14907 -0.19297 0.15093 C -0.19492 0.15301 -0.19701 0.15463 -0.1987 0.15718 C -0.20222 0.16319 -0.20039 0.16065 -0.20417 0.16505 C -0.20482 0.16736 -0.20547 0.16944 -0.20599 0.17153 C -0.20638 0.17315 -0.20651 0.17477 -0.2069 0.17639 C -0.20742 0.17778 -0.20821 0.17917 -0.20886 0.18102 C -0.20925 0.18241 -0.20925 0.18449 -0.20977 0.18588 C -0.21055 0.18773 -0.21159 0.18889 -0.2125 0.19051 C -0.2138 0.19676 -0.21407 0.19931 -0.21719 0.20486 C -0.2181 0.20648 -0.21914 0.20787 -0.21992 0.20972 C -0.22383 0.21759 -0.21953 0.21181 -0.22461 0.21759 C -0.22526 0.22083 -0.22578 0.22477 -0.22735 0.22708 C -0.22813 0.22824 -0.2293 0.22824 -0.23021 0.2287 C -0.23073 0.23194 -0.23099 0.23542 -0.23203 0.23843 L -0.23568 0.24769 C -0.23607 0.25 -0.23633 0.25208 -0.23659 0.25417 C -0.23724 0.25741 -0.23789 0.26065 -0.23841 0.26389 L -0.23946 0.26852 L -0.24128 0.27801 C -0.24154 0.27963 -0.24167 0.28148 -0.24219 0.28287 L -0.24414 0.28773 L -0.2487 0.31134 L -0.24974 0.3162 C -0.25 0.31782 -0.25039 0.31921 -0.25065 0.32107 C -0.25091 0.32361 -0.25117 0.32639 -0.25143 0.32894 C -0.2517 0.33056 -0.25209 0.33218 -0.25235 0.33357 C -0.253 0.33796 -0.25378 0.34213 -0.2543 0.34653 C -0.25495 0.35185 -0.25534 0.35532 -0.25612 0.36065 C -0.25638 0.36227 -0.25677 0.36389 -0.25703 0.36551 C -0.26341 0.35463 -0.26042 0.35833 -0.2655 0.35278 C -0.26602 0.35116 -0.26654 0.34954 -0.26719 0.34815 C -0.2681 0.3463 -0.26927 0.34514 -0.27005 0.34329 C -0.27123 0.34028 -0.27162 0.33657 -0.27279 0.33357 C -0.27344 0.33218 -0.27487 0.33194 -0.27565 0.33056 C -0.27761 0.32755 -0.2793 0.32407 -0.28125 0.32107 L -0.28125 0.3213 C -0.2836 0.31458 -0.28216 0.31713 -0.28581 0.31296 C -0.2888 0.31343 -0.29258 0.31134 -0.29518 0.31458 C -0.2974 0.31759 -0.29792 0.32894 -0.29792 0.32917 C -0.29805 0.33102 -0.2987 0.34699 -0.29961 0.35116 C -0.30013 0.35301 -0.30104 0.3544 -0.30157 0.35579 C -0.30196 0.36019 -0.30091 0.36551 -0.30248 0.36875 C -0.30469 0.37315 -0.30912 0.36366 -0.3099 0.36227 C -0.31029 0.36019 -0.31016 0.35764 -0.31094 0.35579 C -0.31146 0.3544 -0.31289 0.35417 -0.31367 0.35278 C -0.31433 0.35139 -0.31485 0.34977 -0.3155 0.34815 C -0.31771 0.33657 -0.31459 0.35046 -0.31914 0.33843 C -0.31966 0.33704 -0.31953 0.33495 -0.32005 0.33357 C -0.32097 0.33194 -0.32214 0.33079 -0.32292 0.32894 C -0.32617 0.32222 -0.32292 0.32523 -0.32761 0.32269 C -0.32787 0.32107 -0.32774 0.31875 -0.32852 0.31782 C -0.32995 0.31574 -0.33399 0.31458 -0.33399 0.31482 C -0.34011 0.31505 -0.34649 0.31412 -0.35261 0.3162 C -0.35365 0.31644 -0.3543 0.31898 -0.35443 0.32107 C -0.35521 0.33241 -0.35456 0.34444 -0.35534 0.35579 C -0.35547 0.35833 -0.35677 0.36019 -0.35729 0.36227 C -0.35768 0.36389 -0.35768 0.36551 -0.35821 0.36713 C -0.3586 0.36875 -0.36003 0.37199 -0.36003 0.37222 L -0.36081 0.37685 " pathEditMode="relative" rAng="0" ptsTypes="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47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172">
            <a:off x="1732186" y="3625601"/>
            <a:ext cx="2590800" cy="12954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95800" y="152400"/>
            <a:ext cx="7620000" cy="387529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Does the car have </a:t>
            </a:r>
            <a:r>
              <a:rPr lang="en-US" sz="6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en-US" sz="6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freedom or </a:t>
            </a:r>
            <a:r>
              <a:rPr lang="en-US" sz="6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less?</a:t>
            </a:r>
            <a:endParaRPr lang="en-US" sz="6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6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the car flourishing </a:t>
            </a:r>
            <a:r>
              <a:rPr lang="en-US" sz="6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en-US" sz="6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6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less?</a:t>
            </a:r>
            <a:endParaRPr lang="en-US" sz="6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-0.09206 0.299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34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2057400"/>
            <a:ext cx="2438400" cy="47831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17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136547"/>
      </p:ext>
    </p:extLst>
  </p:cSld>
  <p:clrMapOvr>
    <a:masterClrMapping/>
  </p:clrMapOvr>
  <p:transition spd="slow">
    <p:wipe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749741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72289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10:2) Some Pharisees came and tested him by asking,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“Is it lawful for a man to divorce his wife?”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85412" y="87217"/>
            <a:ext cx="6705600" cy="5867398"/>
          </a:xfrm>
          <a:prstGeom prst="roundRect">
            <a:avLst/>
          </a:prstGeom>
          <a:gradFill flip="none" rotWithShape="1">
            <a:gsLst>
              <a:gs pos="0">
                <a:srgbClr val="3B545B">
                  <a:shade val="30000"/>
                  <a:satMod val="115000"/>
                </a:srgbClr>
              </a:gs>
              <a:gs pos="50000">
                <a:srgbClr val="3B545B">
                  <a:shade val="67500"/>
                  <a:satMod val="115000"/>
                </a:srgbClr>
              </a:gs>
              <a:gs pos="100000">
                <a:srgbClr val="3B54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(Mt. 19:3) Pharisees asked, “Is it lawful for a man to divorce his wife </a:t>
            </a:r>
            <a:r>
              <a:rPr lang="en-US" sz="36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any reason at all?</a:t>
            </a: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(Deut. 24:1) If a man marries a woman who becomes displeasing to him because he finds something indecent about her,</a:t>
            </a:r>
          </a:p>
          <a:p>
            <a:pPr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6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writes her a certificate of divorce</a:t>
            </a: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gives it to her and sends her from his house…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5627783" y="3580481"/>
            <a:ext cx="3657600" cy="609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52400" y="2830144"/>
            <a:ext cx="10591800" cy="3875455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School of </a:t>
            </a:r>
            <a:r>
              <a:rPr lang="en-US" sz="4800" b="1" spc="-150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SHAMMAI</a:t>
            </a:r>
            <a:endParaRPr lang="en-US" sz="5400" b="1" spc="-15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963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“The School of </a:t>
            </a:r>
            <a:r>
              <a:rPr lang="en-US" sz="4000" b="1" spc="-15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Shammai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says: A man may not divorce his wife</a:t>
            </a:r>
          </a:p>
          <a:p>
            <a:pPr marL="461963">
              <a:defRPr/>
            </a:pP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unless he has found </a:t>
            </a:r>
            <a:r>
              <a:rPr lang="en-US" sz="4000" b="1" u="sng" spc="-15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UNCHASTITY</a:t>
            </a: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her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61963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it is written… [cites Deuteronomy 24].”</a:t>
            </a:r>
            <a:endParaRPr lang="pt-BR" sz="4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>
              <a:defRPr/>
            </a:pP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Giṭṭin</a:t>
            </a: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9:10; </a:t>
            </a:r>
            <a:r>
              <a:rPr lang="en-US" sz="2800" b="1" i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Sipre</a:t>
            </a:r>
            <a:r>
              <a:rPr lang="en-US" sz="28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Deuteronomy</a:t>
            </a: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269.1.1; y. </a:t>
            </a:r>
            <a:r>
              <a:rPr lang="en-US" sz="2800" b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Soṭa</a:t>
            </a: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1.2, 16b</a:t>
            </a:r>
          </a:p>
        </p:txBody>
      </p:sp>
    </p:spTree>
    <p:extLst>
      <p:ext uri="{BB962C8B-B14F-4D97-AF65-F5344CB8AC3E}">
        <p14:creationId xmlns:p14="http://schemas.microsoft.com/office/powerpoint/2010/main" val="46164546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017956"/>
      </p:ext>
    </p:extLst>
  </p:cSld>
  <p:clrMapOvr>
    <a:masterClrMapping/>
  </p:clrMapOvr>
  <p:transition spd="slow">
    <p:wipe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572000" y="152400"/>
            <a:ext cx="7467600" cy="3124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great and terrible irony!</a:t>
            </a:r>
          </a:p>
          <a:p>
            <a:pPr marL="461963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 society is stuffed and saturated with sex…</a:t>
            </a:r>
          </a:p>
          <a:p>
            <a:pPr marL="461963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…but still sexually starving!</a:t>
            </a:r>
          </a:p>
        </p:txBody>
      </p:sp>
    </p:spTree>
    <p:extLst>
      <p:ext uri="{BB962C8B-B14F-4D97-AF65-F5344CB8AC3E}">
        <p14:creationId xmlns:p14="http://schemas.microsoft.com/office/powerpoint/2010/main" val="2685999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96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54417" y="3276600"/>
            <a:ext cx="1795749" cy="47831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9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4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9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98" y="65183"/>
            <a:ext cx="61621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Objects = people</a:t>
            </a:r>
          </a:p>
          <a:p>
            <a:pPr marL="461963"/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(TV versus a child)</a:t>
            </a:r>
          </a:p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Sex is </a:t>
            </a:r>
            <a:r>
              <a:rPr lang="en-US" sz="4800" b="1" i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important</a:t>
            </a:r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to marriage, but not </a:t>
            </a:r>
            <a:r>
              <a:rPr lang="en-US" sz="4800" b="1" i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all-important</a:t>
            </a:r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 rot="643193">
            <a:off x="2006923" y="-80675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81600" y="381000"/>
            <a:ext cx="6891051" cy="643293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average married couple has sex once per week.</a:t>
            </a:r>
          </a:p>
          <a:p>
            <a:pPr marL="461963" lvl="0"/>
            <a:r>
              <a:rPr lang="en-US" sz="2000" b="1" dirty="0"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Jean M. </a:t>
            </a:r>
            <a:r>
              <a:rPr lang="en-US" sz="2000" b="1" dirty="0" err="1"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Twenge</a:t>
            </a:r>
            <a:r>
              <a:rPr lang="en-US" sz="2000" b="1" dirty="0"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Ryne A. Sherman, Brooke E. Wells. Declines in Sexual Frequency among American Adults, 1989-2014.</a:t>
            </a:r>
          </a:p>
          <a:p>
            <a:pPr marL="461963" lvl="0"/>
            <a:r>
              <a:rPr lang="en-US" sz="2000" b="1" dirty="0"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20-30’s = twice per week on average.</a:t>
            </a:r>
          </a:p>
          <a:p>
            <a:pPr lvl="0"/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“Desirable” duration lasts from 7-13 minutes.</a:t>
            </a:r>
          </a:p>
          <a:p>
            <a:pPr marL="461963" lvl="0"/>
            <a:r>
              <a:rPr lang="en-US" sz="2000" b="1" dirty="0"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Eric </a:t>
            </a:r>
            <a:r>
              <a:rPr lang="en-US" sz="2000" b="1" dirty="0" err="1"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Corty</a:t>
            </a:r>
            <a:r>
              <a:rPr lang="en-US" sz="2000" b="1" dirty="0"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“Canadian and American Sex Therapists' Perceptions of Normal and Abnormal Ejaculatory Latencies: How Long Should Intercourse Last?” </a:t>
            </a:r>
            <a:r>
              <a:rPr lang="en-US" sz="2000" b="1" i="1" dirty="0"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Journal of Sexual Medicine</a:t>
            </a:r>
            <a:r>
              <a:rPr lang="en-US" sz="2000" b="1" dirty="0"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(Vol. 5, Issue 5, pp.1251-1256, May 1, 2005).</a:t>
            </a:r>
          </a:p>
          <a:p>
            <a:pPr lvl="0"/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~11.2 hours of sex per year.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71600" y="1081435"/>
            <a:ext cx="10548652" cy="432876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US" sz="8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are you </a:t>
            </a:r>
            <a:r>
              <a:rPr lang="en-US" sz="8800" b="1" spc="-15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gonna</a:t>
            </a:r>
            <a:r>
              <a:rPr lang="en-US" sz="8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do the other 8,748.8 hours per year???!!!</a:t>
            </a:r>
          </a:p>
        </p:txBody>
      </p:sp>
    </p:spTree>
    <p:extLst>
      <p:ext uri="{BB962C8B-B14F-4D97-AF65-F5344CB8AC3E}">
        <p14:creationId xmlns:p14="http://schemas.microsoft.com/office/powerpoint/2010/main" val="49983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98" y="65183"/>
            <a:ext cx="616210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Objects = people</a:t>
            </a:r>
          </a:p>
          <a:p>
            <a:pPr marL="461963"/>
            <a:r>
              <a:rPr lang="en-US" sz="2800" b="1" dirty="0"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(TV versus a child)</a:t>
            </a:r>
          </a:p>
          <a:p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Sex is </a:t>
            </a:r>
            <a:r>
              <a:rPr lang="en-US" sz="48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important</a:t>
            </a: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to marriage, but not </a:t>
            </a:r>
            <a:r>
              <a:rPr lang="en-US" sz="48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all-important</a:t>
            </a: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best sex is directly connected to the quality of the relationship.</a:t>
            </a:r>
          </a:p>
        </p:txBody>
      </p:sp>
      <p:sp>
        <p:nvSpPr>
          <p:cNvPr id="6" name="TextBox 5"/>
          <p:cNvSpPr txBox="1"/>
          <p:nvPr/>
        </p:nvSpPr>
        <p:spPr>
          <a:xfrm rot="643193">
            <a:off x="2006923" y="-80675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58519" y="958468"/>
            <a:ext cx="8381081" cy="483273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800" b="1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National Sex Study by Durex</a:t>
            </a:r>
          </a:p>
          <a:p>
            <a:pPr marL="461963"/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(96%) Being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emotionally connected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results in the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best sex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61963"/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(92%) Vulnerability was a turn on.</a:t>
            </a:r>
          </a:p>
          <a:p>
            <a:pPr marL="461963"/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(94%) Sex is better when your partner wants only you.</a:t>
            </a:r>
          </a:p>
          <a:p>
            <a:pPr marL="1146175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Best Sex Comes with Strings Attached, New Durex Survey Reveals. https://www.prnewswire.com/news-releases/best-sex-comes-with-strings-attached-new-durex-survey-reveals-201237671.html</a:t>
            </a:r>
          </a:p>
        </p:txBody>
      </p:sp>
    </p:spTree>
    <p:extLst>
      <p:ext uri="{BB962C8B-B14F-4D97-AF65-F5344CB8AC3E}">
        <p14:creationId xmlns:p14="http://schemas.microsoft.com/office/powerpoint/2010/main" val="22725931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3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3685" y="3744817"/>
            <a:ext cx="9622315" cy="2971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Nothing says, “I love you,” like…</a:t>
            </a:r>
          </a:p>
          <a:p>
            <a:pPr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…being compared to a cow!</a:t>
            </a:r>
          </a:p>
          <a:p>
            <a:pPr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Shameless, self-satisfying “love.”</a:t>
            </a:r>
          </a:p>
        </p:txBody>
      </p:sp>
    </p:spTree>
    <p:extLst>
      <p:ext uri="{BB962C8B-B14F-4D97-AF65-F5344CB8AC3E}">
        <p14:creationId xmlns:p14="http://schemas.microsoft.com/office/powerpoint/2010/main" val="32521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72289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10:2) Some Pharisees came and tested him by asking,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“Is it lawful for a man to divorce his wife?”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85412" y="87217"/>
            <a:ext cx="6705600" cy="5867398"/>
          </a:xfrm>
          <a:prstGeom prst="roundRect">
            <a:avLst/>
          </a:prstGeom>
          <a:gradFill flip="none" rotWithShape="1">
            <a:gsLst>
              <a:gs pos="0">
                <a:srgbClr val="3B545B">
                  <a:shade val="30000"/>
                  <a:satMod val="115000"/>
                </a:srgbClr>
              </a:gs>
              <a:gs pos="50000">
                <a:srgbClr val="3B545B">
                  <a:shade val="67500"/>
                  <a:satMod val="115000"/>
                </a:srgbClr>
              </a:gs>
              <a:gs pos="100000">
                <a:srgbClr val="3B54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(Mt. 19:3) Pharisees asked, “Is it lawful for a man to divorce his wife </a:t>
            </a:r>
            <a:r>
              <a:rPr lang="en-US" sz="36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any reason at all?</a:t>
            </a: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(Deut. 24:1) If a man marries a woman who becomes displeasing to him because he finds something indecent about her, and </a:t>
            </a:r>
            <a:r>
              <a:rPr lang="en-US" sz="36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writes her a certificate of divorce</a:t>
            </a: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gives it to her and sends her from his house…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7783" y="3580481"/>
            <a:ext cx="3657600" cy="609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2830144"/>
            <a:ext cx="10591800" cy="3875455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spc="-150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School of HILLEL</a:t>
            </a:r>
            <a:endParaRPr lang="en-US" sz="5400" b="1" spc="-150" dirty="0">
              <a:solidFill>
                <a:srgbClr val="C0504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963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“The School of Hillel [says]: He may divorce her</a:t>
            </a:r>
          </a:p>
          <a:p>
            <a:pPr marL="461963">
              <a:defRPr/>
            </a:pP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even if she spoiled a dish for him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61963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it is written, ‘Because he hath found in her indecency </a:t>
            </a: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ANYTHING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endParaRPr lang="pt-BR" sz="4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>
              <a:defRPr/>
            </a:pP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Giṭṭin</a:t>
            </a: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9:10; </a:t>
            </a:r>
            <a:r>
              <a:rPr lang="en-US" sz="2800" b="1" i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Sipre</a:t>
            </a:r>
            <a:r>
              <a:rPr lang="en-US" sz="28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Deuteronomy</a:t>
            </a: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269.1.1; y. </a:t>
            </a:r>
            <a:r>
              <a:rPr lang="en-US" sz="2800" b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Soṭa</a:t>
            </a: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1.2, 16b</a:t>
            </a:r>
          </a:p>
        </p:txBody>
      </p:sp>
    </p:spTree>
    <p:extLst>
      <p:ext uri="{BB962C8B-B14F-4D97-AF65-F5344CB8AC3E}">
        <p14:creationId xmlns:p14="http://schemas.microsoft.com/office/powerpoint/2010/main" val="299504090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83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3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86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6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994798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237390"/>
      </p:ext>
    </p:extLst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191882"/>
      </p:ext>
    </p:extLst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131484"/>
      </p:ext>
    </p:extLst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903068"/>
      </p:ext>
    </p:extLst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462861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72289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10:2) Some Pharisees came and tested him by asking,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“Is it lawful for a man to divorce his wife?”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85412" y="87217"/>
            <a:ext cx="6705600" cy="5867398"/>
          </a:xfrm>
          <a:prstGeom prst="roundRect">
            <a:avLst/>
          </a:prstGeom>
          <a:gradFill flip="none" rotWithShape="1">
            <a:gsLst>
              <a:gs pos="0">
                <a:srgbClr val="3B545B">
                  <a:shade val="30000"/>
                  <a:satMod val="115000"/>
                </a:srgbClr>
              </a:gs>
              <a:gs pos="50000">
                <a:srgbClr val="3B545B">
                  <a:shade val="67500"/>
                  <a:satMod val="115000"/>
                </a:srgbClr>
              </a:gs>
              <a:gs pos="100000">
                <a:srgbClr val="3B54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(Mt. 19:3) Pharisees asked, “Is it lawful for a man to divorce his wife </a:t>
            </a:r>
            <a:r>
              <a:rPr lang="en-US" sz="36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any reason at all?</a:t>
            </a: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(Deut. 24:1) If a man marries a woman who becomes displeasing to him because he finds something indecent about her, and </a:t>
            </a:r>
            <a:r>
              <a:rPr lang="en-US" sz="36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writes her a certificate of divorce</a:t>
            </a: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gives it to her and sends her from his house…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7783" y="3580481"/>
            <a:ext cx="3657600" cy="609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2830144"/>
            <a:ext cx="10591800" cy="3875455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spc="-150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Other Extra-biblical Examples</a:t>
            </a:r>
            <a:endParaRPr lang="en-US" sz="5400" b="1" spc="-150" dirty="0">
              <a:solidFill>
                <a:srgbClr val="C0504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963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sz="4000" b="1" spc="-15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Akiba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“If he found another fairer than she.”</a:t>
            </a:r>
          </a:p>
          <a:p>
            <a:pPr marL="914400">
              <a:defRPr/>
            </a:pP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Giṭṭin</a:t>
            </a: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9:10</a:t>
            </a:r>
            <a:endParaRPr lang="en-US" sz="4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963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Josephus: “I divorced my wife also, as [I was]</a:t>
            </a:r>
          </a:p>
          <a:p>
            <a:pPr marL="461963">
              <a:defRPr/>
            </a:pP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not pleased with her behavior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400" b="1" dirty="0"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>
              <a:defRPr/>
            </a:pPr>
            <a:r>
              <a:rPr lang="en-US" sz="28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Life of Josephus</a:t>
            </a: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426.</a:t>
            </a:r>
          </a:p>
          <a:p>
            <a:pPr marL="914400">
              <a:defRPr/>
            </a:pPr>
            <a:endParaRPr lang="en-US" sz="1400" b="1" dirty="0"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85847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513867"/>
      </p:ext>
    </p:extLst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193266"/>
      </p:ext>
    </p:extLst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661532" y="1044766"/>
            <a:ext cx="5410200" cy="60960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5421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661532" y="1044766"/>
            <a:ext cx="5410200" cy="60960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14236"/>
      </p:ext>
    </p:extLst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114103"/>
      </p:ext>
    </p:extLst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981200"/>
            <a:ext cx="8686800" cy="2362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isn’t a </a:t>
            </a:r>
            <a:r>
              <a:rPr lang="en-US" sz="4800" b="1" i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high view</a:t>
            </a:r>
            <a:r>
              <a:rPr lang="en-US" sz="48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sex, love, and relationships…</a:t>
            </a:r>
          </a:p>
          <a:p>
            <a:pPr algn="ctr">
              <a:defRPr/>
            </a:pPr>
            <a:r>
              <a:rPr lang="en-US" sz="48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Instead, it’s settling for a </a:t>
            </a:r>
            <a:r>
              <a:rPr lang="en-US" sz="4800" b="1" i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low view!</a:t>
            </a:r>
            <a:endParaRPr lang="en-US" sz="20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86828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58000" y="239616"/>
            <a:ext cx="2057400" cy="1045685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Loved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477000" y="1773714"/>
            <a:ext cx="3276600" cy="1045685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regrets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629400" y="3124200"/>
            <a:ext cx="3584154" cy="1045685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Confidence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829425" y="4343400"/>
            <a:ext cx="4171950" cy="1045685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conditions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13731" y="5565355"/>
            <a:ext cx="2628900" cy="1045685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Security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2057400"/>
            <a:ext cx="2438400" cy="47831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71800" y="1318352"/>
            <a:ext cx="2286000" cy="47831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43399" y="3276600"/>
            <a:ext cx="1784735" cy="47831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01665" y="4474685"/>
            <a:ext cx="2927735" cy="47831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43137" y="5257800"/>
            <a:ext cx="1203596" cy="47831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58000" y="239616"/>
            <a:ext cx="2057400" cy="1045685"/>
          </a:xfrm>
          <a:prstGeom prst="round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Loved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477000" y="1773714"/>
            <a:ext cx="3276600" cy="1045685"/>
          </a:xfrm>
          <a:prstGeom prst="round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regrets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629400" y="3124200"/>
            <a:ext cx="3584154" cy="1045685"/>
          </a:xfrm>
          <a:prstGeom prst="round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Confidence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829425" y="4343400"/>
            <a:ext cx="4171950" cy="1045685"/>
          </a:xfrm>
          <a:prstGeom prst="round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conditions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13731" y="5565355"/>
            <a:ext cx="2628900" cy="1045685"/>
          </a:xfrm>
          <a:prstGeom prst="round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Security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2057400"/>
            <a:ext cx="2438400" cy="478315"/>
          </a:xfrm>
          <a:prstGeom prst="rect">
            <a:avLst/>
          </a:prstGeom>
          <a:noFill/>
          <a:ln w="76200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1318352"/>
            <a:ext cx="2286000" cy="478315"/>
          </a:xfrm>
          <a:prstGeom prst="rect">
            <a:avLst/>
          </a:prstGeom>
          <a:noFill/>
          <a:ln w="76200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3399" y="3276600"/>
            <a:ext cx="1784735" cy="478315"/>
          </a:xfrm>
          <a:prstGeom prst="rect">
            <a:avLst/>
          </a:prstGeom>
          <a:noFill/>
          <a:ln w="76200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01665" y="4474685"/>
            <a:ext cx="2927735" cy="478315"/>
          </a:xfrm>
          <a:prstGeom prst="rect">
            <a:avLst/>
          </a:prstGeom>
          <a:noFill/>
          <a:ln w="76200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43137" y="5257800"/>
            <a:ext cx="1203596" cy="478315"/>
          </a:xfrm>
          <a:prstGeom prst="rect">
            <a:avLst/>
          </a:prstGeom>
          <a:noFill/>
          <a:ln w="76200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4800" y="1109030"/>
            <a:ext cx="7086600" cy="45297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sort of love is isn’t make-believe!</a:t>
            </a:r>
          </a:p>
          <a:p>
            <a:pPr algn="ctr">
              <a:defRPr/>
            </a:pPr>
            <a:r>
              <a:rPr lang="en-US" sz="5400" b="1" spc="-15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Jesus Christ can bring healing, hope, and help into your life!</a:t>
            </a:r>
            <a:endParaRPr lang="en-US" sz="24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4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5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72289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10:2) Some Pharisees came and tested him by asking,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“Is it lawful for a man to divorce his wife?”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85412" y="87217"/>
            <a:ext cx="6705600" cy="5867398"/>
          </a:xfrm>
          <a:prstGeom prst="roundRect">
            <a:avLst/>
          </a:prstGeom>
          <a:gradFill flip="none" rotWithShape="1">
            <a:gsLst>
              <a:gs pos="0">
                <a:srgbClr val="3B545B">
                  <a:shade val="30000"/>
                  <a:satMod val="115000"/>
                </a:srgbClr>
              </a:gs>
              <a:gs pos="50000">
                <a:srgbClr val="3B545B">
                  <a:shade val="67500"/>
                  <a:satMod val="115000"/>
                </a:srgbClr>
              </a:gs>
              <a:gs pos="100000">
                <a:srgbClr val="3B54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(Mt. 19:3) Pharisees asked, “Is it lawful for a man to divorce his wife </a:t>
            </a:r>
            <a:r>
              <a:rPr lang="en-US" sz="36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any reason at all?</a:t>
            </a: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(Deut. 24:1) If a man marries a woman who becomes displeasing to him because he finds something indecent about her, and </a:t>
            </a:r>
            <a:r>
              <a:rPr lang="en-US" sz="36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writes her a certificate of divorce</a:t>
            </a: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gives it to her and sends her from his house…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7783" y="3580481"/>
            <a:ext cx="3657600" cy="609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400" y="2830144"/>
            <a:ext cx="10591800" cy="3875455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spc="-150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Divorce was a patriarchal practice</a:t>
            </a:r>
            <a:endParaRPr lang="en-US" sz="5400" b="1" spc="-150" dirty="0">
              <a:solidFill>
                <a:srgbClr val="C0504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963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Only men could initiate a divorce.</a:t>
            </a:r>
            <a:endParaRPr lang="pt-BR" sz="4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>
              <a:defRPr/>
            </a:pPr>
            <a:r>
              <a:rPr lang="en-US" sz="28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Mishnah </a:t>
            </a:r>
            <a:r>
              <a:rPr lang="en-US" sz="2800" b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Yebam</a:t>
            </a: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14.1; Josephus </a:t>
            </a:r>
            <a:r>
              <a:rPr lang="en-US" sz="28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Antiquities</a:t>
            </a: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15.259</a:t>
            </a:r>
          </a:p>
          <a:p>
            <a:pPr marL="461963">
              <a:defRPr/>
            </a:pPr>
            <a:r>
              <a:rPr lang="pt-BR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Polygamy was allowed for men—not women</a:t>
            </a:r>
          </a:p>
          <a:p>
            <a:pPr marL="914400">
              <a:defRPr/>
            </a:pP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David </a:t>
            </a:r>
            <a:r>
              <a:rPr lang="en-US" sz="2800" b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Instone</a:t>
            </a: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-Brewer, </a:t>
            </a:r>
            <a:r>
              <a:rPr lang="en-US" sz="28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Divorce and Remarriage in the Bible</a:t>
            </a: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(Wm. B. Eerdmans Publishing Co., 2002), 98.</a:t>
            </a:r>
          </a:p>
          <a:p>
            <a:pPr marL="914400">
              <a:defRPr/>
            </a:pPr>
            <a:endParaRPr lang="en-US" sz="2400" b="1" dirty="0"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724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47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72289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10:2) Some Pharisees came and tested him by asking,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“Is it lawful for a man to divorce his wife?”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85412" y="87217"/>
            <a:ext cx="6705600" cy="5867398"/>
          </a:xfrm>
          <a:prstGeom prst="roundRect">
            <a:avLst/>
          </a:prstGeom>
          <a:gradFill flip="none" rotWithShape="1">
            <a:gsLst>
              <a:gs pos="0">
                <a:srgbClr val="3B545B">
                  <a:shade val="30000"/>
                  <a:satMod val="115000"/>
                </a:srgbClr>
              </a:gs>
              <a:gs pos="50000">
                <a:srgbClr val="3B545B">
                  <a:shade val="67500"/>
                  <a:satMod val="115000"/>
                </a:srgbClr>
              </a:gs>
              <a:gs pos="100000">
                <a:srgbClr val="3B54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(Mt. 19:3) Pharisees asked, “Is it lawful for a man to divorce his wife </a:t>
            </a:r>
            <a:r>
              <a:rPr lang="en-US" sz="36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any reason at all?</a:t>
            </a: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(Deut. 24:1) If a man marries a woman who becomes displeasing to him because he finds something indecent about her, and </a:t>
            </a:r>
            <a:r>
              <a:rPr lang="en-US" sz="36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writes her a certificate of divorce</a:t>
            </a: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gives it to her and sends her from his house…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7783" y="3580481"/>
            <a:ext cx="3657600" cy="609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400" y="2830144"/>
            <a:ext cx="10591800" cy="3875455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spc="-150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Divorce was a patriarchal practice</a:t>
            </a:r>
            <a:endParaRPr lang="en-US" sz="5400" b="1" spc="-150" dirty="0">
              <a:solidFill>
                <a:srgbClr val="C0504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963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a married man committed adultery,</a:t>
            </a:r>
          </a:p>
          <a:p>
            <a:pPr marL="461963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was viewed as a sin against the woman’s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husband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father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but not against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 own wife!</a:t>
            </a:r>
            <a:endParaRPr lang="pt-BR" sz="4000" b="1" i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>
              <a:defRPr/>
            </a:pP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David </a:t>
            </a:r>
            <a:r>
              <a:rPr lang="en-US" sz="2800" b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Instone</a:t>
            </a: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-Brewer, </a:t>
            </a:r>
            <a:r>
              <a:rPr lang="en-US" sz="28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Divorce and Remarriage in the Bible</a:t>
            </a: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(Wm. B. Eerdmans Publishing Co., 2002), 98.</a:t>
            </a:r>
          </a:p>
          <a:p>
            <a:pPr marL="914400">
              <a:defRPr/>
            </a:pPr>
            <a:endParaRPr lang="en-US" sz="1200" b="1" dirty="0"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386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72289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10:2) Some Pharisees came and tested him by asking,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“Is it lawful for a man to divorce his wife?”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85412" y="87217"/>
            <a:ext cx="6705600" cy="5867398"/>
          </a:xfrm>
          <a:prstGeom prst="roundRect">
            <a:avLst/>
          </a:prstGeom>
          <a:gradFill flip="none" rotWithShape="1">
            <a:gsLst>
              <a:gs pos="0">
                <a:srgbClr val="3B545B">
                  <a:shade val="30000"/>
                  <a:satMod val="115000"/>
                </a:srgbClr>
              </a:gs>
              <a:gs pos="50000">
                <a:srgbClr val="3B545B">
                  <a:shade val="67500"/>
                  <a:satMod val="115000"/>
                </a:srgbClr>
              </a:gs>
              <a:gs pos="100000">
                <a:srgbClr val="3B54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(Mt. 19:3) Pharisees asked, “Is it lawful for a man to divorce his wife </a:t>
            </a:r>
            <a:r>
              <a:rPr lang="en-US" sz="36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any reason at all?</a:t>
            </a: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(Deut. 24:1) If a man marries a woman who becomes displeasing to him because he finds something indecent about her, and </a:t>
            </a:r>
            <a:r>
              <a:rPr lang="en-US" sz="36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writes her a certificate of divorce</a:t>
            </a: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gives it to her and sends her from his house…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7783" y="3580481"/>
            <a:ext cx="3657600" cy="609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400" y="2830144"/>
            <a:ext cx="10591800" cy="3875455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other words:</a:t>
            </a:r>
          </a:p>
          <a:p>
            <a:pPr algn="ctr">
              <a:defRPr/>
            </a:pPr>
            <a:r>
              <a:rPr lang="en-US" sz="72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“Which rabbinical school do you side with?”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81000" y="3048000"/>
            <a:ext cx="10134600" cy="3429000"/>
          </a:xfrm>
          <a:prstGeom prst="line">
            <a:avLst/>
          </a:prstGeom>
          <a:ln w="152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81000" y="3048000"/>
            <a:ext cx="10134600" cy="3352800"/>
          </a:xfrm>
          <a:prstGeom prst="line">
            <a:avLst/>
          </a:prstGeom>
          <a:ln w="152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68132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102007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10:3) Jesus replied, “What did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Moses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command you?”</a:t>
            </a:r>
          </a:p>
          <a:p>
            <a:r>
              <a:rPr lang="en-US" sz="4400" b="1" spc="-150" baseline="3000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They said, “Moses permitted a man to write a certificate of divorce and send her away.”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64264" y="2133600"/>
            <a:ext cx="5095302" cy="73235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38600" y="3113186"/>
            <a:ext cx="7010400" cy="3440014"/>
          </a:xfrm>
          <a:prstGeom prst="roundRect">
            <a:avLst/>
          </a:prstGeom>
          <a:gradFill flip="none" rotWithShape="1">
            <a:gsLst>
              <a:gs pos="0">
                <a:srgbClr val="3B545B">
                  <a:shade val="30000"/>
                  <a:satMod val="115000"/>
                </a:srgbClr>
              </a:gs>
              <a:gs pos="50000">
                <a:srgbClr val="3B545B">
                  <a:shade val="67500"/>
                  <a:satMod val="115000"/>
                </a:srgbClr>
              </a:gs>
              <a:gs pos="100000">
                <a:srgbClr val="3B54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(Deut. 24:1) If a man marries a woman who becomes displeasing to him because he finds something indecent about her, and he writes her a certificate of divorce, gives it to her and sends her from his house…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4876800" y="5401294"/>
            <a:ext cx="4191000" cy="609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8470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0</TotalTime>
  <Words>1895</Words>
  <Application>Microsoft Office PowerPoint</Application>
  <PresentationFormat>Widescreen</PresentationFormat>
  <Paragraphs>205</Paragraphs>
  <Slides>60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Arial</vt:lpstr>
      <vt:lpstr>Calibri</vt:lpstr>
      <vt:lpstr>Montserrat</vt:lpstr>
      <vt:lpstr>Tahoma</vt:lpstr>
      <vt:lpstr>Times New Roman</vt:lpstr>
      <vt:lpstr>Verdana</vt:lpstr>
      <vt:lpstr>Wingdings</vt:lpstr>
      <vt:lpstr>Office Theme</vt:lpstr>
      <vt:lpstr>6_Office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2020-09-24T14:46:00Z</dcterms:created>
  <dcterms:modified xsi:type="dcterms:W3CDTF">2020-09-24T14:46:26Z</dcterms:modified>
</cp:coreProperties>
</file>