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0" r:id="rId2"/>
  </p:sldMasterIdLst>
  <p:notesMasterIdLst>
    <p:notesMasterId r:id="rId52"/>
  </p:notesMasterIdLst>
  <p:sldIdLst>
    <p:sldId id="256" r:id="rId3"/>
    <p:sldId id="381" r:id="rId4"/>
    <p:sldId id="1398" r:id="rId5"/>
    <p:sldId id="1399" r:id="rId6"/>
    <p:sldId id="1400" r:id="rId7"/>
    <p:sldId id="346" r:id="rId8"/>
    <p:sldId id="1391" r:id="rId9"/>
    <p:sldId id="1406" r:id="rId10"/>
    <p:sldId id="1407" r:id="rId11"/>
    <p:sldId id="1392" r:id="rId12"/>
    <p:sldId id="1401" r:id="rId13"/>
    <p:sldId id="1402" r:id="rId14"/>
    <p:sldId id="405" r:id="rId15"/>
    <p:sldId id="1393" r:id="rId16"/>
    <p:sldId id="1403" r:id="rId17"/>
    <p:sldId id="1404" r:id="rId18"/>
    <p:sldId id="1405" r:id="rId19"/>
    <p:sldId id="1394" r:id="rId20"/>
    <p:sldId id="347" r:id="rId21"/>
    <p:sldId id="1395" r:id="rId22"/>
    <p:sldId id="1408" r:id="rId23"/>
    <p:sldId id="1409" r:id="rId24"/>
    <p:sldId id="1410" r:id="rId25"/>
    <p:sldId id="1419" r:id="rId26"/>
    <p:sldId id="1396" r:id="rId27"/>
    <p:sldId id="348" r:id="rId28"/>
    <p:sldId id="1397" r:id="rId29"/>
    <p:sldId id="349" r:id="rId30"/>
    <p:sldId id="1411" r:id="rId31"/>
    <p:sldId id="1412" r:id="rId32"/>
    <p:sldId id="1414" r:id="rId33"/>
    <p:sldId id="1415" r:id="rId34"/>
    <p:sldId id="1416" r:id="rId35"/>
    <p:sldId id="1418" r:id="rId36"/>
    <p:sldId id="1413" r:id="rId37"/>
    <p:sldId id="1420" r:id="rId38"/>
    <p:sldId id="350" r:id="rId39"/>
    <p:sldId id="1426" r:id="rId40"/>
    <p:sldId id="351" r:id="rId41"/>
    <p:sldId id="1425" r:id="rId42"/>
    <p:sldId id="1422" r:id="rId43"/>
    <p:sldId id="1423" r:id="rId44"/>
    <p:sldId id="1421" r:id="rId45"/>
    <p:sldId id="1424" r:id="rId46"/>
    <p:sldId id="352" r:id="rId47"/>
    <p:sldId id="1427" r:id="rId48"/>
    <p:sldId id="353" r:id="rId49"/>
    <p:sldId id="1390" r:id="rId50"/>
    <p:sldId id="27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0"/>
    <p:restoredTop sz="77388"/>
  </p:normalViewPr>
  <p:slideViewPr>
    <p:cSldViewPr snapToGrid="0" snapToObjects="1">
      <p:cViewPr varScale="1">
        <p:scale>
          <a:sx n="63" d="100"/>
          <a:sy n="63" d="100"/>
        </p:scale>
        <p:origin x="720" y="68"/>
      </p:cViewPr>
      <p:guideLst/>
    </p:cSldViewPr>
  </p:slideViewPr>
  <p:notesTextViewPr>
    <p:cViewPr>
      <p:scale>
        <a:sx n="1" d="1"/>
        <a:sy n="1" d="1"/>
      </p:scale>
      <p:origin x="0" y="0"/>
    </p:cViewPr>
  </p:notesTextViewPr>
  <p:sorterViewPr>
    <p:cViewPr>
      <p:scale>
        <a:sx n="100" d="100"/>
        <a:sy n="100" d="100"/>
      </p:scale>
      <p:origin x="0" y="-20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5CF43-CAE1-DF49-9DED-A98DA41AB2AC}"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2C3A5-0A00-B54A-A1CE-C4BF2A50A31E}" type="slidenum">
              <a:rPr lang="en-US" smtClean="0"/>
              <a:t>‹#›</a:t>
            </a:fld>
            <a:endParaRPr lang="en-US"/>
          </a:p>
        </p:txBody>
      </p:sp>
    </p:spTree>
    <p:extLst>
      <p:ext uri="{BB962C8B-B14F-4D97-AF65-F5344CB8AC3E}">
        <p14:creationId xmlns:p14="http://schemas.microsoft.com/office/powerpoint/2010/main" val="353365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2C3A5-0A00-B54A-A1CE-C4BF2A50A31E}" type="slidenum">
              <a:rPr lang="en-US" smtClean="0"/>
              <a:t>1</a:t>
            </a:fld>
            <a:endParaRPr lang="en-US"/>
          </a:p>
        </p:txBody>
      </p:sp>
    </p:spTree>
    <p:extLst>
      <p:ext uri="{BB962C8B-B14F-4D97-AF65-F5344CB8AC3E}">
        <p14:creationId xmlns:p14="http://schemas.microsoft.com/office/powerpoint/2010/main" val="518030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56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2C3A5-0A00-B54A-A1CE-C4BF2A50A31E}" type="slidenum">
              <a:rPr lang="en-US" smtClean="0"/>
              <a:t>14</a:t>
            </a:fld>
            <a:endParaRPr lang="en-US"/>
          </a:p>
        </p:txBody>
      </p:sp>
    </p:spTree>
    <p:extLst>
      <p:ext uri="{BB962C8B-B14F-4D97-AF65-F5344CB8AC3E}">
        <p14:creationId xmlns:p14="http://schemas.microsoft.com/office/powerpoint/2010/main" val="243835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400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40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14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745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543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93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2C3A5-0A00-B54A-A1CE-C4BF2A50A31E}" type="slidenum">
              <a:rPr lang="en-US" smtClean="0"/>
              <a:t>24</a:t>
            </a:fld>
            <a:endParaRPr lang="en-US"/>
          </a:p>
        </p:txBody>
      </p:sp>
    </p:spTree>
    <p:extLst>
      <p:ext uri="{BB962C8B-B14F-4D97-AF65-F5344CB8AC3E}">
        <p14:creationId xmlns:p14="http://schemas.microsoft.com/office/powerpoint/2010/main" val="400402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2C3A5-0A00-B54A-A1CE-C4BF2A50A31E}" type="slidenum">
              <a:rPr lang="en-US" smtClean="0"/>
              <a:t>25</a:t>
            </a:fld>
            <a:endParaRPr lang="en-US"/>
          </a:p>
        </p:txBody>
      </p:sp>
    </p:spTree>
    <p:extLst>
      <p:ext uri="{BB962C8B-B14F-4D97-AF65-F5344CB8AC3E}">
        <p14:creationId xmlns:p14="http://schemas.microsoft.com/office/powerpoint/2010/main" val="292514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4F8DC3-3065-8F44-898D-4847866FD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156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984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867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889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2C3A5-0A00-B54A-A1CE-C4BF2A50A31E}" type="slidenum">
              <a:rPr lang="en-US" smtClean="0"/>
              <a:t>35</a:t>
            </a:fld>
            <a:endParaRPr lang="en-US"/>
          </a:p>
        </p:txBody>
      </p:sp>
    </p:spTree>
    <p:extLst>
      <p:ext uri="{BB962C8B-B14F-4D97-AF65-F5344CB8AC3E}">
        <p14:creationId xmlns:p14="http://schemas.microsoft.com/office/powerpoint/2010/main" val="488111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2C3A5-0A00-B54A-A1CE-C4BF2A50A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716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2C3A5-0A00-B54A-A1CE-C4BF2A50A31E}" type="slidenum">
              <a:rPr lang="en-US" smtClean="0"/>
              <a:t>37</a:t>
            </a:fld>
            <a:endParaRPr lang="en-US"/>
          </a:p>
        </p:txBody>
      </p:sp>
    </p:spTree>
    <p:extLst>
      <p:ext uri="{BB962C8B-B14F-4D97-AF65-F5344CB8AC3E}">
        <p14:creationId xmlns:p14="http://schemas.microsoft.com/office/powerpoint/2010/main" val="2660336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2C3A5-0A00-B54A-A1CE-C4BF2A50A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963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2C3A5-0A00-B54A-A1CE-C4BF2A50A31E}" type="slidenum">
              <a:rPr lang="en-US" smtClean="0"/>
              <a:t>39</a:t>
            </a:fld>
            <a:endParaRPr lang="en-US"/>
          </a:p>
        </p:txBody>
      </p:sp>
    </p:spTree>
    <p:extLst>
      <p:ext uri="{BB962C8B-B14F-4D97-AF65-F5344CB8AC3E}">
        <p14:creationId xmlns:p14="http://schemas.microsoft.com/office/powerpoint/2010/main" val="2403345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2C3A5-0A00-B54A-A1CE-C4BF2A50A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932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2C3A5-0A00-B54A-A1CE-C4BF2A50A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36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4F8DC3-3065-8F44-898D-4847866FD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018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2C3A5-0A00-B54A-A1CE-C4BF2A50A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984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4F8DC3-3065-8F44-898D-4847866FD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193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2C3A5-0A00-B54A-A1CE-C4BF2A50A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7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4F8DC3-3065-8F44-898D-4847866FD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69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4F8DC3-3065-8F44-898D-4847866FD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47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2C3A5-0A00-B54A-A1CE-C4BF2A50A31E}" type="slidenum">
              <a:rPr lang="en-US" smtClean="0"/>
              <a:t>7</a:t>
            </a:fld>
            <a:endParaRPr lang="en-US"/>
          </a:p>
        </p:txBody>
      </p:sp>
    </p:spTree>
    <p:extLst>
      <p:ext uri="{BB962C8B-B14F-4D97-AF65-F5344CB8AC3E}">
        <p14:creationId xmlns:p14="http://schemas.microsoft.com/office/powerpoint/2010/main" val="132336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5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E9DFD-B9A1-824B-895B-6B6819189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28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2C3A5-0A00-B54A-A1CE-C4BF2A50A31E}" type="slidenum">
              <a:rPr lang="en-US" smtClean="0"/>
              <a:t>10</a:t>
            </a:fld>
            <a:endParaRPr lang="en-US"/>
          </a:p>
        </p:txBody>
      </p:sp>
    </p:spTree>
    <p:extLst>
      <p:ext uri="{BB962C8B-B14F-4D97-AF65-F5344CB8AC3E}">
        <p14:creationId xmlns:p14="http://schemas.microsoft.com/office/powerpoint/2010/main" val="380855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B2A448-B13F-3842-830C-9133FF7A70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59ED658-309A-BF43-BC9C-57FFD9229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EF92AB-A8BB-C34D-8845-C730B6B0963C}"/>
              </a:ext>
            </a:extLst>
          </p:cNvPr>
          <p:cNvSpPr>
            <a:spLocks noGrp="1"/>
          </p:cNvSpPr>
          <p:nvPr>
            <p:ph type="dt" sz="half" idx="10"/>
          </p:nvPr>
        </p:nvSpPr>
        <p:spPr/>
        <p:txBody>
          <a:bodyPr/>
          <a:lstStyle/>
          <a:p>
            <a:fld id="{DC7F641E-70A8-ED43-B099-075D0D5FA8EE}" type="datetimeFigureOut">
              <a:rPr lang="en-US" smtClean="0"/>
              <a:t>3/16/2021</a:t>
            </a:fld>
            <a:endParaRPr lang="en-US"/>
          </a:p>
        </p:txBody>
      </p:sp>
      <p:sp>
        <p:nvSpPr>
          <p:cNvPr id="5" name="Footer Placeholder 4">
            <a:extLst>
              <a:ext uri="{FF2B5EF4-FFF2-40B4-BE49-F238E27FC236}">
                <a16:creationId xmlns:a16="http://schemas.microsoft.com/office/drawing/2014/main" xmlns="" id="{BC194AC3-FE79-0E43-B7E3-B96C24749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61F401-9F1E-0E41-ACBB-9415D0FD8D99}"/>
              </a:ext>
            </a:extLst>
          </p:cNvPr>
          <p:cNvSpPr>
            <a:spLocks noGrp="1"/>
          </p:cNvSpPr>
          <p:nvPr>
            <p:ph type="sldNum" sz="quarter" idx="12"/>
          </p:nvPr>
        </p:nvSpPr>
        <p:spPr/>
        <p:txBody>
          <a:bodyPr/>
          <a:lstStyle/>
          <a:p>
            <a:fld id="{E26A2DD7-E22C-E54D-9E8A-CB1DF6A6C21D}" type="slidenum">
              <a:rPr lang="en-US" smtClean="0"/>
              <a:t>‹#›</a:t>
            </a:fld>
            <a:endParaRPr lang="en-US"/>
          </a:p>
        </p:txBody>
      </p:sp>
    </p:spTree>
    <p:extLst>
      <p:ext uri="{BB962C8B-B14F-4D97-AF65-F5344CB8AC3E}">
        <p14:creationId xmlns:p14="http://schemas.microsoft.com/office/powerpoint/2010/main" val="406682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187EB-CDA8-274D-8240-B7D52E9E46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B7AFE3E-A636-6943-8834-6357D4CF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DFD1C3-8BE4-EE41-94AB-48DAE5AE06B7}"/>
              </a:ext>
            </a:extLst>
          </p:cNvPr>
          <p:cNvSpPr>
            <a:spLocks noGrp="1"/>
          </p:cNvSpPr>
          <p:nvPr>
            <p:ph type="dt" sz="half" idx="10"/>
          </p:nvPr>
        </p:nvSpPr>
        <p:spPr/>
        <p:txBody>
          <a:bodyPr/>
          <a:lstStyle/>
          <a:p>
            <a:fld id="{DC7F641E-70A8-ED43-B099-075D0D5FA8EE}" type="datetimeFigureOut">
              <a:rPr lang="en-US" smtClean="0"/>
              <a:t>3/16/2021</a:t>
            </a:fld>
            <a:endParaRPr lang="en-US"/>
          </a:p>
        </p:txBody>
      </p:sp>
      <p:sp>
        <p:nvSpPr>
          <p:cNvPr id="5" name="Footer Placeholder 4">
            <a:extLst>
              <a:ext uri="{FF2B5EF4-FFF2-40B4-BE49-F238E27FC236}">
                <a16:creationId xmlns:a16="http://schemas.microsoft.com/office/drawing/2014/main" xmlns="" id="{4F9BFBF6-9488-6841-BFF0-D350DDB1F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54DC08-5D8B-8840-B6B2-85E6E81BB8A8}"/>
              </a:ext>
            </a:extLst>
          </p:cNvPr>
          <p:cNvSpPr>
            <a:spLocks noGrp="1"/>
          </p:cNvSpPr>
          <p:nvPr>
            <p:ph type="sldNum" sz="quarter" idx="12"/>
          </p:nvPr>
        </p:nvSpPr>
        <p:spPr/>
        <p:txBody>
          <a:bodyPr/>
          <a:lstStyle/>
          <a:p>
            <a:fld id="{E26A2DD7-E22C-E54D-9E8A-CB1DF6A6C21D}" type="slidenum">
              <a:rPr lang="en-US" smtClean="0"/>
              <a:t>‹#›</a:t>
            </a:fld>
            <a:endParaRPr lang="en-US"/>
          </a:p>
        </p:txBody>
      </p:sp>
    </p:spTree>
    <p:extLst>
      <p:ext uri="{BB962C8B-B14F-4D97-AF65-F5344CB8AC3E}">
        <p14:creationId xmlns:p14="http://schemas.microsoft.com/office/powerpoint/2010/main" val="255307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C0284B-C077-EB48-BB55-1E7470AEA7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58F44BA-C97A-574D-BB2E-D56F62F9FD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B20DF6-0714-F249-9E35-DFA6C4FC0B91}"/>
              </a:ext>
            </a:extLst>
          </p:cNvPr>
          <p:cNvSpPr>
            <a:spLocks noGrp="1"/>
          </p:cNvSpPr>
          <p:nvPr>
            <p:ph type="dt" sz="half" idx="10"/>
          </p:nvPr>
        </p:nvSpPr>
        <p:spPr/>
        <p:txBody>
          <a:bodyPr/>
          <a:lstStyle/>
          <a:p>
            <a:fld id="{DC7F641E-70A8-ED43-B099-075D0D5FA8EE}" type="datetimeFigureOut">
              <a:rPr lang="en-US" smtClean="0"/>
              <a:t>3/16/2021</a:t>
            </a:fld>
            <a:endParaRPr lang="en-US"/>
          </a:p>
        </p:txBody>
      </p:sp>
      <p:sp>
        <p:nvSpPr>
          <p:cNvPr id="5" name="Footer Placeholder 4">
            <a:extLst>
              <a:ext uri="{FF2B5EF4-FFF2-40B4-BE49-F238E27FC236}">
                <a16:creationId xmlns:a16="http://schemas.microsoft.com/office/drawing/2014/main" xmlns="" id="{E3100BC6-0205-A04E-B9F5-4D6C062E7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A662EF-3E6B-F649-AC42-7C245B40921B}"/>
              </a:ext>
            </a:extLst>
          </p:cNvPr>
          <p:cNvSpPr>
            <a:spLocks noGrp="1"/>
          </p:cNvSpPr>
          <p:nvPr>
            <p:ph type="sldNum" sz="quarter" idx="12"/>
          </p:nvPr>
        </p:nvSpPr>
        <p:spPr/>
        <p:txBody>
          <a:bodyPr/>
          <a:lstStyle/>
          <a:p>
            <a:fld id="{E26A2DD7-E22C-E54D-9E8A-CB1DF6A6C21D}" type="slidenum">
              <a:rPr lang="en-US" smtClean="0"/>
              <a:t>‹#›</a:t>
            </a:fld>
            <a:endParaRPr lang="en-US"/>
          </a:p>
        </p:txBody>
      </p:sp>
    </p:spTree>
    <p:extLst>
      <p:ext uri="{BB962C8B-B14F-4D97-AF65-F5344CB8AC3E}">
        <p14:creationId xmlns:p14="http://schemas.microsoft.com/office/powerpoint/2010/main" val="851054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20708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8530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9321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7611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7758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72468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88799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3714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F9F1E0-4569-014C-8DFC-AB83624DA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7038E3-65B0-4145-9B60-98938DE7A3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A26EE-F60D-914E-BAC5-957594496393}"/>
              </a:ext>
            </a:extLst>
          </p:cNvPr>
          <p:cNvSpPr>
            <a:spLocks noGrp="1"/>
          </p:cNvSpPr>
          <p:nvPr>
            <p:ph type="dt" sz="half" idx="10"/>
          </p:nvPr>
        </p:nvSpPr>
        <p:spPr/>
        <p:txBody>
          <a:bodyPr/>
          <a:lstStyle/>
          <a:p>
            <a:fld id="{DC7F641E-70A8-ED43-B099-075D0D5FA8EE}" type="datetimeFigureOut">
              <a:rPr lang="en-US" smtClean="0"/>
              <a:t>3/16/2021</a:t>
            </a:fld>
            <a:endParaRPr lang="en-US"/>
          </a:p>
        </p:txBody>
      </p:sp>
      <p:sp>
        <p:nvSpPr>
          <p:cNvPr id="5" name="Footer Placeholder 4">
            <a:extLst>
              <a:ext uri="{FF2B5EF4-FFF2-40B4-BE49-F238E27FC236}">
                <a16:creationId xmlns:a16="http://schemas.microsoft.com/office/drawing/2014/main" xmlns="" id="{99F962A3-1D63-0541-BA59-EDF4D803D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AEECAA-C030-274F-9F39-891D52CF5A33}"/>
              </a:ext>
            </a:extLst>
          </p:cNvPr>
          <p:cNvSpPr>
            <a:spLocks noGrp="1"/>
          </p:cNvSpPr>
          <p:nvPr>
            <p:ph type="sldNum" sz="quarter" idx="12"/>
          </p:nvPr>
        </p:nvSpPr>
        <p:spPr/>
        <p:txBody>
          <a:bodyPr/>
          <a:lstStyle/>
          <a:p>
            <a:fld id="{E26A2DD7-E22C-E54D-9E8A-CB1DF6A6C21D}" type="slidenum">
              <a:rPr lang="en-US" smtClean="0"/>
              <a:t>‹#›</a:t>
            </a:fld>
            <a:endParaRPr lang="en-US"/>
          </a:p>
        </p:txBody>
      </p:sp>
    </p:spTree>
    <p:extLst>
      <p:ext uri="{BB962C8B-B14F-4D97-AF65-F5344CB8AC3E}">
        <p14:creationId xmlns:p14="http://schemas.microsoft.com/office/powerpoint/2010/main" val="1484360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2345051-2045-45DA-935E-2E3CA1A69ADC}" type="datetimeFigureOut">
              <a:rPr lang="en-US" smtClean="0"/>
              <a:t>3/16/2021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55293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75139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006812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277167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684272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611526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35744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8841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4741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8E03B4-6C11-5C46-B8FA-0C6C35C8CF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8C21950-DFC3-3243-B0A7-E7B9C360F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4092050-2E49-4241-A3B1-E09F5000E9FB}"/>
              </a:ext>
            </a:extLst>
          </p:cNvPr>
          <p:cNvSpPr>
            <a:spLocks noGrp="1"/>
          </p:cNvSpPr>
          <p:nvPr>
            <p:ph type="dt" sz="half" idx="10"/>
          </p:nvPr>
        </p:nvSpPr>
        <p:spPr/>
        <p:txBody>
          <a:bodyPr/>
          <a:lstStyle/>
          <a:p>
            <a:fld id="{DC7F641E-70A8-ED43-B099-075D0D5FA8EE}" type="datetimeFigureOut">
              <a:rPr lang="en-US" smtClean="0"/>
              <a:t>3/16/2021</a:t>
            </a:fld>
            <a:endParaRPr lang="en-US"/>
          </a:p>
        </p:txBody>
      </p:sp>
      <p:sp>
        <p:nvSpPr>
          <p:cNvPr id="5" name="Footer Placeholder 4">
            <a:extLst>
              <a:ext uri="{FF2B5EF4-FFF2-40B4-BE49-F238E27FC236}">
                <a16:creationId xmlns:a16="http://schemas.microsoft.com/office/drawing/2014/main" xmlns="" id="{CDA6FBB5-AE2E-004C-B762-EBD865553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E96F92-7B32-C548-BBFA-7B2CC9E80446}"/>
              </a:ext>
            </a:extLst>
          </p:cNvPr>
          <p:cNvSpPr>
            <a:spLocks noGrp="1"/>
          </p:cNvSpPr>
          <p:nvPr>
            <p:ph type="sldNum" sz="quarter" idx="12"/>
          </p:nvPr>
        </p:nvSpPr>
        <p:spPr/>
        <p:txBody>
          <a:bodyPr/>
          <a:lstStyle/>
          <a:p>
            <a:fld id="{E26A2DD7-E22C-E54D-9E8A-CB1DF6A6C21D}" type="slidenum">
              <a:rPr lang="en-US" smtClean="0"/>
              <a:t>‹#›</a:t>
            </a:fld>
            <a:endParaRPr lang="en-US"/>
          </a:p>
        </p:txBody>
      </p:sp>
    </p:spTree>
    <p:extLst>
      <p:ext uri="{BB962C8B-B14F-4D97-AF65-F5344CB8AC3E}">
        <p14:creationId xmlns:p14="http://schemas.microsoft.com/office/powerpoint/2010/main" val="405183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794F7-A7CD-584B-929F-3DC940F6C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2532332-F325-4D4F-A10E-6FF6BE1C2B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D6DBE4-0D97-CA41-B221-E42567B7D0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EBE532B-36AD-F24F-A0A8-F1D02AFB725C}"/>
              </a:ext>
            </a:extLst>
          </p:cNvPr>
          <p:cNvSpPr>
            <a:spLocks noGrp="1"/>
          </p:cNvSpPr>
          <p:nvPr>
            <p:ph type="dt" sz="half" idx="10"/>
          </p:nvPr>
        </p:nvSpPr>
        <p:spPr/>
        <p:txBody>
          <a:bodyPr/>
          <a:lstStyle/>
          <a:p>
            <a:fld id="{DC7F641E-70A8-ED43-B099-075D0D5FA8EE}" type="datetimeFigureOut">
              <a:rPr lang="en-US" smtClean="0"/>
              <a:t>3/16/2021</a:t>
            </a:fld>
            <a:endParaRPr lang="en-US"/>
          </a:p>
        </p:txBody>
      </p:sp>
      <p:sp>
        <p:nvSpPr>
          <p:cNvPr id="6" name="Footer Placeholder 5">
            <a:extLst>
              <a:ext uri="{FF2B5EF4-FFF2-40B4-BE49-F238E27FC236}">
                <a16:creationId xmlns:a16="http://schemas.microsoft.com/office/drawing/2014/main" xmlns="" id="{65FFA316-77D2-F342-99E7-7A9C46D66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866B3F-7438-5146-B7E8-4DD1479728EC}"/>
              </a:ext>
            </a:extLst>
          </p:cNvPr>
          <p:cNvSpPr>
            <a:spLocks noGrp="1"/>
          </p:cNvSpPr>
          <p:nvPr>
            <p:ph type="sldNum" sz="quarter" idx="12"/>
          </p:nvPr>
        </p:nvSpPr>
        <p:spPr/>
        <p:txBody>
          <a:bodyPr/>
          <a:lstStyle/>
          <a:p>
            <a:fld id="{E26A2DD7-E22C-E54D-9E8A-CB1DF6A6C21D}" type="slidenum">
              <a:rPr lang="en-US" smtClean="0"/>
              <a:t>‹#›</a:t>
            </a:fld>
            <a:endParaRPr lang="en-US"/>
          </a:p>
        </p:txBody>
      </p:sp>
    </p:spTree>
    <p:extLst>
      <p:ext uri="{BB962C8B-B14F-4D97-AF65-F5344CB8AC3E}">
        <p14:creationId xmlns:p14="http://schemas.microsoft.com/office/powerpoint/2010/main" val="341933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82683-1F7C-B740-8157-FB70FF7637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3FF9E9E-A56F-AF4C-B332-A02582A27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DEBE2D2-F801-8C44-ADFE-3B7C795AA1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ECFFD95-DCD1-1D42-9E96-B3E2DE900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625DCDF-BD80-0D4C-B51F-23729B4F84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71A948B-1CF8-D643-9ED6-6A7195552E45}"/>
              </a:ext>
            </a:extLst>
          </p:cNvPr>
          <p:cNvSpPr>
            <a:spLocks noGrp="1"/>
          </p:cNvSpPr>
          <p:nvPr>
            <p:ph type="dt" sz="half" idx="10"/>
          </p:nvPr>
        </p:nvSpPr>
        <p:spPr/>
        <p:txBody>
          <a:bodyPr/>
          <a:lstStyle/>
          <a:p>
            <a:fld id="{DC7F641E-70A8-ED43-B099-075D0D5FA8EE}" type="datetimeFigureOut">
              <a:rPr lang="en-US" smtClean="0"/>
              <a:t>3/16/2021</a:t>
            </a:fld>
            <a:endParaRPr lang="en-US"/>
          </a:p>
        </p:txBody>
      </p:sp>
      <p:sp>
        <p:nvSpPr>
          <p:cNvPr id="8" name="Footer Placeholder 7">
            <a:extLst>
              <a:ext uri="{FF2B5EF4-FFF2-40B4-BE49-F238E27FC236}">
                <a16:creationId xmlns:a16="http://schemas.microsoft.com/office/drawing/2014/main" xmlns="" id="{29A4ACD5-182D-EF4F-AF54-B223BF195C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457FD59-67E6-B644-8734-A50E74EB0632}"/>
              </a:ext>
            </a:extLst>
          </p:cNvPr>
          <p:cNvSpPr>
            <a:spLocks noGrp="1"/>
          </p:cNvSpPr>
          <p:nvPr>
            <p:ph type="sldNum" sz="quarter" idx="12"/>
          </p:nvPr>
        </p:nvSpPr>
        <p:spPr/>
        <p:txBody>
          <a:bodyPr/>
          <a:lstStyle/>
          <a:p>
            <a:fld id="{E26A2DD7-E22C-E54D-9E8A-CB1DF6A6C21D}" type="slidenum">
              <a:rPr lang="en-US" smtClean="0"/>
              <a:t>‹#›</a:t>
            </a:fld>
            <a:endParaRPr lang="en-US"/>
          </a:p>
        </p:txBody>
      </p:sp>
    </p:spTree>
    <p:extLst>
      <p:ext uri="{BB962C8B-B14F-4D97-AF65-F5344CB8AC3E}">
        <p14:creationId xmlns:p14="http://schemas.microsoft.com/office/powerpoint/2010/main" val="303646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47DF5-4733-B843-B86C-8F1F327E2A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28E21B7-DD89-C94D-84AF-FB7118787850}"/>
              </a:ext>
            </a:extLst>
          </p:cNvPr>
          <p:cNvSpPr>
            <a:spLocks noGrp="1"/>
          </p:cNvSpPr>
          <p:nvPr>
            <p:ph type="dt" sz="half" idx="10"/>
          </p:nvPr>
        </p:nvSpPr>
        <p:spPr/>
        <p:txBody>
          <a:bodyPr/>
          <a:lstStyle/>
          <a:p>
            <a:fld id="{DC7F641E-70A8-ED43-B099-075D0D5FA8EE}" type="datetimeFigureOut">
              <a:rPr lang="en-US" smtClean="0"/>
              <a:t>3/16/2021</a:t>
            </a:fld>
            <a:endParaRPr lang="en-US"/>
          </a:p>
        </p:txBody>
      </p:sp>
      <p:sp>
        <p:nvSpPr>
          <p:cNvPr id="4" name="Footer Placeholder 3">
            <a:extLst>
              <a:ext uri="{FF2B5EF4-FFF2-40B4-BE49-F238E27FC236}">
                <a16:creationId xmlns:a16="http://schemas.microsoft.com/office/drawing/2014/main" xmlns="" id="{9ED62AD9-1A3D-0647-BE4A-8EF0F74651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2AF8808-9276-FB4A-BD5C-35667538DC27}"/>
              </a:ext>
            </a:extLst>
          </p:cNvPr>
          <p:cNvSpPr>
            <a:spLocks noGrp="1"/>
          </p:cNvSpPr>
          <p:nvPr>
            <p:ph type="sldNum" sz="quarter" idx="12"/>
          </p:nvPr>
        </p:nvSpPr>
        <p:spPr/>
        <p:txBody>
          <a:bodyPr/>
          <a:lstStyle/>
          <a:p>
            <a:fld id="{E26A2DD7-E22C-E54D-9E8A-CB1DF6A6C21D}" type="slidenum">
              <a:rPr lang="en-US" smtClean="0"/>
              <a:t>‹#›</a:t>
            </a:fld>
            <a:endParaRPr lang="en-US"/>
          </a:p>
        </p:txBody>
      </p:sp>
    </p:spTree>
    <p:extLst>
      <p:ext uri="{BB962C8B-B14F-4D97-AF65-F5344CB8AC3E}">
        <p14:creationId xmlns:p14="http://schemas.microsoft.com/office/powerpoint/2010/main" val="456539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4D27BD-DA84-5842-A3B8-D911582B208A}"/>
              </a:ext>
            </a:extLst>
          </p:cNvPr>
          <p:cNvSpPr>
            <a:spLocks noGrp="1"/>
          </p:cNvSpPr>
          <p:nvPr>
            <p:ph type="dt" sz="half" idx="10"/>
          </p:nvPr>
        </p:nvSpPr>
        <p:spPr/>
        <p:txBody>
          <a:bodyPr/>
          <a:lstStyle/>
          <a:p>
            <a:fld id="{DC7F641E-70A8-ED43-B099-075D0D5FA8EE}" type="datetimeFigureOut">
              <a:rPr lang="en-US" smtClean="0"/>
              <a:t>3/16/2021</a:t>
            </a:fld>
            <a:endParaRPr lang="en-US"/>
          </a:p>
        </p:txBody>
      </p:sp>
      <p:sp>
        <p:nvSpPr>
          <p:cNvPr id="3" name="Footer Placeholder 2">
            <a:extLst>
              <a:ext uri="{FF2B5EF4-FFF2-40B4-BE49-F238E27FC236}">
                <a16:creationId xmlns:a16="http://schemas.microsoft.com/office/drawing/2014/main" xmlns="" id="{F1BB2AD3-F6F9-A54D-A790-EBE165A424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67A6E83-26A7-FA41-A7FB-C7348A5246E9}"/>
              </a:ext>
            </a:extLst>
          </p:cNvPr>
          <p:cNvSpPr>
            <a:spLocks noGrp="1"/>
          </p:cNvSpPr>
          <p:nvPr>
            <p:ph type="sldNum" sz="quarter" idx="12"/>
          </p:nvPr>
        </p:nvSpPr>
        <p:spPr/>
        <p:txBody>
          <a:bodyPr/>
          <a:lstStyle/>
          <a:p>
            <a:fld id="{E26A2DD7-E22C-E54D-9E8A-CB1DF6A6C21D}" type="slidenum">
              <a:rPr lang="en-US" smtClean="0"/>
              <a:t>‹#›</a:t>
            </a:fld>
            <a:endParaRPr lang="en-US"/>
          </a:p>
        </p:txBody>
      </p:sp>
    </p:spTree>
    <p:extLst>
      <p:ext uri="{BB962C8B-B14F-4D97-AF65-F5344CB8AC3E}">
        <p14:creationId xmlns:p14="http://schemas.microsoft.com/office/powerpoint/2010/main" val="28177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B5A0ED-D90F-3E45-B2C1-A92958090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BBB2424-7692-DF4D-8377-5784C3B521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3CCAA8F-F584-D74E-B9C2-49F669EFF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44FCCA6-E1F3-9D47-9668-4D776A5F1454}"/>
              </a:ext>
            </a:extLst>
          </p:cNvPr>
          <p:cNvSpPr>
            <a:spLocks noGrp="1"/>
          </p:cNvSpPr>
          <p:nvPr>
            <p:ph type="dt" sz="half" idx="10"/>
          </p:nvPr>
        </p:nvSpPr>
        <p:spPr/>
        <p:txBody>
          <a:bodyPr/>
          <a:lstStyle/>
          <a:p>
            <a:fld id="{DC7F641E-70A8-ED43-B099-075D0D5FA8EE}" type="datetimeFigureOut">
              <a:rPr lang="en-US" smtClean="0"/>
              <a:t>3/16/2021</a:t>
            </a:fld>
            <a:endParaRPr lang="en-US"/>
          </a:p>
        </p:txBody>
      </p:sp>
      <p:sp>
        <p:nvSpPr>
          <p:cNvPr id="6" name="Footer Placeholder 5">
            <a:extLst>
              <a:ext uri="{FF2B5EF4-FFF2-40B4-BE49-F238E27FC236}">
                <a16:creationId xmlns:a16="http://schemas.microsoft.com/office/drawing/2014/main" xmlns="" id="{797300A1-7B67-1A4C-8319-ED19AC751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F68CC83-4FB3-EA42-8FE8-E04D1FEE282D}"/>
              </a:ext>
            </a:extLst>
          </p:cNvPr>
          <p:cNvSpPr>
            <a:spLocks noGrp="1"/>
          </p:cNvSpPr>
          <p:nvPr>
            <p:ph type="sldNum" sz="quarter" idx="12"/>
          </p:nvPr>
        </p:nvSpPr>
        <p:spPr/>
        <p:txBody>
          <a:bodyPr/>
          <a:lstStyle/>
          <a:p>
            <a:fld id="{E26A2DD7-E22C-E54D-9E8A-CB1DF6A6C21D}" type="slidenum">
              <a:rPr lang="en-US" smtClean="0"/>
              <a:t>‹#›</a:t>
            </a:fld>
            <a:endParaRPr lang="en-US"/>
          </a:p>
        </p:txBody>
      </p:sp>
    </p:spTree>
    <p:extLst>
      <p:ext uri="{BB962C8B-B14F-4D97-AF65-F5344CB8AC3E}">
        <p14:creationId xmlns:p14="http://schemas.microsoft.com/office/powerpoint/2010/main" val="247579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0BA02-7263-D840-8C2D-F18D2F47D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F7932B-54FD-024E-B62A-202AEB09CF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1580CCD-84A0-B14C-A0F5-A2A46E7D7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E8C7D5-2174-5343-B84F-28167E1B6301}"/>
              </a:ext>
            </a:extLst>
          </p:cNvPr>
          <p:cNvSpPr>
            <a:spLocks noGrp="1"/>
          </p:cNvSpPr>
          <p:nvPr>
            <p:ph type="dt" sz="half" idx="10"/>
          </p:nvPr>
        </p:nvSpPr>
        <p:spPr/>
        <p:txBody>
          <a:bodyPr/>
          <a:lstStyle/>
          <a:p>
            <a:fld id="{DC7F641E-70A8-ED43-B099-075D0D5FA8EE}" type="datetimeFigureOut">
              <a:rPr lang="en-US" smtClean="0"/>
              <a:t>3/16/2021</a:t>
            </a:fld>
            <a:endParaRPr lang="en-US"/>
          </a:p>
        </p:txBody>
      </p:sp>
      <p:sp>
        <p:nvSpPr>
          <p:cNvPr id="6" name="Footer Placeholder 5">
            <a:extLst>
              <a:ext uri="{FF2B5EF4-FFF2-40B4-BE49-F238E27FC236}">
                <a16:creationId xmlns:a16="http://schemas.microsoft.com/office/drawing/2014/main" xmlns="" id="{87B2B322-242D-6D40-B836-51E4C8C48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BC12F2-E82F-4B47-81AF-C1CE1B8B00CF}"/>
              </a:ext>
            </a:extLst>
          </p:cNvPr>
          <p:cNvSpPr>
            <a:spLocks noGrp="1"/>
          </p:cNvSpPr>
          <p:nvPr>
            <p:ph type="sldNum" sz="quarter" idx="12"/>
          </p:nvPr>
        </p:nvSpPr>
        <p:spPr/>
        <p:txBody>
          <a:bodyPr/>
          <a:lstStyle/>
          <a:p>
            <a:fld id="{E26A2DD7-E22C-E54D-9E8A-CB1DF6A6C21D}" type="slidenum">
              <a:rPr lang="en-US" smtClean="0"/>
              <a:t>‹#›</a:t>
            </a:fld>
            <a:endParaRPr lang="en-US"/>
          </a:p>
        </p:txBody>
      </p:sp>
    </p:spTree>
    <p:extLst>
      <p:ext uri="{BB962C8B-B14F-4D97-AF65-F5344CB8AC3E}">
        <p14:creationId xmlns:p14="http://schemas.microsoft.com/office/powerpoint/2010/main" val="21390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6B3C13C-2210-EE41-9307-F1C530BDEA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7389934-F70E-C143-BB4A-A5A44F1AFD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84F812-B465-C044-9998-7E18279B1B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F641E-70A8-ED43-B099-075D0D5FA8EE}" type="datetimeFigureOut">
              <a:rPr lang="en-US" smtClean="0"/>
              <a:t>3/16/2021</a:t>
            </a:fld>
            <a:endParaRPr lang="en-US"/>
          </a:p>
        </p:txBody>
      </p:sp>
      <p:sp>
        <p:nvSpPr>
          <p:cNvPr id="5" name="Footer Placeholder 4">
            <a:extLst>
              <a:ext uri="{FF2B5EF4-FFF2-40B4-BE49-F238E27FC236}">
                <a16:creationId xmlns:a16="http://schemas.microsoft.com/office/drawing/2014/main" xmlns="" id="{FCE2DBA5-3959-9747-AD88-ED06BADF3B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0D4FB52-EBCE-1745-89FF-E90B9BBE2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A2DD7-E22C-E54D-9E8A-CB1DF6A6C21D}" type="slidenum">
              <a:rPr lang="en-US" smtClean="0"/>
              <a:t>‹#›</a:t>
            </a:fld>
            <a:endParaRPr lang="en-US"/>
          </a:p>
        </p:txBody>
      </p:sp>
    </p:spTree>
    <p:extLst>
      <p:ext uri="{BB962C8B-B14F-4D97-AF65-F5344CB8AC3E}">
        <p14:creationId xmlns:p14="http://schemas.microsoft.com/office/powerpoint/2010/main" val="304964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2345051-2045-45DA-935E-2E3CA1A69ADC}" type="datetimeFigureOut">
              <a:rPr lang="en-US" smtClean="0"/>
              <a:t>3/16/2021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9331012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dark room with a window&#10;&#10;Description automatically generated with medium confidence">
            <a:extLst>
              <a:ext uri="{FF2B5EF4-FFF2-40B4-BE49-F238E27FC236}">
                <a16:creationId xmlns:a16="http://schemas.microsoft.com/office/drawing/2014/main" xmlns="" id="{585B2356-9653-6743-9944-A70B90CF7C81}"/>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76C43D0E-B7D0-1244-B036-B0A41591A859}"/>
              </a:ext>
            </a:extLst>
          </p:cNvPr>
          <p:cNvSpPr txBox="1"/>
          <p:nvPr/>
        </p:nvSpPr>
        <p:spPr>
          <a:xfrm>
            <a:off x="0" y="0"/>
            <a:ext cx="8652782" cy="20928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C2BC80"/>
                </a:solidFill>
                <a:effectLst>
                  <a:outerShdw blurRad="38100" dist="38100" dir="2700000" algn="tl">
                    <a:srgbClr val="000000">
                      <a:alpha val="43137"/>
                    </a:srgbClr>
                  </a:outerShdw>
                </a:effectLst>
                <a:uLnTx/>
                <a:uFillTx/>
                <a:latin typeface="Century Gothic" panose="020B0502020202020204"/>
                <a:ea typeface="+mn-ea"/>
                <a:cs typeface="Arial" panose="020B0604020202020204" pitchFamily="34" charset="0"/>
              </a:rPr>
              <a:t>Galatians</a:t>
            </a:r>
          </a:p>
        </p:txBody>
      </p:sp>
      <p:sp>
        <p:nvSpPr>
          <p:cNvPr id="7" name="TextBox 6">
            <a:extLst>
              <a:ext uri="{FF2B5EF4-FFF2-40B4-BE49-F238E27FC236}">
                <a16:creationId xmlns:a16="http://schemas.microsoft.com/office/drawing/2014/main" xmlns="" id="{6FEC404A-215C-404B-8563-9751772D14CF}"/>
              </a:ext>
            </a:extLst>
          </p:cNvPr>
          <p:cNvSpPr txBox="1"/>
          <p:nvPr/>
        </p:nvSpPr>
        <p:spPr>
          <a:xfrm>
            <a:off x="-343600" y="2092881"/>
            <a:ext cx="8467726" cy="20313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Chapter 6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i="1" dirty="0">
                <a:solidFill>
                  <a:prstClr val="white"/>
                </a:solidFill>
                <a:effectLst>
                  <a:outerShdw blurRad="38100" dist="38100" dir="2700000" algn="tl">
                    <a:srgbClr val="000000">
                      <a:alpha val="43137"/>
                    </a:srgbClr>
                  </a:outerShdw>
                </a:effectLst>
                <a:latin typeface="Century Gothic" panose="020B0502020202020204"/>
              </a:rPr>
              <a:t>Life Together</a:t>
            </a:r>
            <a:endPar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1078984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262979"/>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6:1 </a:t>
            </a:r>
            <a:r>
              <a:rPr kumimoji="0" lang="en-US" sz="60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Century Gothic" panose="020B0502020202020204"/>
                <a:ea typeface="+mn-ea"/>
                <a:cs typeface="+mn-cs"/>
              </a:rPr>
              <a:t>Brothers and sisters, if a person is </a:t>
            </a:r>
            <a:r>
              <a:rPr kumimoji="0" lang="en-US" sz="6000" b="0" i="0"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Century Gothic" panose="020B0502020202020204"/>
                <a:ea typeface="+mn-ea"/>
                <a:cs typeface="+mn-cs"/>
              </a:rPr>
              <a:t>discovered in some sin</a:t>
            </a:r>
            <a:r>
              <a:rPr kumimoji="0" lang="en-US" sz="60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Century Gothic" panose="020B0502020202020204"/>
                <a:ea typeface="+mn-ea"/>
                <a:cs typeface="+mn-cs"/>
              </a:rPr>
              <a:t>,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you who are spiritual restore </a:t>
            </a:r>
            <a:r>
              <a:rPr kumimoji="0" lang="en-US" sz="600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such a person </a:t>
            </a:r>
            <a:r>
              <a:rPr kumimoji="0" lang="en-US" sz="60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Century Gothic" panose="020B0502020202020204"/>
                <a:ea typeface="+mn-ea"/>
                <a:cs typeface="+mn-cs"/>
              </a:rPr>
              <a:t>in a spirit of gentleness</a:t>
            </a:r>
            <a:r>
              <a:rPr kumimoji="0" lang="en-US" sz="6000" b="0" i="0" u="none" strike="noStrike" kern="1200" cap="none" spc="0" normalizeH="0" baseline="0" noProof="0" dirty="0">
                <a:ln>
                  <a:noFill/>
                </a:ln>
                <a:solidFill>
                  <a:srgbClr val="637052">
                    <a:lumMod val="75000"/>
                  </a:srgbClr>
                </a:solidFill>
                <a:effectLst>
                  <a:outerShdw blurRad="38100" dist="38100" dir="2700000" algn="tl">
                    <a:srgbClr val="000000">
                      <a:alpha val="43137"/>
                    </a:srgbClr>
                  </a:outerShdw>
                </a:effectLst>
                <a:uLnTx/>
                <a:uFillTx/>
                <a:latin typeface="Century Gothic" panose="020B0502020202020204"/>
                <a:ea typeface="+mn-ea"/>
                <a:cs typeface="+mn-cs"/>
              </a:rPr>
              <a:t>. Pay close attention to yourselves, so that you are not tempted too.</a:t>
            </a:r>
          </a:p>
        </p:txBody>
      </p:sp>
      <p:sp>
        <p:nvSpPr>
          <p:cNvPr id="6" name="Rounded Rectangle 5">
            <a:extLst>
              <a:ext uri="{FF2B5EF4-FFF2-40B4-BE49-F238E27FC236}">
                <a16:creationId xmlns:a16="http://schemas.microsoft.com/office/drawing/2014/main" xmlns="" id="{2DC7A29D-EF5E-A84C-8BE8-06FC00DA0E38}"/>
              </a:ext>
            </a:extLst>
          </p:cNvPr>
          <p:cNvSpPr/>
          <p:nvPr/>
        </p:nvSpPr>
        <p:spPr>
          <a:xfrm>
            <a:off x="454152" y="3429000"/>
            <a:ext cx="11283696" cy="2508963"/>
          </a:xfrm>
          <a:prstGeom prst="round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000" dirty="0">
                <a:effectLst>
                  <a:outerShdw blurRad="38100" dist="38100" dir="2700000" algn="tl">
                    <a:srgbClr val="000000">
                      <a:alpha val="43137"/>
                    </a:srgbClr>
                  </a:outerShdw>
                </a:effectLst>
              </a:rPr>
              <a:t>The legalist rejoices when someone fails, not so for the spiritual.</a:t>
            </a:r>
          </a:p>
        </p:txBody>
      </p:sp>
    </p:spTree>
    <p:extLst>
      <p:ext uri="{BB962C8B-B14F-4D97-AF65-F5344CB8AC3E}">
        <p14:creationId xmlns:p14="http://schemas.microsoft.com/office/powerpoint/2010/main" val="88961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262979"/>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6:1 </a:t>
            </a:r>
            <a:r>
              <a:rPr kumimoji="0" lang="en-US" sz="6000" b="0" i="0" u="none" strike="noStrike" kern="1200" cap="none" spc="0" normalizeH="0" baseline="0" noProof="0" dirty="0">
                <a:ln>
                  <a:noFill/>
                </a:ln>
                <a:solidFill>
                  <a:srgbClr val="637052">
                    <a:lumMod val="75000"/>
                  </a:srgbClr>
                </a:solidFill>
                <a:effectLst>
                  <a:outerShdw blurRad="38100" dist="38100" dir="2700000" algn="tl">
                    <a:srgbClr val="000000">
                      <a:alpha val="43137"/>
                    </a:srgbClr>
                  </a:outerShdw>
                </a:effectLst>
                <a:uLnTx/>
                <a:uFillTx/>
                <a:latin typeface="Century Gothic" panose="020B0502020202020204"/>
                <a:ea typeface="+mn-ea"/>
                <a:cs typeface="+mn-cs"/>
              </a:rPr>
              <a:t>Brothers and sisters, if a person is discovered in some sin,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you who are spiritual restore </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such a person </a:t>
            </a:r>
            <a:r>
              <a:rPr kumimoji="0" lang="en-US" sz="6000" b="0" i="0" u="none" strike="noStrike" kern="1200" cap="none" spc="0" normalizeH="0" baseline="0" noProof="0" dirty="0">
                <a:ln>
                  <a:noFill/>
                </a:ln>
                <a:solidFill>
                  <a:srgbClr val="637052">
                    <a:lumMod val="75000"/>
                  </a:srgbClr>
                </a:solidFill>
                <a:effectLst>
                  <a:outerShdw blurRad="38100" dist="38100" dir="2700000" algn="tl">
                    <a:srgbClr val="000000">
                      <a:alpha val="43137"/>
                    </a:srgbClr>
                  </a:outerShdw>
                </a:effectLst>
                <a:uLnTx/>
                <a:uFillTx/>
                <a:latin typeface="Century Gothic" panose="020B0502020202020204"/>
                <a:ea typeface="+mn-ea"/>
                <a:cs typeface="+mn-cs"/>
              </a:rPr>
              <a:t>in a spirit of gentleness. Pay close attention to yourselves, so that you are not tempted too.</a:t>
            </a:r>
          </a:p>
        </p:txBody>
      </p:sp>
      <p:sp>
        <p:nvSpPr>
          <p:cNvPr id="2" name="Rectangle 1">
            <a:extLst>
              <a:ext uri="{FF2B5EF4-FFF2-40B4-BE49-F238E27FC236}">
                <a16:creationId xmlns:a16="http://schemas.microsoft.com/office/drawing/2014/main" xmlns="" id="{32AEEEE2-BCA5-C74C-9867-366EED4868FA}"/>
              </a:ext>
            </a:extLst>
          </p:cNvPr>
          <p:cNvSpPr/>
          <p:nvPr/>
        </p:nvSpPr>
        <p:spPr>
          <a:xfrm>
            <a:off x="2121408" y="146304"/>
            <a:ext cx="9893808" cy="6501384"/>
          </a:xfrm>
          <a:prstGeom prst="rect">
            <a:avLst/>
          </a:prstGeom>
          <a:solidFill>
            <a:schemeClr val="tx2">
              <a:lumMod val="5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Complicit by </a:t>
            </a:r>
            <a:r>
              <a:rPr kumimoji="0" lang="en-US" sz="66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Silence</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Real depth in relationship demands truth-telling.</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What does it say about your view of the person to withhold?</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What does it say about your view of sin?</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Inability to speak truth affects </a:t>
            </a:r>
            <a:r>
              <a:rPr kumimoji="0" lang="en-US" sz="44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you</a:t>
            </a: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also.</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Viewed as arrogant, but what’s really more arrogant?</a:t>
            </a:r>
          </a:p>
        </p:txBody>
      </p:sp>
    </p:spTree>
    <p:extLst>
      <p:ext uri="{BB962C8B-B14F-4D97-AF65-F5344CB8AC3E}">
        <p14:creationId xmlns:p14="http://schemas.microsoft.com/office/powerpoint/2010/main" val="318004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par>
                                <p:cTn id="9" presetID="12" presetClass="entr" presetSubtype="2"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dissolv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dissolv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dissolv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262979"/>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6:1 </a:t>
            </a:r>
            <a:r>
              <a:rPr kumimoji="0" lang="en-US" sz="6000" b="0" i="0" u="none" strike="noStrike" kern="1200" cap="none" spc="0" normalizeH="0" baseline="0" noProof="0" dirty="0">
                <a:ln>
                  <a:noFill/>
                </a:ln>
                <a:solidFill>
                  <a:srgbClr val="637052">
                    <a:lumMod val="75000"/>
                  </a:srgbClr>
                </a:solidFill>
                <a:effectLst>
                  <a:outerShdw blurRad="38100" dist="38100" dir="2700000" algn="tl">
                    <a:srgbClr val="000000">
                      <a:alpha val="43137"/>
                    </a:srgbClr>
                  </a:outerShdw>
                </a:effectLst>
                <a:uLnTx/>
                <a:uFillTx/>
                <a:latin typeface="Century Gothic" panose="020B0502020202020204"/>
                <a:ea typeface="+mn-ea"/>
                <a:cs typeface="+mn-cs"/>
              </a:rPr>
              <a:t>Brothers and sisters, if a person is discovered in some sin,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you who are spiritual restore </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such a person </a:t>
            </a:r>
            <a:r>
              <a:rPr kumimoji="0" lang="en-US" sz="6000" b="0" i="0" u="none" strike="noStrike" kern="1200" cap="none" spc="0" normalizeH="0" baseline="0" noProof="0" dirty="0">
                <a:ln>
                  <a:noFill/>
                </a:ln>
                <a:solidFill>
                  <a:srgbClr val="637052">
                    <a:lumMod val="75000"/>
                  </a:srgbClr>
                </a:solidFill>
                <a:effectLst>
                  <a:outerShdw blurRad="38100" dist="38100" dir="2700000" algn="tl">
                    <a:srgbClr val="000000">
                      <a:alpha val="43137"/>
                    </a:srgbClr>
                  </a:outerShdw>
                </a:effectLst>
                <a:uLnTx/>
                <a:uFillTx/>
                <a:latin typeface="Century Gothic" panose="020B0502020202020204"/>
                <a:ea typeface="+mn-ea"/>
                <a:cs typeface="+mn-cs"/>
              </a:rPr>
              <a:t>in a spirit of gentleness. Pay close attention to yourselves, so that you are not tempted too.</a:t>
            </a:r>
          </a:p>
        </p:txBody>
      </p:sp>
      <p:sp>
        <p:nvSpPr>
          <p:cNvPr id="2" name="Rectangle 1">
            <a:extLst>
              <a:ext uri="{FF2B5EF4-FFF2-40B4-BE49-F238E27FC236}">
                <a16:creationId xmlns:a16="http://schemas.microsoft.com/office/drawing/2014/main" xmlns="" id="{32AEEEE2-BCA5-C74C-9867-366EED4868FA}"/>
              </a:ext>
            </a:extLst>
          </p:cNvPr>
          <p:cNvSpPr/>
          <p:nvPr/>
        </p:nvSpPr>
        <p:spPr>
          <a:xfrm>
            <a:off x="2121408" y="146304"/>
            <a:ext cx="9893808" cy="6501384"/>
          </a:xfrm>
          <a:prstGeom prst="rect">
            <a:avLst/>
          </a:prstGeom>
          <a:solidFill>
            <a:schemeClr val="tx2">
              <a:lumMod val="5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Complicit by </a:t>
            </a:r>
            <a:r>
              <a:rPr kumimoji="0" lang="en-US" sz="66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Silence</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Real depth in relationship demands truth-telling.</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What does it say about your view of the person to withhold?</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What does it say about your view of sin?</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Inability to speak truth affects </a:t>
            </a:r>
            <a:r>
              <a:rPr kumimoji="0" lang="en-US" sz="44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you</a:t>
            </a: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also.</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Viewed as arrogant, but what’s really more arrogant?</a:t>
            </a:r>
          </a:p>
        </p:txBody>
      </p:sp>
      <p:sp>
        <p:nvSpPr>
          <p:cNvPr id="3" name="Rounded Rectangle 2">
            <a:extLst>
              <a:ext uri="{FF2B5EF4-FFF2-40B4-BE49-F238E27FC236}">
                <a16:creationId xmlns:a16="http://schemas.microsoft.com/office/drawing/2014/main" xmlns="" id="{E0828479-A4F5-354C-9B43-F1CB8C0E6D23}"/>
              </a:ext>
            </a:extLst>
          </p:cNvPr>
          <p:cNvSpPr/>
          <p:nvPr/>
        </p:nvSpPr>
        <p:spPr>
          <a:xfrm>
            <a:off x="454152" y="1536192"/>
            <a:ext cx="11283696" cy="3367628"/>
          </a:xfrm>
          <a:prstGeom prst="round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800" dirty="0">
                <a:effectLst>
                  <a:outerShdw blurRad="38100" dist="38100" dir="2700000" algn="tl">
                    <a:srgbClr val="000000">
                      <a:alpha val="43137"/>
                    </a:srgbClr>
                  </a:outerShdw>
                </a:effectLst>
              </a:rPr>
              <a:t>God does </a:t>
            </a:r>
            <a:r>
              <a:rPr lang="en-US" sz="6800" i="1" dirty="0">
                <a:effectLst>
                  <a:outerShdw blurRad="38100" dist="38100" dir="2700000" algn="tl">
                    <a:srgbClr val="000000">
                      <a:alpha val="43137"/>
                    </a:srgbClr>
                  </a:outerShdw>
                </a:effectLst>
              </a:rPr>
              <a:t>not</a:t>
            </a:r>
            <a:r>
              <a:rPr lang="en-US" sz="6800" dirty="0">
                <a:effectLst>
                  <a:outerShdw blurRad="38100" dist="38100" dir="2700000" algn="tl">
                    <a:srgbClr val="000000">
                      <a:alpha val="43137"/>
                    </a:srgbClr>
                  </a:outerShdw>
                </a:effectLst>
              </a:rPr>
              <a:t> call us to hold others to our opinion or standard, but his!</a:t>
            </a:r>
          </a:p>
        </p:txBody>
      </p:sp>
    </p:spTree>
    <p:extLst>
      <p:ext uri="{BB962C8B-B14F-4D97-AF65-F5344CB8AC3E}">
        <p14:creationId xmlns:p14="http://schemas.microsoft.com/office/powerpoint/2010/main" val="350939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3" name="Picture 2" descr="A person in a suit&#10;&#10;Description automatically generated with medium confidence">
            <a:extLst>
              <a:ext uri="{FF2B5EF4-FFF2-40B4-BE49-F238E27FC236}">
                <a16:creationId xmlns:a16="http://schemas.microsoft.com/office/drawing/2014/main" xmlns="" id="{88E25B84-98D3-F74C-B229-7E353CC4A6A0}"/>
              </a:ext>
            </a:extLst>
          </p:cNvPr>
          <p:cNvPicPr>
            <a:picLocks noChangeAspect="1"/>
          </p:cNvPicPr>
          <p:nvPr/>
        </p:nvPicPr>
        <p:blipFill>
          <a:blip r:embed="rId3">
            <a:alphaModFix amt="50000"/>
          </a:blip>
          <a:stretch>
            <a:fillRect/>
          </a:stretch>
        </p:blipFill>
        <p:spPr>
          <a:xfrm>
            <a:off x="-254000" y="0"/>
            <a:ext cx="6350000" cy="6858000"/>
          </a:xfrm>
          <a:prstGeom prst="ellipse">
            <a:avLst/>
          </a:prstGeom>
          <a:effectLst>
            <a:softEdge rad="3175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6740307"/>
          </a:xfrm>
          <a:prstGeom prst="rect">
            <a:avLst/>
          </a:prstGeom>
          <a:noFill/>
        </p:spPr>
        <p:txBody>
          <a:bodyPr wrap="square" rtlCol="0">
            <a:spAutoFit/>
          </a:bodyPr>
          <a:lstStyle/>
          <a:p>
            <a:pPr algn="ctr">
              <a:lnSpc>
                <a:spcPct val="90000"/>
              </a:lnSpc>
            </a:pPr>
            <a:r>
              <a:rPr kumimoji="0" lang="en-US" sz="4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rPr>
              <a:t>(Martin </a:t>
            </a:r>
            <a:r>
              <a:rPr kumimoji="0" lang="en-US" sz="4000" b="0"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Century Gothic" panose="020B0502020202020204"/>
              </a:rPr>
              <a:t>Niemöler</a:t>
            </a:r>
            <a:r>
              <a:rPr lang="en-US" sz="4000" spc="-150" dirty="0">
                <a:solidFill>
                  <a:prstClr val="white"/>
                </a:solidFill>
                <a:effectLst>
                  <a:outerShdw blurRad="38100" dist="38100" dir="2700000" algn="tl">
                    <a:srgbClr val="000000">
                      <a:alpha val="43137"/>
                    </a:srgbClr>
                  </a:outerShdw>
                </a:effectLst>
              </a:rPr>
              <a:t>) First they came for the socialists, and I did not speak out—because I was not a socialist. Then they came for the trade unionists, and I did not speak out because I was not a trade unionist. Then they came for the Jews, and I did not speak out—because I was not a Jew. Then they came for me—and there was no one left to speak for me.</a:t>
            </a:r>
          </a:p>
        </p:txBody>
      </p:sp>
      <p:sp>
        <p:nvSpPr>
          <p:cNvPr id="7" name="Rectangle 6">
            <a:extLst>
              <a:ext uri="{FF2B5EF4-FFF2-40B4-BE49-F238E27FC236}">
                <a16:creationId xmlns:a16="http://schemas.microsoft.com/office/drawing/2014/main" xmlns="" id="{EC97F574-434B-234A-BEC9-6A24D4A5D73B}"/>
              </a:ext>
            </a:extLst>
          </p:cNvPr>
          <p:cNvSpPr/>
          <p:nvPr/>
        </p:nvSpPr>
        <p:spPr>
          <a:xfrm>
            <a:off x="16933" y="4023360"/>
            <a:ext cx="12175067" cy="261451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5400" b="1" dirty="0">
                <a:effectLst>
                  <a:outerShdw blurRad="38100" dist="38100" dir="2700000" algn="tl">
                    <a:srgbClr val="000000">
                      <a:alpha val="43137"/>
                    </a:srgbClr>
                  </a:outerShdw>
                </a:effectLst>
              </a:rPr>
              <a:t>(Jas. 4:17) So whoever knows what is good to do and does not do it is guilty of sin.</a:t>
            </a:r>
          </a:p>
        </p:txBody>
      </p:sp>
    </p:spTree>
    <p:extLst>
      <p:ext uri="{BB962C8B-B14F-4D97-AF65-F5344CB8AC3E}">
        <p14:creationId xmlns:p14="http://schemas.microsoft.com/office/powerpoint/2010/main" val="3691138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fill="hold" grpId="0" nodeType="clickEffect" p14:presetBounceEnd="5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50000">
                                          <p:cBhvr additive="base">
                                            <p:cTn id="12"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262979"/>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6:1 </a:t>
            </a:r>
            <a:r>
              <a:rPr kumimoji="0" lang="en-US" sz="60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Century Gothic" panose="020B0502020202020204"/>
                <a:ea typeface="+mn-ea"/>
                <a:cs typeface="+mn-cs"/>
              </a:rPr>
              <a:t>Brothers and sisters, if a person is discovered in some sin, </a:t>
            </a:r>
            <a:r>
              <a:rPr kumimoji="0" lang="en-US" sz="6000" b="0" i="0"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Century Gothic" panose="020B0502020202020204"/>
                <a:ea typeface="+mn-ea"/>
                <a:cs typeface="+mn-cs"/>
              </a:rPr>
              <a:t>you who are spiritual restore such a person </a:t>
            </a:r>
            <a:r>
              <a:rPr kumimoji="0" lang="en-US" sz="600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in a spirit of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gentleness</a:t>
            </a:r>
            <a:r>
              <a:rPr kumimoji="0" lang="en-US" sz="6000" b="0" i="0" u="none" strike="noStrike" kern="1200" cap="none" spc="0" normalizeH="0" baseline="0" noProof="0" dirty="0">
                <a:ln>
                  <a:noFill/>
                </a:ln>
                <a:solidFill>
                  <a:srgbClr val="637052">
                    <a:lumMod val="75000"/>
                  </a:srgbClr>
                </a:solidFill>
                <a:effectLst>
                  <a:outerShdw blurRad="38100" dist="38100" dir="2700000" algn="tl">
                    <a:srgbClr val="000000">
                      <a:alpha val="43137"/>
                    </a:srgbClr>
                  </a:outerShdw>
                </a:effectLst>
                <a:uLnTx/>
                <a:uFillTx/>
                <a:latin typeface="Century Gothic" panose="020B0502020202020204"/>
                <a:ea typeface="+mn-ea"/>
                <a:cs typeface="+mn-cs"/>
              </a:rPr>
              <a:t>. Pay close attention to yourselves, so that you are not tempted too.</a:t>
            </a:r>
          </a:p>
        </p:txBody>
      </p:sp>
      <p:sp>
        <p:nvSpPr>
          <p:cNvPr id="6" name="Rounded Rectangle 5">
            <a:extLst>
              <a:ext uri="{FF2B5EF4-FFF2-40B4-BE49-F238E27FC236}">
                <a16:creationId xmlns:a16="http://schemas.microsoft.com/office/drawing/2014/main" xmlns="" id="{B9A92F8A-7B6D-E14C-A8D9-F2F18484F62F}"/>
              </a:ext>
            </a:extLst>
          </p:cNvPr>
          <p:cNvSpPr/>
          <p:nvPr/>
        </p:nvSpPr>
        <p:spPr>
          <a:xfrm>
            <a:off x="263070" y="149978"/>
            <a:ext cx="11665857" cy="2224719"/>
          </a:xfrm>
          <a:prstGeom prst="round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600" dirty="0">
                <a:effectLst>
                  <a:outerShdw blurRad="38100" dist="38100" dir="2700000" algn="tl">
                    <a:srgbClr val="000000">
                      <a:alpha val="43137"/>
                    </a:srgbClr>
                  </a:outerShdw>
                </a:effectLst>
              </a:rPr>
              <a:t>Without </a:t>
            </a:r>
            <a:r>
              <a:rPr lang="en-US" sz="6600" i="1" dirty="0">
                <a:effectLst>
                  <a:outerShdw blurRad="38100" dist="38100" dir="2700000" algn="tl">
                    <a:srgbClr val="000000">
                      <a:alpha val="43137"/>
                    </a:srgbClr>
                  </a:outerShdw>
                </a:effectLst>
              </a:rPr>
              <a:t>tact</a:t>
            </a:r>
            <a:r>
              <a:rPr lang="en-US" sz="6600" dirty="0">
                <a:effectLst>
                  <a:outerShdw blurRad="38100" dist="38100" dir="2700000" algn="tl">
                    <a:srgbClr val="000000">
                      <a:alpha val="43137"/>
                    </a:srgbClr>
                  </a:outerShdw>
                </a:effectLst>
              </a:rPr>
              <a:t> we risk alienating the relationship.</a:t>
            </a:r>
          </a:p>
        </p:txBody>
      </p:sp>
      <p:sp>
        <p:nvSpPr>
          <p:cNvPr id="7" name="Rounded Rectangle 6">
            <a:extLst>
              <a:ext uri="{FF2B5EF4-FFF2-40B4-BE49-F238E27FC236}">
                <a16:creationId xmlns:a16="http://schemas.microsoft.com/office/drawing/2014/main" xmlns="" id="{8CC97A31-73D2-9945-A041-1B6F6BACC0BA}"/>
              </a:ext>
            </a:extLst>
          </p:cNvPr>
          <p:cNvSpPr/>
          <p:nvPr/>
        </p:nvSpPr>
        <p:spPr>
          <a:xfrm>
            <a:off x="263071" y="4357509"/>
            <a:ext cx="11665857" cy="2224719"/>
          </a:xfrm>
          <a:prstGeom prst="round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600" dirty="0">
                <a:effectLst>
                  <a:outerShdw blurRad="38100" dist="38100" dir="2700000" algn="tl">
                    <a:srgbClr val="000000">
                      <a:alpha val="43137"/>
                    </a:srgbClr>
                  </a:outerShdw>
                </a:effectLst>
              </a:rPr>
              <a:t>Gentleness also incorporates </a:t>
            </a:r>
            <a:r>
              <a:rPr lang="en-US" sz="6600" i="1" dirty="0">
                <a:effectLst>
                  <a:outerShdw blurRad="38100" dist="38100" dir="2700000" algn="tl">
                    <a:srgbClr val="000000">
                      <a:alpha val="43137"/>
                    </a:srgbClr>
                  </a:outerShdw>
                </a:effectLst>
              </a:rPr>
              <a:t>humility</a:t>
            </a:r>
            <a:r>
              <a:rPr lang="en-US" sz="6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0964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descr="A person wearing glasses&#10;&#10;Description automatically generated with medium confidence">
            <a:extLst>
              <a:ext uri="{FF2B5EF4-FFF2-40B4-BE49-F238E27FC236}">
                <a16:creationId xmlns:a16="http://schemas.microsoft.com/office/drawing/2014/main" xmlns="" id="{47A9153D-F1EA-9945-9146-4B3752BFA88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0" y="-129674"/>
            <a:ext cx="4887058" cy="6858000"/>
          </a:xfrm>
          <a:prstGeom prst="ellipse">
            <a:avLst/>
          </a:prstGeom>
          <a:effectLst>
            <a:softEdge rad="1270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6740307"/>
          </a:xfrm>
          <a:prstGeom prst="rect">
            <a:avLst/>
          </a:prstGeom>
          <a:noFill/>
        </p:spPr>
        <p:txBody>
          <a:bodyPr wrap="square" rtlCol="0">
            <a:spAutoFit/>
          </a:bodyPr>
          <a:lstStyle/>
          <a:p>
            <a:pPr lvl="0" algn="ctr">
              <a:lnSpc>
                <a:spcPct val="90000"/>
              </a:lnSpc>
            </a:pPr>
            <a:r>
              <a:rPr kumimoji="0" lang="en-US" sz="4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(Dietrich</a:t>
            </a:r>
            <a:r>
              <a:rPr kumimoji="0" lang="en-US" sz="4000" b="0"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Bonhoeffer</a:t>
            </a:r>
            <a:r>
              <a:rPr kumimoji="0" lang="en-US" sz="4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a:t>
            </a:r>
            <a:r>
              <a:rPr lang="en-US" sz="4000" spc="-150" dirty="0">
                <a:solidFill>
                  <a:prstClr val="white"/>
                </a:solidFill>
                <a:effectLst>
                  <a:outerShdw blurRad="38100" dist="38100" dir="2700000" algn="tl">
                    <a:srgbClr val="000000">
                      <a:alpha val="43137"/>
                    </a:srgbClr>
                  </a:outerShdw>
                </a:effectLst>
              </a:rPr>
              <a:t> ﻿The pious fellowship permits no one to be a sinner. So everybody must conceal his sin from himself and from the fellowship. We dare not be sinners. Many Christians are unthinkably horrified when a real sinner is suddenly discovered among the righteous. So we remain alone with our sin, living in lies and hypocrisy. The fact is that we are sinners!...</a:t>
            </a:r>
            <a:endParaRPr kumimoji="0" lang="en-US" sz="4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3512166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descr="A person wearing glasses&#10;&#10;Description automatically generated with medium confidence">
            <a:extLst>
              <a:ext uri="{FF2B5EF4-FFF2-40B4-BE49-F238E27FC236}">
                <a16:creationId xmlns:a16="http://schemas.microsoft.com/office/drawing/2014/main" xmlns="" id="{47A9153D-F1EA-9945-9146-4B3752BFA88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0" y="-129674"/>
            <a:ext cx="4887058" cy="6858000"/>
          </a:xfrm>
          <a:prstGeom prst="ellipse">
            <a:avLst/>
          </a:prstGeom>
          <a:effectLst>
            <a:softEdge rad="1270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6491008"/>
          </a:xfrm>
          <a:prstGeom prst="rect">
            <a:avLst/>
          </a:prstGeom>
          <a:noFill/>
        </p:spPr>
        <p:txBody>
          <a:bodyPr wrap="square" rtlCol="0">
            <a:spAutoFit/>
          </a:bodyPr>
          <a:lstStyle/>
          <a:p>
            <a:pPr lvl="0" algn="ctr">
              <a:lnSpc>
                <a:spcPct val="90000"/>
              </a:lnSpc>
            </a:pPr>
            <a:r>
              <a:rPr lang="en-US" sz="4200" spc="-150" dirty="0">
                <a:solidFill>
                  <a:prstClr val="white"/>
                </a:solidFill>
                <a:effectLst>
                  <a:outerShdw blurRad="38100" dist="38100" dir="2700000" algn="tl">
                    <a:srgbClr val="000000">
                      <a:alpha val="43137"/>
                    </a:srgbClr>
                  </a:outerShdw>
                </a:effectLst>
              </a:rPr>
              <a:t>… ﻿But it is the grace of the Gospel, which is so hard for the pious to understand, that it confronts us with the truth and says: You are a sinner, a great, desperate sinner; now come, as the sinner that you are, to God who loves you. He wants you as you are; he does not want anything from you, a sacrifice, a work; he wants you alone…</a:t>
            </a:r>
            <a:endParaRPr kumimoji="0" lang="en-US" sz="42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343832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descr="A person wearing glasses&#10;&#10;Description automatically generated with medium confidence">
            <a:extLst>
              <a:ext uri="{FF2B5EF4-FFF2-40B4-BE49-F238E27FC236}">
                <a16:creationId xmlns:a16="http://schemas.microsoft.com/office/drawing/2014/main" xmlns="" id="{47A9153D-F1EA-9945-9146-4B3752BFA88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0" y="-129674"/>
            <a:ext cx="4887058" cy="6858000"/>
          </a:xfrm>
          <a:prstGeom prst="ellipse">
            <a:avLst/>
          </a:prstGeom>
          <a:effectLst>
            <a:softEdge rad="1270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6740307"/>
          </a:xfrm>
          <a:prstGeom prst="rect">
            <a:avLst/>
          </a:prstGeom>
          <a:noFill/>
        </p:spPr>
        <p:txBody>
          <a:bodyPr wrap="square" rtlCol="0">
            <a:spAutoFit/>
          </a:bodyPr>
          <a:lstStyle/>
          <a:p>
            <a:pPr lvl="0" algn="ctr">
              <a:lnSpc>
                <a:spcPct val="90000"/>
              </a:lnSpc>
            </a:pPr>
            <a:r>
              <a:rPr lang="en-US" sz="4000" spc="-150" dirty="0">
                <a:solidFill>
                  <a:prstClr val="white"/>
                </a:solidFill>
                <a:effectLst>
                  <a:outerShdw blurRad="38100" dist="38100" dir="2700000" algn="tl">
                    <a:srgbClr val="000000">
                      <a:alpha val="43137"/>
                    </a:srgbClr>
                  </a:outerShdw>
                </a:effectLst>
              </a:rPr>
              <a:t>…God has come to you to save the sinner. Be glad! This message is liberation through truth. You can hide nothing from God. The mask you wear before men will do you no good before him. He wants to see you as you are, he wants to be gracious to you. You do not have to go on lying to yourself and your brothers, as if you were without sin; you can dare to be a sinner.</a:t>
            </a:r>
            <a:endParaRPr kumimoji="0" lang="en-US" sz="4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69376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262979"/>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6:1 </a:t>
            </a:r>
            <a:r>
              <a:rPr kumimoji="0" lang="en-US" sz="60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Century Gothic" panose="020B0502020202020204"/>
                <a:ea typeface="+mn-ea"/>
                <a:cs typeface="+mn-cs"/>
              </a:rPr>
              <a:t>Brothers and sisters, if a person is discovered in some sin, you who are spiritual restore such a person in a spirit of gentleness.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Pay close attention to yourselves</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a:t>
            </a:r>
            <a:r>
              <a:rPr kumimoji="0" lang="en-US" sz="600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so that you are not tempted too</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a:t>
            </a:r>
          </a:p>
        </p:txBody>
      </p:sp>
      <p:sp>
        <p:nvSpPr>
          <p:cNvPr id="7" name="Rounded Rectangle 6">
            <a:extLst>
              <a:ext uri="{FF2B5EF4-FFF2-40B4-BE49-F238E27FC236}">
                <a16:creationId xmlns:a16="http://schemas.microsoft.com/office/drawing/2014/main" xmlns="" id="{5AF6071E-7BE3-1640-AFAC-875A7B4B4D2D}"/>
              </a:ext>
            </a:extLst>
          </p:cNvPr>
          <p:cNvSpPr/>
          <p:nvPr/>
        </p:nvSpPr>
        <p:spPr>
          <a:xfrm>
            <a:off x="438912" y="391886"/>
            <a:ext cx="9616440" cy="2798064"/>
          </a:xfrm>
          <a:prstGeom prst="round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800" dirty="0">
                <a:effectLst>
                  <a:outerShdw blurRad="38100" dist="38100" dir="2700000" algn="tl">
                    <a:srgbClr val="000000">
                      <a:alpha val="43137"/>
                    </a:srgbClr>
                  </a:outerShdw>
                </a:effectLst>
              </a:rPr>
              <a:t>The legalist is unable to see the </a:t>
            </a:r>
            <a:r>
              <a:rPr lang="en-US" sz="6800" i="1" dirty="0">
                <a:effectLst>
                  <a:outerShdw blurRad="38100" dist="38100" dir="2700000" algn="tl">
                    <a:srgbClr val="000000">
                      <a:alpha val="43137"/>
                    </a:srgbClr>
                  </a:outerShdw>
                </a:effectLst>
              </a:rPr>
              <a:t>log</a:t>
            </a:r>
            <a:r>
              <a:rPr lang="en-US" sz="6800" dirty="0">
                <a:effectLst>
                  <a:outerShdw blurRad="38100" dist="38100" dir="2700000" algn="tl">
                    <a:srgbClr val="000000">
                      <a:alpha val="43137"/>
                    </a:srgbClr>
                  </a:outerShdw>
                </a:effectLst>
              </a:rPr>
              <a:t> in his own eye!</a:t>
            </a:r>
          </a:p>
        </p:txBody>
      </p:sp>
    </p:spTree>
    <p:extLst>
      <p:ext uri="{BB962C8B-B14F-4D97-AF65-F5344CB8AC3E}">
        <p14:creationId xmlns:p14="http://schemas.microsoft.com/office/powerpoint/2010/main" val="160506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2308324"/>
          </a:xfrm>
          <a:prstGeom prst="rect">
            <a:avLst/>
          </a:prstGeom>
          <a:noFill/>
        </p:spPr>
        <p:txBody>
          <a:bodyPr wrap="square" rtlCol="0">
            <a:spAutoFit/>
          </a:bodyPr>
          <a:lstStyle/>
          <a:p>
            <a:pPr algn="ctr" defTabSz="457200">
              <a:lnSpc>
                <a:spcPct val="80000"/>
              </a:lnSpc>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2</a:t>
            </a:r>
            <a:r>
              <a:rPr lang="en-US" sz="6000" dirty="0">
                <a:solidFill>
                  <a:prstClr val="white"/>
                </a:solidFill>
                <a:effectLst>
                  <a:outerShdw blurRad="38100" dist="38100" dir="2700000" algn="tl">
                    <a:srgbClr val="000000">
                      <a:alpha val="43137"/>
                    </a:srgbClr>
                  </a:outerShdw>
                </a:effectLst>
              </a:rPr>
              <a:t>. Carry one another’s burdens, and in this way you will fulfill the law of Christ.</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136939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xmlns="" id="{CCC67797-E6CB-A745-AE40-FA52A9F43122}"/>
              </a:ext>
            </a:extLst>
          </p:cNvPr>
          <p:cNvPicPr>
            <a:picLocks noChangeAspect="1"/>
          </p:cNvPicPr>
          <p:nvPr/>
        </p:nvPicPr>
        <p:blipFill rotWithShape="1">
          <a:blip r:embed="rId3" cstate="screen">
            <a:alphaModFix amt="35000"/>
            <a:grayscl/>
            <a:extLst>
              <a:ext uri="{28A0092B-C50C-407E-A947-70E740481C1C}">
                <a14:useLocalDpi xmlns:a14="http://schemas.microsoft.com/office/drawing/2010/main"/>
              </a:ext>
            </a:extLst>
          </a:blip>
          <a:srcRect/>
          <a:stretch/>
        </p:blipFill>
        <p:spPr>
          <a:xfrm>
            <a:off x="20" y="10"/>
            <a:ext cx="12191980" cy="6857990"/>
          </a:xfrm>
          <a:prstGeom prst="rect">
            <a:avLst/>
          </a:prstGeom>
          <a:solidFill>
            <a:schemeClr val="accent3">
              <a:lumMod val="75000"/>
            </a:schemeClr>
          </a:solidFill>
        </p:spPr>
      </p:pic>
      <p:sp>
        <p:nvSpPr>
          <p:cNvPr id="3" name="TextBox 2">
            <a:extLst>
              <a:ext uri="{FF2B5EF4-FFF2-40B4-BE49-F238E27FC236}">
                <a16:creationId xmlns:a16="http://schemas.microsoft.com/office/drawing/2014/main" xmlns="" id="{5D72DF83-92DE-D74C-9087-3BC5F6528A0B}"/>
              </a:ext>
            </a:extLst>
          </p:cNvPr>
          <p:cNvSpPr txBox="1"/>
          <p:nvPr/>
        </p:nvSpPr>
        <p:spPr>
          <a:xfrm>
            <a:off x="200025" y="294056"/>
            <a:ext cx="11791950" cy="1175706"/>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Galatians 5:25-26</a:t>
            </a:r>
            <a:endParaRPr kumimoji="0" lang="en-US" sz="72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xmlns="" id="{C26CA3BE-1C21-F443-89CB-9905415D55C2}"/>
              </a:ext>
            </a:extLst>
          </p:cNvPr>
          <p:cNvSpPr txBox="1"/>
          <p:nvPr/>
        </p:nvSpPr>
        <p:spPr>
          <a:xfrm>
            <a:off x="0" y="1624724"/>
            <a:ext cx="12191980" cy="5078313"/>
          </a:xfrm>
          <a:prstGeom prst="rect">
            <a:avLst/>
          </a:prstGeom>
          <a:noFill/>
        </p:spPr>
        <p:txBody>
          <a:bodyPr wrap="square" rtlCol="0">
            <a:spAutoFit/>
          </a:bodyPr>
          <a:lstStyle/>
          <a:p>
            <a:pPr algn="ctr">
              <a:lnSpc>
                <a:spcPct val="90000"/>
              </a:lnSpc>
              <a:defRPr/>
            </a:pPr>
            <a:r>
              <a:rPr lang="en-US" sz="6000" dirty="0">
                <a:solidFill>
                  <a:prstClr val="white"/>
                </a:solidFill>
                <a:effectLst>
                  <a:outerShdw blurRad="38100" dist="38100" dir="2700000" algn="tl">
                    <a:srgbClr val="000000">
                      <a:alpha val="43137"/>
                    </a:srgbClr>
                  </a:outerShdw>
                </a:effectLst>
              </a:rPr>
              <a:t> If we live by the Spirit, let us also behave in accordance with the Spirit. Let us not become conceited, provoking one another, being jealous of one another.</a:t>
            </a:r>
            <a:endParaRPr kumimoji="0" lang="en-US" sz="6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ndParaRPr>
          </a:p>
        </p:txBody>
      </p:sp>
    </p:spTree>
    <p:extLst>
      <p:ext uri="{BB962C8B-B14F-4D97-AF65-F5344CB8AC3E}">
        <p14:creationId xmlns:p14="http://schemas.microsoft.com/office/powerpoint/2010/main" val="41917319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2308324"/>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2.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Carry one another’s burdens</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a:t>
            </a:r>
            <a:r>
              <a:rPr kumimoji="0" lang="en-US" sz="60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Century Gothic" panose="020B0502020202020204"/>
                <a:ea typeface="+mn-ea"/>
                <a:cs typeface="+mn-cs"/>
              </a:rPr>
              <a:t>and in this way you will fulfill the law of Christ.</a:t>
            </a:r>
          </a:p>
        </p:txBody>
      </p:sp>
      <p:sp>
        <p:nvSpPr>
          <p:cNvPr id="6" name="Rectangle 5">
            <a:extLst>
              <a:ext uri="{FF2B5EF4-FFF2-40B4-BE49-F238E27FC236}">
                <a16:creationId xmlns:a16="http://schemas.microsoft.com/office/drawing/2014/main" xmlns="" id="{39815AB3-237E-C94E-9366-1773DC4E5B90}"/>
              </a:ext>
            </a:extLst>
          </p:cNvPr>
          <p:cNvSpPr/>
          <p:nvPr/>
        </p:nvSpPr>
        <p:spPr>
          <a:xfrm>
            <a:off x="16933" y="2139697"/>
            <a:ext cx="12175067" cy="449817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(Rom. 15:1-2</a:t>
            </a:r>
            <a:r>
              <a:rPr lang="en-US" sz="5400" b="1" dirty="0">
                <a:solidFill>
                  <a:prstClr val="white"/>
                </a:solidFill>
                <a:effectLst>
                  <a:outerShdw blurRad="38100" dist="38100" dir="2700000" algn="tl">
                    <a:srgbClr val="000000">
                      <a:alpha val="43137"/>
                    </a:srgbClr>
                  </a:outerShdw>
                </a:effectLst>
              </a:rPr>
              <a:t>) But we who are strong ought to </a:t>
            </a:r>
            <a:r>
              <a:rPr lang="en-US" sz="5400" b="1" u="sng" dirty="0">
                <a:solidFill>
                  <a:schemeClr val="accent6">
                    <a:lumMod val="50000"/>
                  </a:schemeClr>
                </a:solidFill>
                <a:effectLst>
                  <a:outerShdw blurRad="38100" dist="38100" dir="2700000" algn="tl">
                    <a:srgbClr val="000000">
                      <a:alpha val="43137"/>
                    </a:srgbClr>
                  </a:outerShdw>
                </a:effectLst>
              </a:rPr>
              <a:t>bear with the failings of the weak</a:t>
            </a:r>
            <a:r>
              <a:rPr lang="en-US" sz="5400" b="1" dirty="0">
                <a:solidFill>
                  <a:prstClr val="white"/>
                </a:solidFill>
                <a:effectLst>
                  <a:outerShdw blurRad="38100" dist="38100" dir="2700000" algn="tl">
                    <a:srgbClr val="000000">
                      <a:alpha val="43137"/>
                    </a:srgbClr>
                  </a:outerShdw>
                </a:effectLst>
              </a:rPr>
              <a:t>, and not just please ourselves. Let each of us please his neighbor </a:t>
            </a:r>
            <a:r>
              <a:rPr lang="en-US" sz="5400" b="1" u="sng" dirty="0">
                <a:solidFill>
                  <a:schemeClr val="accent6">
                    <a:lumMod val="50000"/>
                  </a:schemeClr>
                </a:solidFill>
                <a:effectLst>
                  <a:outerShdw blurRad="38100" dist="38100" dir="2700000" algn="tl">
                    <a:srgbClr val="000000">
                      <a:alpha val="43137"/>
                    </a:srgbClr>
                  </a:outerShdw>
                </a:effectLst>
              </a:rPr>
              <a:t>for his good to build him up</a:t>
            </a:r>
            <a:r>
              <a:rPr lang="en-US" sz="5400" b="1" dirty="0">
                <a:solidFill>
                  <a:prstClr val="white"/>
                </a:solidFill>
                <a:effectLst>
                  <a:outerShdw blurRad="38100" dist="38100" dir="2700000" algn="tl">
                    <a:srgbClr val="000000">
                      <a:alpha val="43137"/>
                    </a:srgbClr>
                  </a:outerShdw>
                </a:effectLst>
              </a:rPr>
              <a:t>.</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383048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descr="A person wearing glasses&#10;&#10;Description automatically generated with medium confidence">
            <a:extLst>
              <a:ext uri="{FF2B5EF4-FFF2-40B4-BE49-F238E27FC236}">
                <a16:creationId xmlns:a16="http://schemas.microsoft.com/office/drawing/2014/main" xmlns="" id="{47A9153D-F1EA-9945-9146-4B3752BFA88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0" y="-129674"/>
            <a:ext cx="4887058" cy="6858000"/>
          </a:xfrm>
          <a:prstGeom prst="ellipse">
            <a:avLst/>
          </a:prstGeom>
          <a:effectLst>
            <a:softEdge rad="1270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6795707"/>
          </a:xfrm>
          <a:prstGeom prst="rect">
            <a:avLst/>
          </a:prstGeom>
          <a:noFill/>
        </p:spPr>
        <p:txBody>
          <a:bodyPr wrap="square" rtlCol="0">
            <a:spAutoFit/>
          </a:bodyPr>
          <a:lstStyle/>
          <a:p>
            <a:pPr lvl="0" algn="ctr">
              <a:lnSpc>
                <a:spcPct val="90000"/>
              </a:lnSpc>
            </a:pP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rPr>
              <a:t>(Dietrich Bonhoeffer)</a:t>
            </a:r>
            <a:r>
              <a:rPr lang="en-US" sz="4400" spc="-150" dirty="0">
                <a:solidFill>
                  <a:prstClr val="white"/>
                </a:solidFill>
                <a:effectLst>
                  <a:outerShdw blurRad="38100" dist="38100" dir="2700000" algn="tl">
                    <a:srgbClr val="000000">
                      <a:alpha val="43137"/>
                    </a:srgbClr>
                  </a:outerShdw>
                </a:effectLst>
                <a:latin typeface="Century Gothic" panose="020B0502020202020204"/>
              </a:rPr>
              <a:t> </a:t>
            </a:r>
            <a:r>
              <a:rPr lang="en-US" sz="4400" spc="-150" dirty="0">
                <a:solidFill>
                  <a:prstClr val="white"/>
                </a:solidFill>
                <a:effectLst>
                  <a:outerShdw blurRad="38100" dist="38100" dir="2700000" algn="tl">
                    <a:srgbClr val="000000">
                      <a:alpha val="43137"/>
                    </a:srgbClr>
                  </a:outerShdw>
                </a:effectLst>
              </a:rPr>
              <a:t>﻿This will prove especially difficult where varying strength and weakness in faith are bound together in a fellowship. The weak must not judge the strong, the strong must not despise the weak. The weak must guard against pride, the strong against indifference. None must seek his own rights…</a:t>
            </a:r>
            <a:endPar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ndParaRPr>
          </a:p>
        </p:txBody>
      </p:sp>
    </p:spTree>
    <p:extLst>
      <p:ext uri="{BB962C8B-B14F-4D97-AF65-F5344CB8AC3E}">
        <p14:creationId xmlns:p14="http://schemas.microsoft.com/office/powerpoint/2010/main" val="460942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descr="A person wearing glasses&#10;&#10;Description automatically generated with medium confidence">
            <a:extLst>
              <a:ext uri="{FF2B5EF4-FFF2-40B4-BE49-F238E27FC236}">
                <a16:creationId xmlns:a16="http://schemas.microsoft.com/office/drawing/2014/main" xmlns="" id="{47A9153D-F1EA-9945-9146-4B3752BFA88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0" y="-129674"/>
            <a:ext cx="4887058" cy="6858000"/>
          </a:xfrm>
          <a:prstGeom prst="ellipse">
            <a:avLst/>
          </a:prstGeom>
          <a:effectLst>
            <a:softEdge rad="1270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607550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…If the strong person falls, the weak one must guard his heart against malicious joy at his downfall. If the weak one falls, the strong one must help him rise again in all kindness. The one needs as much patience as the other.</a:t>
            </a:r>
          </a:p>
        </p:txBody>
      </p:sp>
    </p:spTree>
    <p:extLst>
      <p:ext uri="{BB962C8B-B14F-4D97-AF65-F5344CB8AC3E}">
        <p14:creationId xmlns:p14="http://schemas.microsoft.com/office/powerpoint/2010/main" val="253753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descr="A person wearing glasses&#10;&#10;Description automatically generated with medium confidence">
            <a:extLst>
              <a:ext uri="{FF2B5EF4-FFF2-40B4-BE49-F238E27FC236}">
                <a16:creationId xmlns:a16="http://schemas.microsoft.com/office/drawing/2014/main" xmlns="" id="{47A9153D-F1EA-9945-9146-4B3752BFA88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0" y="-129674"/>
            <a:ext cx="4887058" cy="6858000"/>
          </a:xfrm>
          <a:prstGeom prst="ellipse">
            <a:avLst/>
          </a:prstGeom>
          <a:effectLst>
            <a:softEdge rad="1270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607550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…If the strong person falls, the weak one must guard his heart against malicious joy at his downfall. If the weak one falls, the strong one must help him rise again in all kindness. The one needs as much patience as the other.</a:t>
            </a:r>
          </a:p>
        </p:txBody>
      </p:sp>
      <p:sp>
        <p:nvSpPr>
          <p:cNvPr id="5" name="Rectangle 4">
            <a:extLst>
              <a:ext uri="{FF2B5EF4-FFF2-40B4-BE49-F238E27FC236}">
                <a16:creationId xmlns:a16="http://schemas.microsoft.com/office/drawing/2014/main" xmlns="" id="{3589357D-7ADD-3647-AA07-9154BE369C37}"/>
              </a:ext>
            </a:extLst>
          </p:cNvPr>
          <p:cNvSpPr/>
          <p:nvPr/>
        </p:nvSpPr>
        <p:spPr>
          <a:xfrm>
            <a:off x="16933" y="2685143"/>
            <a:ext cx="12175067" cy="395272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(Eccl. 4:9-10) Two people are better than one… For if they fall, one will help his companion up,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but </a:t>
            </a:r>
            <a:r>
              <a:rPr kumimoji="0" lang="en-US" sz="5400" b="1" i="0" u="sng" strike="noStrike" kern="1200" cap="none" spc="0" normalizeH="0" baseline="0" noProof="0" dirty="0">
                <a:ln>
                  <a:noFill/>
                </a:ln>
                <a:solidFill>
                  <a:srgbClr val="94A088">
                    <a:lumMod val="50000"/>
                  </a:srgbClr>
                </a:solidFill>
                <a:effectLst>
                  <a:outerShdw blurRad="38100" dist="38100" dir="2700000" algn="tl">
                    <a:srgbClr val="000000">
                      <a:alpha val="43137"/>
                    </a:srgbClr>
                  </a:outerShdw>
                </a:effectLst>
                <a:uLnTx/>
                <a:uFillTx/>
                <a:latin typeface="Century Gothic" panose="020B0502020202020204"/>
                <a:ea typeface="+mn-ea"/>
                <a:cs typeface="+mn-cs"/>
              </a:rPr>
              <a:t>pity the person who falls down and has no one to help him up</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a:t>
            </a:r>
          </a:p>
        </p:txBody>
      </p:sp>
    </p:spTree>
    <p:extLst>
      <p:ext uri="{BB962C8B-B14F-4D97-AF65-F5344CB8AC3E}">
        <p14:creationId xmlns:p14="http://schemas.microsoft.com/office/powerpoint/2010/main" val="103972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2308324"/>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2.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Carry one another’s burdens</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a:t>
            </a:r>
            <a:r>
              <a:rPr kumimoji="0" lang="en-US" sz="6000" b="0" i="0" u="none" strike="noStrike" kern="1200" cap="none" spc="0" normalizeH="0" baseline="0" noProof="0" dirty="0">
                <a:ln>
                  <a:noFill/>
                </a:ln>
                <a:solidFill>
                  <a:srgbClr val="637052">
                    <a:lumMod val="75000"/>
                  </a:srgbClr>
                </a:solidFill>
                <a:effectLst>
                  <a:outerShdw blurRad="38100" dist="38100" dir="2700000" algn="tl">
                    <a:srgbClr val="000000">
                      <a:alpha val="43137"/>
                    </a:srgbClr>
                  </a:outerShdw>
                </a:effectLst>
                <a:uLnTx/>
                <a:uFillTx/>
                <a:latin typeface="Century Gothic" panose="020B0502020202020204"/>
                <a:ea typeface="+mn-ea"/>
                <a:cs typeface="+mn-cs"/>
              </a:rPr>
              <a:t>and in this way you will fulfill the law of Christ.</a:t>
            </a:r>
          </a:p>
        </p:txBody>
      </p:sp>
      <p:sp>
        <p:nvSpPr>
          <p:cNvPr id="2" name="Rectangle 1">
            <a:extLst>
              <a:ext uri="{FF2B5EF4-FFF2-40B4-BE49-F238E27FC236}">
                <a16:creationId xmlns:a16="http://schemas.microsoft.com/office/drawing/2014/main" xmlns="" id="{7B3F4876-4E6B-1F48-B019-8328C46FD1A1}"/>
              </a:ext>
            </a:extLst>
          </p:cNvPr>
          <p:cNvSpPr/>
          <p:nvPr/>
        </p:nvSpPr>
        <p:spPr>
          <a:xfrm>
            <a:off x="1596571" y="1886858"/>
            <a:ext cx="10392229" cy="4077962"/>
          </a:xfrm>
          <a:prstGeom prst="rect">
            <a:avLst/>
          </a:prstGeom>
          <a:solidFill>
            <a:schemeClr val="tx2">
              <a:lumMod val="5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80000"/>
              </a:lnSpc>
              <a:buFont typeface="Arial" panose="020B0604020202020204" pitchFamily="34" charset="0"/>
              <a:buChar char="•"/>
            </a:pPr>
            <a:r>
              <a:rPr lang="en-US" sz="4400" dirty="0">
                <a:effectLst>
                  <a:outerShdw blurRad="38100" dist="38100" dir="2700000" algn="tl">
                    <a:srgbClr val="000000">
                      <a:alpha val="43137"/>
                    </a:srgbClr>
                  </a:outerShdw>
                </a:effectLst>
              </a:rPr>
              <a:t>Are you able to carry others burdens or are you so weighed down by your own you can’t?</a:t>
            </a:r>
          </a:p>
          <a:p>
            <a:pPr marL="285750" indent="-285750">
              <a:lnSpc>
                <a:spcPct val="80000"/>
              </a:lnSpc>
              <a:buFont typeface="Arial" panose="020B0604020202020204" pitchFamily="34" charset="0"/>
              <a:buChar char="•"/>
            </a:pPr>
            <a:r>
              <a:rPr lang="en-US" sz="4400" dirty="0">
                <a:effectLst>
                  <a:outerShdw blurRad="38100" dist="38100" dir="2700000" algn="tl">
                    <a:srgbClr val="000000">
                      <a:alpha val="43137"/>
                    </a:srgbClr>
                  </a:outerShdw>
                </a:effectLst>
              </a:rPr>
              <a:t>Do you spend time in prayer for others?</a:t>
            </a:r>
          </a:p>
          <a:p>
            <a:pPr marL="285750" indent="-285750">
              <a:lnSpc>
                <a:spcPct val="80000"/>
              </a:lnSpc>
              <a:buFont typeface="Arial" panose="020B0604020202020204" pitchFamily="34" charset="0"/>
              <a:buChar char="•"/>
            </a:pPr>
            <a:r>
              <a:rPr lang="en-US" sz="4400" dirty="0">
                <a:effectLst>
                  <a:outerShdw blurRad="38100" dist="38100" dir="2700000" algn="tl">
                    <a:srgbClr val="000000">
                      <a:alpha val="43137"/>
                    </a:srgbClr>
                  </a:outerShdw>
                </a:effectLst>
              </a:rPr>
              <a:t>Do you look for opportunity to give to others?</a:t>
            </a:r>
          </a:p>
        </p:txBody>
      </p:sp>
    </p:spTree>
    <p:extLst>
      <p:ext uri="{BB962C8B-B14F-4D97-AF65-F5344CB8AC3E}">
        <p14:creationId xmlns:p14="http://schemas.microsoft.com/office/powerpoint/2010/main" val="283979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2308324"/>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2. </a:t>
            </a:r>
            <a:r>
              <a:rPr kumimoji="0" lang="en-US" sz="60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Century Gothic" panose="020B0502020202020204"/>
                <a:ea typeface="+mn-ea"/>
                <a:cs typeface="+mn-cs"/>
              </a:rPr>
              <a:t>Carry one another’s burdens, and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in this way you will fulfill the law of Christ</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a:t>
            </a:r>
          </a:p>
        </p:txBody>
      </p:sp>
      <p:sp>
        <p:nvSpPr>
          <p:cNvPr id="2" name="Rectangle 1">
            <a:extLst>
              <a:ext uri="{FF2B5EF4-FFF2-40B4-BE49-F238E27FC236}">
                <a16:creationId xmlns:a16="http://schemas.microsoft.com/office/drawing/2014/main" xmlns="" id="{9F53F68F-1307-0242-A2D4-CF241092D813}"/>
              </a:ext>
            </a:extLst>
          </p:cNvPr>
          <p:cNvSpPr/>
          <p:nvPr/>
        </p:nvSpPr>
        <p:spPr>
          <a:xfrm>
            <a:off x="16933" y="3242737"/>
            <a:ext cx="12175067" cy="339513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5400" b="1" dirty="0">
                <a:effectLst>
                  <a:outerShdw blurRad="38100" dist="38100" dir="2700000" algn="tl">
                    <a:srgbClr val="000000">
                      <a:alpha val="43137"/>
                    </a:srgbClr>
                  </a:outerShdw>
                </a:effectLst>
              </a:rPr>
              <a:t>(Jn. 13:34) “I give you a new commandment—to </a:t>
            </a:r>
            <a:r>
              <a:rPr lang="en-US" sz="5400" b="1" u="sng" dirty="0">
                <a:solidFill>
                  <a:schemeClr val="accent6">
                    <a:lumMod val="50000"/>
                  </a:schemeClr>
                </a:solidFill>
                <a:effectLst>
                  <a:outerShdw blurRad="38100" dist="38100" dir="2700000" algn="tl">
                    <a:srgbClr val="000000">
                      <a:alpha val="43137"/>
                    </a:srgbClr>
                  </a:outerShdw>
                </a:effectLst>
              </a:rPr>
              <a:t>love one another</a:t>
            </a:r>
            <a:r>
              <a:rPr lang="en-US" sz="5400" b="1" dirty="0">
                <a:effectLst>
                  <a:outerShdw blurRad="38100" dist="38100" dir="2700000" algn="tl">
                    <a:srgbClr val="000000">
                      <a:alpha val="43137"/>
                    </a:srgbClr>
                  </a:outerShdw>
                </a:effectLst>
              </a:rPr>
              <a:t>. Just as I have loved you, you also are to love one another.</a:t>
            </a:r>
          </a:p>
        </p:txBody>
      </p:sp>
    </p:spTree>
    <p:extLst>
      <p:ext uri="{BB962C8B-B14F-4D97-AF65-F5344CB8AC3E}">
        <p14:creationId xmlns:p14="http://schemas.microsoft.com/office/powerpoint/2010/main" val="16875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grpId="0" nodeType="click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2308324"/>
          </a:xfrm>
          <a:prstGeom prst="rect">
            <a:avLst/>
          </a:prstGeom>
          <a:noFill/>
        </p:spPr>
        <p:txBody>
          <a:bodyPr wrap="square" rtlCol="0">
            <a:spAutoFit/>
          </a:bodyPr>
          <a:lstStyle/>
          <a:p>
            <a:pPr algn="ctr" defTabSz="457200">
              <a:lnSpc>
                <a:spcPct val="80000"/>
              </a:lnSpc>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3</a:t>
            </a:r>
            <a:r>
              <a:rPr lang="en-US" sz="6000" dirty="0">
                <a:solidFill>
                  <a:prstClr val="white"/>
                </a:solidFill>
                <a:effectLst>
                  <a:outerShdw blurRad="38100" dist="38100" dir="2700000" algn="tl">
                    <a:srgbClr val="000000">
                      <a:alpha val="43137"/>
                    </a:srgbClr>
                  </a:outerShdw>
                </a:effectLst>
              </a:rPr>
              <a:t>. For if anyone thinks he is something when he is nothing, he deceives himself.</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xmlns="" id="{B5C5D8B3-BA2D-8741-AA72-53CC6C53E468}"/>
              </a:ext>
            </a:extLst>
          </p:cNvPr>
          <p:cNvSpPr/>
          <p:nvPr/>
        </p:nvSpPr>
        <p:spPr>
          <a:xfrm>
            <a:off x="16933" y="3742267"/>
            <a:ext cx="12175067" cy="289560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5400" b="1" dirty="0">
                <a:effectLst>
                  <a:outerShdw blurRad="38100" dist="38100" dir="2700000" algn="tl">
                    <a:srgbClr val="000000">
                      <a:alpha val="43137"/>
                    </a:srgbClr>
                  </a:outerShdw>
                </a:effectLst>
              </a:rPr>
              <a:t>(1 Cor. 10:12) So let the one who thinks he is standing be careful that he does not fall.</a:t>
            </a:r>
          </a:p>
        </p:txBody>
      </p:sp>
    </p:spTree>
    <p:extLst>
      <p:ext uri="{BB962C8B-B14F-4D97-AF65-F5344CB8AC3E}">
        <p14:creationId xmlns:p14="http://schemas.microsoft.com/office/powerpoint/2010/main" val="304462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2308324"/>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3. For if anyone thinks he is something when he is nothing, he deceives himself.</a:t>
            </a:r>
          </a:p>
        </p:txBody>
      </p:sp>
      <p:sp>
        <p:nvSpPr>
          <p:cNvPr id="6" name="Rectangle 5">
            <a:extLst>
              <a:ext uri="{FF2B5EF4-FFF2-40B4-BE49-F238E27FC236}">
                <a16:creationId xmlns:a16="http://schemas.microsoft.com/office/drawing/2014/main" xmlns="" id="{B5C5D8B3-BA2D-8741-AA72-53CC6C53E468}"/>
              </a:ext>
            </a:extLst>
          </p:cNvPr>
          <p:cNvSpPr/>
          <p:nvPr/>
        </p:nvSpPr>
        <p:spPr>
          <a:xfrm>
            <a:off x="16933" y="2523744"/>
            <a:ext cx="12175067" cy="4114127"/>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rPr>
              <a:t>(2 Cor. 10:12</a:t>
            </a:r>
            <a:r>
              <a:rPr lang="en-US" sz="5400" b="1" dirty="0">
                <a:solidFill>
                  <a:prstClr val="white"/>
                </a:solidFill>
                <a:effectLst>
                  <a:outerShdw blurRad="38100" dist="38100" dir="2700000" algn="tl">
                    <a:srgbClr val="000000">
                      <a:alpha val="43137"/>
                    </a:srgbClr>
                  </a:outerShdw>
                </a:effectLst>
              </a:rPr>
              <a:t>)…But when they measure themselves by themselves and compare themselves with themselves, they are without understanding.</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ndParaRPr>
          </a:p>
        </p:txBody>
      </p:sp>
    </p:spTree>
    <p:extLst>
      <p:ext uri="{BB962C8B-B14F-4D97-AF65-F5344CB8AC3E}">
        <p14:creationId xmlns:p14="http://schemas.microsoft.com/office/powerpoint/2010/main" val="469679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6001643"/>
          </a:xfrm>
          <a:prstGeom prst="rect">
            <a:avLst/>
          </a:prstGeom>
          <a:noFill/>
        </p:spPr>
        <p:txBody>
          <a:bodyPr wrap="square" rtlCol="0">
            <a:spAutoFit/>
          </a:bodyPr>
          <a:lstStyle/>
          <a:p>
            <a:pPr algn="ctr" defTabSz="457200">
              <a:lnSpc>
                <a:spcPct val="80000"/>
              </a:lnSpc>
            </a:pPr>
            <a:r>
              <a:rPr lang="en-US" sz="6000" dirty="0">
                <a:solidFill>
                  <a:prstClr val="white"/>
                </a:solidFill>
                <a:effectLst>
                  <a:outerShdw blurRad="38100" dist="38100" dir="2700000" algn="tl">
                    <a:srgbClr val="000000">
                      <a:alpha val="43137"/>
                    </a:srgbClr>
                  </a:outerShdw>
                </a:effectLst>
              </a:rPr>
              <a:t>4-5. Pay careful attention to your own work, for then you will get the satisfaction of a job well done, and you won’t need to compare yourself to anyone else. For we are each responsible for our own conduct.</a:t>
            </a:r>
          </a:p>
        </p:txBody>
      </p:sp>
    </p:spTree>
    <p:extLst>
      <p:ext uri="{BB962C8B-B14F-4D97-AF65-F5344CB8AC3E}">
        <p14:creationId xmlns:p14="http://schemas.microsoft.com/office/powerpoint/2010/main" val="194892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6001643"/>
          </a:xfrm>
          <a:prstGeom prst="rect">
            <a:avLst/>
          </a:prstGeom>
          <a:noFill/>
        </p:spPr>
        <p:txBody>
          <a:bodyPr wrap="square" rtlCol="0">
            <a:spAutoFit/>
          </a:bodyPr>
          <a:lstStyle/>
          <a:p>
            <a:pPr algn="ctr" defTabSz="457200">
              <a:lnSpc>
                <a:spcPct val="80000"/>
              </a:lnSpc>
            </a:pPr>
            <a:r>
              <a:rPr lang="en-US" sz="6000" dirty="0">
                <a:solidFill>
                  <a:prstClr val="white"/>
                </a:solidFill>
                <a:effectLst>
                  <a:outerShdw blurRad="38100" dist="38100" dir="2700000" algn="tl">
                    <a:srgbClr val="000000">
                      <a:alpha val="43137"/>
                    </a:srgbClr>
                  </a:outerShdw>
                </a:effectLst>
              </a:rPr>
              <a:t>4-5. </a:t>
            </a:r>
            <a:r>
              <a:rPr lang="en-US" sz="6000" u="sng" dirty="0">
                <a:solidFill>
                  <a:prstClr val="white"/>
                </a:solidFill>
                <a:effectLst>
                  <a:outerShdw blurRad="38100" dist="38100" dir="2700000" algn="tl">
                    <a:srgbClr val="000000">
                      <a:alpha val="43137"/>
                    </a:srgbClr>
                  </a:outerShdw>
                </a:effectLst>
              </a:rPr>
              <a:t>Pay careful attention to your own work</a:t>
            </a:r>
            <a:r>
              <a:rPr lang="en-US" sz="6000" dirty="0">
                <a:solidFill>
                  <a:schemeClr val="accent6">
                    <a:lumMod val="50000"/>
                  </a:schemeClr>
                </a:solidFill>
                <a:effectLst>
                  <a:outerShdw blurRad="38100" dist="38100" dir="2700000" algn="tl">
                    <a:srgbClr val="000000">
                      <a:alpha val="43137"/>
                    </a:srgbClr>
                  </a:outerShdw>
                </a:effectLst>
              </a:rPr>
              <a:t>, for then you will get the satisfaction of a job well done, and you won’t need to compare yourself to anyone else. For we are each responsible for our own conduct.</a:t>
            </a:r>
          </a:p>
        </p:txBody>
      </p:sp>
    </p:spTree>
    <p:extLst>
      <p:ext uri="{BB962C8B-B14F-4D97-AF65-F5344CB8AC3E}">
        <p14:creationId xmlns:p14="http://schemas.microsoft.com/office/powerpoint/2010/main" val="28274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xmlns="" id="{CCC67797-E6CB-A745-AE40-FA52A9F43122}"/>
              </a:ext>
            </a:extLst>
          </p:cNvPr>
          <p:cNvPicPr>
            <a:picLocks noChangeAspect="1"/>
          </p:cNvPicPr>
          <p:nvPr/>
        </p:nvPicPr>
        <p:blipFill rotWithShape="1">
          <a:blip r:embed="rId3" cstate="screen">
            <a:alphaModFix amt="35000"/>
            <a:grayscl/>
            <a:extLst>
              <a:ext uri="{28A0092B-C50C-407E-A947-70E740481C1C}">
                <a14:useLocalDpi xmlns:a14="http://schemas.microsoft.com/office/drawing/2010/main"/>
              </a:ext>
            </a:extLst>
          </a:blip>
          <a:srcRect/>
          <a:stretch/>
        </p:blipFill>
        <p:spPr>
          <a:xfrm>
            <a:off x="20" y="10"/>
            <a:ext cx="12191980" cy="6857990"/>
          </a:xfrm>
          <a:prstGeom prst="rect">
            <a:avLst/>
          </a:prstGeom>
          <a:solidFill>
            <a:schemeClr val="accent3">
              <a:lumMod val="75000"/>
            </a:schemeClr>
          </a:solidFill>
        </p:spPr>
      </p:pic>
      <p:sp>
        <p:nvSpPr>
          <p:cNvPr id="3" name="TextBox 2">
            <a:extLst>
              <a:ext uri="{FF2B5EF4-FFF2-40B4-BE49-F238E27FC236}">
                <a16:creationId xmlns:a16="http://schemas.microsoft.com/office/drawing/2014/main" xmlns="" id="{5D72DF83-92DE-D74C-9087-3BC5F6528A0B}"/>
              </a:ext>
            </a:extLst>
          </p:cNvPr>
          <p:cNvSpPr txBox="1"/>
          <p:nvPr/>
        </p:nvSpPr>
        <p:spPr>
          <a:xfrm>
            <a:off x="200025" y="294056"/>
            <a:ext cx="11791950" cy="1175706"/>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Galatians 5:25-26</a:t>
            </a:r>
            <a:endParaRPr kumimoji="0" lang="en-US" sz="72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xmlns="" id="{C26CA3BE-1C21-F443-89CB-9905415D55C2}"/>
              </a:ext>
            </a:extLst>
          </p:cNvPr>
          <p:cNvSpPr txBox="1"/>
          <p:nvPr/>
        </p:nvSpPr>
        <p:spPr>
          <a:xfrm>
            <a:off x="0" y="1624724"/>
            <a:ext cx="12191980" cy="507831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If we live by the Spirit</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let us also behave in accordance with the Spirit. Let us not become conceited, provoking one another, being jealous of one another.</a:t>
            </a:r>
            <a:endParaRPr kumimoji="0" lang="en-US" sz="6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4" name="Rounded Rectangle 3">
            <a:extLst>
              <a:ext uri="{FF2B5EF4-FFF2-40B4-BE49-F238E27FC236}">
                <a16:creationId xmlns:a16="http://schemas.microsoft.com/office/drawing/2014/main" xmlns="" id="{F0ADB05F-A545-D046-BBC7-C30AC7C55557}"/>
              </a:ext>
            </a:extLst>
          </p:cNvPr>
          <p:cNvSpPr/>
          <p:nvPr/>
        </p:nvSpPr>
        <p:spPr>
          <a:xfrm>
            <a:off x="4114800" y="2615184"/>
            <a:ext cx="7479792" cy="162763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effectLst>
                  <a:outerShdw blurRad="38100" dist="38100" dir="2700000" algn="tl">
                    <a:srgbClr val="000000">
                      <a:alpha val="43137"/>
                    </a:srgbClr>
                  </a:outerShdw>
                </a:effectLst>
              </a:rPr>
              <a:t>our perspective</a:t>
            </a:r>
          </a:p>
        </p:txBody>
      </p:sp>
    </p:spTree>
    <p:extLst>
      <p:ext uri="{BB962C8B-B14F-4D97-AF65-F5344CB8AC3E}">
        <p14:creationId xmlns:p14="http://schemas.microsoft.com/office/powerpoint/2010/main" val="395642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6001643"/>
          </a:xfrm>
          <a:prstGeom prst="rect">
            <a:avLst/>
          </a:prstGeom>
          <a:noFill/>
        </p:spPr>
        <p:txBody>
          <a:bodyPr wrap="square" rtlCol="0">
            <a:spAutoFit/>
          </a:bodyPr>
          <a:lstStyle/>
          <a:p>
            <a:pPr algn="ctr" defTabSz="457200">
              <a:lnSpc>
                <a:spcPct val="80000"/>
              </a:lnSpc>
            </a:pPr>
            <a:r>
              <a:rPr lang="en-US" sz="6000" dirty="0">
                <a:solidFill>
                  <a:prstClr val="white"/>
                </a:solidFill>
                <a:effectLst>
                  <a:outerShdw blurRad="38100" dist="38100" dir="2700000" algn="tl">
                    <a:srgbClr val="000000">
                      <a:alpha val="43137"/>
                    </a:srgbClr>
                  </a:outerShdw>
                </a:effectLst>
              </a:rPr>
              <a:t>4-5. </a:t>
            </a:r>
            <a:r>
              <a:rPr lang="en-US" sz="6000" dirty="0">
                <a:solidFill>
                  <a:schemeClr val="accent6">
                    <a:lumMod val="50000"/>
                  </a:schemeClr>
                </a:solidFill>
                <a:effectLst>
                  <a:outerShdw blurRad="38100" dist="38100" dir="2700000" algn="tl">
                    <a:srgbClr val="000000">
                      <a:alpha val="43137"/>
                    </a:srgbClr>
                  </a:outerShdw>
                </a:effectLst>
              </a:rPr>
              <a:t>Pay careful attention to your own work, for then you will get the satisfaction of a job well done, and </a:t>
            </a:r>
            <a:r>
              <a:rPr lang="en-US" sz="6000" u="sng" dirty="0">
                <a:solidFill>
                  <a:prstClr val="white"/>
                </a:solidFill>
                <a:effectLst>
                  <a:outerShdw blurRad="38100" dist="38100" dir="2700000" algn="tl">
                    <a:srgbClr val="000000">
                      <a:alpha val="43137"/>
                    </a:srgbClr>
                  </a:outerShdw>
                </a:effectLst>
              </a:rPr>
              <a:t>you won’t need to compare yourself to anyone else</a:t>
            </a:r>
            <a:r>
              <a:rPr lang="en-US" sz="6000" dirty="0">
                <a:solidFill>
                  <a:prstClr val="white"/>
                </a:solidFill>
                <a:effectLst>
                  <a:outerShdw blurRad="38100" dist="38100" dir="2700000" algn="tl">
                    <a:srgbClr val="000000">
                      <a:alpha val="43137"/>
                    </a:srgbClr>
                  </a:outerShdw>
                </a:effectLst>
              </a:rPr>
              <a:t>. </a:t>
            </a:r>
            <a:r>
              <a:rPr lang="en-US" sz="6000" dirty="0">
                <a:solidFill>
                  <a:schemeClr val="accent6">
                    <a:lumMod val="50000"/>
                  </a:schemeClr>
                </a:solidFill>
                <a:effectLst>
                  <a:outerShdw blurRad="38100" dist="38100" dir="2700000" algn="tl">
                    <a:srgbClr val="000000">
                      <a:alpha val="43137"/>
                    </a:srgbClr>
                  </a:outerShdw>
                </a:effectLst>
              </a:rPr>
              <a:t>For we are each responsible for our own conduct.</a:t>
            </a:r>
          </a:p>
        </p:txBody>
      </p:sp>
    </p:spTree>
    <p:extLst>
      <p:ext uri="{BB962C8B-B14F-4D97-AF65-F5344CB8AC3E}">
        <p14:creationId xmlns:p14="http://schemas.microsoft.com/office/powerpoint/2010/main" val="403850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3" name="Picture 2" descr="A picture containing person, person, suit, indoor&#10;&#10;Description automatically generated">
            <a:extLst>
              <a:ext uri="{FF2B5EF4-FFF2-40B4-BE49-F238E27FC236}">
                <a16:creationId xmlns:a16="http://schemas.microsoft.com/office/drawing/2014/main" xmlns="" id="{6865CF79-D22D-4141-9FAB-B6953EFACB6D}"/>
              </a:ext>
            </a:extLst>
          </p:cNvPr>
          <p:cNvPicPr>
            <a:picLocks noChangeAspect="1"/>
          </p:cNvPicPr>
          <p:nvPr/>
        </p:nvPicPr>
        <p:blipFill>
          <a:blip r:embed="rId3">
            <a:alphaModFix amt="50000"/>
          </a:blip>
          <a:stretch>
            <a:fillRect/>
          </a:stretch>
        </p:blipFill>
        <p:spPr>
          <a:xfrm>
            <a:off x="-438912" y="-621275"/>
            <a:ext cx="5175504" cy="7733649"/>
          </a:xfrm>
          <a:prstGeom prst="ellipse">
            <a:avLst/>
          </a:prstGeom>
          <a:effectLst>
            <a:softEdge rad="3175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6795707"/>
          </a:xfrm>
          <a:prstGeom prst="rect">
            <a:avLst/>
          </a:prstGeom>
          <a:noFill/>
        </p:spPr>
        <p:txBody>
          <a:bodyPr wrap="square" rtlCol="0">
            <a:spAutoFit/>
          </a:bodyPr>
          <a:lstStyle/>
          <a:p>
            <a:pPr lvl="0" algn="ctr">
              <a:lnSpc>
                <a:spcPct val="90000"/>
              </a:lnSpc>
            </a:pP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(Ken</a:t>
            </a:r>
            <a:r>
              <a:rPr kumimoji="0" lang="en-US" sz="4400" b="0"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a:t>
            </a:r>
            <a:r>
              <a:rPr lang="en-US" sz="4400" spc="-150" dirty="0">
                <a:solidFill>
                  <a:prstClr val="white"/>
                </a:solidFill>
                <a:effectLst>
                  <a:outerShdw blurRad="38100" dist="38100" dir="2700000" algn="tl">
                    <a:srgbClr val="000000">
                      <a:alpha val="43137"/>
                    </a:srgbClr>
                  </a:outerShdw>
                </a:effectLst>
              </a:rPr>
              <a:t>Blanchard) ﻿The need to compare and draw comfort from comparisons to others is a sign of false pride, insecurity, and fear of inadequacy. Seeking to learn from others and aspiring to emulate good role models are signs of a healthy state of humility in mind and heart…</a:t>
            </a:r>
          </a:p>
          <a:p>
            <a:pPr lvl="0" algn="ctr">
              <a:lnSpc>
                <a:spcPct val="90000"/>
              </a:lnSpc>
            </a:pPr>
            <a:endParaRPr lang="en-US" sz="4400" spc="-15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341329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3" name="Picture 2" descr="A picture containing person, person, suit, indoor&#10;&#10;Description automatically generated">
            <a:extLst>
              <a:ext uri="{FF2B5EF4-FFF2-40B4-BE49-F238E27FC236}">
                <a16:creationId xmlns:a16="http://schemas.microsoft.com/office/drawing/2014/main" xmlns="" id="{6865CF79-D22D-4141-9FAB-B6953EFACB6D}"/>
              </a:ext>
            </a:extLst>
          </p:cNvPr>
          <p:cNvPicPr>
            <a:picLocks noChangeAspect="1"/>
          </p:cNvPicPr>
          <p:nvPr/>
        </p:nvPicPr>
        <p:blipFill>
          <a:blip r:embed="rId3">
            <a:alphaModFix amt="50000"/>
          </a:blip>
          <a:stretch>
            <a:fillRect/>
          </a:stretch>
        </p:blipFill>
        <p:spPr>
          <a:xfrm>
            <a:off x="-438912" y="-621275"/>
            <a:ext cx="5175504" cy="7733649"/>
          </a:xfrm>
          <a:prstGeom prst="ellipse">
            <a:avLst/>
          </a:prstGeom>
          <a:effectLst>
            <a:softEdge rad="3175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6795707"/>
          </a:xfrm>
          <a:prstGeom prst="rect">
            <a:avLst/>
          </a:prstGeom>
          <a:noFill/>
        </p:spPr>
        <p:txBody>
          <a:bodyPr wrap="square" rtlCol="0">
            <a:spAutoFit/>
          </a:bodyPr>
          <a:lstStyle/>
          <a:p>
            <a:pPr lvl="0" algn="ctr">
              <a:lnSpc>
                <a:spcPct val="90000"/>
              </a:lnSpc>
            </a:pPr>
            <a:r>
              <a:rPr lang="en-US" sz="4400" spc="-150" dirty="0">
                <a:solidFill>
                  <a:prstClr val="white"/>
                </a:solidFill>
                <a:effectLst>
                  <a:outerShdw blurRad="38100" dist="38100" dir="2700000" algn="tl">
                    <a:srgbClr val="000000">
                      <a:alpha val="43137"/>
                    </a:srgbClr>
                  </a:outerShdw>
                </a:effectLst>
              </a:rPr>
              <a:t>… ﻿“A little friendly competition” rarely stays little or friendly when the leader makes the rewards for winning too great and the price of failure too high. When you seek to determine your level of self-worth and security by comparison with others, the end result is either complacency or anxiety…</a:t>
            </a:r>
            <a:endPar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72444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3" name="Picture 2" descr="A picture containing person, person, suit, indoor&#10;&#10;Description automatically generated">
            <a:extLst>
              <a:ext uri="{FF2B5EF4-FFF2-40B4-BE49-F238E27FC236}">
                <a16:creationId xmlns:a16="http://schemas.microsoft.com/office/drawing/2014/main" xmlns="" id="{6865CF79-D22D-4141-9FAB-B6953EFACB6D}"/>
              </a:ext>
            </a:extLst>
          </p:cNvPr>
          <p:cNvPicPr>
            <a:picLocks noChangeAspect="1"/>
          </p:cNvPicPr>
          <p:nvPr/>
        </p:nvPicPr>
        <p:blipFill>
          <a:blip r:embed="rId3">
            <a:alphaModFix amt="50000"/>
          </a:blip>
          <a:stretch>
            <a:fillRect/>
          </a:stretch>
        </p:blipFill>
        <p:spPr>
          <a:xfrm>
            <a:off x="-438912" y="-621275"/>
            <a:ext cx="5175504" cy="7733649"/>
          </a:xfrm>
          <a:prstGeom prst="ellipse">
            <a:avLst/>
          </a:prstGeom>
          <a:effectLst>
            <a:softEdge rad="3175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435811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﻿In a larger sense, it devalues the promises and provisions of God, who has already guaranteed your value and security based on His unconditional love. You are His beloved. </a:t>
            </a:r>
          </a:p>
        </p:txBody>
      </p:sp>
    </p:spTree>
    <p:extLst>
      <p:ext uri="{BB962C8B-B14F-4D97-AF65-F5344CB8AC3E}">
        <p14:creationId xmlns:p14="http://schemas.microsoft.com/office/powerpoint/2010/main" val="149362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6001643"/>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4-5. </a:t>
            </a:r>
            <a:r>
              <a:rPr kumimoji="0" lang="en-US" sz="6000" b="0" i="0" u="none" strike="noStrike" kern="1200" cap="none" spc="0" normalizeH="0" baseline="0" noProof="0" dirty="0">
                <a:ln>
                  <a:noFill/>
                </a:ln>
                <a:solidFill>
                  <a:srgbClr val="94A088">
                    <a:lumMod val="50000"/>
                  </a:srgbClr>
                </a:solidFill>
                <a:effectLst>
                  <a:outerShdw blurRad="38100" dist="38100" dir="2700000" algn="tl">
                    <a:srgbClr val="000000">
                      <a:alpha val="43137"/>
                    </a:srgbClr>
                  </a:outerShdw>
                </a:effectLst>
                <a:uLnTx/>
                <a:uFillTx/>
                <a:latin typeface="Century Gothic" panose="020B0502020202020204"/>
                <a:ea typeface="+mn-ea"/>
                <a:cs typeface="+mn-cs"/>
              </a:rPr>
              <a:t>Pay careful attention to your own work, for </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then you will get the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satisfaction</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of a job well done</a:t>
            </a:r>
            <a:r>
              <a:rPr kumimoji="0" lang="en-US" sz="6000" b="0"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Century Gothic" panose="020B0502020202020204"/>
                <a:ea typeface="+mn-ea"/>
                <a:cs typeface="+mn-cs"/>
              </a:rPr>
              <a:t>, and </a:t>
            </a:r>
            <a:r>
              <a:rPr kumimoji="0" lang="en-US" sz="6000" b="0" i="0"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Century Gothic" panose="020B0502020202020204"/>
                <a:ea typeface="+mn-ea"/>
                <a:cs typeface="+mn-cs"/>
              </a:rPr>
              <a:t>you won’t need to compare yourself to anyone else</a:t>
            </a:r>
            <a:r>
              <a:rPr kumimoji="0" lang="en-US" sz="6000" b="0"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Century Gothic" panose="020B0502020202020204"/>
                <a:ea typeface="+mn-ea"/>
                <a:cs typeface="+mn-cs"/>
              </a:rPr>
              <a:t>. For we are each responsible for our own conduct.</a:t>
            </a:r>
          </a:p>
        </p:txBody>
      </p:sp>
    </p:spTree>
    <p:extLst>
      <p:ext uri="{BB962C8B-B14F-4D97-AF65-F5344CB8AC3E}">
        <p14:creationId xmlns:p14="http://schemas.microsoft.com/office/powerpoint/2010/main" val="323400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6001643"/>
          </a:xfrm>
          <a:prstGeom prst="rect">
            <a:avLst/>
          </a:prstGeom>
          <a:noFill/>
        </p:spPr>
        <p:txBody>
          <a:bodyPr wrap="square" rtlCol="0">
            <a:spAutoFit/>
          </a:bodyPr>
          <a:lstStyle/>
          <a:p>
            <a:pPr lvl="0" algn="ctr" defTabSz="457200">
              <a:lnSpc>
                <a:spcPct val="80000"/>
              </a:lnSpc>
              <a:defRPr/>
            </a:pPr>
            <a:r>
              <a:rPr lang="en-US" sz="6000" dirty="0">
                <a:effectLst>
                  <a:outerShdw blurRad="38100" dist="38100" dir="2700000" algn="tl">
                    <a:srgbClr val="000000">
                      <a:alpha val="43137"/>
                    </a:srgbClr>
                  </a:outerShdw>
                </a:effectLst>
              </a:rPr>
              <a:t>4-5.</a:t>
            </a:r>
            <a:r>
              <a:rPr lang="en-US" sz="6000" dirty="0">
                <a:solidFill>
                  <a:schemeClr val="accent6">
                    <a:lumMod val="50000"/>
                  </a:schemeClr>
                </a:solidFill>
                <a:effectLst>
                  <a:outerShdw blurRad="38100" dist="38100" dir="2700000" algn="tl">
                    <a:srgbClr val="000000">
                      <a:alpha val="43137"/>
                    </a:srgbClr>
                  </a:outerShdw>
                </a:effectLst>
              </a:rPr>
              <a:t> Pay careful attention to your own work, for then you will get the satisfaction of a job well done, and you won’t need to compare yourself to anyone else. </a:t>
            </a:r>
            <a:r>
              <a:rPr lang="en-US" sz="6000" u="sng" dirty="0">
                <a:solidFill>
                  <a:prstClr val="white"/>
                </a:solidFill>
                <a:effectLst>
                  <a:outerShdw blurRad="38100" dist="38100" dir="2700000" algn="tl">
                    <a:srgbClr val="000000">
                      <a:alpha val="43137"/>
                    </a:srgbClr>
                  </a:outerShdw>
                </a:effectLst>
              </a:rPr>
              <a:t>For we are each responsible for our own conduct</a:t>
            </a:r>
            <a:r>
              <a:rPr lang="en-US" sz="6000" dirty="0">
                <a:solidFill>
                  <a:prstClr val="white"/>
                </a:solidFill>
                <a:effectLst>
                  <a:outerShdw blurRad="38100" dist="38100" dir="2700000" algn="tl">
                    <a:srgbClr val="000000">
                      <a:alpha val="43137"/>
                    </a:srgbClr>
                  </a:outerShdw>
                </a:effectLst>
              </a:rPr>
              <a:t>.</a:t>
            </a:r>
          </a:p>
        </p:txBody>
      </p:sp>
      <p:sp>
        <p:nvSpPr>
          <p:cNvPr id="7" name="Rounded Rectangle 6">
            <a:extLst>
              <a:ext uri="{FF2B5EF4-FFF2-40B4-BE49-F238E27FC236}">
                <a16:creationId xmlns:a16="http://schemas.microsoft.com/office/drawing/2014/main" xmlns="" id="{FB228143-5F7B-104A-B641-0431EB70DCD0}"/>
              </a:ext>
            </a:extLst>
          </p:cNvPr>
          <p:cNvSpPr/>
          <p:nvPr/>
        </p:nvSpPr>
        <p:spPr>
          <a:xfrm>
            <a:off x="192313" y="112081"/>
            <a:ext cx="11665857" cy="2224719"/>
          </a:xfrm>
          <a:prstGeom prst="round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600" dirty="0">
                <a:effectLst>
                  <a:outerShdw blurRad="38100" dist="38100" dir="2700000" algn="tl">
                    <a:srgbClr val="000000">
                      <a:alpha val="43137"/>
                    </a:srgbClr>
                  </a:outerShdw>
                </a:effectLst>
              </a:rPr>
              <a:t>We each have our </a:t>
            </a:r>
            <a:r>
              <a:rPr lang="en-US" sz="6600" i="1" dirty="0">
                <a:effectLst>
                  <a:outerShdw blurRad="38100" dist="38100" dir="2700000" algn="tl">
                    <a:srgbClr val="000000">
                      <a:alpha val="43137"/>
                    </a:srgbClr>
                  </a:outerShdw>
                </a:effectLst>
              </a:rPr>
              <a:t>own</a:t>
            </a:r>
            <a:r>
              <a:rPr lang="en-US" sz="6600" dirty="0">
                <a:effectLst>
                  <a:outerShdw blurRad="38100" dist="38100" dir="2700000" algn="tl">
                    <a:srgbClr val="000000">
                      <a:alpha val="43137"/>
                    </a:srgbClr>
                  </a:outerShdw>
                </a:effectLst>
              </a:rPr>
              <a:t> responsibilities</a:t>
            </a:r>
          </a:p>
        </p:txBody>
      </p:sp>
    </p:spTree>
    <p:extLst>
      <p:ext uri="{BB962C8B-B14F-4D97-AF65-F5344CB8AC3E}">
        <p14:creationId xmlns:p14="http://schemas.microsoft.com/office/powerpoint/2010/main" val="237148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6001643"/>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4-5.</a:t>
            </a:r>
            <a:r>
              <a:rPr kumimoji="0" lang="en-US" sz="6000" b="0" i="0" u="none" strike="noStrike" kern="1200" cap="none" spc="0" normalizeH="0" baseline="0" noProof="0" dirty="0">
                <a:ln>
                  <a:noFill/>
                </a:ln>
                <a:solidFill>
                  <a:srgbClr val="94A088">
                    <a:lumMod val="50000"/>
                  </a:srgbClr>
                </a:solidFill>
                <a:effectLst>
                  <a:outerShdw blurRad="38100" dist="38100" dir="2700000" algn="tl">
                    <a:srgbClr val="000000">
                      <a:alpha val="43137"/>
                    </a:srgbClr>
                  </a:outerShdw>
                </a:effectLst>
                <a:uLnTx/>
                <a:uFillTx/>
                <a:latin typeface="Century Gothic" panose="020B0502020202020204"/>
                <a:ea typeface="+mn-ea"/>
                <a:cs typeface="+mn-cs"/>
              </a:rPr>
              <a:t> Pay careful attention to your own work, for then you will get the satisfaction of a job well done, and you won’t need to compare yourself to anyone else.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For we are each responsible for our own conduct</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a:t>
            </a:r>
          </a:p>
        </p:txBody>
      </p:sp>
      <p:sp>
        <p:nvSpPr>
          <p:cNvPr id="6" name="Rectangle 5">
            <a:extLst>
              <a:ext uri="{FF2B5EF4-FFF2-40B4-BE49-F238E27FC236}">
                <a16:creationId xmlns:a16="http://schemas.microsoft.com/office/drawing/2014/main" xmlns="" id="{9F530A70-D219-C04C-91FD-80930427BBBA}"/>
              </a:ext>
            </a:extLst>
          </p:cNvPr>
          <p:cNvSpPr/>
          <p:nvPr/>
        </p:nvSpPr>
        <p:spPr>
          <a:xfrm>
            <a:off x="16933" y="0"/>
            <a:ext cx="12175067" cy="3918857"/>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(Prov. 21:25-26) What the sluggard desires will kill him, for his hands refuse to work. All day long he craves greedily, but </a:t>
            </a:r>
            <a:r>
              <a:rPr kumimoji="0" lang="en-US" sz="5400" b="1" i="0" u="sng" strike="noStrike" kern="1200" cap="none" spc="0" normalizeH="0" baseline="0" noProof="0" dirty="0">
                <a:ln>
                  <a:noFill/>
                </a:ln>
                <a:solidFill>
                  <a:srgbClr val="94A088">
                    <a:lumMod val="50000"/>
                  </a:srgbClr>
                </a:solidFill>
                <a:effectLst>
                  <a:outerShdw blurRad="38100" dist="38100" dir="2700000" algn="tl">
                    <a:srgbClr val="000000">
                      <a:alpha val="43137"/>
                    </a:srgbClr>
                  </a:outerShdw>
                </a:effectLst>
                <a:uLnTx/>
                <a:uFillTx/>
                <a:latin typeface="Century Gothic" panose="020B0502020202020204"/>
                <a:ea typeface="+mn-ea"/>
                <a:cs typeface="+mn-cs"/>
              </a:rPr>
              <a:t>the righteous gives and does not hold back</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a:t>
            </a:r>
          </a:p>
        </p:txBody>
      </p:sp>
    </p:spTree>
    <p:extLst>
      <p:ext uri="{BB962C8B-B14F-4D97-AF65-F5344CB8AC3E}">
        <p14:creationId xmlns:p14="http://schemas.microsoft.com/office/powerpoint/2010/main" val="103359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3046988"/>
          </a:xfrm>
          <a:prstGeom prst="rect">
            <a:avLst/>
          </a:prstGeom>
          <a:noFill/>
        </p:spPr>
        <p:txBody>
          <a:bodyPr wrap="square" rtlCol="0">
            <a:spAutoFit/>
          </a:bodyPr>
          <a:lstStyle/>
          <a:p>
            <a:pPr algn="ctr" defTabSz="457200">
              <a:lnSpc>
                <a:spcPct val="80000"/>
              </a:lnSpc>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6</a:t>
            </a:r>
            <a:r>
              <a:rPr lang="en-US" sz="6000" dirty="0">
                <a:solidFill>
                  <a:prstClr val="white"/>
                </a:solidFill>
                <a:effectLst>
                  <a:outerShdw blurRad="38100" dist="38100" dir="2700000" algn="tl">
                    <a:srgbClr val="000000">
                      <a:alpha val="43137"/>
                    </a:srgbClr>
                  </a:outerShdw>
                </a:effectLst>
              </a:rPr>
              <a:t>. Now the one who receives instruction in the word must share all good things with the one who teaches it.</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35082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3046988"/>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6. Now the one who receives instruction in the word must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share all good things</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with the one who teaches it.</a:t>
            </a:r>
          </a:p>
        </p:txBody>
      </p:sp>
      <p:sp>
        <p:nvSpPr>
          <p:cNvPr id="6" name="Rounded Rectangle 5">
            <a:extLst>
              <a:ext uri="{FF2B5EF4-FFF2-40B4-BE49-F238E27FC236}">
                <a16:creationId xmlns:a16="http://schemas.microsoft.com/office/drawing/2014/main" xmlns="" id="{1D5B44A9-5D3E-BC46-9E2D-F3DBEEBA035B}"/>
              </a:ext>
            </a:extLst>
          </p:cNvPr>
          <p:cNvSpPr/>
          <p:nvPr/>
        </p:nvSpPr>
        <p:spPr>
          <a:xfrm>
            <a:off x="1287780" y="3438874"/>
            <a:ext cx="9616440" cy="2798064"/>
          </a:xfrm>
          <a:prstGeom prst="round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God will call certain people to work for him </a:t>
            </a:r>
            <a:r>
              <a:rPr kumimoji="0" lang="en-US" sz="6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exclusively</a:t>
            </a:r>
            <a:r>
              <a:rPr kumimoji="0" lang="en-US" sz="6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a:t>
            </a:r>
          </a:p>
        </p:txBody>
      </p:sp>
    </p:spTree>
    <p:extLst>
      <p:ext uri="{BB962C8B-B14F-4D97-AF65-F5344CB8AC3E}">
        <p14:creationId xmlns:p14="http://schemas.microsoft.com/office/powerpoint/2010/main" val="22229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410712"/>
          </a:xfrm>
          <a:prstGeom prst="rect">
            <a:avLst/>
          </a:prstGeom>
          <a:noFill/>
        </p:spPr>
        <p:txBody>
          <a:bodyPr wrap="square" rtlCol="0">
            <a:spAutoFit/>
          </a:bodyPr>
          <a:lstStyle/>
          <a:p>
            <a:pPr algn="ctr" defTabSz="457200">
              <a:lnSpc>
                <a:spcPct val="80000"/>
              </a:lnSpc>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7-8</a:t>
            </a:r>
            <a:r>
              <a:rPr lang="en-US" sz="5400" dirty="0">
                <a:solidFill>
                  <a:prstClr val="white"/>
                </a:solidFill>
                <a:effectLst>
                  <a:outerShdw blurRad="38100" dist="38100" dir="2700000" algn="tl">
                    <a:srgbClr val="000000">
                      <a:alpha val="43137"/>
                    </a:srgbClr>
                  </a:outerShdw>
                </a:effectLst>
              </a:rPr>
              <a:t>. Do not be deceived. God will not be made a fool. For a person will reap what he sows, because the person who sows to his own flesh will reap corruption from the flesh, but the one who sows to the Spirit will reap eternal life from the Spirit.</a:t>
            </a:r>
            <a:endPar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421266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xmlns="" id="{CCC67797-E6CB-A745-AE40-FA52A9F43122}"/>
              </a:ext>
            </a:extLst>
          </p:cNvPr>
          <p:cNvPicPr>
            <a:picLocks noChangeAspect="1"/>
          </p:cNvPicPr>
          <p:nvPr/>
        </p:nvPicPr>
        <p:blipFill rotWithShape="1">
          <a:blip r:embed="rId3" cstate="screen">
            <a:alphaModFix amt="35000"/>
            <a:grayscl/>
            <a:extLst>
              <a:ext uri="{28A0092B-C50C-407E-A947-70E740481C1C}">
                <a14:useLocalDpi xmlns:a14="http://schemas.microsoft.com/office/drawing/2010/main"/>
              </a:ext>
            </a:extLst>
          </a:blip>
          <a:srcRect/>
          <a:stretch/>
        </p:blipFill>
        <p:spPr>
          <a:xfrm>
            <a:off x="20" y="10"/>
            <a:ext cx="12191980" cy="6857990"/>
          </a:xfrm>
          <a:prstGeom prst="rect">
            <a:avLst/>
          </a:prstGeom>
          <a:solidFill>
            <a:schemeClr val="accent3">
              <a:lumMod val="75000"/>
            </a:schemeClr>
          </a:solidFill>
        </p:spPr>
      </p:pic>
      <p:sp>
        <p:nvSpPr>
          <p:cNvPr id="3" name="TextBox 2">
            <a:extLst>
              <a:ext uri="{FF2B5EF4-FFF2-40B4-BE49-F238E27FC236}">
                <a16:creationId xmlns:a16="http://schemas.microsoft.com/office/drawing/2014/main" xmlns="" id="{5D72DF83-92DE-D74C-9087-3BC5F6528A0B}"/>
              </a:ext>
            </a:extLst>
          </p:cNvPr>
          <p:cNvSpPr txBox="1"/>
          <p:nvPr/>
        </p:nvSpPr>
        <p:spPr>
          <a:xfrm>
            <a:off x="200025" y="294056"/>
            <a:ext cx="11791950" cy="1175706"/>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Galatians 5:25-26</a:t>
            </a:r>
            <a:endParaRPr kumimoji="0" lang="en-US" sz="72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xmlns="" id="{C26CA3BE-1C21-F443-89CB-9905415D55C2}"/>
              </a:ext>
            </a:extLst>
          </p:cNvPr>
          <p:cNvSpPr txBox="1"/>
          <p:nvPr/>
        </p:nvSpPr>
        <p:spPr>
          <a:xfrm>
            <a:off x="0" y="1624724"/>
            <a:ext cx="12191980" cy="507831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If we live by the Spirit</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let us also behave in accordance with the Spirit</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Let us not become conceited, provoking one another, being jealous of one another.</a:t>
            </a:r>
            <a:endParaRPr kumimoji="0" lang="en-US" sz="6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6" name="Rounded Rectangle 5">
            <a:extLst>
              <a:ext uri="{FF2B5EF4-FFF2-40B4-BE49-F238E27FC236}">
                <a16:creationId xmlns:a16="http://schemas.microsoft.com/office/drawing/2014/main" xmlns="" id="{07659DC2-34AD-4946-A242-BED2D41D1DE5}"/>
              </a:ext>
            </a:extLst>
          </p:cNvPr>
          <p:cNvSpPr/>
          <p:nvPr/>
        </p:nvSpPr>
        <p:spPr>
          <a:xfrm>
            <a:off x="4645151" y="3429000"/>
            <a:ext cx="6560439" cy="162763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effectLst>
                  <a:outerShdw blurRad="38100" dist="38100" dir="2700000" algn="tl">
                    <a:srgbClr val="000000">
                      <a:alpha val="43137"/>
                    </a:srgbClr>
                  </a:outerShdw>
                </a:effectLst>
              </a:rPr>
              <a:t>our actions</a:t>
            </a:r>
          </a:p>
        </p:txBody>
      </p:sp>
      <p:sp>
        <p:nvSpPr>
          <p:cNvPr id="4" name="Rounded Rectangle 3">
            <a:extLst>
              <a:ext uri="{FF2B5EF4-FFF2-40B4-BE49-F238E27FC236}">
                <a16:creationId xmlns:a16="http://schemas.microsoft.com/office/drawing/2014/main" xmlns="" id="{A910BE3B-8B24-6946-9B0E-F71B5322C03B}"/>
              </a:ext>
            </a:extLst>
          </p:cNvPr>
          <p:cNvSpPr/>
          <p:nvPr/>
        </p:nvSpPr>
        <p:spPr>
          <a:xfrm>
            <a:off x="2047113" y="158813"/>
            <a:ext cx="8468487" cy="2621895"/>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7200" dirty="0">
                <a:effectLst>
                  <a:outerShdw blurRad="38100" dist="38100" dir="2700000" algn="tl">
                    <a:srgbClr val="000000">
                      <a:alpha val="43137"/>
                    </a:srgbClr>
                  </a:outerShdw>
                </a:effectLst>
              </a:rPr>
              <a:t>both amount to an </a:t>
            </a:r>
            <a:r>
              <a:rPr lang="en-US" sz="7200" i="1" dirty="0">
                <a:effectLst>
                  <a:outerShdw blurRad="38100" dist="38100" dir="2700000" algn="tl">
                    <a:srgbClr val="000000">
                      <a:alpha val="43137"/>
                    </a:srgbClr>
                  </a:outerShdw>
                </a:effectLst>
              </a:rPr>
              <a:t>others focus</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375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410712"/>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7-8. Do not be deceived. God will not be made a fool. For a person will reap what he sows</a:t>
            </a:r>
            <a:r>
              <a:rPr kumimoji="0" lang="en-US" sz="5400" b="0"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Century Gothic" panose="020B0502020202020204"/>
                <a:ea typeface="+mn-ea"/>
                <a:cs typeface="+mn-cs"/>
              </a:rPr>
              <a:t>, because the person who sows to his own flesh will reap corruption from the flesh, but the one who sows to the Spirit will reap eternal life from the Spirit.</a:t>
            </a:r>
          </a:p>
        </p:txBody>
      </p:sp>
      <p:sp>
        <p:nvSpPr>
          <p:cNvPr id="6" name="Rounded Rectangle 5">
            <a:extLst>
              <a:ext uri="{FF2B5EF4-FFF2-40B4-BE49-F238E27FC236}">
                <a16:creationId xmlns:a16="http://schemas.microsoft.com/office/drawing/2014/main" xmlns="" id="{384C8829-1194-924D-A07A-BB10D76783D8}"/>
              </a:ext>
            </a:extLst>
          </p:cNvPr>
          <p:cNvSpPr/>
          <p:nvPr/>
        </p:nvSpPr>
        <p:spPr>
          <a:xfrm>
            <a:off x="3497942" y="2543913"/>
            <a:ext cx="7711077" cy="2216481"/>
          </a:xfrm>
          <a:prstGeom prst="round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800" dirty="0">
                <a:effectLst>
                  <a:outerShdw blurRad="38100" dist="38100" dir="2700000" algn="tl">
                    <a:srgbClr val="000000">
                      <a:alpha val="43137"/>
                    </a:srgbClr>
                  </a:outerShdw>
                </a:effectLst>
              </a:rPr>
              <a:t>Sounds like angry retribution!</a:t>
            </a:r>
          </a:p>
        </p:txBody>
      </p:sp>
    </p:spTree>
    <p:extLst>
      <p:ext uri="{BB962C8B-B14F-4D97-AF65-F5344CB8AC3E}">
        <p14:creationId xmlns:p14="http://schemas.microsoft.com/office/powerpoint/2010/main" val="201394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410712"/>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7-8. </a:t>
            </a:r>
            <a:r>
              <a:rPr kumimoji="0" lang="en-US" sz="5400" b="0"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Century Gothic" panose="020B0502020202020204"/>
                <a:ea typeface="+mn-ea"/>
                <a:cs typeface="+mn-cs"/>
              </a:rPr>
              <a:t>Do not be deceived. God will not be made a fool. </a:t>
            </a:r>
            <a:r>
              <a:rPr kumimoji="0" lang="en-US" sz="540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For a person will </a:t>
            </a:r>
            <a:r>
              <a:rPr kumimoji="0" lang="en-US" sz="54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reap what he sows</a:t>
            </a:r>
            <a:r>
              <a:rPr kumimoji="0" lang="en-US" sz="5400" b="0"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Century Gothic" panose="020B0502020202020204"/>
                <a:ea typeface="+mn-ea"/>
                <a:cs typeface="+mn-cs"/>
              </a:rPr>
              <a:t>, because the person who sows to his own flesh will reap corruption from the flesh, but the one who sows to the Spirit will reap eternal life from the Spirit.</a:t>
            </a:r>
          </a:p>
        </p:txBody>
      </p:sp>
    </p:spTree>
    <p:extLst>
      <p:ext uri="{BB962C8B-B14F-4D97-AF65-F5344CB8AC3E}">
        <p14:creationId xmlns:p14="http://schemas.microsoft.com/office/powerpoint/2010/main" val="7200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410712"/>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7-8. </a:t>
            </a:r>
            <a:r>
              <a:rPr kumimoji="0" lang="en-US" sz="5400" b="0"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Century Gothic" panose="020B0502020202020204"/>
                <a:ea typeface="+mn-ea"/>
                <a:cs typeface="+mn-cs"/>
              </a:rPr>
              <a:t>Do not be deceived. God will not be made a fool. For a person will reap what he sows, because </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the person who sows to his own flesh will reap </a:t>
            </a:r>
            <a:r>
              <a:rPr kumimoji="0" lang="en-US" sz="54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corruption</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from the flesh</a:t>
            </a:r>
            <a:r>
              <a:rPr kumimoji="0" lang="en-US" sz="5400" b="0"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Century Gothic" panose="020B0502020202020204"/>
                <a:ea typeface="+mn-ea"/>
                <a:cs typeface="+mn-cs"/>
              </a:rPr>
              <a:t>, but the one who sows to the Spirit will reap eternal life from the Spirit.</a:t>
            </a:r>
          </a:p>
        </p:txBody>
      </p:sp>
    </p:spTree>
    <p:extLst>
      <p:ext uri="{BB962C8B-B14F-4D97-AF65-F5344CB8AC3E}">
        <p14:creationId xmlns:p14="http://schemas.microsoft.com/office/powerpoint/2010/main" val="40294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xmlns="" id="{CCC67797-E6CB-A745-AE40-FA52A9F43122}"/>
              </a:ext>
            </a:extLst>
          </p:cNvPr>
          <p:cNvPicPr>
            <a:picLocks noChangeAspect="1"/>
          </p:cNvPicPr>
          <p:nvPr/>
        </p:nvPicPr>
        <p:blipFill rotWithShape="1">
          <a:blip r:embed="rId3" cstate="screen">
            <a:alphaModFix amt="35000"/>
            <a:grayscl/>
            <a:extLst>
              <a:ext uri="{28A0092B-C50C-407E-A947-70E740481C1C}">
                <a14:useLocalDpi xmlns:a14="http://schemas.microsoft.com/office/drawing/2010/main"/>
              </a:ext>
            </a:extLst>
          </a:blip>
          <a:srcRect/>
          <a:stretch/>
        </p:blipFill>
        <p:spPr>
          <a:xfrm>
            <a:off x="20" y="10"/>
            <a:ext cx="12191980" cy="6857990"/>
          </a:xfrm>
          <a:prstGeom prst="rect">
            <a:avLst/>
          </a:prstGeom>
          <a:solidFill>
            <a:schemeClr val="accent3">
              <a:lumMod val="75000"/>
            </a:schemeClr>
          </a:solidFill>
        </p:spPr>
      </p:pic>
      <p:sp>
        <p:nvSpPr>
          <p:cNvPr id="3" name="TextBox 2">
            <a:extLst>
              <a:ext uri="{FF2B5EF4-FFF2-40B4-BE49-F238E27FC236}">
                <a16:creationId xmlns:a16="http://schemas.microsoft.com/office/drawing/2014/main" xmlns="" id="{5D72DF83-92DE-D74C-9087-3BC5F6528A0B}"/>
              </a:ext>
            </a:extLst>
          </p:cNvPr>
          <p:cNvSpPr txBox="1"/>
          <p:nvPr/>
        </p:nvSpPr>
        <p:spPr>
          <a:xfrm>
            <a:off x="200025" y="148916"/>
            <a:ext cx="11791950" cy="1175706"/>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Matthew 6:19-21</a:t>
            </a:r>
            <a:endParaRPr kumimoji="0" lang="en-US" sz="72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xmlns="" id="{C26CA3BE-1C21-F443-89CB-9905415D55C2}"/>
              </a:ext>
            </a:extLst>
          </p:cNvPr>
          <p:cNvSpPr txBox="1"/>
          <p:nvPr/>
        </p:nvSpPr>
        <p:spPr>
          <a:xfrm>
            <a:off x="0" y="1290911"/>
            <a:ext cx="12191980" cy="5410712"/>
          </a:xfrm>
          <a:prstGeom prst="rect">
            <a:avLst/>
          </a:prstGeom>
          <a:noFill/>
        </p:spPr>
        <p:txBody>
          <a:bodyPr wrap="square" rtlCol="0">
            <a:spAutoFit/>
          </a:bodyPr>
          <a:lstStyle/>
          <a:p>
            <a:pPr lvl="0" algn="ctr">
              <a:lnSpc>
                <a:spcPct val="90000"/>
              </a:lnSpc>
              <a:defRPr/>
            </a:pPr>
            <a:r>
              <a:rPr lang="en-US" sz="4800" dirty="0">
                <a:solidFill>
                  <a:prstClr val="white"/>
                </a:solidFill>
                <a:effectLst>
                  <a:outerShdw blurRad="38100" dist="38100" dir="2700000" algn="tl">
                    <a:srgbClr val="000000">
                      <a:alpha val="43137"/>
                    </a:srgbClr>
                  </a:outerShdw>
                </a:effectLst>
              </a:rPr>
              <a:t>“Do not accumulate for yourselves treasures on earth, where moth and rust destroy and where thieves break in and steal. But accumulate for yourselves treasures in heaven, where moth and rust do not destroy, and thieves do not break in and steal. For where your treasure is, there your heart will be also.”</a:t>
            </a:r>
          </a:p>
        </p:txBody>
      </p:sp>
    </p:spTree>
    <p:extLst>
      <p:ext uri="{BB962C8B-B14F-4D97-AF65-F5344CB8AC3E}">
        <p14:creationId xmlns:p14="http://schemas.microsoft.com/office/powerpoint/2010/main" val="4038397442"/>
      </p:ext>
    </p:extLst>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410712"/>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7-8.</a:t>
            </a:r>
            <a:r>
              <a:rPr kumimoji="0" lang="en-US" sz="5400" b="0"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Century Gothic" panose="020B0502020202020204"/>
                <a:ea typeface="+mn-ea"/>
                <a:cs typeface="+mn-cs"/>
              </a:rPr>
              <a:t> Do not be deceived. God will not be made a fool. For a person will reap what he sows, because the person who sows to his own flesh will reap corruption from the flesh, but </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the one who sows to the Spirit will </a:t>
            </a:r>
            <a:r>
              <a:rPr kumimoji="0" lang="en-US" sz="54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reap eternal life</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from the Spirit.</a:t>
            </a:r>
          </a:p>
        </p:txBody>
      </p:sp>
      <p:sp>
        <p:nvSpPr>
          <p:cNvPr id="6" name="Rounded Rectangle 5">
            <a:extLst>
              <a:ext uri="{FF2B5EF4-FFF2-40B4-BE49-F238E27FC236}">
                <a16:creationId xmlns:a16="http://schemas.microsoft.com/office/drawing/2014/main" xmlns="" id="{D55E51D6-E9AB-714A-B777-B0C8E0701983}"/>
              </a:ext>
            </a:extLst>
          </p:cNvPr>
          <p:cNvSpPr/>
          <p:nvPr/>
        </p:nvSpPr>
        <p:spPr>
          <a:xfrm>
            <a:off x="2240461" y="1055402"/>
            <a:ext cx="7711077" cy="2216481"/>
          </a:xfrm>
          <a:prstGeom prst="round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800" dirty="0">
                <a:effectLst>
                  <a:outerShdw blurRad="38100" dist="38100" dir="2700000" algn="tl">
                    <a:srgbClr val="000000">
                      <a:alpha val="43137"/>
                    </a:srgbClr>
                  </a:outerShdw>
                </a:effectLst>
              </a:rPr>
              <a:t>You </a:t>
            </a:r>
            <a:r>
              <a:rPr lang="en-US" sz="6800" i="1" u="sng" dirty="0">
                <a:effectLst>
                  <a:outerShdw blurRad="38100" dist="38100" dir="2700000" algn="tl">
                    <a:srgbClr val="000000">
                      <a:alpha val="43137"/>
                    </a:srgbClr>
                  </a:outerShdw>
                </a:effectLst>
              </a:rPr>
              <a:t>and</a:t>
            </a:r>
            <a:r>
              <a:rPr lang="en-US" sz="6800" dirty="0">
                <a:effectLst>
                  <a:outerShdw blurRad="38100" dist="38100" dir="2700000" algn="tl">
                    <a:srgbClr val="000000">
                      <a:alpha val="43137"/>
                    </a:srgbClr>
                  </a:outerShdw>
                </a:effectLst>
              </a:rPr>
              <a:t> others benefit!</a:t>
            </a:r>
          </a:p>
        </p:txBody>
      </p:sp>
    </p:spTree>
    <p:extLst>
      <p:ext uri="{BB962C8B-B14F-4D97-AF65-F5344CB8AC3E}">
        <p14:creationId xmlns:p14="http://schemas.microsoft.com/office/powerpoint/2010/main" val="9196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2308324"/>
          </a:xfrm>
          <a:prstGeom prst="rect">
            <a:avLst/>
          </a:prstGeom>
          <a:noFill/>
        </p:spPr>
        <p:txBody>
          <a:bodyPr wrap="square" rtlCol="0">
            <a:spAutoFit/>
          </a:bodyPr>
          <a:lstStyle/>
          <a:p>
            <a:pPr algn="ctr" defTabSz="457200">
              <a:lnSpc>
                <a:spcPct val="80000"/>
              </a:lnSpc>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9</a:t>
            </a:r>
            <a:r>
              <a:rPr lang="en-US" sz="6000" dirty="0">
                <a:solidFill>
                  <a:prstClr val="white"/>
                </a:solidFill>
                <a:effectLst>
                  <a:outerShdw blurRad="38100" dist="38100" dir="2700000" algn="tl">
                    <a:srgbClr val="000000">
                      <a:alpha val="43137"/>
                    </a:srgbClr>
                  </a:outerShdw>
                </a:effectLst>
              </a:rPr>
              <a:t>. So we must not grow weary in doing good, for in due time we will reap, if we do not give up.</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317018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2308324"/>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9. So we must not grow weary in doing good, for in due time we will reap, if we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do not give up</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a:t>
            </a:r>
          </a:p>
        </p:txBody>
      </p:sp>
      <p:sp>
        <p:nvSpPr>
          <p:cNvPr id="6" name="Rounded Rectangle 5">
            <a:extLst>
              <a:ext uri="{FF2B5EF4-FFF2-40B4-BE49-F238E27FC236}">
                <a16:creationId xmlns:a16="http://schemas.microsoft.com/office/drawing/2014/main" xmlns="" id="{E8A3C410-D1EF-2543-A49F-CF9A111AC0A8}"/>
              </a:ext>
            </a:extLst>
          </p:cNvPr>
          <p:cNvSpPr/>
          <p:nvPr/>
        </p:nvSpPr>
        <p:spPr>
          <a:xfrm>
            <a:off x="689428" y="3049550"/>
            <a:ext cx="10813143" cy="2216481"/>
          </a:xfrm>
          <a:prstGeom prst="round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800" dirty="0">
                <a:effectLst>
                  <a:outerShdw blurRad="38100" dist="38100" dir="2700000" algn="tl">
                    <a:srgbClr val="000000">
                      <a:alpha val="43137"/>
                    </a:srgbClr>
                  </a:outerShdw>
                </a:effectLst>
              </a:rPr>
              <a:t>This kind of fellowship is worth fighting for!</a:t>
            </a:r>
          </a:p>
        </p:txBody>
      </p:sp>
    </p:spTree>
    <p:extLst>
      <p:ext uri="{BB962C8B-B14F-4D97-AF65-F5344CB8AC3E}">
        <p14:creationId xmlns:p14="http://schemas.microsoft.com/office/powerpoint/2010/main" val="168475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3785652"/>
          </a:xfrm>
          <a:prstGeom prst="rect">
            <a:avLst/>
          </a:prstGeom>
          <a:noFill/>
        </p:spPr>
        <p:txBody>
          <a:bodyPr wrap="square" rtlCol="0">
            <a:spAutoFit/>
          </a:bodyPr>
          <a:lstStyle/>
          <a:p>
            <a:pPr algn="ctr" defTabSz="457200">
              <a:lnSpc>
                <a:spcPct val="80000"/>
              </a:lnSpc>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10</a:t>
            </a:r>
            <a:r>
              <a:rPr lang="en-US" sz="6000" dirty="0">
                <a:solidFill>
                  <a:prstClr val="white"/>
                </a:solidFill>
                <a:effectLst>
                  <a:outerShdw blurRad="38100" dist="38100" dir="2700000" algn="tl">
                    <a:srgbClr val="000000">
                      <a:alpha val="43137"/>
                    </a:srgbClr>
                  </a:outerShdw>
                </a:effectLst>
              </a:rPr>
              <a:t>. So then, </a:t>
            </a:r>
            <a:r>
              <a:rPr lang="en-US" sz="6000" u="sng" dirty="0">
                <a:solidFill>
                  <a:prstClr val="white"/>
                </a:solidFill>
                <a:effectLst>
                  <a:outerShdw blurRad="38100" dist="38100" dir="2700000" algn="tl">
                    <a:srgbClr val="000000">
                      <a:alpha val="43137"/>
                    </a:srgbClr>
                  </a:outerShdw>
                </a:effectLst>
              </a:rPr>
              <a:t>whenever we have an opportunity</a:t>
            </a:r>
            <a:r>
              <a:rPr lang="en-US" sz="6000" dirty="0">
                <a:solidFill>
                  <a:prstClr val="white"/>
                </a:solidFill>
                <a:effectLst>
                  <a:outerShdw blurRad="38100" dist="38100" dir="2700000" algn="tl">
                    <a:srgbClr val="000000">
                      <a:alpha val="43137"/>
                    </a:srgbClr>
                  </a:outerShdw>
                </a:effectLst>
              </a:rPr>
              <a:t>, let us do good to all people, and especially to those who belong to the family of faith.</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xmlns="" id="{B069EBCD-269C-884F-9D2F-51D70EA26E0A}"/>
              </a:ext>
            </a:extLst>
          </p:cNvPr>
          <p:cNvSpPr/>
          <p:nvPr/>
        </p:nvSpPr>
        <p:spPr>
          <a:xfrm>
            <a:off x="16933" y="2939143"/>
            <a:ext cx="12175067" cy="3918857"/>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(Eph. 5:15-16)</a:t>
            </a:r>
            <a:r>
              <a:rPr lang="en-US" sz="5400" b="1" dirty="0">
                <a:solidFill>
                  <a:prstClr val="white"/>
                </a:solidFill>
                <a:effectLst>
                  <a:outerShdw blurRad="38100" dist="38100" dir="2700000" algn="tl">
                    <a:srgbClr val="000000">
                      <a:alpha val="43137"/>
                    </a:srgbClr>
                  </a:outerShdw>
                </a:effectLst>
              </a:rPr>
              <a:t> Therefore be very careful how you live—not as unwise but as wise, </a:t>
            </a:r>
            <a:r>
              <a:rPr lang="en-US" sz="5400" b="1" u="sng" dirty="0">
                <a:solidFill>
                  <a:schemeClr val="accent6">
                    <a:lumMod val="50000"/>
                  </a:schemeClr>
                </a:solidFill>
                <a:effectLst>
                  <a:outerShdw blurRad="38100" dist="38100" dir="2700000" algn="tl">
                    <a:srgbClr val="000000">
                      <a:alpha val="43137"/>
                    </a:srgbClr>
                  </a:outerShdw>
                </a:effectLst>
              </a:rPr>
              <a:t>taking advantage of every opportunity</a:t>
            </a:r>
            <a:r>
              <a:rPr lang="en-US" sz="5400" b="1" dirty="0">
                <a:solidFill>
                  <a:prstClr val="white"/>
                </a:solidFill>
                <a:effectLst>
                  <a:outerShdw blurRad="38100" dist="38100" dir="2700000" algn="tl">
                    <a:srgbClr val="000000">
                      <a:alpha val="43137"/>
                    </a:srgbClr>
                  </a:outerShdw>
                </a:effectLst>
              </a:rPr>
              <a:t>, because the days are evil.</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184888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ve, plane, laying, bird&#10;&#10;Description automatically generated">
            <a:extLst>
              <a:ext uri="{FF2B5EF4-FFF2-40B4-BE49-F238E27FC236}">
                <a16:creationId xmlns:a16="http://schemas.microsoft.com/office/drawing/2014/main" xmlns="" id="{4CA1BE65-0991-1B40-A71D-66604FB7F23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7" name="Picture 6" descr="A picture containing table, indoor, sitting, cup&#10;&#10;Description automatically generated">
            <a:extLst>
              <a:ext uri="{FF2B5EF4-FFF2-40B4-BE49-F238E27FC236}">
                <a16:creationId xmlns:a16="http://schemas.microsoft.com/office/drawing/2014/main" xmlns="" id="{19E50886-4D96-E043-A8C3-B5DD89CEC8E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a:xfrm>
            <a:off x="5701037" y="-1"/>
            <a:ext cx="7128913" cy="6853457"/>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ffectLst>
            <a:softEdge rad="317500"/>
          </a:effectLst>
        </p:spPr>
      </p:pic>
      <p:sp>
        <p:nvSpPr>
          <p:cNvPr id="8" name="TextBox 7">
            <a:extLst>
              <a:ext uri="{FF2B5EF4-FFF2-40B4-BE49-F238E27FC236}">
                <a16:creationId xmlns:a16="http://schemas.microsoft.com/office/drawing/2014/main" xmlns="" id="{13A165F7-E00F-104A-920A-C64C59335FE9}"/>
              </a:ext>
            </a:extLst>
          </p:cNvPr>
          <p:cNvSpPr txBox="1"/>
          <p:nvPr/>
        </p:nvSpPr>
        <p:spPr>
          <a:xfrm>
            <a:off x="228902" y="741707"/>
            <a:ext cx="5867098" cy="3507883"/>
          </a:xfrm>
          <a:prstGeom prst="rect">
            <a:avLst/>
          </a:prstGeom>
          <a:noFill/>
        </p:spPr>
        <p:txBody>
          <a:bodyPr wrap="square" rtlCol="0">
            <a:spAutoFit/>
          </a:bodyPr>
          <a:lstStyle/>
          <a:p>
            <a:pPr algn="ctr">
              <a:lnSpc>
                <a:spcPct val="80000"/>
              </a:lnSpc>
            </a:pPr>
            <a:r>
              <a:rPr lang="en-US" sz="6600" dirty="0">
                <a:latin typeface="Chalkboard" panose="03050602040202020205" pitchFamily="66" charset="77"/>
              </a:rPr>
              <a:t>Interested in learning more?</a:t>
            </a:r>
          </a:p>
          <a:p>
            <a:pPr algn="ctr">
              <a:lnSpc>
                <a:spcPct val="80000"/>
              </a:lnSpc>
            </a:pPr>
            <a:endParaRPr lang="en-US" sz="4800" dirty="0">
              <a:latin typeface="Chalkboard" panose="03050602040202020205" pitchFamily="66" charset="77"/>
            </a:endParaRPr>
          </a:p>
          <a:p>
            <a:pPr algn="ctr">
              <a:lnSpc>
                <a:spcPct val="80000"/>
              </a:lnSpc>
            </a:pPr>
            <a:r>
              <a:rPr lang="en-US" sz="4800" dirty="0">
                <a:latin typeface="Chalkboard" panose="03050602040202020205" pitchFamily="66" charset="77"/>
              </a:rPr>
              <a:t>Pick up a </a:t>
            </a:r>
            <a:r>
              <a:rPr lang="en-US" sz="4800" u="sng" dirty="0">
                <a:solidFill>
                  <a:srgbClr val="FFFF00"/>
                </a:solidFill>
                <a:latin typeface="Chalkboard" panose="03050602040202020205" pitchFamily="66" charset="77"/>
              </a:rPr>
              <a:t>FREE</a:t>
            </a:r>
            <a:r>
              <a:rPr lang="en-US" sz="4800" dirty="0">
                <a:latin typeface="Chalkboard" panose="03050602040202020205" pitchFamily="66" charset="77"/>
              </a:rPr>
              <a:t> copy of “Discovering God”</a:t>
            </a:r>
          </a:p>
        </p:txBody>
      </p:sp>
      <p:sp>
        <p:nvSpPr>
          <p:cNvPr id="9" name="TextBox 8">
            <a:extLst>
              <a:ext uri="{FF2B5EF4-FFF2-40B4-BE49-F238E27FC236}">
                <a16:creationId xmlns:a16="http://schemas.microsoft.com/office/drawing/2014/main" xmlns="" id="{3BF5B008-E516-5942-BD16-673210618E55}"/>
              </a:ext>
            </a:extLst>
          </p:cNvPr>
          <p:cNvSpPr txBox="1"/>
          <p:nvPr/>
        </p:nvSpPr>
        <p:spPr>
          <a:xfrm>
            <a:off x="5701037" y="1719667"/>
            <a:ext cx="6922268" cy="2529923"/>
          </a:xfrm>
          <a:prstGeom prst="rect">
            <a:avLst/>
          </a:prstGeom>
          <a:noFill/>
        </p:spPr>
        <p:txBody>
          <a:bodyPr wrap="square" rtlCol="0">
            <a:spAutoFit/>
          </a:bodyPr>
          <a:lstStyle/>
          <a:p>
            <a:pPr algn="ctr">
              <a:lnSpc>
                <a:spcPct val="80000"/>
              </a:lnSpc>
            </a:pPr>
            <a:r>
              <a:rPr lang="en-US" sz="9600" b="1" i="1" dirty="0">
                <a:latin typeface="Noteworthy Light" panose="02000400000000000000" pitchFamily="2" charset="77"/>
                <a:ea typeface="Noteworthy Light" panose="02000400000000000000" pitchFamily="2" charset="77"/>
                <a:cs typeface="Microsoft Himalaya" pitchFamily="2" charset="0"/>
              </a:rPr>
              <a:t>First time joining us?</a:t>
            </a:r>
          </a:p>
        </p:txBody>
      </p:sp>
    </p:spTree>
    <p:extLst>
      <p:ext uri="{BB962C8B-B14F-4D97-AF65-F5344CB8AC3E}">
        <p14:creationId xmlns:p14="http://schemas.microsoft.com/office/powerpoint/2010/main" val="2771554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8">
                                            <p:txEl>
                                              <p:pRg st="2" end="2"/>
                                            </p:txEl>
                                          </p:spTgt>
                                        </p:tgtEl>
                                        <p:attrNameLst>
                                          <p:attrName>r</p:attrName>
                                        </p:attrNameLst>
                                      </p:cBhvr>
                                    </p:animRot>
                                    <p:animRot by="-240000">
                                      <p:cBhvr>
                                        <p:cTn id="7" dur="200" fill="hold">
                                          <p:stCondLst>
                                            <p:cond delay="200"/>
                                          </p:stCondLst>
                                        </p:cTn>
                                        <p:tgtEl>
                                          <p:spTgt spid="8">
                                            <p:txEl>
                                              <p:pRg st="2" end="2"/>
                                            </p:txEl>
                                          </p:spTgt>
                                        </p:tgtEl>
                                        <p:attrNameLst>
                                          <p:attrName>r</p:attrName>
                                        </p:attrNameLst>
                                      </p:cBhvr>
                                    </p:animRot>
                                    <p:animRot by="240000">
                                      <p:cBhvr>
                                        <p:cTn id="8" dur="200" fill="hold">
                                          <p:stCondLst>
                                            <p:cond delay="400"/>
                                          </p:stCondLst>
                                        </p:cTn>
                                        <p:tgtEl>
                                          <p:spTgt spid="8">
                                            <p:txEl>
                                              <p:pRg st="2" end="2"/>
                                            </p:txEl>
                                          </p:spTgt>
                                        </p:tgtEl>
                                        <p:attrNameLst>
                                          <p:attrName>r</p:attrName>
                                        </p:attrNameLst>
                                      </p:cBhvr>
                                    </p:animRot>
                                    <p:animRot by="-240000">
                                      <p:cBhvr>
                                        <p:cTn id="9" dur="200" fill="hold">
                                          <p:stCondLst>
                                            <p:cond delay="600"/>
                                          </p:stCondLst>
                                        </p:cTn>
                                        <p:tgtEl>
                                          <p:spTgt spid="8">
                                            <p:txEl>
                                              <p:pRg st="2" end="2"/>
                                            </p:txEl>
                                          </p:spTgt>
                                        </p:tgtEl>
                                        <p:attrNameLst>
                                          <p:attrName>r</p:attrName>
                                        </p:attrNameLst>
                                      </p:cBhvr>
                                    </p:animRot>
                                    <p:animRot by="120000">
                                      <p:cBhvr>
                                        <p:cTn id="10" dur="200" fill="hold">
                                          <p:stCondLst>
                                            <p:cond delay="800"/>
                                          </p:stCondLst>
                                        </p:cTn>
                                        <p:tgtEl>
                                          <p:spTgt spid="8">
                                            <p:txEl>
                                              <p:pRg st="2" end="2"/>
                                            </p:txEl>
                                          </p:spTgt>
                                        </p:tgtEl>
                                        <p:attrNameLst>
                                          <p:attrName>r</p:attrName>
                                        </p:attrNameLst>
                                      </p:cBhvr>
                                    </p:animRot>
                                  </p:childTnLst>
                                </p:cTn>
                              </p:par>
                              <p:par>
                                <p:cTn id="11" presetID="16" presetClass="emph" presetSubtype="0" repeatCount="indefinite" fill="hold" nodeType="withEffect">
                                  <p:stCondLst>
                                    <p:cond delay="0"/>
                                  </p:stCondLst>
                                  <p:endCondLst>
                                    <p:cond evt="onNext" delay="0">
                                      <p:tgtEl>
                                        <p:sldTgt/>
                                      </p:tgtEl>
                                    </p:cond>
                                  </p:endCondLst>
                                  <p:iterate type="lt">
                                    <p:tmPct val="4000"/>
                                  </p:iterate>
                                  <p:childTnLst>
                                    <p:set>
                                      <p:cBhvr override="childStyle">
                                        <p:cTn id="12" dur="1000" fill="hold"/>
                                        <p:tgtEl>
                                          <p:spTgt spid="9">
                                            <p:txEl>
                                              <p:pRg st="0" end="0"/>
                                            </p:txEl>
                                          </p:spTgt>
                                        </p:tgtEl>
                                        <p:attrNameLst>
                                          <p:attrName>style.color</p:attrName>
                                        </p:attrNameLst>
                                      </p:cBhvr>
                                      <p:to>
                                        <p:clrVal>
                                          <a:srgbClr val="FFD41D"/>
                                        </p:clrVal>
                                      </p:to>
                                    </p:set>
                                    <p:set>
                                      <p:cBhvr>
                                        <p:cTn id="13" dur="1000" fill="hold"/>
                                        <p:tgtEl>
                                          <p:spTgt spid="9">
                                            <p:txEl>
                                              <p:pRg st="0" end="0"/>
                                            </p:txEl>
                                          </p:spTgt>
                                        </p:tgtEl>
                                        <p:attrNameLst>
                                          <p:attrName>fillcolor</p:attrName>
                                        </p:attrNameLst>
                                      </p:cBhvr>
                                      <p:to>
                                        <p:clrVal>
                                          <a:srgbClr val="FFD41D"/>
                                        </p:clrVal>
                                      </p:to>
                                    </p:set>
                                    <p:set>
                                      <p:cBhvr>
                                        <p:cTn id="14" dur="10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bg2">
                <a:shade val="28000"/>
                <a:satMod val="94000"/>
                <a:lumMod val="20000"/>
              </a:schemeClr>
              <a:schemeClr val="bg2">
                <a:tint val="94000"/>
                <a:shade val="84000"/>
                <a:satMod val="148000"/>
                <a:lumMod val="114000"/>
              </a:schemeClr>
            </a:duotone>
            <a:lum/>
          </a:blip>
          <a:srcRect/>
          <a:stretch>
            <a:fillRect/>
          </a:stretch>
        </a:blipFill>
        <a:effectLst/>
      </p:bgPr>
    </p:bg>
    <p:spTree>
      <p:nvGrpSpPr>
        <p:cNvPr id="1" name=""/>
        <p:cNvGrpSpPr/>
        <p:nvPr/>
      </p:nvGrpSpPr>
      <p:grpSpPr>
        <a:xfrm>
          <a:off x="0" y="0"/>
          <a:ext cx="0" cy="0"/>
          <a:chOff x="0" y="0"/>
          <a:chExt cx="0" cy="0"/>
        </a:xfrm>
      </p:grpSpPr>
      <p:pic>
        <p:nvPicPr>
          <p:cNvPr id="5" name="Picture 4" descr="A dark room with a window&#10;&#10;Description automatically generated with medium confidence">
            <a:extLst>
              <a:ext uri="{FF2B5EF4-FFF2-40B4-BE49-F238E27FC236}">
                <a16:creationId xmlns:a16="http://schemas.microsoft.com/office/drawing/2014/main" xmlns="" id="{585B2356-9653-6743-9944-A70B90CF7C8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4D9549A0-CD95-5F41-93A8-3B02C5E16FCE}"/>
              </a:ext>
            </a:extLst>
          </p:cNvPr>
          <p:cNvSpPr txBox="1"/>
          <p:nvPr/>
        </p:nvSpPr>
        <p:spPr>
          <a:xfrm>
            <a:off x="130629" y="-86415"/>
            <a:ext cx="11778342"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2BC80">
                    <a:lumMod val="75000"/>
                  </a:srgbClr>
                </a:solidFill>
                <a:effectLst>
                  <a:outerShdw blurRad="38100" dist="38100" dir="2700000" algn="tl">
                    <a:srgbClr val="000000">
                      <a:alpha val="43137"/>
                    </a:srgbClr>
                  </a:outerShdw>
                </a:effectLst>
                <a:uLnTx/>
                <a:uFillTx/>
                <a:latin typeface="Century Gothic" panose="020B0502020202020204"/>
                <a:ea typeface="+mn-ea"/>
                <a:cs typeface="+mn-cs"/>
              </a:rPr>
              <a:t>Final Thoughts</a:t>
            </a:r>
          </a:p>
        </p:txBody>
      </p:sp>
      <p:sp>
        <p:nvSpPr>
          <p:cNvPr id="3" name="TextBox 2">
            <a:extLst>
              <a:ext uri="{FF2B5EF4-FFF2-40B4-BE49-F238E27FC236}">
                <a16:creationId xmlns:a16="http://schemas.microsoft.com/office/drawing/2014/main" xmlns="" id="{4205B040-23BF-8349-97C5-A9716A2630AC}"/>
              </a:ext>
            </a:extLst>
          </p:cNvPr>
          <p:cNvSpPr txBox="1"/>
          <p:nvPr/>
        </p:nvSpPr>
        <p:spPr>
          <a:xfrm>
            <a:off x="130630" y="1150173"/>
            <a:ext cx="11930742" cy="4967514"/>
          </a:xfrm>
          <a:prstGeom prst="rect">
            <a:avLst/>
          </a:prstGeom>
          <a:solidFill>
            <a:schemeClr val="accent3">
              <a:lumMod val="75000"/>
              <a:alpha val="75000"/>
            </a:schemeClr>
          </a:solidFill>
          <a:ln w="38100">
            <a:solidFill>
              <a:schemeClr val="accent5"/>
            </a:solidFill>
          </a:ln>
          <a:effectLst>
            <a:outerShdw blurRad="50800" dist="38100" dir="5400000" rotWithShape="0">
              <a:srgbClr val="000000">
                <a:alpha val="60000"/>
              </a:srgb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marL="571500" marR="0" lvl="0" indent="-571500" algn="l" defTabSz="4572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4400" dirty="0">
                <a:solidFill>
                  <a:prstClr val="white"/>
                </a:solidFill>
                <a:effectLst>
                  <a:outerShdw blurRad="38100" dist="38100" dir="2700000" algn="tl">
                    <a:srgbClr val="000000">
                      <a:alpha val="43137"/>
                    </a:srgbClr>
                  </a:outerShdw>
                </a:effectLst>
                <a:latin typeface="Century Gothic" panose="020B0502020202020204"/>
              </a:rPr>
              <a:t>Are you willing to take the step of faith required to speak truthfully into another's life?</a:t>
            </a:r>
          </a:p>
          <a:p>
            <a:pPr marL="571500" marR="0" lvl="0" indent="-571500" algn="l" defTabSz="4572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4400" dirty="0">
                <a:solidFill>
                  <a:prstClr val="white"/>
                </a:solidFill>
                <a:effectLst>
                  <a:outerShdw blurRad="38100" dist="38100" dir="2700000" algn="tl">
                    <a:srgbClr val="000000">
                      <a:alpha val="43137"/>
                    </a:srgbClr>
                  </a:outerShdw>
                </a:effectLst>
                <a:latin typeface="Century Gothic" panose="020B0502020202020204"/>
              </a:rPr>
              <a:t>Perhaps you’re the one who needs to offload your burden?</a:t>
            </a:r>
          </a:p>
          <a:p>
            <a:pPr marL="571500" marR="0" lvl="0" indent="-571500" algn="l" defTabSz="4572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4400" dirty="0">
                <a:solidFill>
                  <a:prstClr val="white"/>
                </a:solidFill>
                <a:effectLst>
                  <a:outerShdw blurRad="38100" dist="38100" dir="2700000" algn="tl">
                    <a:srgbClr val="000000">
                      <a:alpha val="43137"/>
                    </a:srgbClr>
                  </a:outerShdw>
                </a:effectLst>
                <a:latin typeface="Century Gothic" panose="020B0502020202020204"/>
              </a:rPr>
              <a:t>Does your prayer life reflect your interest in carrying others burdens?</a:t>
            </a:r>
          </a:p>
          <a:p>
            <a:pPr marL="571500" marR="0" lvl="0" indent="-571500" algn="l" defTabSz="4572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4400" dirty="0">
                <a:solidFill>
                  <a:prstClr val="white"/>
                </a:solidFill>
                <a:effectLst>
                  <a:outerShdw blurRad="38100" dist="38100" dir="2700000" algn="tl">
                    <a:srgbClr val="000000">
                      <a:alpha val="43137"/>
                    </a:srgbClr>
                  </a:outerShdw>
                </a:effectLst>
                <a:latin typeface="Century Gothic" panose="020B0502020202020204"/>
              </a:rPr>
              <a:t>Is your portfolio filled with more corruptible or incorruptible assets? </a:t>
            </a:r>
          </a:p>
        </p:txBody>
      </p:sp>
    </p:spTree>
    <p:extLst>
      <p:ext uri="{BB962C8B-B14F-4D97-AF65-F5344CB8AC3E}">
        <p14:creationId xmlns:p14="http://schemas.microsoft.com/office/powerpoint/2010/main" val="35218106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xmlns="" id="{CCC67797-E6CB-A745-AE40-FA52A9F43122}"/>
              </a:ext>
            </a:extLst>
          </p:cNvPr>
          <p:cNvPicPr>
            <a:picLocks noChangeAspect="1"/>
          </p:cNvPicPr>
          <p:nvPr/>
        </p:nvPicPr>
        <p:blipFill rotWithShape="1">
          <a:blip r:embed="rId3" cstate="screen">
            <a:alphaModFix amt="35000"/>
            <a:grayscl/>
            <a:extLst>
              <a:ext uri="{28A0092B-C50C-407E-A947-70E740481C1C}">
                <a14:useLocalDpi xmlns:a14="http://schemas.microsoft.com/office/drawing/2010/main"/>
              </a:ext>
            </a:extLst>
          </a:blip>
          <a:srcRect/>
          <a:stretch/>
        </p:blipFill>
        <p:spPr>
          <a:xfrm>
            <a:off x="20" y="10"/>
            <a:ext cx="12191980" cy="6857990"/>
          </a:xfrm>
          <a:prstGeom prst="rect">
            <a:avLst/>
          </a:prstGeom>
          <a:solidFill>
            <a:schemeClr val="accent3">
              <a:lumMod val="75000"/>
            </a:schemeClr>
          </a:solidFill>
        </p:spPr>
      </p:pic>
      <p:sp>
        <p:nvSpPr>
          <p:cNvPr id="3" name="TextBox 2">
            <a:extLst>
              <a:ext uri="{FF2B5EF4-FFF2-40B4-BE49-F238E27FC236}">
                <a16:creationId xmlns:a16="http://schemas.microsoft.com/office/drawing/2014/main" xmlns="" id="{5D72DF83-92DE-D74C-9087-3BC5F6528A0B}"/>
              </a:ext>
            </a:extLst>
          </p:cNvPr>
          <p:cNvSpPr txBox="1"/>
          <p:nvPr/>
        </p:nvSpPr>
        <p:spPr>
          <a:xfrm>
            <a:off x="200025" y="294056"/>
            <a:ext cx="11791950" cy="1175706"/>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Galatians 5:25-26</a:t>
            </a:r>
            <a:endParaRPr kumimoji="0" lang="en-US" sz="72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xmlns="" id="{C26CA3BE-1C21-F443-89CB-9905415D55C2}"/>
              </a:ext>
            </a:extLst>
          </p:cNvPr>
          <p:cNvSpPr txBox="1"/>
          <p:nvPr/>
        </p:nvSpPr>
        <p:spPr>
          <a:xfrm>
            <a:off x="0" y="1624724"/>
            <a:ext cx="12191980" cy="507831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If we live by the Spirit, let us also behave in accordance with the Spirit. </a:t>
            </a:r>
            <a:r>
              <a:rPr kumimoji="0" lang="en-US" sz="600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Let us not become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conceited, provoking one another, being jealous of one another</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a:t>
            </a:r>
            <a:endParaRPr kumimoji="0" lang="en-US" sz="6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6" name="Rounded Rectangle 5">
            <a:extLst>
              <a:ext uri="{FF2B5EF4-FFF2-40B4-BE49-F238E27FC236}">
                <a16:creationId xmlns:a16="http://schemas.microsoft.com/office/drawing/2014/main" xmlns="" id="{CD1560F0-2178-294A-AA44-D4C878BD203A}"/>
              </a:ext>
            </a:extLst>
          </p:cNvPr>
          <p:cNvSpPr/>
          <p:nvPr/>
        </p:nvSpPr>
        <p:spPr>
          <a:xfrm>
            <a:off x="1737359" y="1469761"/>
            <a:ext cx="9089137" cy="162763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effectLst>
                  <a:outerShdw blurRad="38100" dist="38100" dir="2700000" algn="tl">
                    <a:srgbClr val="000000">
                      <a:alpha val="43137"/>
                    </a:srgbClr>
                  </a:outerShdw>
                </a:effectLst>
              </a:rPr>
              <a:t>results of </a:t>
            </a:r>
            <a:r>
              <a:rPr lang="en-US" sz="7200" i="1" dirty="0">
                <a:effectLst>
                  <a:outerShdw blurRad="38100" dist="38100" dir="2700000" algn="tl">
                    <a:srgbClr val="000000">
                      <a:alpha val="43137"/>
                    </a:srgbClr>
                  </a:outerShdw>
                </a:effectLst>
              </a:rPr>
              <a:t>self focus</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35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262979"/>
          </a:xfrm>
          <a:prstGeom prst="rect">
            <a:avLst/>
          </a:prstGeom>
          <a:noFill/>
        </p:spPr>
        <p:txBody>
          <a:bodyPr wrap="square" rtlCol="0">
            <a:spAutoFit/>
          </a:bodyPr>
          <a:lstStyle/>
          <a:p>
            <a:pPr algn="ctr" defTabSz="457200">
              <a:lnSpc>
                <a:spcPct val="80000"/>
              </a:lnSpc>
            </a:pPr>
            <a:r>
              <a:rPr lang="en-US" sz="6000" dirty="0">
                <a:solidFill>
                  <a:prstClr val="white"/>
                </a:solidFill>
                <a:effectLst>
                  <a:outerShdw blurRad="38100" dist="38100" dir="2700000" algn="tl">
                    <a:srgbClr val="000000">
                      <a:alpha val="43137"/>
                    </a:srgbClr>
                  </a:outerShdw>
                </a:effectLst>
              </a:rPr>
              <a:t>6:1 Brothers and sisters, if a person is discovered in some sin, you who are spiritual restore such a person in a spirit of gentleness. Pay close attention to yourselves, so that you are not tempted too.</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55795324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2BBB9B-BD53-E94D-86F8-66C268D329B3}"/>
              </a:ext>
            </a:extLst>
          </p:cNvPr>
          <p:cNvSpPr txBox="1"/>
          <p:nvPr/>
        </p:nvSpPr>
        <p:spPr>
          <a:xfrm>
            <a:off x="-446314" y="5934670"/>
            <a:ext cx="44413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8312"/>
                </a:solidFill>
                <a:effectLst>
                  <a:outerShdw blurRad="38100" dist="38100" dir="2700000" algn="tl">
                    <a:srgbClr val="000000">
                      <a:alpha val="43137"/>
                    </a:srgbClr>
                  </a:outerShdw>
                </a:effectLst>
                <a:uLnTx/>
                <a:uFillTx/>
                <a:latin typeface="Century Gothic" panose="020B0502020202020204"/>
                <a:ea typeface="+mn-ea"/>
                <a:cs typeface="+mn-cs"/>
              </a:rPr>
              <a:t>Galatians</a:t>
            </a:r>
          </a:p>
        </p:txBody>
      </p:sp>
      <p:sp>
        <p:nvSpPr>
          <p:cNvPr id="5" name="TextBox 4">
            <a:extLst>
              <a:ext uri="{FF2B5EF4-FFF2-40B4-BE49-F238E27FC236}">
                <a16:creationId xmlns:a16="http://schemas.microsoft.com/office/drawing/2014/main" xmlns="" id="{A9F4B1EB-9663-6A4E-9D45-07948B6A0F11}"/>
              </a:ext>
            </a:extLst>
          </p:cNvPr>
          <p:cNvSpPr txBox="1"/>
          <p:nvPr/>
        </p:nvSpPr>
        <p:spPr>
          <a:xfrm>
            <a:off x="0" y="391886"/>
            <a:ext cx="12192000" cy="5262979"/>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6:1 </a:t>
            </a:r>
            <a:r>
              <a:rPr kumimoji="0" lang="en-US" sz="6000" b="0" i="0" u="none" strike="noStrike" kern="1200" cap="none" spc="0" normalizeH="0" baseline="0" noProof="0" dirty="0">
                <a:ln>
                  <a:noFill/>
                </a:ln>
                <a:effectLst>
                  <a:outerShdw blurRad="38100" dist="38100" dir="2700000" algn="tl">
                    <a:srgbClr val="000000">
                      <a:alpha val="43137"/>
                    </a:srgbClr>
                  </a:outerShdw>
                </a:effectLst>
                <a:uLnTx/>
                <a:uFillTx/>
                <a:latin typeface="Century Gothic" panose="020B0502020202020204"/>
                <a:ea typeface="+mn-ea"/>
                <a:cs typeface="+mn-cs"/>
              </a:rPr>
              <a:t>Brothers and sisters, if a person is </a:t>
            </a:r>
            <a:r>
              <a:rPr kumimoji="0" lang="en-US" sz="60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discovered in some sin</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a:t>
            </a:r>
            <a:r>
              <a:rPr kumimoji="0" lang="en-US" sz="6000" b="0" i="0" u="none" strike="noStrike" kern="1200" cap="none" spc="0" normalizeH="0" baseline="0" noProof="0" dirty="0">
                <a:ln>
                  <a:noFill/>
                </a:ln>
                <a:solidFill>
                  <a:schemeClr val="bg2">
                    <a:lumMod val="75000"/>
                  </a:schemeClr>
                </a:solidFill>
                <a:effectLst>
                  <a:outerShdw blurRad="38100" dist="38100" dir="2700000" algn="tl">
                    <a:srgbClr val="000000">
                      <a:alpha val="43137"/>
                    </a:srgbClr>
                  </a:outerShdw>
                </a:effectLst>
                <a:uLnTx/>
                <a:uFillTx/>
                <a:latin typeface="Century Gothic" panose="020B0502020202020204"/>
                <a:ea typeface="+mn-ea"/>
                <a:cs typeface="+mn-cs"/>
              </a:rPr>
              <a:t>you who are spiritual restore such a person in a spirit of gentleness. Pay close attention to yourselves, so that you are not tempted too.</a:t>
            </a:r>
          </a:p>
        </p:txBody>
      </p:sp>
    </p:spTree>
    <p:extLst>
      <p:ext uri="{BB962C8B-B14F-4D97-AF65-F5344CB8AC3E}">
        <p14:creationId xmlns:p14="http://schemas.microsoft.com/office/powerpoint/2010/main" val="236659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descr="A person wearing glasses&#10;&#10;Description automatically generated with medium confidence">
            <a:extLst>
              <a:ext uri="{FF2B5EF4-FFF2-40B4-BE49-F238E27FC236}">
                <a16:creationId xmlns:a16="http://schemas.microsoft.com/office/drawing/2014/main" xmlns="" id="{47A9153D-F1EA-9945-9146-4B3752BFA88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0" y="-129674"/>
            <a:ext cx="4887058" cy="6858000"/>
          </a:xfrm>
          <a:prstGeom prst="ellipse">
            <a:avLst/>
          </a:prstGeom>
          <a:effectLst>
            <a:softEdge rad="1270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6186309"/>
          </a:xfrm>
          <a:prstGeom prst="rect">
            <a:avLst/>
          </a:prstGeom>
          <a:noFill/>
        </p:spPr>
        <p:txBody>
          <a:bodyPr wrap="square" rtlCol="0">
            <a:spAutoFit/>
          </a:bodyPr>
          <a:lstStyle/>
          <a:p>
            <a:pPr lvl="0" algn="ctr">
              <a:lnSpc>
                <a:spcPct val="90000"/>
              </a:lnSpc>
            </a:pPr>
            <a:r>
              <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rPr>
              <a:t>(Dietrich Bonhoeffer) ﻿</a:t>
            </a:r>
            <a:r>
              <a:rPr lang="en-US" sz="4400" spc="-150" dirty="0">
                <a:solidFill>
                  <a:prstClr val="white"/>
                </a:solidFill>
                <a:effectLst>
                  <a:outerShdw blurRad="38100" dist="38100" dir="2700000" algn="tl">
                    <a:srgbClr val="000000">
                      <a:alpha val="43137"/>
                    </a:srgbClr>
                  </a:outerShdw>
                </a:effectLst>
              </a:rPr>
              <a:t> ﻿The most experienced psychologist or observer of human nature knows infinitely less of the human heart than the simplest Christian who lives beneath the Cross of Jesus. The greatest psychological insight, ability, and experience cannot grasp this one thing: what sin is…</a:t>
            </a:r>
            <a:endParaRPr kumimoji="0" lang="en-US" sz="44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ndParaRPr>
          </a:p>
        </p:txBody>
      </p:sp>
    </p:spTree>
    <p:extLst>
      <p:ext uri="{BB962C8B-B14F-4D97-AF65-F5344CB8AC3E}">
        <p14:creationId xmlns:p14="http://schemas.microsoft.com/office/powerpoint/2010/main" val="4088936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descr="A person wearing glasses&#10;&#10;Description automatically generated with medium confidence">
            <a:extLst>
              <a:ext uri="{FF2B5EF4-FFF2-40B4-BE49-F238E27FC236}">
                <a16:creationId xmlns:a16="http://schemas.microsoft.com/office/drawing/2014/main" xmlns="" id="{47A9153D-F1EA-9945-9146-4B3752BFA88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0" y="-129674"/>
            <a:ext cx="4887058" cy="6858000"/>
          </a:xfrm>
          <a:prstGeom prst="ellipse">
            <a:avLst/>
          </a:prstGeom>
          <a:effectLst>
            <a:softEdge rad="127000"/>
          </a:effectLst>
        </p:spPr>
      </p:pic>
      <p:sp>
        <p:nvSpPr>
          <p:cNvPr id="6" name="TextBox 5">
            <a:extLst>
              <a:ext uri="{FF2B5EF4-FFF2-40B4-BE49-F238E27FC236}">
                <a16:creationId xmlns:a16="http://schemas.microsoft.com/office/drawing/2014/main" xmlns="" id="{CA91214C-C68D-8340-A4D1-F1699819EC7E}"/>
              </a:ext>
            </a:extLst>
          </p:cNvPr>
          <p:cNvSpPr txBox="1"/>
          <p:nvPr/>
        </p:nvSpPr>
        <p:spPr>
          <a:xfrm>
            <a:off x="3994484" y="129674"/>
            <a:ext cx="8053137" cy="6740307"/>
          </a:xfrm>
          <a:prstGeom prst="rect">
            <a:avLst/>
          </a:prstGeom>
          <a:noFill/>
        </p:spPr>
        <p:txBody>
          <a:bodyPr wrap="square" rtlCol="0">
            <a:spAutoFit/>
          </a:bodyPr>
          <a:lstStyle/>
          <a:p>
            <a:pPr lvl="0" algn="ctr">
              <a:lnSpc>
                <a:spcPct val="90000"/>
              </a:lnSpc>
            </a:pPr>
            <a:r>
              <a:rPr lang="en-US" sz="4000" spc="-150" dirty="0">
                <a:solidFill>
                  <a:prstClr val="white"/>
                </a:solidFill>
                <a:effectLst>
                  <a:outerShdw blurRad="38100" dist="38100" dir="2700000" algn="tl">
                    <a:srgbClr val="000000">
                      <a:alpha val="43137"/>
                    </a:srgbClr>
                  </a:outerShdw>
                </a:effectLst>
              </a:rPr>
              <a:t>…Worldly wisdom knows what distress and weakness and failure are, but it does not know the godlessness of men. And so it also does not know that man is destroyed only by his sin and can be healed only by forgiveness. Only the Christian knows this. In the presence of a psychiatrist I can only be a sick man; in the presence of a Christian brother I can dare to be a sinner.</a:t>
            </a:r>
            <a:endParaRPr kumimoji="0" lang="en-US" sz="4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103979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sh">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2110</Words>
  <Application>Microsoft Office PowerPoint</Application>
  <PresentationFormat>Widescreen</PresentationFormat>
  <Paragraphs>162</Paragraphs>
  <Slides>49</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Calibri</vt:lpstr>
      <vt:lpstr>Calibri Light</vt:lpstr>
      <vt:lpstr>Century Gothic</vt:lpstr>
      <vt:lpstr>Chalkboard</vt:lpstr>
      <vt:lpstr>Microsoft Himalaya</vt:lpstr>
      <vt:lpstr>Noteworthy Light</vt:lpstr>
      <vt:lpstr>Office Theme</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2021-03-16T17:45:30Z</dcterms:created>
  <dcterms:modified xsi:type="dcterms:W3CDTF">2021-03-16T17:45:42Z</dcterms:modified>
</cp:coreProperties>
</file>