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52"/>
  </p:notesMasterIdLst>
  <p:sldIdLst>
    <p:sldId id="1273" r:id="rId2"/>
    <p:sldId id="7322" r:id="rId3"/>
    <p:sldId id="7432" r:id="rId4"/>
    <p:sldId id="7405" r:id="rId5"/>
    <p:sldId id="7435" r:id="rId6"/>
    <p:sldId id="7437" r:id="rId7"/>
    <p:sldId id="7438" r:id="rId8"/>
    <p:sldId id="7591" r:id="rId9"/>
    <p:sldId id="7587" r:id="rId10"/>
    <p:sldId id="7588" r:id="rId11"/>
    <p:sldId id="7589" r:id="rId12"/>
    <p:sldId id="7592" r:id="rId13"/>
    <p:sldId id="7638" r:id="rId14"/>
    <p:sldId id="7593" r:id="rId15"/>
    <p:sldId id="7590" r:id="rId16"/>
    <p:sldId id="7594" r:id="rId17"/>
    <p:sldId id="7595" r:id="rId18"/>
    <p:sldId id="7596" r:id="rId19"/>
    <p:sldId id="7597" r:id="rId20"/>
    <p:sldId id="7598" r:id="rId21"/>
    <p:sldId id="7440" r:id="rId22"/>
    <p:sldId id="7600" r:id="rId23"/>
    <p:sldId id="7602" r:id="rId24"/>
    <p:sldId id="7639" r:id="rId25"/>
    <p:sldId id="7601" r:id="rId26"/>
    <p:sldId id="7603" r:id="rId27"/>
    <p:sldId id="7605" r:id="rId28"/>
    <p:sldId id="7606" r:id="rId29"/>
    <p:sldId id="7607" r:id="rId30"/>
    <p:sldId id="7609" r:id="rId31"/>
    <p:sldId id="7613" r:id="rId32"/>
    <p:sldId id="7614" r:id="rId33"/>
    <p:sldId id="7615" r:id="rId34"/>
    <p:sldId id="7616" r:id="rId35"/>
    <p:sldId id="7617" r:id="rId36"/>
    <p:sldId id="7618" r:id="rId37"/>
    <p:sldId id="7619" r:id="rId38"/>
    <p:sldId id="7620" r:id="rId39"/>
    <p:sldId id="7624" r:id="rId40"/>
    <p:sldId id="7625" r:id="rId41"/>
    <p:sldId id="7626" r:id="rId42"/>
    <p:sldId id="7627" r:id="rId43"/>
    <p:sldId id="7628" r:id="rId44"/>
    <p:sldId id="7630" r:id="rId45"/>
    <p:sldId id="7631" r:id="rId46"/>
    <p:sldId id="7632" r:id="rId47"/>
    <p:sldId id="7633" r:id="rId48"/>
    <p:sldId id="7634" r:id="rId49"/>
    <p:sldId id="7398" r:id="rId50"/>
    <p:sldId id="7637" r:id="rId51"/>
  </p:sldIdLst>
  <p:sldSz cx="10160000" cy="5715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32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5400"/>
    <a:srgbClr val="B85C00"/>
    <a:srgbClr val="C06000"/>
    <a:srgbClr val="005AB4"/>
    <a:srgbClr val="4D4D4D"/>
    <a:srgbClr val="595959"/>
    <a:srgbClr val="000064"/>
    <a:srgbClr val="640000"/>
    <a:srgbClr val="006400"/>
    <a:srgbClr val="007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66497B-E25C-4191-894B-DCFA0E7D0347}" v="7" dt="2018-09-28T14:28:15.9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99" autoAdjust="0"/>
    <p:restoredTop sz="85825" autoAdjust="0"/>
  </p:normalViewPr>
  <p:slideViewPr>
    <p:cSldViewPr>
      <p:cViewPr varScale="1">
        <p:scale>
          <a:sx n="120" d="100"/>
          <a:sy n="120" d="100"/>
        </p:scale>
        <p:origin x="1092" y="120"/>
      </p:cViewPr>
      <p:guideLst>
        <p:guide orient="horz" pos="1800"/>
        <p:guide pos="3200"/>
      </p:guideLst>
    </p:cSldViewPr>
  </p:slideViewPr>
  <p:outlineViewPr>
    <p:cViewPr>
      <p:scale>
        <a:sx n="33" d="100"/>
        <a:sy n="33" d="100"/>
      </p:scale>
      <p:origin x="48" y="3216"/>
    </p:cViewPr>
  </p:outlineViewPr>
  <p:notesTextViewPr>
    <p:cViewPr>
      <p:scale>
        <a:sx n="80" d="100"/>
        <a:sy n="8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850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61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C804B121-C697-45FA-8785-47E93EACA3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489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B94BAA-DF7B-4B17-9FE3-C4A1D4F7BEEE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139528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270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9424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2022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93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3616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7060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073221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76536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476976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24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54704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239761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25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644949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26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353461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27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036885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28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718495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29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251768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30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60793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1440332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240422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991855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716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5821354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625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48964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40847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36008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54345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87927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350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53399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96375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5459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1819252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80414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49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548920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5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985035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6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618101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7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590952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7510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648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6667" y="1775356"/>
            <a:ext cx="8465457" cy="1225021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1335" y="3238500"/>
            <a:ext cx="8297333" cy="1460500"/>
          </a:xfrm>
        </p:spPr>
        <p:txBody>
          <a:bodyPr/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28" name="Picture 4" descr="Image result for airplane mode ico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2450" y="4999264"/>
            <a:ext cx="666750" cy="666750"/>
          </a:xfrm>
          <a:prstGeom prst="rect">
            <a:avLst/>
          </a:prstGeom>
          <a:solidFill>
            <a:schemeClr val="bg2">
              <a:alpha val="82000"/>
            </a:schemeClr>
          </a:solidFill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op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6350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492125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34298" y="190500"/>
            <a:ext cx="9906000" cy="46355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op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12700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34298" y="952500"/>
            <a:ext cx="9906000" cy="46355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0" y="3672418"/>
            <a:ext cx="8636000" cy="1135062"/>
          </a:xfrm>
        </p:spPr>
        <p:txBody>
          <a:bodyPr anchor="t"/>
          <a:lstStyle>
            <a:lvl1pPr algn="l">
              <a:defRPr sz="4000" b="1" cap="all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0" y="2422261"/>
            <a:ext cx="8636000" cy="1250156"/>
          </a:xfrm>
        </p:spPr>
        <p:txBody>
          <a:bodyPr anchor="b"/>
          <a:lstStyle>
            <a:lvl1pPr marL="0" indent="0">
              <a:buNone/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" y="889000"/>
            <a:ext cx="4800600" cy="4635500"/>
          </a:xfrm>
        </p:spPr>
        <p:txBody>
          <a:bodyPr/>
          <a:lstStyle>
            <a:lvl1pPr>
              <a:defRPr sz="2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889000"/>
            <a:ext cx="4834467" cy="4635500"/>
          </a:xfrm>
        </p:spPr>
        <p:txBody>
          <a:bodyPr/>
          <a:lstStyle>
            <a:lvl1pPr>
              <a:defRPr sz="2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702" y="114300"/>
            <a:ext cx="9905344" cy="9525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702" y="1279261"/>
            <a:ext cx="4870098" cy="533136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3702" y="1812396"/>
            <a:ext cx="4870098" cy="3788304"/>
          </a:xfrm>
        </p:spPr>
        <p:txBody>
          <a:bodyPr/>
          <a:lstStyle>
            <a:lvl1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6201" y="1279261"/>
            <a:ext cx="4882848" cy="533136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6201" y="1812396"/>
            <a:ext cx="4882848" cy="3788304"/>
          </a:xfrm>
        </p:spPr>
        <p:txBody>
          <a:bodyPr/>
          <a:lstStyle>
            <a:lvl1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3" y="227541"/>
            <a:ext cx="3342570" cy="968376"/>
          </a:xfrm>
        </p:spPr>
        <p:txBody>
          <a:bodyPr anchor="b"/>
          <a:lstStyle>
            <a:lvl1pPr algn="l">
              <a:defRPr sz="20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2278" y="227543"/>
            <a:ext cx="5679722" cy="4877594"/>
          </a:xfrm>
        </p:spPr>
        <p:txBody>
          <a:bodyPr/>
          <a:lstStyle>
            <a:lvl1pPr>
              <a:defRPr sz="32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8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3" y="1195919"/>
            <a:ext cx="3342570" cy="3909219"/>
          </a:xfrm>
        </p:spPr>
        <p:txBody>
          <a:bodyPr/>
          <a:lstStyle>
            <a:lvl1pPr marL="0" indent="0">
              <a:buNone/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431" y="4000500"/>
            <a:ext cx="6096000" cy="472282"/>
          </a:xfrm>
        </p:spPr>
        <p:txBody>
          <a:bodyPr anchor="b"/>
          <a:lstStyle>
            <a:lvl1pPr algn="l">
              <a:defRPr sz="20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1431" y="510646"/>
            <a:ext cx="6096000" cy="3429000"/>
          </a:xfrm>
        </p:spPr>
        <p:txBody>
          <a:bodyPr/>
          <a:lstStyle>
            <a:lvl1pPr marL="0" indent="0">
              <a:buNone/>
              <a:defRPr sz="32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1431" y="4472783"/>
            <a:ext cx="6096000" cy="670719"/>
          </a:xfrm>
        </p:spPr>
        <p:txBody>
          <a:bodyPr/>
          <a:lstStyle>
            <a:lvl1pPr marL="0" indent="0">
              <a:buNone/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Without Sub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354667" y="4953000"/>
            <a:ext cx="8636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Calibri Light" panose="020F0302020204030204" pitchFamily="34" charset="0"/>
              <a:ea typeface="MS PGothic" pitchFamily="34" charset="-128"/>
              <a:cs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1600" y="5088030"/>
            <a:ext cx="3539067" cy="535531"/>
          </a:xfrm>
        </p:spPr>
        <p:txBody>
          <a:bodyPr anchor="b" anchorCtr="0">
            <a:noAutofit/>
          </a:bodyPr>
          <a:lstStyle>
            <a:lvl1pPr algn="r">
              <a:lnSpc>
                <a:spcPct val="80000"/>
              </a:lnSpc>
              <a:defRPr sz="3600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69334" y="114300"/>
            <a:ext cx="9821333" cy="48387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95167" y="127000"/>
            <a:ext cx="2095500" cy="5397500"/>
          </a:xfrm>
        </p:spPr>
        <p:txBody>
          <a:bodyPr vert="eaVert"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8667" y="127000"/>
            <a:ext cx="6117167" cy="5397500"/>
          </a:xfrm>
        </p:spPr>
        <p:txBody>
          <a:bodyPr vert="eaVert"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With Sub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1600" y="5080002"/>
            <a:ext cx="3539067" cy="544286"/>
          </a:xfrm>
        </p:spPr>
        <p:txBody>
          <a:bodyPr wrap="square" anchor="b" anchorCtr="0">
            <a:noAutofit/>
          </a:bodyPr>
          <a:lstStyle>
            <a:lvl1pPr algn="r">
              <a:lnSpc>
                <a:spcPct val="80000"/>
              </a:lnSpc>
              <a:defRPr sz="3600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69334" y="114300"/>
            <a:ext cx="9821333" cy="48387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69335" y="5080002"/>
            <a:ext cx="7425265" cy="544286"/>
          </a:xfrm>
        </p:spPr>
        <p:txBody>
          <a:bodyPr anchor="b" anchorCtr="0"/>
          <a:lstStyle>
            <a:lvl1pPr algn="l">
              <a:defRPr sz="3600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 err="1"/>
              <a:t>Subpoint</a:t>
            </a:r>
            <a:r>
              <a:rPr lang="en-US" dirty="0"/>
              <a:t> goes here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46799" y="5143500"/>
            <a:ext cx="3865034" cy="482314"/>
          </a:xfrm>
        </p:spPr>
        <p:txBody>
          <a:bodyPr anchor="t"/>
          <a:lstStyle>
            <a:lvl1pPr algn="ctr"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Author (if necessary), Bibliographic Info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146800" y="79376"/>
            <a:ext cx="3865033" cy="5064124"/>
          </a:xfrm>
        </p:spPr>
        <p:txBody>
          <a:bodyPr/>
          <a:lstStyle>
            <a:lvl1pPr marL="0" indent="0" algn="ctr">
              <a:buNone/>
              <a:defRPr sz="28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Picture of source being quoted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69335" y="79377"/>
            <a:ext cx="5901265" cy="5521324"/>
          </a:xfrm>
        </p:spPr>
        <p:txBody>
          <a:bodyPr/>
          <a:lstStyle>
            <a:lvl1pPr marL="228600" indent="-228600">
              <a:lnSpc>
                <a:spcPct val="90000"/>
              </a:lnSpc>
              <a:buNone/>
              <a:defRPr sz="3600" baseline="0">
                <a:latin typeface="Georgia" panose="02040502050405020303" pitchFamily="18" charset="0"/>
                <a:cs typeface="Calibri Light" panose="020F03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Quote goes here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- Papyr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 result for papyrus scroll background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94" r="8418"/>
          <a:stretch/>
        </p:blipFill>
        <p:spPr bwMode="auto">
          <a:xfrm>
            <a:off x="26308" y="-21772"/>
            <a:ext cx="10109200" cy="57531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354667" y="4953000"/>
            <a:ext cx="8636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+mj-lt"/>
              <a:ea typeface="MS PGothic" pitchFamily="34" charset="-128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1600" y="5077870"/>
            <a:ext cx="3539067" cy="535531"/>
          </a:xfrm>
        </p:spPr>
        <p:txBody>
          <a:bodyPr anchor="b" anchorCtr="0">
            <a:noAutofit/>
          </a:bodyPr>
          <a:lstStyle>
            <a:lvl1pPr algn="r">
              <a:lnSpc>
                <a:spcPct val="80000"/>
              </a:lnSpc>
              <a:defRPr sz="3600" b="1" baseline="0">
                <a:solidFill>
                  <a:schemeClr val="tx1"/>
                </a:solidFill>
                <a:latin typeface="Papyrus" panose="03070502060502030205" pitchFamily="66" charset="0"/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7000" y="190500"/>
            <a:ext cx="9906000" cy="4762500"/>
          </a:xfrm>
        </p:spPr>
        <p:txBody>
          <a:bodyPr/>
          <a:lstStyle>
            <a:lvl1pPr>
              <a:buNone/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1pPr>
            <a:lvl2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2pPr>
            <a:lvl3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3pPr>
            <a:lvl4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4pPr>
            <a:lvl5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5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4906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34" y="127000"/>
            <a:ext cx="9821333" cy="6985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34" y="889000"/>
            <a:ext cx="9821333" cy="46355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354667" y="4953000"/>
            <a:ext cx="8636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Calibri Light" panose="020F0302020204030204" pitchFamily="34" charset="0"/>
              <a:ea typeface="MS PGothic" pitchFamily="34" charset="-128"/>
              <a:cs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34" y="127000"/>
            <a:ext cx="9821333" cy="6985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34" y="889000"/>
            <a:ext cx="9821333" cy="40640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69334" y="5048250"/>
            <a:ext cx="9821333" cy="508000"/>
          </a:xfrm>
        </p:spPr>
        <p:txBody>
          <a:bodyPr anchor="ctr" anchorCtr="0"/>
          <a:lstStyle>
            <a:lvl1pPr algn="r">
              <a:spcBef>
                <a:spcPts val="0"/>
              </a:spcBef>
              <a:defRPr sz="4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5pPr>
              <a:defRPr/>
            </a:lvl5pPr>
          </a:lstStyle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492125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9334" y="127000"/>
            <a:ext cx="9821333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9334" y="889000"/>
            <a:ext cx="9821333" cy="463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49" r:id="rId1"/>
    <p:sldLayoutId id="2147484868" r:id="rId2"/>
    <p:sldLayoutId id="2147484867" r:id="rId3"/>
    <p:sldLayoutId id="2147484861" r:id="rId4"/>
    <p:sldLayoutId id="2147484869" r:id="rId5"/>
    <p:sldLayoutId id="2147484850" r:id="rId6"/>
    <p:sldLayoutId id="2147484860" r:id="rId7"/>
    <p:sldLayoutId id="2147484862" r:id="rId8"/>
    <p:sldLayoutId id="2147484863" r:id="rId9"/>
    <p:sldLayoutId id="2147484865" r:id="rId10"/>
    <p:sldLayoutId id="2147484864" r:id="rId11"/>
    <p:sldLayoutId id="2147484866" r:id="rId12"/>
    <p:sldLayoutId id="2147484851" r:id="rId13"/>
    <p:sldLayoutId id="2147484852" r:id="rId14"/>
    <p:sldLayoutId id="2147484853" r:id="rId15"/>
    <p:sldLayoutId id="2147484854" r:id="rId16"/>
    <p:sldLayoutId id="2147484855" r:id="rId17"/>
    <p:sldLayoutId id="2147484856" r:id="rId18"/>
    <p:sldLayoutId id="2147484857" r:id="rId19"/>
    <p:sldLayoutId id="2147484858" r:id="rId20"/>
    <p:sldLayoutId id="2147484859" r:id="rId2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+mj-lt"/>
          <a:ea typeface="ＭＳ Ｐゴシック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defRPr sz="3600">
          <a:solidFill>
            <a:schemeClr val="bg1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–"/>
        <a:defRPr sz="3200">
          <a:solidFill>
            <a:schemeClr val="bg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7200" dirty="0">
                <a:ea typeface="ＭＳ Ｐゴシック" pitchFamily="34" charset="-128"/>
              </a:rPr>
              <a:t>Now We See Dimly</a:t>
            </a:r>
          </a:p>
        </p:txBody>
      </p:sp>
      <p:sp>
        <p:nvSpPr>
          <p:cNvPr id="7171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4000" i="1" dirty="0">
                <a:ea typeface="ＭＳ Ｐゴシック" pitchFamily="34" charset="-128"/>
              </a:rPr>
              <a:t>1 Corinthians 13:9-12</a:t>
            </a:r>
          </a:p>
          <a:p>
            <a:r>
              <a:rPr lang="en-US" sz="2400" i="1" dirty="0">
                <a:ea typeface="ＭＳ Ｐゴシック" pitchFamily="34" charset="-128"/>
              </a:rPr>
              <a:t>Servant Team Retreat 2023</a:t>
            </a: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ACC4217B-88AC-84FA-BA95-E69B2FEE6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6399" y="5143500"/>
            <a:ext cx="3255433" cy="482314"/>
          </a:xfrm>
        </p:spPr>
        <p:txBody>
          <a:bodyPr/>
          <a:lstStyle/>
          <a:p>
            <a:r>
              <a:rPr lang="en-US" sz="1100" i="1" dirty="0" err="1"/>
              <a:t>Tavris</a:t>
            </a:r>
            <a:r>
              <a:rPr lang="en-US" sz="1100" i="1" dirty="0"/>
              <a:t> and Aronson, Mistakes Were Made (but not by me) (New York: Houghton Mifflin, 2020), Chapter 3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BAD4E23A-EA6C-19F3-E0BE-1E91E35F7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335" y="79377"/>
            <a:ext cx="6358465" cy="5521324"/>
          </a:xfrm>
        </p:spPr>
        <p:txBody>
          <a:bodyPr/>
          <a:lstStyle/>
          <a:p>
            <a:r>
              <a:rPr lang="en-US" dirty="0"/>
              <a:t>All of us, as we tell our stories, add details and omit inconvenient facts;</a:t>
            </a:r>
          </a:p>
          <a:p>
            <a:r>
              <a:rPr lang="en-US" dirty="0"/>
              <a:t>we give the tale a small, </a:t>
            </a:r>
            <a:br>
              <a:rPr lang="en-US" dirty="0"/>
            </a:br>
            <a:r>
              <a:rPr lang="en-US" dirty="0"/>
              <a:t>self-enhancing spin.</a:t>
            </a:r>
          </a:p>
          <a:p>
            <a:r>
              <a:rPr lang="en-US" dirty="0"/>
              <a:t>That spin goes over so well that the next time we add a slightly more dramatic embellishment…</a:t>
            </a:r>
          </a:p>
        </p:txBody>
      </p:sp>
    </p:spTree>
    <p:extLst>
      <p:ext uri="{BB962C8B-B14F-4D97-AF65-F5344CB8AC3E}">
        <p14:creationId xmlns:p14="http://schemas.microsoft.com/office/powerpoint/2010/main" val="331860279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ACC4217B-88AC-84FA-BA95-E69B2FEE6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6399" y="5143500"/>
            <a:ext cx="3255433" cy="482314"/>
          </a:xfrm>
        </p:spPr>
        <p:txBody>
          <a:bodyPr/>
          <a:lstStyle/>
          <a:p>
            <a:r>
              <a:rPr lang="en-US" sz="1100" i="1" dirty="0" err="1"/>
              <a:t>Tavris</a:t>
            </a:r>
            <a:r>
              <a:rPr lang="en-US" sz="1100" i="1" dirty="0"/>
              <a:t> and Aronson, Mistakes Were Made (but not by me) (New York: Houghton Mifflin, 2020), Chapter 3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BAD4E23A-EA6C-19F3-E0BE-1E91E35F7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335" y="79377"/>
            <a:ext cx="6358465" cy="5521324"/>
          </a:xfrm>
        </p:spPr>
        <p:txBody>
          <a:bodyPr/>
          <a:lstStyle/>
          <a:p>
            <a:r>
              <a:rPr lang="en-US" dirty="0"/>
              <a:t>Eventually the way we remember the event may bring us a far distance from what actually happened.</a:t>
            </a:r>
          </a:p>
        </p:txBody>
      </p:sp>
    </p:spTree>
    <p:extLst>
      <p:ext uri="{BB962C8B-B14F-4D97-AF65-F5344CB8AC3E}">
        <p14:creationId xmlns:p14="http://schemas.microsoft.com/office/powerpoint/2010/main" val="3325351045"/>
      </p:ext>
    </p:extLst>
  </p:cSld>
  <p:clrMapOvr>
    <a:masterClrMapping/>
  </p:clrMapOvr>
  <p:transition spd="slow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ACC4217B-88AC-84FA-BA95-E69B2FEE6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6399" y="5143500"/>
            <a:ext cx="3255433" cy="482314"/>
          </a:xfrm>
        </p:spPr>
        <p:txBody>
          <a:bodyPr/>
          <a:lstStyle/>
          <a:p>
            <a:r>
              <a:rPr lang="en-US" sz="1100" i="1" dirty="0" err="1"/>
              <a:t>Tavris</a:t>
            </a:r>
            <a:r>
              <a:rPr lang="en-US" sz="1100" i="1" dirty="0"/>
              <a:t> and Aronson, Mistakes Were Made (but not by me) (New York: Houghton Mifflin, 2020), Chapter 3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BAD4E23A-EA6C-19F3-E0BE-1E91E35F7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335" y="79377"/>
            <a:ext cx="6358465" cy="5521324"/>
          </a:xfrm>
        </p:spPr>
        <p:txBody>
          <a:bodyPr/>
          <a:lstStyle/>
          <a:p>
            <a:r>
              <a:rPr lang="en-US" dirty="0"/>
              <a:t>In this way, memory becomes our personal, live-in, self-justifying historian…</a:t>
            </a:r>
          </a:p>
        </p:txBody>
      </p:sp>
    </p:spTree>
    <p:extLst>
      <p:ext uri="{BB962C8B-B14F-4D97-AF65-F5344CB8AC3E}">
        <p14:creationId xmlns:p14="http://schemas.microsoft.com/office/powerpoint/2010/main" val="1626069759"/>
      </p:ext>
    </p:extLst>
  </p:cSld>
  <p:clrMapOvr>
    <a:masterClrMapping/>
  </p:clrMapOvr>
  <p:transition spd="slow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ACC4217B-88AC-84FA-BA95-E69B2FEE6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6399" y="5143500"/>
            <a:ext cx="3255433" cy="482314"/>
          </a:xfrm>
        </p:spPr>
        <p:txBody>
          <a:bodyPr/>
          <a:lstStyle/>
          <a:p>
            <a:r>
              <a:rPr lang="en-US" sz="1100" i="1" dirty="0" err="1"/>
              <a:t>Tavris</a:t>
            </a:r>
            <a:r>
              <a:rPr lang="en-US" sz="1100" i="1" dirty="0"/>
              <a:t> and Aronson, Mistakes Were Made (but not by me) (New York: Houghton Mifflin, 2020), Chapter 3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BAD4E23A-EA6C-19F3-E0BE-1E91E35F7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335" y="79377"/>
            <a:ext cx="6358465" cy="5521324"/>
          </a:xfrm>
        </p:spPr>
        <p:txBody>
          <a:bodyPr/>
          <a:lstStyle/>
          <a:p>
            <a:r>
              <a:rPr lang="en-US" dirty="0"/>
              <a:t>In this way, memory becomes our personal, live-in, self-justifying historian…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xmlns="" id="{0B283A47-92D0-760A-9D50-E0193AE59C17}"/>
              </a:ext>
            </a:extLst>
          </p:cNvPr>
          <p:cNvSpPr/>
          <p:nvPr/>
        </p:nvSpPr>
        <p:spPr bwMode="auto">
          <a:xfrm>
            <a:off x="148169" y="1722132"/>
            <a:ext cx="6379632" cy="3859518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“Why did you make us leave Egypt?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Didn’t we tell you this would happen while we were still in Egypt?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We said, ‘Leave us alone! Let us be slaves to the Egyptians.’”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(Exodus 14:11-12)</a:t>
            </a:r>
          </a:p>
        </p:txBody>
      </p:sp>
    </p:spTree>
    <p:extLst>
      <p:ext uri="{BB962C8B-B14F-4D97-AF65-F5344CB8AC3E}">
        <p14:creationId xmlns:p14="http://schemas.microsoft.com/office/powerpoint/2010/main" val="92118594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ACC4217B-88AC-84FA-BA95-E69B2FEE6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6399" y="5143500"/>
            <a:ext cx="3255433" cy="482314"/>
          </a:xfrm>
        </p:spPr>
        <p:txBody>
          <a:bodyPr/>
          <a:lstStyle/>
          <a:p>
            <a:r>
              <a:rPr lang="en-US" sz="1100" i="1" dirty="0" err="1"/>
              <a:t>Tavris</a:t>
            </a:r>
            <a:r>
              <a:rPr lang="en-US" sz="1100" i="1" dirty="0"/>
              <a:t> and Aronson, Mistakes Were Made (but not by me) (New York: Houghton Mifflin, 2020), Chapter 3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BAD4E23A-EA6C-19F3-E0BE-1E91E35F7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335" y="79377"/>
            <a:ext cx="6358465" cy="5521324"/>
          </a:xfrm>
        </p:spPr>
        <p:txBody>
          <a:bodyPr/>
          <a:lstStyle/>
          <a:p>
            <a:r>
              <a:rPr lang="en-US" dirty="0"/>
              <a:t>In this way, memory becomes our personal, live-in, self-justifying historian…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xmlns="" id="{0B283A47-92D0-760A-9D50-E0193AE59C17}"/>
              </a:ext>
            </a:extLst>
          </p:cNvPr>
          <p:cNvSpPr/>
          <p:nvPr/>
        </p:nvSpPr>
        <p:spPr bwMode="auto">
          <a:xfrm>
            <a:off x="148169" y="1722132"/>
            <a:ext cx="6379632" cy="3859518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“The heart is deceitful above all things and beyond cure.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Who can understand it? 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I, Yahweh, search the heart and examine the mind.”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(Jeremiah 17:9-10)</a:t>
            </a:r>
          </a:p>
          <a:p>
            <a:pPr marL="174625" indent="-174625">
              <a:lnSpc>
                <a:spcPct val="90000"/>
              </a:lnSpc>
            </a:pPr>
            <a:endParaRPr lang="en-US" sz="20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4625" indent="-174625"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4625" indent="-174625"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06383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ACC4217B-88AC-84FA-BA95-E69B2FEE6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6399" y="5143500"/>
            <a:ext cx="3255433" cy="482314"/>
          </a:xfrm>
        </p:spPr>
        <p:txBody>
          <a:bodyPr/>
          <a:lstStyle/>
          <a:p>
            <a:r>
              <a:rPr lang="en-US" sz="1100" i="1" dirty="0"/>
              <a:t>Theresa Lynn </a:t>
            </a:r>
            <a:r>
              <a:rPr lang="en-US" sz="1100" i="1" dirty="0" err="1"/>
              <a:t>Sidebotham</a:t>
            </a:r>
            <a:r>
              <a:rPr lang="en-US" sz="1100" i="1" dirty="0"/>
              <a:t>, Handling Allegations in a Ministry (</a:t>
            </a:r>
            <a:r>
              <a:rPr lang="en-US" sz="1100" i="1" dirty="0" err="1"/>
              <a:t>Illumify</a:t>
            </a:r>
            <a:r>
              <a:rPr lang="en-US" sz="1100" i="1" dirty="0"/>
              <a:t> Media Global, 2022), Chapter 7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BAD4E23A-EA6C-19F3-E0BE-1E91E35F7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335" y="79377"/>
            <a:ext cx="6358465" cy="5521324"/>
          </a:xfrm>
        </p:spPr>
        <p:txBody>
          <a:bodyPr/>
          <a:lstStyle/>
          <a:p>
            <a:r>
              <a:rPr lang="en-US" dirty="0"/>
              <a:t>Chapter 7 – “Memory and Credibility Issues”</a:t>
            </a:r>
          </a:p>
          <a:p>
            <a:r>
              <a:rPr lang="en-US" dirty="0"/>
              <a:t>One subset of memory change is social contagion theory, or memory conformity theory, </a:t>
            </a:r>
          </a:p>
          <a:p>
            <a:r>
              <a:rPr lang="en-US" dirty="0"/>
              <a:t>which looks at the effect of social interactions with others on memory and reporting.</a:t>
            </a:r>
          </a:p>
        </p:txBody>
      </p:sp>
    </p:spTree>
    <p:extLst>
      <p:ext uri="{BB962C8B-B14F-4D97-AF65-F5344CB8AC3E}">
        <p14:creationId xmlns:p14="http://schemas.microsoft.com/office/powerpoint/2010/main" val="3633600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ACC4217B-88AC-84FA-BA95-E69B2FEE6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6399" y="5143500"/>
            <a:ext cx="3255433" cy="482314"/>
          </a:xfrm>
        </p:spPr>
        <p:txBody>
          <a:bodyPr/>
          <a:lstStyle/>
          <a:p>
            <a:r>
              <a:rPr lang="en-US" sz="1100" i="1" dirty="0"/>
              <a:t>Theresa Lynn </a:t>
            </a:r>
            <a:r>
              <a:rPr lang="en-US" sz="1100" i="1" dirty="0" err="1"/>
              <a:t>Sidebotham</a:t>
            </a:r>
            <a:r>
              <a:rPr lang="en-US" sz="1100" i="1" dirty="0"/>
              <a:t>, Handling Allegations in a Ministry (</a:t>
            </a:r>
            <a:r>
              <a:rPr lang="en-US" sz="1100" i="1" dirty="0" err="1"/>
              <a:t>Illumify</a:t>
            </a:r>
            <a:r>
              <a:rPr lang="en-US" sz="1100" i="1" dirty="0"/>
              <a:t> Media Global, 2022), Chapter 7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BAD4E23A-EA6C-19F3-E0BE-1E91E35F7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335" y="79377"/>
            <a:ext cx="6358465" cy="5521324"/>
          </a:xfrm>
        </p:spPr>
        <p:txBody>
          <a:bodyPr/>
          <a:lstStyle/>
          <a:p>
            <a:r>
              <a:rPr lang="en-US" dirty="0"/>
              <a:t>Social contagion theory refers to the spread of a memory from one person to another by means of social interaction…</a:t>
            </a:r>
          </a:p>
        </p:txBody>
      </p:sp>
    </p:spTree>
    <p:extLst>
      <p:ext uri="{BB962C8B-B14F-4D97-AF65-F5344CB8AC3E}">
        <p14:creationId xmlns:p14="http://schemas.microsoft.com/office/powerpoint/2010/main" val="2906189237"/>
      </p:ext>
    </p:extLst>
  </p:cSld>
  <p:clrMapOvr>
    <a:masterClrMapping/>
  </p:clrMapOvr>
  <p:transition spd="slow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ACC4217B-88AC-84FA-BA95-E69B2FEE6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6399" y="5143500"/>
            <a:ext cx="3255433" cy="482314"/>
          </a:xfrm>
        </p:spPr>
        <p:txBody>
          <a:bodyPr/>
          <a:lstStyle/>
          <a:p>
            <a:r>
              <a:rPr lang="en-US" sz="1100" i="1" dirty="0"/>
              <a:t>Theresa Lynn </a:t>
            </a:r>
            <a:r>
              <a:rPr lang="en-US" sz="1100" i="1" dirty="0" err="1"/>
              <a:t>Sidebotham</a:t>
            </a:r>
            <a:r>
              <a:rPr lang="en-US" sz="1100" i="1" dirty="0"/>
              <a:t>, Handling Allegations in a Ministry (</a:t>
            </a:r>
            <a:r>
              <a:rPr lang="en-US" sz="1100" i="1" dirty="0" err="1"/>
              <a:t>Illumify</a:t>
            </a:r>
            <a:r>
              <a:rPr lang="en-US" sz="1100" i="1" dirty="0"/>
              <a:t> Media Global, 2022), Chapter 7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BAD4E23A-EA6C-19F3-E0BE-1E91E35F7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335" y="-15678"/>
            <a:ext cx="6358465" cy="5521324"/>
          </a:xfrm>
        </p:spPr>
        <p:txBody>
          <a:bodyPr/>
          <a:lstStyle/>
          <a:p>
            <a:r>
              <a:rPr lang="en-US" dirty="0"/>
              <a:t>In some instances, the speaker can impose a new memory onto the listener,</a:t>
            </a:r>
          </a:p>
          <a:p>
            <a:r>
              <a:rPr lang="en-US" dirty="0"/>
              <a:t>that is, a memory of something that the listener did not experience.</a:t>
            </a:r>
          </a:p>
          <a:p>
            <a:r>
              <a:rPr lang="en-US" dirty="0"/>
              <a:t>In other instances, a speaker imposes on the listener an alternative rendering of something that the listener experienced…</a:t>
            </a:r>
          </a:p>
        </p:txBody>
      </p:sp>
    </p:spTree>
    <p:extLst>
      <p:ext uri="{BB962C8B-B14F-4D97-AF65-F5344CB8AC3E}">
        <p14:creationId xmlns:p14="http://schemas.microsoft.com/office/powerpoint/2010/main" val="230443357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ACC4217B-88AC-84FA-BA95-E69B2FEE6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6399" y="5143500"/>
            <a:ext cx="3255433" cy="482314"/>
          </a:xfrm>
        </p:spPr>
        <p:txBody>
          <a:bodyPr/>
          <a:lstStyle/>
          <a:p>
            <a:r>
              <a:rPr lang="en-US" sz="1100" i="1" dirty="0"/>
              <a:t>Theresa Lynn </a:t>
            </a:r>
            <a:r>
              <a:rPr lang="en-US" sz="1100" i="1" dirty="0" err="1"/>
              <a:t>Sidebotham</a:t>
            </a:r>
            <a:r>
              <a:rPr lang="en-US" sz="1100" i="1" dirty="0"/>
              <a:t>, Handling Allegations in a Ministry (</a:t>
            </a:r>
            <a:r>
              <a:rPr lang="en-US" sz="1100" i="1" dirty="0" err="1"/>
              <a:t>Illumify</a:t>
            </a:r>
            <a:r>
              <a:rPr lang="en-US" sz="1100" i="1" dirty="0"/>
              <a:t> Media Global, 2022), Chapter 7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BAD4E23A-EA6C-19F3-E0BE-1E91E35F7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335" y="79377"/>
            <a:ext cx="6358465" cy="5521324"/>
          </a:xfrm>
        </p:spPr>
        <p:txBody>
          <a:bodyPr/>
          <a:lstStyle/>
          <a:p>
            <a:r>
              <a:rPr lang="en-US" dirty="0"/>
              <a:t>Memory conformity, on the other hand, refers to instances in which two people talk about a past event,</a:t>
            </a:r>
          </a:p>
          <a:p>
            <a:r>
              <a:rPr lang="en-US" dirty="0"/>
              <a:t>and what one person says can influence what the other person reports about the event…</a:t>
            </a:r>
          </a:p>
        </p:txBody>
      </p:sp>
    </p:spTree>
    <p:extLst>
      <p:ext uri="{BB962C8B-B14F-4D97-AF65-F5344CB8AC3E}">
        <p14:creationId xmlns:p14="http://schemas.microsoft.com/office/powerpoint/2010/main" val="32941258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ACC4217B-88AC-84FA-BA95-E69B2FEE6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6399" y="5143500"/>
            <a:ext cx="3255433" cy="482314"/>
          </a:xfrm>
        </p:spPr>
        <p:txBody>
          <a:bodyPr/>
          <a:lstStyle/>
          <a:p>
            <a:r>
              <a:rPr lang="en-US" sz="1100" i="1" dirty="0"/>
              <a:t>Theresa Lynn </a:t>
            </a:r>
            <a:r>
              <a:rPr lang="en-US" sz="1100" i="1" dirty="0" err="1"/>
              <a:t>Sidebotham</a:t>
            </a:r>
            <a:r>
              <a:rPr lang="en-US" sz="1100" i="1" dirty="0"/>
              <a:t>, Handling Allegations in a Ministry (</a:t>
            </a:r>
            <a:r>
              <a:rPr lang="en-US" sz="1100" i="1" dirty="0" err="1"/>
              <a:t>Illumify</a:t>
            </a:r>
            <a:r>
              <a:rPr lang="en-US" sz="1100" i="1" dirty="0"/>
              <a:t> Media Global, 2022), Chapter 7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BAD4E23A-EA6C-19F3-E0BE-1E91E35F7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335" y="79377"/>
            <a:ext cx="6358465" cy="5521324"/>
          </a:xfrm>
        </p:spPr>
        <p:txBody>
          <a:bodyPr/>
          <a:lstStyle/>
          <a:p>
            <a:r>
              <a:rPr lang="en-US" dirty="0"/>
              <a:t>This [study] also suggests that people who discuss organizational situations in online settings may have a similar experience of memory conformity…</a:t>
            </a:r>
          </a:p>
        </p:txBody>
      </p:sp>
    </p:spTree>
    <p:extLst>
      <p:ext uri="{BB962C8B-B14F-4D97-AF65-F5344CB8AC3E}">
        <p14:creationId xmlns:p14="http://schemas.microsoft.com/office/powerpoint/2010/main" val="1258220519"/>
      </p:ext>
    </p:ext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672374-04DA-1CF9-DDCC-D9B68050B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Corinthians and “Knowledge”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0005EE1-702F-77AF-BACB-1FB9524F21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“Who can </a:t>
            </a:r>
            <a:r>
              <a:rPr lang="en-US" u="sng" dirty="0"/>
              <a:t>know</a:t>
            </a:r>
            <a:r>
              <a:rPr lang="en-US" dirty="0"/>
              <a:t> the Lord’s thoughts? </a:t>
            </a:r>
            <a:br>
              <a:rPr lang="en-US" dirty="0"/>
            </a:br>
            <a:r>
              <a:rPr lang="en-US" dirty="0"/>
              <a:t>Who </a:t>
            </a:r>
            <a:r>
              <a:rPr lang="en-US" u="sng" dirty="0"/>
              <a:t>knows</a:t>
            </a:r>
            <a:r>
              <a:rPr lang="en-US" dirty="0"/>
              <a:t> enough to teach him?” </a:t>
            </a:r>
            <a:r>
              <a:rPr lang="en-US" sz="2000" i="1" dirty="0"/>
              <a:t>(1 Corinthians 2:16)</a:t>
            </a:r>
            <a:endParaRPr lang="en-US" i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ACC4217B-88AC-84FA-BA95-E69B2FEE6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6399" y="5143500"/>
            <a:ext cx="3255433" cy="482314"/>
          </a:xfrm>
        </p:spPr>
        <p:txBody>
          <a:bodyPr/>
          <a:lstStyle/>
          <a:p>
            <a:r>
              <a:rPr lang="en-US" sz="1100" i="1" dirty="0"/>
              <a:t>Theresa Lynn </a:t>
            </a:r>
            <a:r>
              <a:rPr lang="en-US" sz="1100" i="1" dirty="0" err="1"/>
              <a:t>Sidebotham</a:t>
            </a:r>
            <a:r>
              <a:rPr lang="en-US" sz="1100" i="1" dirty="0"/>
              <a:t>, Handling Allegations in a Ministry (</a:t>
            </a:r>
            <a:r>
              <a:rPr lang="en-US" sz="1100" i="1" dirty="0" err="1"/>
              <a:t>Illumify</a:t>
            </a:r>
            <a:r>
              <a:rPr lang="en-US" sz="1100" i="1" dirty="0"/>
              <a:t> Media Global, 2022), Chapter 7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BAD4E23A-EA6C-19F3-E0BE-1E91E35F7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335" y="79377"/>
            <a:ext cx="6358465" cy="5521324"/>
          </a:xfrm>
        </p:spPr>
        <p:txBody>
          <a:bodyPr/>
          <a:lstStyle/>
          <a:p>
            <a:r>
              <a:rPr lang="en-US" dirty="0"/>
              <a:t>Friend groups who discuss events may take the truth of others’ memories for granted </a:t>
            </a:r>
          </a:p>
          <a:p>
            <a:r>
              <a:rPr lang="en-US" dirty="0"/>
              <a:t>and may be less able to make clear distinctions between what they personally did and did not see…</a:t>
            </a:r>
          </a:p>
        </p:txBody>
      </p:sp>
    </p:spTree>
    <p:extLst>
      <p:ext uri="{BB962C8B-B14F-4D97-AF65-F5344CB8AC3E}">
        <p14:creationId xmlns:p14="http://schemas.microsoft.com/office/powerpoint/2010/main" val="109231704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EA8DED-9F16-1019-4450-56C08A1BB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i="1" dirty="0"/>
              <a:t>1 Corinthians 13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A69AD6F-410D-8ADF-7A05-E24495CF3A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9 For we know </a:t>
            </a:r>
            <a:r>
              <a:rPr lang="en-US" u="sng" dirty="0"/>
              <a:t>in part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we prophesy </a:t>
            </a:r>
            <a:r>
              <a:rPr lang="en-US" u="sng" dirty="0"/>
              <a:t>in part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;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10 but when the perfect comes,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u="sng" dirty="0"/>
              <a:t>the partial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will be done away.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xmlns="" id="{7209E1F9-9D16-2EC2-86B3-8AD1304C28A3}"/>
              </a:ext>
            </a:extLst>
          </p:cNvPr>
          <p:cNvSpPr/>
          <p:nvPr/>
        </p:nvSpPr>
        <p:spPr bwMode="auto">
          <a:xfrm>
            <a:off x="2641600" y="1257300"/>
            <a:ext cx="7349066" cy="369331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Why do we only know “in part”?</a:t>
            </a:r>
          </a:p>
          <a:p>
            <a:pPr marL="742950" indent="-742950">
              <a:lnSpc>
                <a:spcPct val="90000"/>
              </a:lnSpc>
              <a:buAutoNum type="arabicPeriod" startAt="4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God hides some things from us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(Prov 25:2)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028700" lvl="1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Because he wants us to seek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(Prov 2:4)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028700" lvl="1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Because we can’t handle it right now?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(Job 1-2, 38-42)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028700" lvl="1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Because it’s none of our business</a:t>
            </a:r>
          </a:p>
        </p:txBody>
      </p:sp>
    </p:spTree>
    <p:extLst>
      <p:ext uri="{BB962C8B-B14F-4D97-AF65-F5344CB8AC3E}">
        <p14:creationId xmlns:p14="http://schemas.microsoft.com/office/powerpoint/2010/main" val="3192708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EA8DED-9F16-1019-4450-56C08A1BB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i="1" dirty="0"/>
              <a:t>1 Corinthians 13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A69AD6F-410D-8ADF-7A05-E24495CF3A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9 For we know in part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we prophesy in part;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10 but </a:t>
            </a:r>
            <a:r>
              <a:rPr lang="en-US" dirty="0"/>
              <a:t>when the perfect comes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partial will be done away.</a:t>
            </a:r>
          </a:p>
        </p:txBody>
      </p:sp>
    </p:spTree>
    <p:extLst>
      <p:ext uri="{BB962C8B-B14F-4D97-AF65-F5344CB8AC3E}">
        <p14:creationId xmlns:p14="http://schemas.microsoft.com/office/powerpoint/2010/main" val="3372531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EA8DED-9F16-1019-4450-56C08A1BB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i="1" dirty="0"/>
              <a:t>1 Corinthians 13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A69AD6F-410D-8ADF-7A05-E24495CF3A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9 For we know in part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we prophesy in part;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10 but </a:t>
            </a:r>
            <a:r>
              <a:rPr lang="en-US" dirty="0"/>
              <a:t>when the perfect comes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partial will be done away.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CDE3D92E-5F17-8B98-9A31-F99C9473432B}"/>
              </a:ext>
            </a:extLst>
          </p:cNvPr>
          <p:cNvSpPr/>
          <p:nvPr/>
        </p:nvSpPr>
        <p:spPr bwMode="auto">
          <a:xfrm>
            <a:off x="279400" y="2933700"/>
            <a:ext cx="8839200" cy="2585323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“Perfect” = Completeness, maturity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Not omniscience </a:t>
            </a:r>
            <a:r>
              <a:rPr lang="en-US" sz="24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(1 Pet 1:12; </a:t>
            </a:r>
            <a:r>
              <a:rPr lang="en-US" sz="2400" i="1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Zech</a:t>
            </a:r>
            <a:r>
              <a:rPr lang="en-US" sz="24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1:12; Rev 6:10)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Not oblivion</a:t>
            </a:r>
          </a:p>
          <a:p>
            <a:pPr marL="174625" indent="-174625"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4625" indent="-174625"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182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EA8DED-9F16-1019-4450-56C08A1BB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i="1" dirty="0"/>
              <a:t>1 Corinthians 13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A69AD6F-410D-8ADF-7A05-E24495CF3A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9 For we know in part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we prophesy in part;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10 but </a:t>
            </a:r>
            <a:r>
              <a:rPr lang="en-US" dirty="0"/>
              <a:t>when the perfect comes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partial will be done away.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CDE3D92E-5F17-8B98-9A31-F99C9473432B}"/>
              </a:ext>
            </a:extLst>
          </p:cNvPr>
          <p:cNvSpPr/>
          <p:nvPr/>
        </p:nvSpPr>
        <p:spPr bwMode="auto">
          <a:xfrm>
            <a:off x="279400" y="2933700"/>
            <a:ext cx="8839200" cy="2585323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“Perfect” = Completeness, maturity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Not omniscience </a:t>
            </a:r>
            <a:r>
              <a:rPr lang="en-US" sz="24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(1 Pet 1:12; </a:t>
            </a:r>
            <a:r>
              <a:rPr lang="en-US" sz="2400" i="1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Zech</a:t>
            </a:r>
            <a:r>
              <a:rPr lang="en-US" sz="24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1:12; Rev 6:10)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Not oblivion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God will upgrade our mental faculties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We can’t currently handle the full light of God</a:t>
            </a:r>
          </a:p>
        </p:txBody>
      </p:sp>
    </p:spTree>
    <p:extLst>
      <p:ext uri="{BB962C8B-B14F-4D97-AF65-F5344CB8AC3E}">
        <p14:creationId xmlns:p14="http://schemas.microsoft.com/office/powerpoint/2010/main" val="2270840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EA8DED-9F16-1019-4450-56C08A1BB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i="1" dirty="0"/>
              <a:t>1 Corinthians 13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A69AD6F-410D-8ADF-7A05-E24495CF3A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9 For we know in part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we prophesy in part;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10 but </a:t>
            </a:r>
            <a:r>
              <a:rPr lang="en-US" dirty="0"/>
              <a:t>when the perfect comes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partial will be done away.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605F3111-8CA2-56C4-5F77-5E8295AE546C}"/>
              </a:ext>
            </a:extLst>
          </p:cNvPr>
          <p:cNvSpPr/>
          <p:nvPr/>
        </p:nvSpPr>
        <p:spPr bwMode="auto">
          <a:xfrm>
            <a:off x="279400" y="2933700"/>
            <a:ext cx="8839200" cy="2585323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“Perfect” = Completeness, maturity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Not omniscience </a:t>
            </a:r>
            <a:r>
              <a:rPr lang="en-US" sz="24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(1 Pet 1:12; </a:t>
            </a:r>
            <a:r>
              <a:rPr lang="en-US" sz="2400" i="1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Zech</a:t>
            </a:r>
            <a:r>
              <a:rPr lang="en-US" sz="24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1:12; Rev 6:10)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Not oblivion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God will upgrade our mental faculties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We can’t currently handle the full light of God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A93E121-3447-8A80-A94B-7CFEF12711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000" y="114300"/>
            <a:ext cx="6858000" cy="5492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635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EA8DED-9F16-1019-4450-56C08A1BB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i="1" dirty="0"/>
              <a:t>1 Corinthians 13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A69AD6F-410D-8ADF-7A05-E24495CF3A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11 When I was a child, </a:t>
            </a:r>
            <a:br>
              <a:rPr lang="en-US" dirty="0"/>
            </a:br>
            <a:r>
              <a:rPr lang="en-US" dirty="0"/>
              <a:t>I used to speak like a child, </a:t>
            </a:r>
            <a:br>
              <a:rPr lang="en-US" dirty="0"/>
            </a:br>
            <a:r>
              <a:rPr lang="en-US" dirty="0"/>
              <a:t>think like a child, </a:t>
            </a:r>
            <a:br>
              <a:rPr lang="en-US" dirty="0"/>
            </a:br>
            <a:r>
              <a:rPr lang="en-US" dirty="0"/>
              <a:t>reason like a child;</a:t>
            </a:r>
          </a:p>
          <a:p>
            <a:r>
              <a:rPr lang="en-US" dirty="0"/>
              <a:t>when I became a man, </a:t>
            </a:r>
            <a:br>
              <a:rPr lang="en-US" dirty="0"/>
            </a:br>
            <a:r>
              <a:rPr lang="en-US" dirty="0"/>
              <a:t>I did away with childish things.</a:t>
            </a:r>
          </a:p>
        </p:txBody>
      </p:sp>
    </p:spTree>
    <p:extLst>
      <p:ext uri="{BB962C8B-B14F-4D97-AF65-F5344CB8AC3E}">
        <p14:creationId xmlns:p14="http://schemas.microsoft.com/office/powerpoint/2010/main" val="9067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EA8DED-9F16-1019-4450-56C08A1BB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i="1" dirty="0"/>
              <a:t>1 Corinthians 13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A69AD6F-410D-8ADF-7A05-E24495CF3A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11 When I was </a:t>
            </a:r>
            <a:r>
              <a:rPr lang="en-US" dirty="0"/>
              <a:t>a child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 used to speak like </a:t>
            </a:r>
            <a:r>
              <a:rPr lang="en-US" dirty="0"/>
              <a:t>a child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think like </a:t>
            </a:r>
            <a:r>
              <a:rPr lang="en-US" dirty="0"/>
              <a:t>a child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reason like </a:t>
            </a:r>
            <a:r>
              <a:rPr lang="en-US" dirty="0"/>
              <a:t>a child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;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when I became a man,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 did away with </a:t>
            </a:r>
            <a:r>
              <a:rPr lang="en-US" dirty="0"/>
              <a:t>childish things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3385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EA8DED-9F16-1019-4450-56C08A1BB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i="1" dirty="0"/>
              <a:t>1 Corinthians 13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A69AD6F-410D-8ADF-7A05-E24495CF3A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11 When I was </a:t>
            </a:r>
            <a:r>
              <a:rPr lang="en-US" dirty="0"/>
              <a:t>a child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 used to speak like </a:t>
            </a:r>
            <a:r>
              <a:rPr lang="en-US" dirty="0"/>
              <a:t>a child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think like </a:t>
            </a:r>
            <a:r>
              <a:rPr lang="en-US" dirty="0"/>
              <a:t>a child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reason like </a:t>
            </a:r>
            <a:r>
              <a:rPr lang="en-US" dirty="0"/>
              <a:t>a child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;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when I became a man,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 did away with </a:t>
            </a:r>
            <a:r>
              <a:rPr lang="en-US" dirty="0"/>
              <a:t>childish things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36205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EA8DED-9F16-1019-4450-56C08A1BB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i="1" dirty="0"/>
              <a:t>1 Corinthians 13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A69AD6F-410D-8ADF-7A05-E24495CF3A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12 For now we see in a mirror dimly, </a:t>
            </a:r>
            <a:br>
              <a:rPr lang="en-US" dirty="0"/>
            </a:br>
            <a:r>
              <a:rPr lang="en-US" dirty="0"/>
              <a:t>but then face to face;</a:t>
            </a:r>
          </a:p>
          <a:p>
            <a:r>
              <a:rPr lang="en-US" dirty="0"/>
              <a:t>now I know in part, </a:t>
            </a:r>
            <a:br>
              <a:rPr lang="en-US" dirty="0"/>
            </a:br>
            <a:r>
              <a:rPr lang="en-US" dirty="0"/>
              <a:t>but then I will know fully </a:t>
            </a:r>
            <a:br>
              <a:rPr lang="en-US" dirty="0"/>
            </a:br>
            <a:r>
              <a:rPr lang="en-US" dirty="0"/>
              <a:t>just as I also have been fully known.</a:t>
            </a:r>
          </a:p>
        </p:txBody>
      </p:sp>
    </p:spTree>
    <p:extLst>
      <p:ext uri="{BB962C8B-B14F-4D97-AF65-F5344CB8AC3E}">
        <p14:creationId xmlns:p14="http://schemas.microsoft.com/office/powerpoint/2010/main" val="344069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672374-04DA-1CF9-DDCC-D9B68050B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Corinthians and “Knowledge”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0005EE1-702F-77AF-BACB-1FB9524F21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Judge nothing before the appointed time; </a:t>
            </a:r>
            <a:br>
              <a:rPr lang="en-US" dirty="0"/>
            </a:br>
            <a:r>
              <a:rPr lang="en-US" dirty="0"/>
              <a:t>wait until the Lord comes.</a:t>
            </a:r>
          </a:p>
          <a:p>
            <a:r>
              <a:rPr lang="en-US" dirty="0"/>
              <a:t>He will bring to light what is hidden in darkness </a:t>
            </a:r>
            <a:br>
              <a:rPr lang="en-US" dirty="0"/>
            </a:br>
            <a:r>
              <a:rPr lang="en-US" dirty="0"/>
              <a:t>and will expose the motives of the heart.</a:t>
            </a:r>
          </a:p>
          <a:p>
            <a:r>
              <a:rPr lang="en-US" dirty="0"/>
              <a:t>At that time each will receive their praise from God. </a:t>
            </a:r>
            <a:r>
              <a:rPr lang="en-US" sz="2000" i="1" dirty="0"/>
              <a:t>(1 Corinthians 4:5)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93087492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EA8DED-9F16-1019-4450-56C08A1BB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i="1" dirty="0"/>
              <a:t>1 Corinthians 13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A69AD6F-410D-8ADF-7A05-E24495CF3A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12 For </a:t>
            </a:r>
            <a:r>
              <a:rPr lang="en-US" dirty="0"/>
              <a:t>now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/>
              <a:t>we see in a mirror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dimly,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but then face to face;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now I know in part, </a:t>
            </a:r>
            <a:b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but then I will know fully </a:t>
            </a:r>
            <a:b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just as I also have been fully known.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xmlns="" id="{848338BC-1BEB-7015-C687-B2A84EB87D7B}"/>
              </a:ext>
            </a:extLst>
          </p:cNvPr>
          <p:cNvSpPr/>
          <p:nvPr/>
        </p:nvSpPr>
        <p:spPr bwMode="auto">
          <a:xfrm>
            <a:off x="169333" y="723900"/>
            <a:ext cx="6663267" cy="457971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Problems with mirrors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Flipped image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Imperfections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Edge limits field of vision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Can’t see self from most angles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Only show the surface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Narrow band of light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Limited magnification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176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EA8DED-9F16-1019-4450-56C08A1BB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i="1" dirty="0"/>
              <a:t>1 Corinthians 13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A69AD6F-410D-8ADF-7A05-E24495CF3A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12 For </a:t>
            </a:r>
            <a:r>
              <a:rPr lang="en-US" dirty="0"/>
              <a:t>now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/>
              <a:t>we see in a mirror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dimly,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but then face to face;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now I know in part, </a:t>
            </a:r>
            <a:b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but then I will know fully </a:t>
            </a:r>
            <a:b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just as I also have been fully known.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xmlns="" id="{848338BC-1BEB-7015-C687-B2A84EB87D7B}"/>
              </a:ext>
            </a:extLst>
          </p:cNvPr>
          <p:cNvSpPr/>
          <p:nvPr/>
        </p:nvSpPr>
        <p:spPr bwMode="auto">
          <a:xfrm>
            <a:off x="169333" y="762000"/>
            <a:ext cx="6663267" cy="457971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Problems with mirrors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Flipped image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Imperfections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Edge limits field of vision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Can’t see self from most angles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Only show the surface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Narrow band of light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Limited magnification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Only show the present</a:t>
            </a:r>
          </a:p>
        </p:txBody>
      </p:sp>
    </p:spTree>
    <p:extLst>
      <p:ext uri="{BB962C8B-B14F-4D97-AF65-F5344CB8AC3E}">
        <p14:creationId xmlns:p14="http://schemas.microsoft.com/office/powerpoint/2010/main" val="51687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EA8DED-9F16-1019-4450-56C08A1BB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i="1" dirty="0"/>
              <a:t>1 Corinthians 13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A69AD6F-410D-8ADF-7A05-E24495CF3A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12 For </a:t>
            </a:r>
            <a:r>
              <a:rPr lang="en-US" dirty="0"/>
              <a:t>now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/>
              <a:t>we see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a mirror </a:t>
            </a:r>
            <a:r>
              <a:rPr lang="en-US" dirty="0"/>
              <a:t>dimly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b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but then face to face;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now I know in part, </a:t>
            </a:r>
            <a:b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but then I will know fully </a:t>
            </a:r>
            <a:b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just as I also have been fully known.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xmlns="" id="{848338BC-1BEB-7015-C687-B2A84EB87D7B}"/>
              </a:ext>
            </a:extLst>
          </p:cNvPr>
          <p:cNvSpPr/>
          <p:nvPr/>
        </p:nvSpPr>
        <p:spPr bwMode="auto">
          <a:xfrm>
            <a:off x="169333" y="762000"/>
            <a:ext cx="6663267" cy="457971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Dimly = “in a riddle”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Riddles are confusing at first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Require a key insight to solve</a:t>
            </a:r>
          </a:p>
          <a:p>
            <a:pPr marL="174625" indent="-174625"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4625" indent="-174625"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4625" indent="-174625"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4625" indent="-174625"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4625" indent="-174625"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4625" indent="-174625"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125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EA8DED-9F16-1019-4450-56C08A1BB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i="1" dirty="0"/>
              <a:t>1 Corinthians 13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A69AD6F-410D-8ADF-7A05-E24495CF3A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12 For </a:t>
            </a:r>
            <a:r>
              <a:rPr lang="en-US" dirty="0"/>
              <a:t>now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/>
              <a:t>we see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a mirror </a:t>
            </a:r>
            <a:r>
              <a:rPr lang="en-US" dirty="0"/>
              <a:t>dimly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b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but then face to face;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now I know in part, </a:t>
            </a:r>
            <a:b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but then I will know fully </a:t>
            </a:r>
            <a:b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just as I also have been fully known.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xmlns="" id="{848338BC-1BEB-7015-C687-B2A84EB87D7B}"/>
              </a:ext>
            </a:extLst>
          </p:cNvPr>
          <p:cNvSpPr/>
          <p:nvPr/>
        </p:nvSpPr>
        <p:spPr bwMode="auto">
          <a:xfrm>
            <a:off x="169333" y="762000"/>
            <a:ext cx="6663267" cy="457971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Dimly = “in a riddle”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Riddles are confusing at first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Require a key insight to solve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Often, our knowledge is not inaccurate – just incomplete</a:t>
            </a:r>
          </a:p>
          <a:p>
            <a:pPr marL="174625" indent="-174625"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4625" indent="-174625"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4625" indent="-174625"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4625" indent="-174625"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137690"/>
      </p:ext>
    </p:extLst>
  </p:cSld>
  <p:clrMapOvr>
    <a:masterClrMapping/>
  </p:clrMapOvr>
  <p:transition spd="slow">
    <p:wipe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F6DD0598-1A95-F7E8-3F1B-E3F827D1F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Contrast Between Now and Then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231EFD45-8FB2-D765-7DC7-4DA106B9BE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335" y="889000"/>
            <a:ext cx="4910666" cy="4635500"/>
          </a:xfrm>
        </p:spPr>
        <p:txBody>
          <a:bodyPr/>
          <a:lstStyle/>
          <a:p>
            <a:r>
              <a:rPr lang="en-US" dirty="0"/>
              <a:t>We know in part…</a:t>
            </a:r>
          </a:p>
          <a:p>
            <a:r>
              <a:rPr lang="en-US" dirty="0"/>
              <a:t>I was a child… like a child … like a child … like a child … childish things</a:t>
            </a:r>
          </a:p>
          <a:p>
            <a:r>
              <a:rPr lang="en-US" dirty="0"/>
              <a:t>Through a mirror…</a:t>
            </a:r>
          </a:p>
          <a:p>
            <a:r>
              <a:rPr lang="en-US" dirty="0"/>
              <a:t>In a riddle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xmlns="" id="{18767465-6B86-8C82-1A16-453DCEB52208}"/>
              </a:ext>
            </a:extLst>
          </p:cNvPr>
          <p:cNvSpPr txBox="1">
            <a:spLocks/>
          </p:cNvSpPr>
          <p:nvPr/>
        </p:nvSpPr>
        <p:spPr bwMode="auto">
          <a:xfrm>
            <a:off x="5122334" y="887186"/>
            <a:ext cx="4910666" cy="463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None/>
              <a:defRPr sz="36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2pPr>
            <a:lvl3pPr marL="11430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3pPr>
            <a:lvl4pPr marL="16002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4pPr>
            <a:lvl5pPr marL="20574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kern="0" dirty="0"/>
              <a:t>When maturity comes…</a:t>
            </a:r>
          </a:p>
          <a:p>
            <a:r>
              <a:rPr lang="en-US" kern="0" dirty="0"/>
              <a:t>I will become an adult and put away childish things…</a:t>
            </a:r>
          </a:p>
          <a:p>
            <a:r>
              <a:rPr lang="en-US" kern="0" dirty="0"/>
              <a:t>Face to face with God…</a:t>
            </a:r>
          </a:p>
          <a:p>
            <a:r>
              <a:rPr lang="en-US" kern="0" dirty="0"/>
              <a:t>I will know fully just as I am fully known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xmlns="" id="{1E92E61E-AE72-32E0-F63C-C1FDC157E50F}"/>
              </a:ext>
            </a:extLst>
          </p:cNvPr>
          <p:cNvSpPr txBox="1">
            <a:spLocks/>
          </p:cNvSpPr>
          <p:nvPr/>
        </p:nvSpPr>
        <p:spPr bwMode="auto">
          <a:xfrm>
            <a:off x="63500" y="4921250"/>
            <a:ext cx="9990667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i="1" kern="0" dirty="0"/>
              <a:t>What might we know and learn?</a:t>
            </a:r>
          </a:p>
        </p:txBody>
      </p:sp>
    </p:spTree>
    <p:extLst>
      <p:ext uri="{BB962C8B-B14F-4D97-AF65-F5344CB8AC3E}">
        <p14:creationId xmlns:p14="http://schemas.microsoft.com/office/powerpoint/2010/main" val="1209471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4140BBA6-7D90-3C82-BF2F-101F6C45A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i="1" dirty="0"/>
              <a:t>How God used our efforts to serve him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E10E2C6D-ECCC-6E48-BD98-1C826FEA60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/>
              <a:t>Our financial giving </a:t>
            </a:r>
            <a:r>
              <a:rPr lang="en-US" sz="2000" i="1" dirty="0"/>
              <a:t>(Phil 4:17; Matt 6:4)</a:t>
            </a:r>
            <a:endParaRPr lang="en-US" i="1" dirty="0"/>
          </a:p>
          <a:p>
            <a:pPr marL="571500" indent="-571500">
              <a:buFontTx/>
              <a:buChar char="-"/>
            </a:pPr>
            <a:r>
              <a:rPr lang="en-US" dirty="0"/>
              <a:t>Who gave money to support the people and ministries that reached me for Christ?</a:t>
            </a:r>
          </a:p>
          <a:p>
            <a:pPr marL="571500" indent="-571500">
              <a:buFontTx/>
              <a:buChar char="-"/>
            </a:pPr>
            <a:r>
              <a:rPr lang="en-US" dirty="0"/>
              <a:t>What about the ones that reached my parents?</a:t>
            </a:r>
          </a:p>
          <a:p>
            <a:pPr marL="571500" indent="-571500">
              <a:buFontTx/>
              <a:buChar char="-"/>
            </a:pPr>
            <a:r>
              <a:rPr lang="en-US" dirty="0"/>
              <a:t>How did God use the money I’ve given away</a:t>
            </a:r>
          </a:p>
          <a:p>
            <a:pPr marL="971550" lvl="1" indent="-571500">
              <a:buFontTx/>
              <a:buChar char="-"/>
            </a:pPr>
            <a:r>
              <a:rPr lang="en-US" dirty="0"/>
              <a:t>World Missions? (~36,000 people, 2400 leaders)</a:t>
            </a:r>
          </a:p>
          <a:p>
            <a:pPr marL="971550" lvl="1" indent="-571500">
              <a:buFontTx/>
              <a:buChar char="-"/>
            </a:pPr>
            <a:r>
              <a:rPr lang="en-US" dirty="0"/>
              <a:t>Columbus?</a:t>
            </a:r>
          </a:p>
        </p:txBody>
      </p:sp>
    </p:spTree>
    <p:extLst>
      <p:ext uri="{BB962C8B-B14F-4D97-AF65-F5344CB8AC3E}">
        <p14:creationId xmlns:p14="http://schemas.microsoft.com/office/powerpoint/2010/main" val="325388522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4140BBA6-7D90-3C82-BF2F-101F6C45A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i="1" dirty="0"/>
              <a:t>How God used our efforts to serve him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E10E2C6D-ECCC-6E48-BD98-1C826FEA60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/>
              <a:t>Our prayers</a:t>
            </a:r>
            <a:endParaRPr lang="en-US" sz="2000" i="1" dirty="0"/>
          </a:p>
          <a:p>
            <a:pPr marL="571500" indent="-571500">
              <a:buFontTx/>
              <a:buChar char="-"/>
            </a:pPr>
            <a:r>
              <a:rPr lang="en-US" dirty="0"/>
              <a:t>Who were my Christian ancestors? Did they pray for me?</a:t>
            </a:r>
          </a:p>
          <a:p>
            <a:pPr marL="571500" indent="-571500">
              <a:buFontTx/>
              <a:buChar char="-"/>
            </a:pPr>
            <a:r>
              <a:rPr lang="en-US" dirty="0"/>
              <a:t>Who else prayed for me? I want them to see how God answered those prayers.</a:t>
            </a:r>
          </a:p>
          <a:p>
            <a:pPr marL="571500" indent="-571500">
              <a:buFontTx/>
              <a:buChar char="-"/>
            </a:pPr>
            <a:r>
              <a:rPr lang="en-US" dirty="0"/>
              <a:t>How did God answer my own prayers? </a:t>
            </a:r>
            <a:r>
              <a:rPr lang="en-US" sz="2000" i="1" dirty="0"/>
              <a:t>(2 Cor 5:7)</a:t>
            </a:r>
            <a:endParaRPr lang="en-US" i="1" dirty="0"/>
          </a:p>
          <a:p>
            <a:pPr marL="571500" indent="-571500">
              <a:buFontTx/>
              <a:buChar char="-"/>
            </a:pPr>
            <a:endParaRPr lang="en-US" dirty="0"/>
          </a:p>
          <a:p>
            <a:pPr marL="571500" indent="-57150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62683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4140BBA6-7D90-3C82-BF2F-101F6C45A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i="1" dirty="0"/>
              <a:t>How God used our efforts to serve him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E10E2C6D-ECCC-6E48-BD98-1C826FEA60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/>
              <a:t>Our service</a:t>
            </a:r>
            <a:endParaRPr lang="en-US" sz="2000" i="1" dirty="0"/>
          </a:p>
          <a:p>
            <a:pPr marL="571500" indent="-571500">
              <a:buFontTx/>
              <a:buChar char="-"/>
            </a:pPr>
            <a:r>
              <a:rPr lang="en-US" dirty="0"/>
              <a:t>Thanking those who had an impact on my life</a:t>
            </a:r>
          </a:p>
          <a:p>
            <a:pPr marL="971550" lvl="1" indent="-571500">
              <a:buFontTx/>
              <a:buChar char="-"/>
            </a:pPr>
            <a:r>
              <a:rPr lang="en-US" sz="3600" dirty="0"/>
              <a:t>In this church and around the world</a:t>
            </a:r>
          </a:p>
          <a:p>
            <a:pPr marL="571500" indent="-571500">
              <a:buFontTx/>
              <a:buChar char="-"/>
            </a:pPr>
            <a:r>
              <a:rPr lang="en-US" dirty="0"/>
              <a:t>Learning how God used my service </a:t>
            </a:r>
            <a:r>
              <a:rPr lang="en-US" sz="2000" i="1" dirty="0"/>
              <a:t>(Matt 6:5)</a:t>
            </a:r>
            <a:endParaRPr lang="en-US" i="1" dirty="0"/>
          </a:p>
          <a:p>
            <a:pPr marL="971550" lvl="1" indent="-571500">
              <a:buFontTx/>
              <a:buChar char="-"/>
            </a:pPr>
            <a:r>
              <a:rPr lang="en-US" sz="3600" dirty="0"/>
              <a:t>It’s hard to tell what God uses</a:t>
            </a:r>
          </a:p>
          <a:p>
            <a:pPr marL="571500" indent="-571500">
              <a:buFontTx/>
              <a:buChar char="-"/>
            </a:pPr>
            <a:r>
              <a:rPr lang="en-US" dirty="0"/>
              <a:t>Seeing who was truly great in the kingdom of God</a:t>
            </a:r>
          </a:p>
        </p:txBody>
      </p:sp>
    </p:spTree>
    <p:extLst>
      <p:ext uri="{BB962C8B-B14F-4D97-AF65-F5344CB8AC3E}">
        <p14:creationId xmlns:p14="http://schemas.microsoft.com/office/powerpoint/2010/main" val="72215234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4140BBA6-7D90-3C82-BF2F-101F6C45A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i="1" dirty="0"/>
              <a:t>Seeing God’s Providence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E10E2C6D-ECCC-6E48-BD98-1C826FEA60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2575" indent="-282575"/>
            <a:r>
              <a:rPr lang="en-US" dirty="0"/>
              <a:t>How God worked all things together for good. </a:t>
            </a:r>
            <a:r>
              <a:rPr lang="en-US" sz="2000" i="1" dirty="0"/>
              <a:t>(Rom 8:28)</a:t>
            </a:r>
          </a:p>
          <a:p>
            <a:pPr marL="282575" indent="-282575"/>
            <a:r>
              <a:rPr lang="en-US" dirty="0"/>
              <a:t>God knows alternate futures. </a:t>
            </a:r>
            <a:br>
              <a:rPr lang="en-US" dirty="0"/>
            </a:br>
            <a:r>
              <a:rPr lang="en-US" dirty="0"/>
              <a:t>Will he reveal some to us? </a:t>
            </a:r>
            <a:r>
              <a:rPr lang="en-US" sz="2000" i="1" dirty="0"/>
              <a:t>(1 Sam 23:10-13)</a:t>
            </a:r>
            <a:endParaRPr lang="en-US" i="1" dirty="0"/>
          </a:p>
          <a:p>
            <a:pPr marL="571500" indent="-571500">
              <a:buFontTx/>
              <a:buChar char="-"/>
            </a:pPr>
            <a:r>
              <a:rPr lang="en-US" dirty="0"/>
              <a:t>Choices we made</a:t>
            </a:r>
          </a:p>
          <a:p>
            <a:pPr marL="571500" indent="-571500">
              <a:buFontTx/>
              <a:buChar char="-"/>
            </a:pPr>
            <a:r>
              <a:rPr lang="en-US" dirty="0"/>
              <a:t>Providential circumstances</a:t>
            </a:r>
            <a:endParaRPr lang="en-US" i="1" dirty="0"/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xmlns="" id="{D4FB5971-FD61-8AC6-DF66-156E11870B0B}"/>
              </a:ext>
            </a:extLst>
          </p:cNvPr>
          <p:cNvSpPr/>
          <p:nvPr/>
        </p:nvSpPr>
        <p:spPr bwMode="auto">
          <a:xfrm>
            <a:off x="1401193" y="3333123"/>
            <a:ext cx="8631766" cy="1588127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How many times have we whined and groaned about the very circumstances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God used to save us?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(Alcorn 450)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69417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4140BBA6-7D90-3C82-BF2F-101F6C45A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i="1" dirty="0"/>
              <a:t>Knowing Angels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E10E2C6D-ECCC-6E48-BD98-1C826FEA60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2575" indent="-282575"/>
            <a:r>
              <a:rPr lang="en-US" dirty="0"/>
              <a:t>”Don’t be afraid!” Elisha told him.</a:t>
            </a:r>
            <a:br>
              <a:rPr lang="en-US" dirty="0"/>
            </a:br>
            <a:r>
              <a:rPr lang="en-US" dirty="0"/>
              <a:t>“For there are more on our side than on theirs!”</a:t>
            </a:r>
          </a:p>
          <a:p>
            <a:pPr marL="282575" indent="-282575"/>
            <a:r>
              <a:rPr lang="en-US" dirty="0"/>
              <a:t>Then Elisha prayed, </a:t>
            </a:r>
            <a:br>
              <a:rPr lang="en-US" dirty="0"/>
            </a:br>
            <a:r>
              <a:rPr lang="en-US" dirty="0"/>
              <a:t>“O Yahweh, open his eyes and let him see!”</a:t>
            </a:r>
          </a:p>
          <a:p>
            <a:pPr marL="282575" indent="-282575"/>
            <a:r>
              <a:rPr lang="en-US" dirty="0"/>
              <a:t>Yahweh opened the young man’s eyes, </a:t>
            </a:r>
            <a:br>
              <a:rPr lang="en-US" dirty="0"/>
            </a:br>
            <a:r>
              <a:rPr lang="en-US" dirty="0"/>
              <a:t>and when he looked up, he saw </a:t>
            </a:r>
          </a:p>
          <a:p>
            <a:pPr marL="282575" indent="-282575"/>
            <a:r>
              <a:rPr lang="en-US" dirty="0"/>
              <a:t>that the hillside around Elisha was filled </a:t>
            </a:r>
            <a:br>
              <a:rPr lang="en-US" dirty="0"/>
            </a:br>
            <a:r>
              <a:rPr lang="en-US" dirty="0"/>
              <a:t>with horses and chariots of fire. </a:t>
            </a:r>
            <a:r>
              <a:rPr lang="en-US" sz="2000" i="1" dirty="0"/>
              <a:t>(2 Kings 6:16-17)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90251668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EA8DED-9F16-1019-4450-56C08A1BB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i="1" dirty="0"/>
              <a:t>1 Corinthians 13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A69AD6F-410D-8ADF-7A05-E24495CF3A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9 For we know in part </a:t>
            </a:r>
            <a:br>
              <a:rPr lang="en-US" dirty="0"/>
            </a:br>
            <a:r>
              <a:rPr lang="en-US" dirty="0"/>
              <a:t>and we prophesy in part;</a:t>
            </a:r>
          </a:p>
          <a:p>
            <a:r>
              <a:rPr lang="en-US" dirty="0"/>
              <a:t>10 but when the perfect comes, </a:t>
            </a:r>
            <a:br>
              <a:rPr lang="en-US" dirty="0"/>
            </a:br>
            <a:r>
              <a:rPr lang="en-US" dirty="0"/>
              <a:t>the partial will be done away.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4140BBA6-7D90-3C82-BF2F-101F6C45A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i="1" dirty="0"/>
              <a:t>Knowing Angels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E10E2C6D-ECCC-6E48-BD98-1C826FEA60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2575" indent="-282575"/>
            <a:r>
              <a:rPr lang="en-US" dirty="0"/>
              <a:t>Will we get to know angels and learn from them?</a:t>
            </a:r>
          </a:p>
          <a:p>
            <a:pPr marL="571500" indent="-571500">
              <a:buFontTx/>
              <a:buChar char="-"/>
            </a:pPr>
            <a:r>
              <a:rPr lang="en-US" dirty="0"/>
              <a:t>What was it like to watch God create the world? </a:t>
            </a:r>
            <a:r>
              <a:rPr lang="en-US" sz="2000" i="1" dirty="0"/>
              <a:t>(Job 38:4-7)</a:t>
            </a:r>
            <a:endParaRPr lang="en-US" i="1" dirty="0"/>
          </a:p>
          <a:p>
            <a:pPr marL="571500" indent="-571500">
              <a:buFontTx/>
              <a:buChar char="-"/>
            </a:pPr>
            <a:r>
              <a:rPr lang="en-US" dirty="0"/>
              <a:t>Tell me about the fall of Satan </a:t>
            </a:r>
            <a:r>
              <a:rPr lang="en-US" sz="2000" i="1" dirty="0"/>
              <a:t>(Rev 12:7-8)</a:t>
            </a:r>
            <a:endParaRPr lang="en-US" i="1" dirty="0"/>
          </a:p>
          <a:p>
            <a:pPr marL="571500" indent="-571500">
              <a:buFontTx/>
              <a:buChar char="-"/>
            </a:pPr>
            <a:r>
              <a:rPr lang="en-US" dirty="0"/>
              <a:t>Did you get to sing the night Jesus was born? </a:t>
            </a:r>
            <a:r>
              <a:rPr lang="en-US" sz="1800" i="1" dirty="0"/>
              <a:t>(Lk 2:13)</a:t>
            </a:r>
          </a:p>
        </p:txBody>
      </p:sp>
    </p:spTree>
    <p:extLst>
      <p:ext uri="{BB962C8B-B14F-4D97-AF65-F5344CB8AC3E}">
        <p14:creationId xmlns:p14="http://schemas.microsoft.com/office/powerpoint/2010/main" val="82382936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4140BBA6-7D90-3C82-BF2F-101F6C45A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i="1" dirty="0"/>
              <a:t>Knowing Angels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E10E2C6D-ECCC-6E48-BD98-1C826FEA60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2575" indent="-282575"/>
            <a:r>
              <a:rPr lang="en-US" dirty="0"/>
              <a:t>Will we meet our guardian angels? </a:t>
            </a:r>
            <a:r>
              <a:rPr lang="en-US" sz="2000" i="1" dirty="0"/>
              <a:t>(Mt. 18:10; Ps. 91:11)</a:t>
            </a:r>
            <a:endParaRPr lang="en-US" i="1" dirty="0"/>
          </a:p>
          <a:p>
            <a:pPr marL="282575" indent="-282575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801777"/>
      </p:ext>
    </p:extLst>
  </p:cSld>
  <p:clrMapOvr>
    <a:masterClrMapping/>
  </p:clrMapOvr>
  <p:transition spd="slow">
    <p:wipe dir="r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4140BBA6-7D90-3C82-BF2F-101F6C45A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i="1" dirty="0"/>
              <a:t>Knowing People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E10E2C6D-ECCC-6E48-BD98-1C826FEA60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2575" indent="-282575"/>
            <a:r>
              <a:rPr lang="en-US" dirty="0"/>
              <a:t>The martyrs and their stories</a:t>
            </a:r>
          </a:p>
          <a:p>
            <a:pPr marL="282575" indent="-282575"/>
            <a:r>
              <a:rPr lang="en-US" dirty="0"/>
              <a:t>Deepening existing friendships</a:t>
            </a:r>
          </a:p>
          <a:p>
            <a:pPr marL="282575" indent="-282575"/>
            <a:r>
              <a:rPr lang="en-US" dirty="0"/>
              <a:t>Making new friends</a:t>
            </a:r>
          </a:p>
          <a:p>
            <a:pPr marL="282575" indent="-282575"/>
            <a:r>
              <a:rPr lang="en-US" dirty="0"/>
              <a:t>Children who have passed away – </a:t>
            </a:r>
            <a:br>
              <a:rPr lang="en-US" dirty="0"/>
            </a:br>
            <a:r>
              <a:rPr lang="en-US" dirty="0"/>
              <a:t>including the unborn</a:t>
            </a:r>
          </a:p>
          <a:p>
            <a:pPr marL="282575" indent="-282575"/>
            <a:r>
              <a:rPr lang="en-US" dirty="0"/>
              <a:t>We will see people in </a:t>
            </a:r>
            <a:br>
              <a:rPr lang="en-US" dirty="0"/>
            </a:br>
            <a:r>
              <a:rPr lang="en-US" dirty="0"/>
              <a:t>the fullness of youth and health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xmlns="" id="{8B156C5A-D0C4-426D-03F4-D47E39903FBF}"/>
              </a:ext>
            </a:extLst>
          </p:cNvPr>
          <p:cNvSpPr/>
          <p:nvPr/>
        </p:nvSpPr>
        <p:spPr bwMode="auto">
          <a:xfrm>
            <a:off x="6603999" y="190500"/>
            <a:ext cx="3450167" cy="4358116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Elderly or bedridden Christians don’t look back to the peak of their prowess. 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They look forward to it.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(Alcorn 439)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42053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4140BBA6-7D90-3C82-BF2F-101F6C45A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i="1" dirty="0"/>
              <a:t>Knowing God’s Comfort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E10E2C6D-ECCC-6E48-BD98-1C826FEA60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/>
            <a:r>
              <a:rPr lang="en-US" dirty="0"/>
              <a:t>What about disappointments and missed opportunities?</a:t>
            </a:r>
          </a:p>
        </p:txBody>
      </p:sp>
    </p:spTree>
    <p:extLst>
      <p:ext uri="{BB962C8B-B14F-4D97-AF65-F5344CB8AC3E}">
        <p14:creationId xmlns:p14="http://schemas.microsoft.com/office/powerpoint/2010/main" val="225697489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E2EE683D-5666-7F37-D4B2-7F2ACB544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6399" y="5143500"/>
            <a:ext cx="3255434" cy="482314"/>
          </a:xfrm>
        </p:spPr>
        <p:txBody>
          <a:bodyPr/>
          <a:lstStyle/>
          <a:p>
            <a:r>
              <a:rPr lang="en-US" sz="1400" dirty="0"/>
              <a:t>Randy Alcorn, Heaven (Tyndale House, 2004) p. 434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D8BC818D-7C92-243D-7658-27D4AD5971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335" y="79377"/>
            <a:ext cx="6358465" cy="5521324"/>
          </a:xfrm>
        </p:spPr>
        <p:txBody>
          <a:bodyPr/>
          <a:lstStyle/>
          <a:p>
            <a:r>
              <a:rPr lang="en-US" dirty="0"/>
              <a:t>The smartest person God ever created in this world may never have learned to read because he or she had no opportunity.</a:t>
            </a:r>
          </a:p>
          <a:p>
            <a:r>
              <a:rPr lang="en-US" dirty="0"/>
              <a:t>The most musically gifted person may never have touched a musical instrument.</a:t>
            </a:r>
          </a:p>
        </p:txBody>
      </p:sp>
    </p:spTree>
    <p:extLst>
      <p:ext uri="{BB962C8B-B14F-4D97-AF65-F5344CB8AC3E}">
        <p14:creationId xmlns:p14="http://schemas.microsoft.com/office/powerpoint/2010/main" val="2073749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E2EE683D-5666-7F37-D4B2-7F2ACB544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6399" y="5143500"/>
            <a:ext cx="3255434" cy="482314"/>
          </a:xfrm>
        </p:spPr>
        <p:txBody>
          <a:bodyPr/>
          <a:lstStyle/>
          <a:p>
            <a:r>
              <a:rPr lang="en-US" sz="1400" dirty="0"/>
              <a:t>Randy Alcorn, Heaven (Tyndale House, 2004) p. 434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D8BC818D-7C92-243D-7658-27D4AD5971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335" y="79377"/>
            <a:ext cx="6358465" cy="5521324"/>
          </a:xfrm>
        </p:spPr>
        <p:txBody>
          <a:bodyPr/>
          <a:lstStyle/>
          <a:p>
            <a:r>
              <a:rPr lang="en-US" dirty="0"/>
              <a:t>The greatest athlete may never have competed in a game.</a:t>
            </a:r>
          </a:p>
          <a:p>
            <a:r>
              <a:rPr lang="en-US" dirty="0"/>
              <a:t>The sport you’re best at may be a sport you’ve never tried,</a:t>
            </a:r>
          </a:p>
          <a:p>
            <a:r>
              <a:rPr lang="en-US" dirty="0"/>
              <a:t>your favorite hobby one you’ve never thought of.</a:t>
            </a:r>
          </a:p>
        </p:txBody>
      </p:sp>
    </p:spTree>
    <p:extLst>
      <p:ext uri="{BB962C8B-B14F-4D97-AF65-F5344CB8AC3E}">
        <p14:creationId xmlns:p14="http://schemas.microsoft.com/office/powerpoint/2010/main" val="144242909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E2EE683D-5666-7F37-D4B2-7F2ACB544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6399" y="5143500"/>
            <a:ext cx="3255434" cy="482314"/>
          </a:xfrm>
        </p:spPr>
        <p:txBody>
          <a:bodyPr/>
          <a:lstStyle/>
          <a:p>
            <a:r>
              <a:rPr lang="en-US" sz="1400" dirty="0"/>
              <a:t>Randy Alcorn, Heaven (Tyndale House, 2004) p. 434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D8BC818D-7C92-243D-7658-27D4AD5971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335" y="79377"/>
            <a:ext cx="6358465" cy="5521324"/>
          </a:xfrm>
        </p:spPr>
        <p:txBody>
          <a:bodyPr/>
          <a:lstStyle/>
          <a:p>
            <a:r>
              <a:rPr lang="en-US" dirty="0"/>
              <a:t>Living under the Curse means we miss countless opportunities.</a:t>
            </a:r>
          </a:p>
          <a:p>
            <a:r>
              <a:rPr lang="en-US" dirty="0"/>
              <a:t>The reversing of the Curse, and the resurrection of our bodies and our Earth,</a:t>
            </a:r>
          </a:p>
          <a:p>
            <a:r>
              <a:rPr lang="en-US" dirty="0"/>
              <a:t>mean we’ll regain lost opportunities and inherit many more besides.</a:t>
            </a:r>
          </a:p>
        </p:txBody>
      </p:sp>
    </p:spTree>
    <p:extLst>
      <p:ext uri="{BB962C8B-B14F-4D97-AF65-F5344CB8AC3E}">
        <p14:creationId xmlns:p14="http://schemas.microsoft.com/office/powerpoint/2010/main" val="229978210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4140BBA6-7D90-3C82-BF2F-101F6C45A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i="1" dirty="0"/>
              <a:t>Knowing God’s Comfort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E10E2C6D-ECCC-6E48-BD98-1C826FEA60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/>
            <a:r>
              <a:rPr lang="en-US" dirty="0"/>
              <a:t>How can we be happy in heaven when people we loved are not there?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xmlns="" id="{063454B5-62F5-2943-A4B5-EEE8DD05C3D6}"/>
              </a:ext>
            </a:extLst>
          </p:cNvPr>
          <p:cNvSpPr/>
          <p:nvPr/>
        </p:nvSpPr>
        <p:spPr bwMode="auto">
          <a:xfrm>
            <a:off x="584200" y="3390900"/>
            <a:ext cx="8991600" cy="867930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He will wipe every tear from their eyes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18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(Revelation 21:4)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99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4140BBA6-7D90-3C82-BF2F-101F6C45A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i="1" dirty="0"/>
              <a:t>Knowing God’s Comfort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E10E2C6D-ECCC-6E48-BD98-1C826FEA60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2575" indent="-282575" algn="ctr"/>
            <a:r>
              <a:rPr lang="en-US" dirty="0"/>
              <a:t>What about the deepest hurts in our lives?</a:t>
            </a:r>
          </a:p>
        </p:txBody>
      </p:sp>
      <p:sp>
        <p:nvSpPr>
          <p:cNvPr id="10" name="Rounded Rectangle 6">
            <a:extLst>
              <a:ext uri="{FF2B5EF4-FFF2-40B4-BE49-F238E27FC236}">
                <a16:creationId xmlns:a16="http://schemas.microsoft.com/office/drawing/2014/main" xmlns="" id="{632A2279-D97C-962F-3928-8CC649E26542}"/>
              </a:ext>
            </a:extLst>
          </p:cNvPr>
          <p:cNvSpPr/>
          <p:nvPr/>
        </p:nvSpPr>
        <p:spPr bwMode="auto">
          <a:xfrm>
            <a:off x="584200" y="3390900"/>
            <a:ext cx="8991600" cy="867930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He will wipe every tear from their eyes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18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(Revelation 21:4)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xmlns="" id="{7995EEC9-8018-218B-CEAC-D7EA1353E6FF}"/>
              </a:ext>
            </a:extLst>
          </p:cNvPr>
          <p:cNvSpPr/>
          <p:nvPr/>
        </p:nvSpPr>
        <p:spPr bwMode="auto">
          <a:xfrm>
            <a:off x="584200" y="2171700"/>
            <a:ext cx="8991600" cy="867930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You have collected all my tears in your bottle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18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(Psalm 56:8)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75853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/>
            <a:endParaRPr lang="en-US" sz="6000" dirty="0"/>
          </a:p>
          <a:p>
            <a:pPr marL="0" indent="0" algn="ctr"/>
            <a:r>
              <a:rPr lang="en-US" sz="4800" dirty="0"/>
              <a:t>There’s a lot we don’t know right now</a:t>
            </a:r>
          </a:p>
          <a:p>
            <a:pPr marL="0" indent="0" algn="ctr"/>
            <a:r>
              <a:rPr lang="en-US" sz="4800" dirty="0"/>
              <a:t>But we know the One </a:t>
            </a:r>
            <a:r>
              <a:rPr lang="en-US" sz="4800"/>
              <a:t>who knows</a:t>
            </a:r>
            <a:endParaRPr lang="en-US" sz="48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EA8DED-9F16-1019-4450-56C08A1BB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i="1" dirty="0"/>
              <a:t>1 Corinthians 13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A69AD6F-410D-8ADF-7A05-E24495CF3A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9 For we know </a:t>
            </a:r>
            <a:r>
              <a:rPr lang="en-US" u="sng" dirty="0"/>
              <a:t>in part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we prophesy </a:t>
            </a:r>
            <a:r>
              <a:rPr lang="en-US" u="sng" dirty="0"/>
              <a:t>in part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;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10 but when </a:t>
            </a:r>
            <a:r>
              <a:rPr lang="en-US" u="sng" dirty="0"/>
              <a:t>the perfect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comes,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u="sng" dirty="0"/>
              <a:t>the partial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will be done away.</a:t>
            </a:r>
          </a:p>
        </p:txBody>
      </p:sp>
    </p:spTree>
    <p:extLst>
      <p:ext uri="{BB962C8B-B14F-4D97-AF65-F5344CB8AC3E}">
        <p14:creationId xmlns:p14="http://schemas.microsoft.com/office/powerpoint/2010/main" val="606655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3395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EA8DED-9F16-1019-4450-56C08A1BB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i="1" dirty="0"/>
              <a:t>1 Corinthians 13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A69AD6F-410D-8ADF-7A05-E24495CF3A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9 For we know </a:t>
            </a:r>
            <a:r>
              <a:rPr lang="en-US" u="sng" dirty="0"/>
              <a:t>in part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we prophesy </a:t>
            </a:r>
            <a:r>
              <a:rPr lang="en-US" u="sng" dirty="0"/>
              <a:t>in part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;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10 but when the perfect comes,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u="sng" dirty="0"/>
              <a:t>the partial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will be done away.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xmlns="" id="{7209E1F9-9D16-2EC2-86B3-8AD1304C28A3}"/>
              </a:ext>
            </a:extLst>
          </p:cNvPr>
          <p:cNvSpPr/>
          <p:nvPr/>
        </p:nvSpPr>
        <p:spPr bwMode="auto">
          <a:xfrm>
            <a:off x="2641600" y="1257300"/>
            <a:ext cx="7349066" cy="308392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Why do we only know “in part”?</a:t>
            </a:r>
          </a:p>
          <a:p>
            <a:pPr marL="742950" indent="-742950">
              <a:lnSpc>
                <a:spcPct val="90000"/>
              </a:lnSpc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Our perspective is limited</a:t>
            </a:r>
          </a:p>
          <a:p>
            <a:pPr marL="742950" indent="-742950">
              <a:lnSpc>
                <a:spcPct val="90000"/>
              </a:lnSpc>
              <a:buAutoNum type="arabicPeriod"/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742950" indent="-742950">
              <a:lnSpc>
                <a:spcPct val="90000"/>
              </a:lnSpc>
              <a:buAutoNum type="arabicPeriod"/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742950" indent="-742950">
              <a:lnSpc>
                <a:spcPct val="90000"/>
              </a:lnSpc>
              <a:buAutoNum type="arabicPeriod"/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742950" indent="-742950">
              <a:lnSpc>
                <a:spcPct val="90000"/>
              </a:lnSpc>
              <a:buAutoNum type="arabicPeriod"/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299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EA8DED-9F16-1019-4450-56C08A1BB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i="1" dirty="0"/>
              <a:t>1 Corinthians 13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A69AD6F-410D-8ADF-7A05-E24495CF3A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9 For we know </a:t>
            </a:r>
            <a:r>
              <a:rPr lang="en-US" u="sng" dirty="0"/>
              <a:t>in part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we prophesy </a:t>
            </a:r>
            <a:r>
              <a:rPr lang="en-US" u="sng" dirty="0"/>
              <a:t>in part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;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10 but when the perfect comes,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u="sng" dirty="0"/>
              <a:t>the partial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will be done away.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xmlns="" id="{7209E1F9-9D16-2EC2-86B3-8AD1304C28A3}"/>
              </a:ext>
            </a:extLst>
          </p:cNvPr>
          <p:cNvSpPr/>
          <p:nvPr/>
        </p:nvSpPr>
        <p:spPr bwMode="auto">
          <a:xfrm>
            <a:off x="2641600" y="1257300"/>
            <a:ext cx="7349066" cy="308392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Why do we only know “in part”?</a:t>
            </a:r>
          </a:p>
          <a:p>
            <a:pPr marL="742950" indent="-742950">
              <a:lnSpc>
                <a:spcPct val="90000"/>
              </a:lnSpc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Our perspective is limited</a:t>
            </a:r>
          </a:p>
          <a:p>
            <a:pPr marL="742950" indent="-742950">
              <a:lnSpc>
                <a:spcPct val="90000"/>
              </a:lnSpc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We forget things</a:t>
            </a:r>
          </a:p>
          <a:p>
            <a:pPr marL="742950" indent="-742950">
              <a:lnSpc>
                <a:spcPct val="90000"/>
              </a:lnSpc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Our vision and memories are tainted by sin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(Matthew 7:5)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742950" indent="-742950">
              <a:lnSpc>
                <a:spcPct val="90000"/>
              </a:lnSpc>
              <a:buAutoNum type="arabicPeriod"/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693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C445408F-CD74-5CB5-AA07-DD1DEBEA32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/>
            <a:r>
              <a:rPr lang="en-US" dirty="0"/>
              <a:t>You hypocrite, first take the log out of your own eye, and then you will see clearly to take the speck out of your brother’s eye. </a:t>
            </a:r>
            <a:r>
              <a:rPr lang="en-US" sz="2000" i="1" dirty="0"/>
              <a:t>(Matthew 7:5)</a:t>
            </a:r>
          </a:p>
          <a:p>
            <a:pPr marL="0" indent="0"/>
            <a:endParaRPr lang="en-US" sz="2000" i="1" dirty="0"/>
          </a:p>
          <a:p>
            <a:pPr marL="0" indent="0" algn="ctr"/>
            <a:r>
              <a:rPr lang="en-US" dirty="0"/>
              <a:t>Assumption: You have a log in your eye</a:t>
            </a:r>
          </a:p>
          <a:p>
            <a:pPr marL="0" indent="0" algn="ctr"/>
            <a:r>
              <a:rPr lang="en-US" dirty="0"/>
              <a:t>First take the log out</a:t>
            </a:r>
          </a:p>
          <a:p>
            <a:pPr marL="0" indent="0" algn="ctr"/>
            <a:r>
              <a:rPr lang="en-US" dirty="0"/>
              <a:t>Then you will see clearly</a:t>
            </a:r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xmlns="" id="{22CA8E87-DF16-DDBA-4076-55930CC213F2}"/>
              </a:ext>
            </a:extLst>
          </p:cNvPr>
          <p:cNvSpPr/>
          <p:nvPr/>
        </p:nvSpPr>
        <p:spPr bwMode="auto">
          <a:xfrm>
            <a:off x="908998" y="4305300"/>
            <a:ext cx="8356600" cy="108952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Are people stuck in conflict, bitterness or persistent criticism?</a:t>
            </a:r>
          </a:p>
        </p:txBody>
      </p:sp>
    </p:spTree>
    <p:extLst>
      <p:ext uri="{BB962C8B-B14F-4D97-AF65-F5344CB8AC3E}">
        <p14:creationId xmlns:p14="http://schemas.microsoft.com/office/powerpoint/2010/main" val="2292153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ACC4217B-88AC-84FA-BA95-E69B2FEE6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6399" y="5143500"/>
            <a:ext cx="3255433" cy="482314"/>
          </a:xfrm>
        </p:spPr>
        <p:txBody>
          <a:bodyPr/>
          <a:lstStyle/>
          <a:p>
            <a:r>
              <a:rPr lang="en-US" sz="1100" i="1" dirty="0" err="1"/>
              <a:t>Tavris</a:t>
            </a:r>
            <a:r>
              <a:rPr lang="en-US" sz="1100" i="1" dirty="0"/>
              <a:t> and Aronson, Mistakes Were Made (but not by me) (New York: Houghton Mifflin, 2020), Chapter 3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BAD4E23A-EA6C-19F3-E0BE-1E91E35F7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335" y="79377"/>
            <a:ext cx="6358465" cy="5521324"/>
          </a:xfrm>
        </p:spPr>
        <p:txBody>
          <a:bodyPr/>
          <a:lstStyle/>
          <a:p>
            <a:r>
              <a:rPr lang="en-US" dirty="0"/>
              <a:t>Chapter 3: “Memory, the Self-Justifying Historian”</a:t>
            </a:r>
          </a:p>
          <a:p>
            <a:r>
              <a:rPr lang="en-US" dirty="0"/>
              <a:t>When two people produce entirely different memories of the same event, observers usually assume that one of them is lying.</a:t>
            </a:r>
          </a:p>
          <a:p>
            <a:r>
              <a:rPr lang="en-US" dirty="0"/>
              <a:t>Of course, some people do…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169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254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0</TotalTime>
  <Words>1852</Words>
  <Application>Microsoft Office PowerPoint</Application>
  <PresentationFormat>Custom</PresentationFormat>
  <Paragraphs>284</Paragraphs>
  <Slides>50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8" baseType="lpstr">
      <vt:lpstr>MS PGothic</vt:lpstr>
      <vt:lpstr>MS PGothic</vt:lpstr>
      <vt:lpstr>Arial</vt:lpstr>
      <vt:lpstr>Calibri Light</vt:lpstr>
      <vt:lpstr>Georgia</vt:lpstr>
      <vt:lpstr>Papyrus</vt:lpstr>
      <vt:lpstr>Times New Roman</vt:lpstr>
      <vt:lpstr>Default Design</vt:lpstr>
      <vt:lpstr>Now We See Dimly</vt:lpstr>
      <vt:lpstr>The Corinthians and “Knowledge”</vt:lpstr>
      <vt:lpstr>The Corinthians and “Knowledge”</vt:lpstr>
      <vt:lpstr>1 Corinthians 13</vt:lpstr>
      <vt:lpstr>1 Corinthians 13</vt:lpstr>
      <vt:lpstr>1 Corinthians 13</vt:lpstr>
      <vt:lpstr>1 Corinthians 13</vt:lpstr>
      <vt:lpstr>PowerPoint Presentation</vt:lpstr>
      <vt:lpstr>Tavris and Aronson, Mistakes Were Made (but not by me) (New York: Houghton Mifflin, 2020), Chapter 3</vt:lpstr>
      <vt:lpstr>Tavris and Aronson, Mistakes Were Made (but not by me) (New York: Houghton Mifflin, 2020), Chapter 3</vt:lpstr>
      <vt:lpstr>Tavris and Aronson, Mistakes Were Made (but not by me) (New York: Houghton Mifflin, 2020), Chapter 3</vt:lpstr>
      <vt:lpstr>Tavris and Aronson, Mistakes Were Made (but not by me) (New York: Houghton Mifflin, 2020), Chapter 3</vt:lpstr>
      <vt:lpstr>Tavris and Aronson, Mistakes Were Made (but not by me) (New York: Houghton Mifflin, 2020), Chapter 3</vt:lpstr>
      <vt:lpstr>Tavris and Aronson, Mistakes Were Made (but not by me) (New York: Houghton Mifflin, 2020), Chapter 3</vt:lpstr>
      <vt:lpstr>Theresa Lynn Sidebotham, Handling Allegations in a Ministry (Illumify Media Global, 2022), Chapter 7</vt:lpstr>
      <vt:lpstr>Theresa Lynn Sidebotham, Handling Allegations in a Ministry (Illumify Media Global, 2022), Chapter 7</vt:lpstr>
      <vt:lpstr>Theresa Lynn Sidebotham, Handling Allegations in a Ministry (Illumify Media Global, 2022), Chapter 7</vt:lpstr>
      <vt:lpstr>Theresa Lynn Sidebotham, Handling Allegations in a Ministry (Illumify Media Global, 2022), Chapter 7</vt:lpstr>
      <vt:lpstr>Theresa Lynn Sidebotham, Handling Allegations in a Ministry (Illumify Media Global, 2022), Chapter 7</vt:lpstr>
      <vt:lpstr>Theresa Lynn Sidebotham, Handling Allegations in a Ministry (Illumify Media Global, 2022), Chapter 7</vt:lpstr>
      <vt:lpstr>1 Corinthians 13</vt:lpstr>
      <vt:lpstr>1 Corinthians 13</vt:lpstr>
      <vt:lpstr>1 Corinthians 13</vt:lpstr>
      <vt:lpstr>1 Corinthians 13</vt:lpstr>
      <vt:lpstr>1 Corinthians 13</vt:lpstr>
      <vt:lpstr>1 Corinthians 13</vt:lpstr>
      <vt:lpstr>1 Corinthians 13</vt:lpstr>
      <vt:lpstr>1 Corinthians 13</vt:lpstr>
      <vt:lpstr>1 Corinthians 13</vt:lpstr>
      <vt:lpstr>1 Corinthians 13</vt:lpstr>
      <vt:lpstr>1 Corinthians 13</vt:lpstr>
      <vt:lpstr>1 Corinthians 13</vt:lpstr>
      <vt:lpstr>1 Corinthians 13</vt:lpstr>
      <vt:lpstr>The Contrast Between Now and Then</vt:lpstr>
      <vt:lpstr>How God used our efforts to serve him</vt:lpstr>
      <vt:lpstr>How God used our efforts to serve him</vt:lpstr>
      <vt:lpstr>How God used our efforts to serve him</vt:lpstr>
      <vt:lpstr>Seeing God’s Providence</vt:lpstr>
      <vt:lpstr>Knowing Angels</vt:lpstr>
      <vt:lpstr>Knowing Angels</vt:lpstr>
      <vt:lpstr>Knowing Angels</vt:lpstr>
      <vt:lpstr>Knowing People</vt:lpstr>
      <vt:lpstr>Knowing God’s Comfort</vt:lpstr>
      <vt:lpstr>Randy Alcorn, Heaven (Tyndale House, 2004) p. 434</vt:lpstr>
      <vt:lpstr>Randy Alcorn, Heaven (Tyndale House, 2004) p. 434</vt:lpstr>
      <vt:lpstr>Randy Alcorn, Heaven (Tyndale House, 2004) p. 434</vt:lpstr>
      <vt:lpstr>Knowing God’s Comfort</vt:lpstr>
      <vt:lpstr>Knowing God’s Comfort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2014-02-04T14:15:57Z</dcterms:created>
  <dcterms:modified xsi:type="dcterms:W3CDTF">2023-05-04T19:38:51Z</dcterms:modified>
</cp:coreProperties>
</file>