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4" r:id="rId1"/>
  </p:sldMasterIdLst>
  <p:notesMasterIdLst>
    <p:notesMasterId r:id="rId38"/>
  </p:notesMasterIdLst>
  <p:sldIdLst>
    <p:sldId id="256" r:id="rId2"/>
    <p:sldId id="291" r:id="rId3"/>
    <p:sldId id="310" r:id="rId4"/>
    <p:sldId id="311" r:id="rId5"/>
    <p:sldId id="261" r:id="rId6"/>
    <p:sldId id="312" r:id="rId7"/>
    <p:sldId id="313" r:id="rId8"/>
    <p:sldId id="314" r:id="rId9"/>
    <p:sldId id="315" r:id="rId10"/>
    <p:sldId id="266" r:id="rId11"/>
    <p:sldId id="308" r:id="rId12"/>
    <p:sldId id="316" r:id="rId13"/>
    <p:sldId id="318" r:id="rId14"/>
    <p:sldId id="319" r:id="rId15"/>
    <p:sldId id="320" r:id="rId16"/>
    <p:sldId id="321" r:id="rId17"/>
    <p:sldId id="317" r:id="rId18"/>
    <p:sldId id="322" r:id="rId19"/>
    <p:sldId id="257" r:id="rId20"/>
    <p:sldId id="274" r:id="rId21"/>
    <p:sldId id="323" r:id="rId22"/>
    <p:sldId id="276" r:id="rId23"/>
    <p:sldId id="324" r:id="rId24"/>
    <p:sldId id="284" r:id="rId25"/>
    <p:sldId id="325" r:id="rId26"/>
    <p:sldId id="286" r:id="rId27"/>
    <p:sldId id="326" r:id="rId28"/>
    <p:sldId id="288" r:id="rId29"/>
    <p:sldId id="327" r:id="rId30"/>
    <p:sldId id="328" r:id="rId31"/>
    <p:sldId id="281" r:id="rId32"/>
    <p:sldId id="305" r:id="rId33"/>
    <p:sldId id="329" r:id="rId34"/>
    <p:sldId id="304" r:id="rId35"/>
    <p:sldId id="330" r:id="rId36"/>
    <p:sldId id="331" r:id="rId37"/>
  </p:sldIdLst>
  <p:sldSz cx="12192000" cy="6858000"/>
  <p:notesSz cx="9312275" cy="7026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87" autoAdjust="0"/>
    <p:restoredTop sz="74867" autoAdjust="0"/>
  </p:normalViewPr>
  <p:slideViewPr>
    <p:cSldViewPr snapToGrid="0">
      <p:cViewPr varScale="1">
        <p:scale>
          <a:sx n="87" d="100"/>
          <a:sy n="87" d="100"/>
        </p:scale>
        <p:origin x="738" y="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5319" cy="352534"/>
          </a:xfrm>
          <a:prstGeom prst="rect">
            <a:avLst/>
          </a:prstGeom>
        </p:spPr>
        <p:txBody>
          <a:bodyPr vert="horz" lIns="93354" tIns="46677" rIns="93354" bIns="46677" rtlCol="0"/>
          <a:lstStyle>
            <a:lvl1pPr algn="l">
              <a:defRPr sz="1200"/>
            </a:lvl1pPr>
          </a:lstStyle>
          <a:p>
            <a:endParaRPr lang="en-US"/>
          </a:p>
        </p:txBody>
      </p:sp>
      <p:sp>
        <p:nvSpPr>
          <p:cNvPr id="3" name="Date Placeholder 2"/>
          <p:cNvSpPr>
            <a:spLocks noGrp="1"/>
          </p:cNvSpPr>
          <p:nvPr>
            <p:ph type="dt" idx="1"/>
          </p:nvPr>
        </p:nvSpPr>
        <p:spPr>
          <a:xfrm>
            <a:off x="5274801" y="2"/>
            <a:ext cx="4035319" cy="352534"/>
          </a:xfrm>
          <a:prstGeom prst="rect">
            <a:avLst/>
          </a:prstGeom>
        </p:spPr>
        <p:txBody>
          <a:bodyPr vert="horz" lIns="93354" tIns="46677" rIns="93354" bIns="46677" rtlCol="0"/>
          <a:lstStyle>
            <a:lvl1pPr algn="r">
              <a:defRPr sz="1200"/>
            </a:lvl1pPr>
          </a:lstStyle>
          <a:p>
            <a:fld id="{9B9F48D9-ADA8-4B2D-958A-72241A080415}" type="datetimeFigureOut">
              <a:rPr lang="en-US" smtClean="0"/>
              <a:t>2/2/2022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3354" tIns="46677" rIns="93354" bIns="46677" rtlCol="0" anchor="ctr"/>
          <a:lstStyle/>
          <a:p>
            <a:endParaRPr lang="en-US"/>
          </a:p>
        </p:txBody>
      </p:sp>
      <p:sp>
        <p:nvSpPr>
          <p:cNvPr id="5" name="Notes Placeholder 4"/>
          <p:cNvSpPr>
            <a:spLocks noGrp="1"/>
          </p:cNvSpPr>
          <p:nvPr>
            <p:ph type="body" sz="quarter" idx="3"/>
          </p:nvPr>
        </p:nvSpPr>
        <p:spPr>
          <a:xfrm>
            <a:off x="931228" y="3381395"/>
            <a:ext cx="7449820" cy="2766596"/>
          </a:xfrm>
          <a:prstGeom prst="rect">
            <a:avLst/>
          </a:prstGeom>
        </p:spPr>
        <p:txBody>
          <a:bodyPr vert="horz" lIns="93354" tIns="46677" rIns="93354" bIns="466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742"/>
            <a:ext cx="4035319" cy="352533"/>
          </a:xfrm>
          <a:prstGeom prst="rect">
            <a:avLst/>
          </a:prstGeom>
        </p:spPr>
        <p:txBody>
          <a:bodyPr vert="horz" lIns="93354" tIns="46677" rIns="93354" bIns="46677" rtlCol="0" anchor="b"/>
          <a:lstStyle>
            <a:lvl1pPr algn="l">
              <a:defRPr sz="1200"/>
            </a:lvl1pPr>
          </a:lstStyle>
          <a:p>
            <a:endParaRPr lang="en-US"/>
          </a:p>
        </p:txBody>
      </p:sp>
      <p:sp>
        <p:nvSpPr>
          <p:cNvPr id="7" name="Slide Number Placeholder 6"/>
          <p:cNvSpPr>
            <a:spLocks noGrp="1"/>
          </p:cNvSpPr>
          <p:nvPr>
            <p:ph type="sldNum" sz="quarter" idx="5"/>
          </p:nvPr>
        </p:nvSpPr>
        <p:spPr>
          <a:xfrm>
            <a:off x="5274801" y="6673742"/>
            <a:ext cx="4035319" cy="352533"/>
          </a:xfrm>
          <a:prstGeom prst="rect">
            <a:avLst/>
          </a:prstGeom>
        </p:spPr>
        <p:txBody>
          <a:bodyPr vert="horz" lIns="93354" tIns="46677" rIns="93354" bIns="46677" rtlCol="0" anchor="b"/>
          <a:lstStyle>
            <a:lvl1pPr algn="r">
              <a:defRPr sz="1200"/>
            </a:lvl1pPr>
          </a:lstStyle>
          <a:p>
            <a:fld id="{654157F3-1A14-4B4C-B0D9-68469A0767C6}" type="slidenum">
              <a:rPr lang="en-US" smtClean="0"/>
              <a:t>‹#›</a:t>
            </a:fld>
            <a:endParaRPr lang="en-US"/>
          </a:p>
        </p:txBody>
      </p:sp>
    </p:spTree>
    <p:extLst>
      <p:ext uri="{BB962C8B-B14F-4D97-AF65-F5344CB8AC3E}">
        <p14:creationId xmlns:p14="http://schemas.microsoft.com/office/powerpoint/2010/main" val="277192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a:t>
            </a:fld>
            <a:endParaRPr lang="en-US"/>
          </a:p>
        </p:txBody>
      </p:sp>
    </p:spTree>
    <p:extLst>
      <p:ext uri="{BB962C8B-B14F-4D97-AF65-F5344CB8AC3E}">
        <p14:creationId xmlns:p14="http://schemas.microsoft.com/office/powerpoint/2010/main" val="118432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10</a:t>
            </a:fld>
            <a:endParaRPr lang="en-US"/>
          </a:p>
        </p:txBody>
      </p:sp>
    </p:spTree>
    <p:extLst>
      <p:ext uri="{BB962C8B-B14F-4D97-AF65-F5344CB8AC3E}">
        <p14:creationId xmlns:p14="http://schemas.microsoft.com/office/powerpoint/2010/main" val="204405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11</a:t>
            </a:fld>
            <a:endParaRPr lang="en-US"/>
          </a:p>
        </p:txBody>
      </p:sp>
    </p:spTree>
    <p:extLst>
      <p:ext uri="{BB962C8B-B14F-4D97-AF65-F5344CB8AC3E}">
        <p14:creationId xmlns:p14="http://schemas.microsoft.com/office/powerpoint/2010/main" val="214798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12</a:t>
            </a:fld>
            <a:endParaRPr lang="en-US"/>
          </a:p>
        </p:txBody>
      </p:sp>
    </p:spTree>
    <p:extLst>
      <p:ext uri="{BB962C8B-B14F-4D97-AF65-F5344CB8AC3E}">
        <p14:creationId xmlns:p14="http://schemas.microsoft.com/office/powerpoint/2010/main" val="197793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13</a:t>
            </a:fld>
            <a:endParaRPr lang="en-US"/>
          </a:p>
        </p:txBody>
      </p:sp>
    </p:spTree>
    <p:extLst>
      <p:ext uri="{BB962C8B-B14F-4D97-AF65-F5344CB8AC3E}">
        <p14:creationId xmlns:p14="http://schemas.microsoft.com/office/powerpoint/2010/main" val="1658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14</a:t>
            </a:fld>
            <a:endParaRPr lang="en-US"/>
          </a:p>
        </p:txBody>
      </p:sp>
    </p:spTree>
    <p:extLst>
      <p:ext uri="{BB962C8B-B14F-4D97-AF65-F5344CB8AC3E}">
        <p14:creationId xmlns:p14="http://schemas.microsoft.com/office/powerpoint/2010/main" val="309085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16</a:t>
            </a:fld>
            <a:endParaRPr lang="en-US"/>
          </a:p>
        </p:txBody>
      </p:sp>
    </p:spTree>
    <p:extLst>
      <p:ext uri="{BB962C8B-B14F-4D97-AF65-F5344CB8AC3E}">
        <p14:creationId xmlns:p14="http://schemas.microsoft.com/office/powerpoint/2010/main" val="297386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17</a:t>
            </a:fld>
            <a:endParaRPr lang="en-US"/>
          </a:p>
        </p:txBody>
      </p:sp>
    </p:spTree>
    <p:extLst>
      <p:ext uri="{BB962C8B-B14F-4D97-AF65-F5344CB8AC3E}">
        <p14:creationId xmlns:p14="http://schemas.microsoft.com/office/powerpoint/2010/main" val="370658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18</a:t>
            </a:fld>
            <a:endParaRPr lang="en-US"/>
          </a:p>
        </p:txBody>
      </p:sp>
    </p:spTree>
    <p:extLst>
      <p:ext uri="{BB962C8B-B14F-4D97-AF65-F5344CB8AC3E}">
        <p14:creationId xmlns:p14="http://schemas.microsoft.com/office/powerpoint/2010/main" val="2118943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19</a:t>
            </a:fld>
            <a:endParaRPr lang="en-US"/>
          </a:p>
        </p:txBody>
      </p:sp>
    </p:spTree>
    <p:extLst>
      <p:ext uri="{BB962C8B-B14F-4D97-AF65-F5344CB8AC3E}">
        <p14:creationId xmlns:p14="http://schemas.microsoft.com/office/powerpoint/2010/main" val="91915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20</a:t>
            </a:fld>
            <a:endParaRPr lang="en-US"/>
          </a:p>
        </p:txBody>
      </p:sp>
    </p:spTree>
    <p:extLst>
      <p:ext uri="{BB962C8B-B14F-4D97-AF65-F5344CB8AC3E}">
        <p14:creationId xmlns:p14="http://schemas.microsoft.com/office/powerpoint/2010/main" val="115823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a:t>
            </a:fld>
            <a:endParaRPr lang="en-US"/>
          </a:p>
        </p:txBody>
      </p:sp>
    </p:spTree>
    <p:extLst>
      <p:ext uri="{BB962C8B-B14F-4D97-AF65-F5344CB8AC3E}">
        <p14:creationId xmlns:p14="http://schemas.microsoft.com/office/powerpoint/2010/main" val="230016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400" dirty="0">
              <a:latin typeface="+mj-lt"/>
              <a:ea typeface="+mj-ea"/>
              <a:cs typeface="+mj-cs"/>
            </a:endParaRPr>
          </a:p>
        </p:txBody>
      </p:sp>
      <p:sp>
        <p:nvSpPr>
          <p:cNvPr id="4" name="Slide Number Placeholder 3"/>
          <p:cNvSpPr>
            <a:spLocks noGrp="1"/>
          </p:cNvSpPr>
          <p:nvPr>
            <p:ph type="sldNum" sz="quarter" idx="5"/>
          </p:nvPr>
        </p:nvSpPr>
        <p:spPr/>
        <p:txBody>
          <a:bodyPr/>
          <a:lstStyle/>
          <a:p>
            <a:fld id="{654157F3-1A14-4B4C-B0D9-68469A0767C6}" type="slidenum">
              <a:rPr lang="en-US" smtClean="0"/>
              <a:t>21</a:t>
            </a:fld>
            <a:endParaRPr lang="en-US"/>
          </a:p>
        </p:txBody>
      </p:sp>
    </p:spTree>
    <p:extLst>
      <p:ext uri="{BB962C8B-B14F-4D97-AF65-F5344CB8AC3E}">
        <p14:creationId xmlns:p14="http://schemas.microsoft.com/office/powerpoint/2010/main" val="341101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22</a:t>
            </a:fld>
            <a:endParaRPr lang="en-US"/>
          </a:p>
        </p:txBody>
      </p:sp>
    </p:spTree>
    <p:extLst>
      <p:ext uri="{BB962C8B-B14F-4D97-AF65-F5344CB8AC3E}">
        <p14:creationId xmlns:p14="http://schemas.microsoft.com/office/powerpoint/2010/main" val="514971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23</a:t>
            </a:fld>
            <a:endParaRPr lang="en-US"/>
          </a:p>
        </p:txBody>
      </p:sp>
    </p:spTree>
    <p:extLst>
      <p:ext uri="{BB962C8B-B14F-4D97-AF65-F5344CB8AC3E}">
        <p14:creationId xmlns:p14="http://schemas.microsoft.com/office/powerpoint/2010/main" val="224471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24</a:t>
            </a:fld>
            <a:endParaRPr lang="en-US"/>
          </a:p>
        </p:txBody>
      </p:sp>
    </p:spTree>
    <p:extLst>
      <p:ext uri="{BB962C8B-B14F-4D97-AF65-F5344CB8AC3E}">
        <p14:creationId xmlns:p14="http://schemas.microsoft.com/office/powerpoint/2010/main" val="276798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400" dirty="0">
              <a:latin typeface="+mj-lt"/>
              <a:ea typeface="+mj-ea"/>
              <a:cs typeface="+mj-cs"/>
            </a:endParaRPr>
          </a:p>
        </p:txBody>
      </p:sp>
      <p:sp>
        <p:nvSpPr>
          <p:cNvPr id="4" name="Slide Number Placeholder 3"/>
          <p:cNvSpPr>
            <a:spLocks noGrp="1"/>
          </p:cNvSpPr>
          <p:nvPr>
            <p:ph type="sldNum" sz="quarter" idx="5"/>
          </p:nvPr>
        </p:nvSpPr>
        <p:spPr/>
        <p:txBody>
          <a:bodyPr/>
          <a:lstStyle/>
          <a:p>
            <a:fld id="{654157F3-1A14-4B4C-B0D9-68469A0767C6}" type="slidenum">
              <a:rPr lang="en-US" smtClean="0"/>
              <a:t>25</a:t>
            </a:fld>
            <a:endParaRPr lang="en-US"/>
          </a:p>
        </p:txBody>
      </p:sp>
    </p:spTree>
    <p:extLst>
      <p:ext uri="{BB962C8B-B14F-4D97-AF65-F5344CB8AC3E}">
        <p14:creationId xmlns:p14="http://schemas.microsoft.com/office/powerpoint/2010/main" val="120868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26</a:t>
            </a:fld>
            <a:endParaRPr lang="en-US"/>
          </a:p>
        </p:txBody>
      </p:sp>
    </p:spTree>
    <p:extLst>
      <p:ext uri="{BB962C8B-B14F-4D97-AF65-F5344CB8AC3E}">
        <p14:creationId xmlns:p14="http://schemas.microsoft.com/office/powerpoint/2010/main" val="437077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27</a:t>
            </a:fld>
            <a:endParaRPr lang="en-US"/>
          </a:p>
        </p:txBody>
      </p:sp>
    </p:spTree>
    <p:extLst>
      <p:ext uri="{BB962C8B-B14F-4D97-AF65-F5344CB8AC3E}">
        <p14:creationId xmlns:p14="http://schemas.microsoft.com/office/powerpoint/2010/main" val="223766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28</a:t>
            </a:fld>
            <a:endParaRPr lang="en-US"/>
          </a:p>
        </p:txBody>
      </p:sp>
    </p:spTree>
    <p:extLst>
      <p:ext uri="{BB962C8B-B14F-4D97-AF65-F5344CB8AC3E}">
        <p14:creationId xmlns:p14="http://schemas.microsoft.com/office/powerpoint/2010/main" val="948667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29</a:t>
            </a:fld>
            <a:endParaRPr lang="en-US"/>
          </a:p>
        </p:txBody>
      </p:sp>
    </p:spTree>
    <p:extLst>
      <p:ext uri="{BB962C8B-B14F-4D97-AF65-F5344CB8AC3E}">
        <p14:creationId xmlns:p14="http://schemas.microsoft.com/office/powerpoint/2010/main" val="876603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400" dirty="0">
              <a:latin typeface="+mj-lt"/>
              <a:ea typeface="+mj-ea"/>
              <a:cs typeface="+mj-cs"/>
            </a:endParaRPr>
          </a:p>
        </p:txBody>
      </p:sp>
      <p:sp>
        <p:nvSpPr>
          <p:cNvPr id="4" name="Slide Number Placeholder 3"/>
          <p:cNvSpPr>
            <a:spLocks noGrp="1"/>
          </p:cNvSpPr>
          <p:nvPr>
            <p:ph type="sldNum" sz="quarter" idx="5"/>
          </p:nvPr>
        </p:nvSpPr>
        <p:spPr/>
        <p:txBody>
          <a:bodyPr/>
          <a:lstStyle/>
          <a:p>
            <a:fld id="{654157F3-1A14-4B4C-B0D9-68469A0767C6}" type="slidenum">
              <a:rPr lang="en-US" smtClean="0"/>
              <a:t>30</a:t>
            </a:fld>
            <a:endParaRPr lang="en-US"/>
          </a:p>
        </p:txBody>
      </p:sp>
    </p:spTree>
    <p:extLst>
      <p:ext uri="{BB962C8B-B14F-4D97-AF65-F5344CB8AC3E}">
        <p14:creationId xmlns:p14="http://schemas.microsoft.com/office/powerpoint/2010/main" val="335626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a:t>
            </a:fld>
            <a:endParaRPr lang="en-US"/>
          </a:p>
        </p:txBody>
      </p:sp>
    </p:spTree>
    <p:extLst>
      <p:ext uri="{BB962C8B-B14F-4D97-AF65-F5344CB8AC3E}">
        <p14:creationId xmlns:p14="http://schemas.microsoft.com/office/powerpoint/2010/main" val="706326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31</a:t>
            </a:fld>
            <a:endParaRPr lang="en-US"/>
          </a:p>
        </p:txBody>
      </p:sp>
    </p:spTree>
    <p:extLst>
      <p:ext uri="{BB962C8B-B14F-4D97-AF65-F5344CB8AC3E}">
        <p14:creationId xmlns:p14="http://schemas.microsoft.com/office/powerpoint/2010/main" val="1445250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32</a:t>
            </a:fld>
            <a:endParaRPr lang="en-US"/>
          </a:p>
        </p:txBody>
      </p:sp>
    </p:spTree>
    <p:extLst>
      <p:ext uri="{BB962C8B-B14F-4D97-AF65-F5344CB8AC3E}">
        <p14:creationId xmlns:p14="http://schemas.microsoft.com/office/powerpoint/2010/main" val="1375023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33</a:t>
            </a:fld>
            <a:endParaRPr lang="en-US"/>
          </a:p>
        </p:txBody>
      </p:sp>
    </p:spTree>
    <p:extLst>
      <p:ext uri="{BB962C8B-B14F-4D97-AF65-F5344CB8AC3E}">
        <p14:creationId xmlns:p14="http://schemas.microsoft.com/office/powerpoint/2010/main" val="3933861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34</a:t>
            </a:fld>
            <a:endParaRPr lang="en-US"/>
          </a:p>
        </p:txBody>
      </p:sp>
    </p:spTree>
    <p:extLst>
      <p:ext uri="{BB962C8B-B14F-4D97-AF65-F5344CB8AC3E}">
        <p14:creationId xmlns:p14="http://schemas.microsoft.com/office/powerpoint/2010/main" val="1436415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400" dirty="0">
              <a:latin typeface="+mj-lt"/>
              <a:ea typeface="+mj-ea"/>
              <a:cs typeface="+mj-cs"/>
            </a:endParaRPr>
          </a:p>
        </p:txBody>
      </p:sp>
      <p:sp>
        <p:nvSpPr>
          <p:cNvPr id="4" name="Slide Number Placeholder 3"/>
          <p:cNvSpPr>
            <a:spLocks noGrp="1"/>
          </p:cNvSpPr>
          <p:nvPr>
            <p:ph type="sldNum" sz="quarter" idx="5"/>
          </p:nvPr>
        </p:nvSpPr>
        <p:spPr/>
        <p:txBody>
          <a:bodyPr/>
          <a:lstStyle/>
          <a:p>
            <a:fld id="{654157F3-1A14-4B4C-B0D9-68469A0767C6}" type="slidenum">
              <a:rPr lang="en-US" smtClean="0"/>
              <a:t>35</a:t>
            </a:fld>
            <a:endParaRPr lang="en-US"/>
          </a:p>
        </p:txBody>
      </p:sp>
    </p:spTree>
    <p:extLst>
      <p:ext uri="{BB962C8B-B14F-4D97-AF65-F5344CB8AC3E}">
        <p14:creationId xmlns:p14="http://schemas.microsoft.com/office/powerpoint/2010/main" val="1822644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36</a:t>
            </a:fld>
            <a:endParaRPr lang="en-US"/>
          </a:p>
        </p:txBody>
      </p:sp>
    </p:spTree>
    <p:extLst>
      <p:ext uri="{BB962C8B-B14F-4D97-AF65-F5344CB8AC3E}">
        <p14:creationId xmlns:p14="http://schemas.microsoft.com/office/powerpoint/2010/main" val="420703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4</a:t>
            </a:fld>
            <a:endParaRPr lang="en-US"/>
          </a:p>
        </p:txBody>
      </p:sp>
    </p:spTree>
    <p:extLst>
      <p:ext uri="{BB962C8B-B14F-4D97-AF65-F5344CB8AC3E}">
        <p14:creationId xmlns:p14="http://schemas.microsoft.com/office/powerpoint/2010/main" val="318798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5</a:t>
            </a:fld>
            <a:endParaRPr lang="en-US"/>
          </a:p>
        </p:txBody>
      </p:sp>
    </p:spTree>
    <p:extLst>
      <p:ext uri="{BB962C8B-B14F-4D97-AF65-F5344CB8AC3E}">
        <p14:creationId xmlns:p14="http://schemas.microsoft.com/office/powerpoint/2010/main" val="287162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6</a:t>
            </a:fld>
            <a:endParaRPr lang="en-US"/>
          </a:p>
        </p:txBody>
      </p:sp>
    </p:spTree>
    <p:extLst>
      <p:ext uri="{BB962C8B-B14F-4D97-AF65-F5344CB8AC3E}">
        <p14:creationId xmlns:p14="http://schemas.microsoft.com/office/powerpoint/2010/main" val="94751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7</a:t>
            </a:fld>
            <a:endParaRPr lang="en-US"/>
          </a:p>
        </p:txBody>
      </p:sp>
    </p:spTree>
    <p:extLst>
      <p:ext uri="{BB962C8B-B14F-4D97-AF65-F5344CB8AC3E}">
        <p14:creationId xmlns:p14="http://schemas.microsoft.com/office/powerpoint/2010/main" val="49006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8</a:t>
            </a:fld>
            <a:endParaRPr lang="en-US"/>
          </a:p>
        </p:txBody>
      </p:sp>
    </p:spTree>
    <p:extLst>
      <p:ext uri="{BB962C8B-B14F-4D97-AF65-F5344CB8AC3E}">
        <p14:creationId xmlns:p14="http://schemas.microsoft.com/office/powerpoint/2010/main" val="83741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4157F3-1A14-4B4C-B0D9-68469A0767C6}" type="slidenum">
              <a:rPr lang="en-US" smtClean="0"/>
              <a:t>9</a:t>
            </a:fld>
            <a:endParaRPr lang="en-US"/>
          </a:p>
        </p:txBody>
      </p:sp>
    </p:spTree>
    <p:extLst>
      <p:ext uri="{BB962C8B-B14F-4D97-AF65-F5344CB8AC3E}">
        <p14:creationId xmlns:p14="http://schemas.microsoft.com/office/powerpoint/2010/main" val="222124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350177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B007F3-3825-4476-9B4E-44EF291E567A}"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25472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9879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4399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89722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24566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79291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48024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120617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390299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38088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007F3-3825-4476-9B4E-44EF291E567A}"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304563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007F3-3825-4476-9B4E-44EF291E567A}"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141048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2567784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126731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9B007F3-3825-4476-9B4E-44EF291E567A}" type="datetimeFigureOut">
              <a:rPr lang="en-US" smtClean="0"/>
              <a:t>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32315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B007F3-3825-4476-9B4E-44EF291E567A}"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38B5D-BA62-4293-A686-D1637578ACF1}" type="slidenum">
              <a:rPr lang="en-US" smtClean="0"/>
              <a:t>‹#›</a:t>
            </a:fld>
            <a:endParaRPr lang="en-US"/>
          </a:p>
        </p:txBody>
      </p:sp>
    </p:spTree>
    <p:extLst>
      <p:ext uri="{BB962C8B-B14F-4D97-AF65-F5344CB8AC3E}">
        <p14:creationId xmlns:p14="http://schemas.microsoft.com/office/powerpoint/2010/main" val="82932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B007F3-3825-4476-9B4E-44EF291E567A}" type="datetimeFigureOut">
              <a:rPr lang="en-US" smtClean="0"/>
              <a:t>2/2/2022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8E38B5D-BA62-4293-A686-D1637578ACF1}" type="slidenum">
              <a:rPr lang="en-US" smtClean="0"/>
              <a:t>‹#›</a:t>
            </a:fld>
            <a:endParaRPr lang="en-US"/>
          </a:p>
        </p:txBody>
      </p:sp>
    </p:spTree>
    <p:extLst>
      <p:ext uri="{BB962C8B-B14F-4D97-AF65-F5344CB8AC3E}">
        <p14:creationId xmlns:p14="http://schemas.microsoft.com/office/powerpoint/2010/main" val="344456321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9XOt2Vh0T8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534CD-A337-4659-B5EF-18326AA9B5C1}"/>
              </a:ext>
            </a:extLst>
          </p:cNvPr>
          <p:cNvSpPr>
            <a:spLocks noGrp="1"/>
          </p:cNvSpPr>
          <p:nvPr>
            <p:ph type="ctrTitle"/>
          </p:nvPr>
        </p:nvSpPr>
        <p:spPr>
          <a:xfrm>
            <a:off x="205312" y="368300"/>
            <a:ext cx="10612976" cy="771385"/>
          </a:xfrm>
        </p:spPr>
        <p:txBody>
          <a:bodyPr/>
          <a:lstStyle/>
          <a:p>
            <a:pPr algn="ctr"/>
            <a:r>
              <a:rPr lang="en-US" sz="4800" b="1" i="1" dirty="0"/>
              <a:t>Christians in the age of outrage: </a:t>
            </a:r>
            <a:endParaRPr lang="en-US" sz="3600" i="1" dirty="0"/>
          </a:p>
        </p:txBody>
      </p:sp>
      <p:pic>
        <p:nvPicPr>
          <p:cNvPr id="5" name="Picture 4">
            <a:extLst>
              <a:ext uri="{FF2B5EF4-FFF2-40B4-BE49-F238E27FC236}">
                <a16:creationId xmlns:a16="http://schemas.microsoft.com/office/drawing/2014/main" xmlns="" id="{C2DFDB60-7416-46E3-BB76-ADE9EF424095}"/>
              </a:ext>
            </a:extLst>
          </p:cNvPr>
          <p:cNvPicPr>
            <a:picLocks noChangeAspect="1"/>
          </p:cNvPicPr>
          <p:nvPr/>
        </p:nvPicPr>
        <p:blipFill>
          <a:blip r:embed="rId3"/>
          <a:stretch>
            <a:fillRect/>
          </a:stretch>
        </p:blipFill>
        <p:spPr>
          <a:xfrm>
            <a:off x="649184" y="1079962"/>
            <a:ext cx="3733800" cy="5595095"/>
          </a:xfrm>
          <a:prstGeom prst="rect">
            <a:avLst/>
          </a:prstGeom>
        </p:spPr>
      </p:pic>
      <p:sp>
        <p:nvSpPr>
          <p:cNvPr id="3" name="TextBox 2">
            <a:extLst>
              <a:ext uri="{FF2B5EF4-FFF2-40B4-BE49-F238E27FC236}">
                <a16:creationId xmlns:a16="http://schemas.microsoft.com/office/drawing/2014/main" xmlns="" id="{6B315489-6C76-4A65-ACD5-255DBECBF980}"/>
              </a:ext>
            </a:extLst>
          </p:cNvPr>
          <p:cNvSpPr txBox="1"/>
          <p:nvPr/>
        </p:nvSpPr>
        <p:spPr>
          <a:xfrm>
            <a:off x="4524498" y="1401288"/>
            <a:ext cx="7172697" cy="1077218"/>
          </a:xfrm>
          <a:prstGeom prst="rect">
            <a:avLst/>
          </a:prstGeom>
          <a:noFill/>
        </p:spPr>
        <p:txBody>
          <a:bodyPr wrap="square" rtlCol="0">
            <a:spAutoFit/>
          </a:bodyPr>
          <a:lstStyle/>
          <a:p>
            <a:pPr marL="2624138" indent="-2624138"/>
            <a:r>
              <a:rPr lang="en-US" sz="3200" dirty="0"/>
              <a:t>Chapter 8 – Kingdom Ambassadors in a Foreign Land</a:t>
            </a:r>
          </a:p>
        </p:txBody>
      </p:sp>
    </p:spTree>
    <p:extLst>
      <p:ext uri="{BB962C8B-B14F-4D97-AF65-F5344CB8AC3E}">
        <p14:creationId xmlns:p14="http://schemas.microsoft.com/office/powerpoint/2010/main" val="56479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77EFEB1-F515-4562-A148-09B4FC003B2F}"/>
              </a:ext>
            </a:extLst>
          </p:cNvPr>
          <p:cNvSpPr txBox="1"/>
          <p:nvPr/>
        </p:nvSpPr>
        <p:spPr>
          <a:xfrm>
            <a:off x="513347" y="737937"/>
            <a:ext cx="10764253" cy="5509200"/>
          </a:xfrm>
          <a:prstGeom prst="rect">
            <a:avLst/>
          </a:prstGeom>
          <a:noFill/>
        </p:spPr>
        <p:txBody>
          <a:bodyPr wrap="square" rtlCol="0">
            <a:spAutoFit/>
          </a:bodyPr>
          <a:lstStyle/>
          <a:p>
            <a:pPr algn="just"/>
            <a:r>
              <a:rPr lang="en-US" sz="2800" i="1" dirty="0"/>
              <a:t>…we are ambassadors for Christ, as though God were making an appeal through us: </a:t>
            </a:r>
            <a:r>
              <a:rPr lang="en-US" sz="3200" i="1" dirty="0"/>
              <a:t>“We beg you on behalf of Christ, be reconciled to God. He made Him who knew no sin to be sin on our behalf, so that we might become the righteousness of God in Him. And working together with Him, we also urge you not to receive the grace of God in vain -  for He says, “At the acceptable time I listened to you, And on the day of salvation I helped you.” </a:t>
            </a:r>
            <a:r>
              <a:rPr lang="en-US" sz="3200" dirty="0"/>
              <a:t>Behold, now is </a:t>
            </a:r>
            <a:r>
              <a:rPr lang="en-US" sz="3200" i="1" dirty="0"/>
              <a:t>“the acceptable time,” </a:t>
            </a:r>
            <a:r>
              <a:rPr lang="en-US" sz="3200" dirty="0"/>
              <a:t>behold, now is “the day of salvation””            2 Corinthians 5:20-6:2</a:t>
            </a:r>
          </a:p>
        </p:txBody>
      </p:sp>
    </p:spTree>
    <p:extLst>
      <p:ext uri="{BB962C8B-B14F-4D97-AF65-F5344CB8AC3E}">
        <p14:creationId xmlns:p14="http://schemas.microsoft.com/office/powerpoint/2010/main" val="153755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77EFEB1-F515-4562-A148-09B4FC003B2F}"/>
              </a:ext>
            </a:extLst>
          </p:cNvPr>
          <p:cNvSpPr txBox="1"/>
          <p:nvPr/>
        </p:nvSpPr>
        <p:spPr>
          <a:xfrm>
            <a:off x="513347" y="737937"/>
            <a:ext cx="10764253" cy="4524315"/>
          </a:xfrm>
          <a:prstGeom prst="rect">
            <a:avLst/>
          </a:prstGeom>
          <a:noFill/>
        </p:spPr>
        <p:txBody>
          <a:bodyPr wrap="square" rtlCol="0">
            <a:spAutoFit/>
          </a:bodyPr>
          <a:lstStyle/>
          <a:p>
            <a:pPr algn="just"/>
            <a:r>
              <a:rPr lang="en-US" sz="3200" i="1" dirty="0"/>
              <a:t>“We beg you on behalf of Christ, be reconciled to God. </a:t>
            </a:r>
            <a:r>
              <a:rPr lang="en-US" sz="3200" i="1" dirty="0">
                <a:solidFill>
                  <a:srgbClr val="FFFF00"/>
                </a:solidFill>
              </a:rPr>
              <a:t>He made Him who knew no sin to be sin on our behalf, so that we might become the righteousness of God in Him. </a:t>
            </a:r>
            <a:r>
              <a:rPr lang="en-US" sz="3200" i="1" dirty="0"/>
              <a:t>And working together with Him, we also urge you not to receive the grace of God in vain -  for He says, “At the acceptable time I listened to you, And on the day of salvation I helped you.” </a:t>
            </a:r>
            <a:r>
              <a:rPr lang="en-US" sz="3200" dirty="0"/>
              <a:t>Behold, now is </a:t>
            </a:r>
            <a:r>
              <a:rPr lang="en-US" sz="3200" i="1" dirty="0"/>
              <a:t>“the acceptable time,” </a:t>
            </a:r>
            <a:r>
              <a:rPr lang="en-US" sz="3200" dirty="0"/>
              <a:t>behold, now is “the day of salvation””            2 Corinthians 5:20-6:2</a:t>
            </a:r>
          </a:p>
        </p:txBody>
      </p:sp>
    </p:spTree>
    <p:extLst>
      <p:ext uri="{BB962C8B-B14F-4D97-AF65-F5344CB8AC3E}">
        <p14:creationId xmlns:p14="http://schemas.microsoft.com/office/powerpoint/2010/main" val="269283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a:p>
            <a:pPr lvl="1"/>
            <a:r>
              <a:rPr lang="en-US" sz="3600" dirty="0"/>
              <a:t> He has given us a new identity</a:t>
            </a:r>
          </a:p>
          <a:p>
            <a:pPr lvl="1"/>
            <a:r>
              <a:rPr lang="en-US" sz="3600" dirty="0"/>
              <a:t> He has given us a great work – represent him</a:t>
            </a:r>
          </a:p>
          <a:p>
            <a:pPr marL="914400" indent="-450850" algn="just">
              <a:spcBef>
                <a:spcPts val="0"/>
              </a:spcBef>
              <a:buNone/>
            </a:pPr>
            <a:r>
              <a:rPr lang="en-US" sz="3200" dirty="0"/>
              <a:t>Come to him just as you are because Jesus solved the problem without you.</a:t>
            </a:r>
          </a:p>
          <a:p>
            <a:pPr marL="914400" indent="-450850" algn="just">
              <a:spcBef>
                <a:spcPts val="0"/>
              </a:spcBef>
              <a:buNone/>
            </a:pPr>
            <a:r>
              <a:rPr lang="en-US" sz="3200" dirty="0"/>
              <a:t>Ask for the gift; don’t leave it on the table.</a:t>
            </a:r>
          </a:p>
          <a:p>
            <a:pPr marL="857250" lvl="2" indent="0">
              <a:buNone/>
            </a:pPr>
            <a:endParaRPr lang="en-US" sz="3400" dirty="0"/>
          </a:p>
        </p:txBody>
      </p:sp>
    </p:spTree>
    <p:extLst>
      <p:ext uri="{BB962C8B-B14F-4D97-AF65-F5344CB8AC3E}">
        <p14:creationId xmlns:p14="http://schemas.microsoft.com/office/powerpoint/2010/main" val="23577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marL="344488" indent="-344488">
              <a:buNone/>
            </a:pPr>
            <a:r>
              <a:rPr lang="en-US" sz="3600" dirty="0"/>
              <a:t>Ambassadors increase receptivity to their king</a:t>
            </a:r>
          </a:p>
          <a:p>
            <a:pPr lvl="1"/>
            <a:r>
              <a:rPr lang="en-US" sz="3400" dirty="0"/>
              <a:t> by immersing themselves in the culture</a:t>
            </a:r>
          </a:p>
          <a:p>
            <a:pPr marL="914400" lvl="2" indent="0">
              <a:buNone/>
            </a:pPr>
            <a:r>
              <a:rPr lang="en-US" sz="3400" dirty="0"/>
              <a:t>Plausibility vs. Credibility</a:t>
            </a:r>
          </a:p>
          <a:p>
            <a:pPr marL="914400" lvl="2" indent="0">
              <a:buNone/>
            </a:pPr>
            <a:r>
              <a:rPr lang="en-US" sz="3400" dirty="0"/>
              <a:t>Certainty undermining learning &amp; relating</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2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marL="344488" indent="-344488">
              <a:buNone/>
            </a:pPr>
            <a:r>
              <a:rPr lang="en-US" sz="3600" dirty="0"/>
              <a:t>Ambassadors increase receptivity to their king</a:t>
            </a:r>
          </a:p>
          <a:p>
            <a:pPr lvl="1"/>
            <a:r>
              <a:rPr lang="en-US" sz="3400" dirty="0"/>
              <a:t> by immersing themselves in the culture</a:t>
            </a:r>
          </a:p>
          <a:p>
            <a:pPr lvl="1"/>
            <a:r>
              <a:rPr lang="en-US" sz="3400" dirty="0"/>
              <a:t> by cultivating relationships</a:t>
            </a:r>
          </a:p>
          <a:p>
            <a:pPr marL="857250" lvl="2" indent="0">
              <a:buNone/>
            </a:pPr>
            <a:r>
              <a:rPr lang="en-US" sz="3200" dirty="0"/>
              <a:t>The problem of loneliness</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548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Man Park - SNL">
            <a:hlinkClick r:id="" action="ppaction://media"/>
            <a:extLst>
              <a:ext uri="{FF2B5EF4-FFF2-40B4-BE49-F238E27FC236}">
                <a16:creationId xmlns:a16="http://schemas.microsoft.com/office/drawing/2014/main" xmlns="" id="{DB06A980-FF4A-483E-A1BA-4F3D373BDBB1}"/>
              </a:ext>
            </a:extLst>
          </p:cNvPr>
          <p:cNvPicPr>
            <a:picLocks noRot="1" noChangeAspect="1"/>
          </p:cNvPicPr>
          <p:nvPr>
            <a:videoFile r:link="rId1"/>
          </p:nvPr>
        </p:nvPicPr>
        <p:blipFill>
          <a:blip r:embed="rId3"/>
          <a:stretch>
            <a:fillRect/>
          </a:stretch>
        </p:blipFill>
        <p:spPr>
          <a:xfrm>
            <a:off x="600501" y="337782"/>
            <a:ext cx="11191165" cy="6295030"/>
          </a:xfrm>
          <a:prstGeom prst="rect">
            <a:avLst/>
          </a:prstGeom>
        </p:spPr>
      </p:pic>
    </p:spTree>
    <p:extLst>
      <p:ext uri="{BB962C8B-B14F-4D97-AF65-F5344CB8AC3E}">
        <p14:creationId xmlns:p14="http://schemas.microsoft.com/office/powerpoint/2010/main" val="10378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marL="344488" indent="-344488">
              <a:buNone/>
            </a:pPr>
            <a:r>
              <a:rPr lang="en-US" sz="3600" dirty="0"/>
              <a:t>Ambassadors increase receptivity to their king</a:t>
            </a:r>
          </a:p>
          <a:p>
            <a:pPr lvl="1"/>
            <a:r>
              <a:rPr lang="en-US" sz="3400" dirty="0"/>
              <a:t> by immersing themselves in the culture</a:t>
            </a:r>
          </a:p>
          <a:p>
            <a:pPr lvl="1"/>
            <a:r>
              <a:rPr lang="en-US" sz="3400" dirty="0"/>
              <a:t> by cultivating relationships</a:t>
            </a:r>
          </a:p>
          <a:p>
            <a:pPr marL="857250" lvl="2" indent="0">
              <a:buNone/>
            </a:pPr>
            <a:r>
              <a:rPr lang="en-US" sz="3200" dirty="0"/>
              <a:t>The problem of loneliness</a:t>
            </a:r>
          </a:p>
          <a:p>
            <a:pPr marL="1201738" lvl="2" indent="-344488">
              <a:buNone/>
            </a:pPr>
            <a:r>
              <a:rPr lang="en-US" sz="3200" dirty="0"/>
              <a:t>Relationships discourage bias &amp; encourage learning </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978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322976" cy="5215964"/>
          </a:xfrm>
        </p:spPr>
        <p:txBody>
          <a:bodyPr>
            <a:normAutofit/>
          </a:bodyPr>
          <a:lstStyle/>
          <a:p>
            <a:pPr marL="344488" indent="-344488">
              <a:buNone/>
            </a:pPr>
            <a:r>
              <a:rPr lang="en-US" sz="3600" dirty="0"/>
              <a:t>Ambassadors are devoted to the king’s mission</a:t>
            </a:r>
          </a:p>
          <a:p>
            <a:pPr marL="344488" indent="-344488">
              <a:buNone/>
            </a:pPr>
            <a:r>
              <a:rPr lang="en-US" sz="3600" dirty="0"/>
              <a:t>Ambassadors increase receptivity to their king</a:t>
            </a:r>
          </a:p>
          <a:p>
            <a:pPr lvl="1"/>
            <a:r>
              <a:rPr lang="en-US" sz="3400" dirty="0"/>
              <a:t> …immersing themselves in the culture</a:t>
            </a:r>
          </a:p>
          <a:p>
            <a:pPr lvl="1"/>
            <a:r>
              <a:rPr lang="en-US" sz="3400" dirty="0"/>
              <a:t> …cultivating relationships</a:t>
            </a:r>
          </a:p>
          <a:p>
            <a:pPr lvl="1"/>
            <a:r>
              <a:rPr lang="en-US" sz="3400" dirty="0"/>
              <a:t> by having godly character/behavior</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xmlns="" id="{9C715789-9AAE-4FFB-B7CC-C6A32A00C339}"/>
              </a:ext>
            </a:extLst>
          </p:cNvPr>
          <p:cNvSpPr/>
          <p:nvPr/>
        </p:nvSpPr>
        <p:spPr>
          <a:xfrm>
            <a:off x="789171" y="4698021"/>
            <a:ext cx="11021595" cy="2062103"/>
          </a:xfrm>
          <a:prstGeom prst="rect">
            <a:avLst/>
          </a:prstGeom>
        </p:spPr>
        <p:txBody>
          <a:bodyPr wrap="square">
            <a:spAutoFit/>
          </a:bodyPr>
          <a:lstStyle/>
          <a:p>
            <a:pPr algn="just"/>
            <a:r>
              <a:rPr lang="en-US" sz="3200" i="1" dirty="0"/>
              <a:t>…giving no cause for offense in anything, so that the ministry will not be discredited, but in everything commending ourselves as servants of God… </a:t>
            </a:r>
          </a:p>
          <a:p>
            <a:pPr algn="r"/>
            <a:r>
              <a:rPr lang="en-US" sz="3200" dirty="0"/>
              <a:t>2 Corinthians 6:3</a:t>
            </a:r>
          </a:p>
        </p:txBody>
      </p:sp>
    </p:spTree>
    <p:extLst>
      <p:ext uri="{BB962C8B-B14F-4D97-AF65-F5344CB8AC3E}">
        <p14:creationId xmlns:p14="http://schemas.microsoft.com/office/powerpoint/2010/main" val="38722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marL="1309688" lvl="1" indent="-449263">
              <a:lnSpc>
                <a:spcPct val="120000"/>
              </a:lnSpc>
              <a:spcBef>
                <a:spcPts val="0"/>
              </a:spcBef>
              <a:spcAft>
                <a:spcPts val="600"/>
              </a:spcAft>
              <a:buNone/>
            </a:pPr>
            <a:r>
              <a:rPr lang="en-US" sz="3400" dirty="0"/>
              <a:t>More concerned about Jesus’ credibility than their own rights or freedoms (v.3)</a:t>
            </a:r>
          </a:p>
          <a:p>
            <a:pPr marL="1309688" lvl="1" indent="-449263">
              <a:lnSpc>
                <a:spcPct val="120000"/>
              </a:lnSpc>
              <a:spcBef>
                <a:spcPts val="0"/>
              </a:spcBef>
              <a:spcAft>
                <a:spcPts val="600"/>
              </a:spcAft>
              <a:buNone/>
            </a:pPr>
            <a:r>
              <a:rPr lang="en-US" sz="3400" dirty="0"/>
              <a:t>Character/Behavior 5x more than verbal witness</a:t>
            </a:r>
          </a:p>
          <a:p>
            <a:pPr marL="1309688" lvl="1" indent="-449263">
              <a:lnSpc>
                <a:spcPct val="120000"/>
              </a:lnSpc>
              <a:spcBef>
                <a:spcPts val="0"/>
              </a:spcBef>
              <a:spcAft>
                <a:spcPts val="600"/>
              </a:spcAft>
              <a:buNone/>
            </a:pPr>
            <a:r>
              <a:rPr lang="en-US" sz="3400" dirty="0"/>
              <a:t>See Titus 3:1-2 and 2 Tim. 2:14-26</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63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5006A45-D4D3-4DDC-A80B-95261547C7D3}"/>
              </a:ext>
            </a:extLst>
          </p:cNvPr>
          <p:cNvPicPr>
            <a:picLocks noChangeAspect="1"/>
          </p:cNvPicPr>
          <p:nvPr/>
        </p:nvPicPr>
        <p:blipFill>
          <a:blip r:embed="rId3"/>
          <a:stretch>
            <a:fillRect/>
          </a:stretch>
        </p:blipFill>
        <p:spPr>
          <a:xfrm>
            <a:off x="952500" y="240196"/>
            <a:ext cx="6211403" cy="6211403"/>
          </a:xfrm>
          <a:prstGeom prst="rect">
            <a:avLst/>
          </a:prstGeom>
        </p:spPr>
      </p:pic>
      <p:sp>
        <p:nvSpPr>
          <p:cNvPr id="5" name="TextBox 4">
            <a:extLst>
              <a:ext uri="{FF2B5EF4-FFF2-40B4-BE49-F238E27FC236}">
                <a16:creationId xmlns:a16="http://schemas.microsoft.com/office/drawing/2014/main" xmlns="" id="{F6FD6637-F50D-47F4-B4FC-1E29C0BA8A63}"/>
              </a:ext>
            </a:extLst>
          </p:cNvPr>
          <p:cNvSpPr txBox="1"/>
          <p:nvPr/>
        </p:nvSpPr>
        <p:spPr>
          <a:xfrm>
            <a:off x="7475646" y="1073426"/>
            <a:ext cx="4164496" cy="2062103"/>
          </a:xfrm>
          <a:prstGeom prst="rect">
            <a:avLst/>
          </a:prstGeom>
          <a:noFill/>
        </p:spPr>
        <p:txBody>
          <a:bodyPr wrap="square" rtlCol="0">
            <a:spAutoFit/>
          </a:bodyPr>
          <a:lstStyle/>
          <a:p>
            <a:r>
              <a:rPr lang="en-US" sz="3200" i="1" dirty="0"/>
              <a:t>Christians: More Like Jesus or Pharisees?</a:t>
            </a:r>
          </a:p>
          <a:p>
            <a:r>
              <a:rPr lang="en-US" sz="3200" dirty="0"/>
              <a:t>Barna.com June 3, 2013</a:t>
            </a:r>
          </a:p>
        </p:txBody>
      </p:sp>
    </p:spTree>
    <p:extLst>
      <p:ext uri="{BB962C8B-B14F-4D97-AF65-F5344CB8AC3E}">
        <p14:creationId xmlns:p14="http://schemas.microsoft.com/office/powerpoint/2010/main" val="161587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marL="344488" indent="-344488">
              <a:buNone/>
            </a:pPr>
            <a:r>
              <a:rPr lang="en-US" sz="3600" dirty="0"/>
              <a:t>Ambassadors increase receptivity to their king</a:t>
            </a:r>
          </a:p>
          <a:p>
            <a:pPr marL="344488" indent="-344488">
              <a:buNone/>
            </a:pPr>
            <a:r>
              <a:rPr lang="en-US" sz="3600" dirty="0"/>
              <a:t>Ambassadors are realistic and hopeful</a:t>
            </a:r>
          </a:p>
        </p:txBody>
      </p:sp>
      <p:sp>
        <p:nvSpPr>
          <p:cNvPr id="4" name="Subtitle 2">
            <a:extLst>
              <a:ext uri="{FF2B5EF4-FFF2-40B4-BE49-F238E27FC236}">
                <a16:creationId xmlns:a16="http://schemas.microsoft.com/office/drawing/2014/main" xmlns="" id="{F0F51A6C-D41E-4811-BBAE-7404D78FF940}"/>
              </a:ext>
            </a:extLst>
          </p:cNvPr>
          <p:cNvSpPr txBox="1">
            <a:spLocks/>
          </p:cNvSpPr>
          <p:nvPr/>
        </p:nvSpPr>
        <p:spPr>
          <a:xfrm>
            <a:off x="1225176" y="3919818"/>
            <a:ext cx="8825658" cy="861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4000" dirty="0"/>
              <a:t>2 Corinthians 5:17 – 6:10</a:t>
            </a:r>
          </a:p>
        </p:txBody>
      </p:sp>
    </p:spTree>
    <p:extLst>
      <p:ext uri="{BB962C8B-B14F-4D97-AF65-F5344CB8AC3E}">
        <p14:creationId xmlns:p14="http://schemas.microsoft.com/office/powerpoint/2010/main" val="41849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5DEE4F-150A-4A21-8957-DD937FEB9F32}"/>
              </a:ext>
            </a:extLst>
          </p:cNvPr>
          <p:cNvSpPr/>
          <p:nvPr/>
        </p:nvSpPr>
        <p:spPr>
          <a:xfrm>
            <a:off x="497305" y="304800"/>
            <a:ext cx="10892590" cy="3046988"/>
          </a:xfrm>
          <a:prstGeom prst="rect">
            <a:avLst/>
          </a:prstGeom>
        </p:spPr>
        <p:txBody>
          <a:bodyPr wrap="square">
            <a:spAutoFit/>
          </a:bodyPr>
          <a:lstStyle/>
          <a:p>
            <a:pPr algn="just"/>
            <a:r>
              <a:rPr lang="en-US" sz="3200" i="1" dirty="0"/>
              <a:t>…giving no cause for offense in anything, so that the ministry will not be discredited, but </a:t>
            </a:r>
            <a:r>
              <a:rPr lang="en-US" sz="3200" i="1" dirty="0">
                <a:solidFill>
                  <a:srgbClr val="FFFF00"/>
                </a:solidFill>
              </a:rPr>
              <a:t>in everything commending ourselves as servants of God, in much endurance, in afflictions, in hardships, in distresses, in beatings, in imprisonments, in tumults, in labors, in sleeplessness, in hunger,</a:t>
            </a:r>
            <a:r>
              <a:rPr lang="en-US" sz="3200" i="1" dirty="0"/>
              <a:t>                 </a:t>
            </a:r>
            <a:r>
              <a:rPr lang="en-US" sz="3200" dirty="0"/>
              <a:t>2 Corinthians 6:4-5</a:t>
            </a:r>
          </a:p>
        </p:txBody>
      </p:sp>
      <p:sp>
        <p:nvSpPr>
          <p:cNvPr id="3" name="TextBox 2">
            <a:extLst>
              <a:ext uri="{FF2B5EF4-FFF2-40B4-BE49-F238E27FC236}">
                <a16:creationId xmlns:a16="http://schemas.microsoft.com/office/drawing/2014/main" xmlns="" id="{B1D8D7C2-41F4-4D72-BC40-30CD2059A541}"/>
              </a:ext>
            </a:extLst>
          </p:cNvPr>
          <p:cNvSpPr txBox="1"/>
          <p:nvPr/>
        </p:nvSpPr>
        <p:spPr>
          <a:xfrm>
            <a:off x="497305" y="3373626"/>
            <a:ext cx="11250195" cy="2062103"/>
          </a:xfrm>
          <a:prstGeom prst="rect">
            <a:avLst/>
          </a:prstGeom>
          <a:solidFill>
            <a:schemeClr val="bg1">
              <a:lumMod val="95000"/>
              <a:lumOff val="5000"/>
            </a:schemeClr>
          </a:solidFill>
          <a:ln>
            <a:solidFill>
              <a:schemeClr val="tx1"/>
            </a:solidFill>
          </a:ln>
        </p:spPr>
        <p:txBody>
          <a:bodyPr wrap="square" rtlCol="0">
            <a:spAutoFit/>
          </a:bodyPr>
          <a:lstStyle/>
          <a:p>
            <a:r>
              <a:rPr lang="en-US" sz="3200" dirty="0">
                <a:solidFill>
                  <a:srgbClr val="FFFF00"/>
                </a:solidFill>
              </a:rPr>
              <a:t>By…dishonor, by evil report…regarded as deceivers…as unknown…as dying…as  punished…as sorrowful…as poor…as having nothing…                            </a:t>
            </a:r>
            <a:r>
              <a:rPr lang="en-US" sz="3200" dirty="0"/>
              <a:t>vv. 8-10</a:t>
            </a:r>
          </a:p>
          <a:p>
            <a:endParaRPr lang="en-US" sz="3200" dirty="0"/>
          </a:p>
        </p:txBody>
      </p:sp>
      <p:sp>
        <p:nvSpPr>
          <p:cNvPr id="4" name="TextBox 3">
            <a:extLst>
              <a:ext uri="{FF2B5EF4-FFF2-40B4-BE49-F238E27FC236}">
                <a16:creationId xmlns:a16="http://schemas.microsoft.com/office/drawing/2014/main" xmlns="" id="{8D1E7264-BD0B-4A9B-9297-5FE7CADEC482}"/>
              </a:ext>
            </a:extLst>
          </p:cNvPr>
          <p:cNvSpPr txBox="1"/>
          <p:nvPr/>
        </p:nvSpPr>
        <p:spPr>
          <a:xfrm>
            <a:off x="497305" y="5549900"/>
            <a:ext cx="11250195" cy="646331"/>
          </a:xfrm>
          <a:prstGeom prst="rect">
            <a:avLst/>
          </a:prstGeom>
          <a:noFill/>
        </p:spPr>
        <p:txBody>
          <a:bodyPr wrap="square" rtlCol="0">
            <a:spAutoFit/>
          </a:bodyPr>
          <a:lstStyle/>
          <a:p>
            <a:pPr algn="ctr">
              <a:tabLst>
                <a:tab pos="1549400" algn="l"/>
              </a:tabLst>
            </a:pPr>
            <a:r>
              <a:rPr lang="en-US" sz="3600" b="1" dirty="0"/>
              <a:t>Circumstantial hardship and social rejection</a:t>
            </a:r>
            <a:r>
              <a:rPr lang="en-US" b="1" dirty="0"/>
              <a:t>.</a:t>
            </a:r>
          </a:p>
        </p:txBody>
      </p:sp>
    </p:spTree>
    <p:extLst>
      <p:ext uri="{BB962C8B-B14F-4D97-AF65-F5344CB8AC3E}">
        <p14:creationId xmlns:p14="http://schemas.microsoft.com/office/powerpoint/2010/main" val="4727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lvl="2">
              <a:lnSpc>
                <a:spcPct val="120000"/>
              </a:lnSpc>
              <a:spcBef>
                <a:spcPts val="0"/>
              </a:spcBef>
              <a:spcAft>
                <a:spcPts val="600"/>
              </a:spcAft>
            </a:pPr>
            <a:r>
              <a:rPr lang="en-US" sz="3200" dirty="0"/>
              <a:t>Sacrificing personal comfort and reputation</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028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5DEE4F-150A-4A21-8957-DD937FEB9F32}"/>
              </a:ext>
            </a:extLst>
          </p:cNvPr>
          <p:cNvSpPr/>
          <p:nvPr/>
        </p:nvSpPr>
        <p:spPr>
          <a:xfrm>
            <a:off x="497305" y="304800"/>
            <a:ext cx="10892590" cy="5016758"/>
          </a:xfrm>
          <a:prstGeom prst="rect">
            <a:avLst/>
          </a:prstGeom>
        </p:spPr>
        <p:txBody>
          <a:bodyPr wrap="square">
            <a:spAutoFit/>
          </a:bodyPr>
          <a:lstStyle/>
          <a:p>
            <a:pPr algn="just"/>
            <a:r>
              <a:rPr lang="en-US" sz="3200" i="1" dirty="0"/>
              <a:t>…giving no cause for offense in anything, so that the ministry will not be discredited, but in everything commending ourselves as servants of God, in much endurance, in afflictions, in hardships, in distresses, in beatings, in imprisonments, in tumults, in labors, in sleeplessness, in hunger, </a:t>
            </a:r>
            <a:r>
              <a:rPr lang="en-US" sz="3200" i="1" dirty="0">
                <a:solidFill>
                  <a:srgbClr val="FFFF00"/>
                </a:solidFill>
              </a:rPr>
              <a:t>in purity</a:t>
            </a:r>
            <a:r>
              <a:rPr lang="en-US" sz="3200" i="1" dirty="0"/>
              <a:t>, in knowledge, in patience, in kindness, in the Holy Spirit, in genuine love, in the word of truth, in the power of God; by the weapons of righteousness for the right hand and the left…                                                 </a:t>
            </a:r>
            <a:r>
              <a:rPr lang="en-US" sz="3200" dirty="0"/>
              <a:t>2 Corinthians 6:3-7</a:t>
            </a:r>
          </a:p>
        </p:txBody>
      </p:sp>
    </p:spTree>
    <p:extLst>
      <p:ext uri="{BB962C8B-B14F-4D97-AF65-F5344CB8AC3E}">
        <p14:creationId xmlns:p14="http://schemas.microsoft.com/office/powerpoint/2010/main" val="89780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lvl="2">
              <a:lnSpc>
                <a:spcPct val="120000"/>
              </a:lnSpc>
              <a:spcBef>
                <a:spcPts val="0"/>
              </a:spcBef>
              <a:spcAft>
                <a:spcPts val="600"/>
              </a:spcAft>
            </a:pPr>
            <a:r>
              <a:rPr lang="en-US" sz="3200" dirty="0"/>
              <a:t>Sacrificing personal comfort and reputation</a:t>
            </a:r>
          </a:p>
          <a:p>
            <a:pPr lvl="2">
              <a:lnSpc>
                <a:spcPct val="120000"/>
              </a:lnSpc>
              <a:spcBef>
                <a:spcPts val="0"/>
              </a:spcBef>
              <a:spcAft>
                <a:spcPts val="600"/>
              </a:spcAft>
            </a:pPr>
            <a:r>
              <a:rPr lang="en-US" sz="3200" dirty="0"/>
              <a:t>Living an upright life</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3623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5DEE4F-150A-4A21-8957-DD937FEB9F32}"/>
              </a:ext>
            </a:extLst>
          </p:cNvPr>
          <p:cNvSpPr/>
          <p:nvPr/>
        </p:nvSpPr>
        <p:spPr>
          <a:xfrm>
            <a:off x="497305" y="304800"/>
            <a:ext cx="10892590" cy="5016758"/>
          </a:xfrm>
          <a:prstGeom prst="rect">
            <a:avLst/>
          </a:prstGeom>
        </p:spPr>
        <p:txBody>
          <a:bodyPr wrap="square">
            <a:spAutoFit/>
          </a:bodyPr>
          <a:lstStyle/>
          <a:p>
            <a:pPr algn="just"/>
            <a:r>
              <a:rPr lang="en-US" sz="3200" i="1" dirty="0"/>
              <a:t>…giving no cause for offense in anything, so that the ministry will not be discredited, but in everything commending ourselves as servants of God, in much endurance, in afflictions, in hardships, in distresses, in beatings, in imprisonments, in tumults, in labors, in sleeplessness, in hunger, in purity, </a:t>
            </a:r>
            <a:r>
              <a:rPr lang="en-US" sz="3200" i="1" dirty="0">
                <a:solidFill>
                  <a:srgbClr val="FFFF00"/>
                </a:solidFill>
              </a:rPr>
              <a:t>in knowledge</a:t>
            </a:r>
            <a:r>
              <a:rPr lang="en-US" sz="3200" i="1" dirty="0"/>
              <a:t>, in patience, in kindness, in the Holy Spirit, in genuine love, </a:t>
            </a:r>
            <a:r>
              <a:rPr lang="en-US" sz="3200" i="1" dirty="0">
                <a:solidFill>
                  <a:srgbClr val="FFFF00"/>
                </a:solidFill>
              </a:rPr>
              <a:t>in the word of truth</a:t>
            </a:r>
            <a:r>
              <a:rPr lang="en-US" sz="3200" i="1" dirty="0"/>
              <a:t>, in the power of God; by the weapons of righteousness for the right hand and the left…                                                 </a:t>
            </a:r>
            <a:r>
              <a:rPr lang="en-US" sz="3200" dirty="0"/>
              <a:t>2 Corinthians 6:3-7</a:t>
            </a:r>
          </a:p>
        </p:txBody>
      </p:sp>
    </p:spTree>
    <p:extLst>
      <p:ext uri="{BB962C8B-B14F-4D97-AF65-F5344CB8AC3E}">
        <p14:creationId xmlns:p14="http://schemas.microsoft.com/office/powerpoint/2010/main" val="268163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lvl="2">
              <a:lnSpc>
                <a:spcPct val="120000"/>
              </a:lnSpc>
              <a:spcBef>
                <a:spcPts val="0"/>
              </a:spcBef>
              <a:spcAft>
                <a:spcPts val="600"/>
              </a:spcAft>
            </a:pPr>
            <a:r>
              <a:rPr lang="en-US" sz="3200" dirty="0"/>
              <a:t>Sacrificing personal comfort and reputation</a:t>
            </a:r>
          </a:p>
          <a:p>
            <a:pPr lvl="2">
              <a:lnSpc>
                <a:spcPct val="120000"/>
              </a:lnSpc>
              <a:spcBef>
                <a:spcPts val="0"/>
              </a:spcBef>
              <a:spcAft>
                <a:spcPts val="600"/>
              </a:spcAft>
            </a:pPr>
            <a:r>
              <a:rPr lang="en-US" sz="3200" dirty="0"/>
              <a:t>Living an upright life</a:t>
            </a:r>
          </a:p>
          <a:p>
            <a:pPr lvl="2">
              <a:lnSpc>
                <a:spcPct val="120000"/>
              </a:lnSpc>
              <a:spcBef>
                <a:spcPts val="0"/>
              </a:spcBef>
              <a:spcAft>
                <a:spcPts val="600"/>
              </a:spcAft>
            </a:pPr>
            <a:r>
              <a:rPr lang="en-US" sz="3200" dirty="0"/>
              <a:t>Depending on and using God’s word</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598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5DEE4F-150A-4A21-8957-DD937FEB9F32}"/>
              </a:ext>
            </a:extLst>
          </p:cNvPr>
          <p:cNvSpPr/>
          <p:nvPr/>
        </p:nvSpPr>
        <p:spPr>
          <a:xfrm>
            <a:off x="497305" y="304800"/>
            <a:ext cx="10892590" cy="5016758"/>
          </a:xfrm>
          <a:prstGeom prst="rect">
            <a:avLst/>
          </a:prstGeom>
        </p:spPr>
        <p:txBody>
          <a:bodyPr wrap="square">
            <a:spAutoFit/>
          </a:bodyPr>
          <a:lstStyle/>
          <a:p>
            <a:pPr algn="just"/>
            <a:r>
              <a:rPr lang="en-US" sz="3200" i="1" dirty="0"/>
              <a:t>…giving no cause for offense in anything, so that the ministry will not be discredited, but in everything commending ourselves as servants of God, in much endurance, in afflictions, in hardships, in distresses, in beatings, in imprisonments, in tumults, in labors, in sleeplessness, in hunger, in purity, in knowledge, </a:t>
            </a:r>
            <a:r>
              <a:rPr lang="en-US" sz="3200" i="1" dirty="0">
                <a:solidFill>
                  <a:srgbClr val="FFFF00"/>
                </a:solidFill>
              </a:rPr>
              <a:t>in patience, in kindness</a:t>
            </a:r>
            <a:r>
              <a:rPr lang="en-US" sz="3200" i="1" dirty="0"/>
              <a:t>, in the Holy Spirit, </a:t>
            </a:r>
            <a:r>
              <a:rPr lang="en-US" sz="3200" i="1" dirty="0">
                <a:solidFill>
                  <a:srgbClr val="FFFF00"/>
                </a:solidFill>
              </a:rPr>
              <a:t>in genuine love</a:t>
            </a:r>
            <a:r>
              <a:rPr lang="en-US" sz="3200" i="1" dirty="0"/>
              <a:t>, in the word of truth, in the power of God; by the weapons of righteousness for the right hand and the left…                                                 </a:t>
            </a:r>
            <a:r>
              <a:rPr lang="en-US" sz="3200" dirty="0"/>
              <a:t>2 Corinthians 6:3-7</a:t>
            </a:r>
          </a:p>
        </p:txBody>
      </p:sp>
    </p:spTree>
    <p:extLst>
      <p:ext uri="{BB962C8B-B14F-4D97-AF65-F5344CB8AC3E}">
        <p14:creationId xmlns:p14="http://schemas.microsoft.com/office/powerpoint/2010/main" val="2237390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lvl="2">
              <a:lnSpc>
                <a:spcPct val="120000"/>
              </a:lnSpc>
              <a:spcBef>
                <a:spcPts val="0"/>
              </a:spcBef>
              <a:spcAft>
                <a:spcPts val="600"/>
              </a:spcAft>
            </a:pPr>
            <a:r>
              <a:rPr lang="en-US" sz="3200" dirty="0"/>
              <a:t>Sacrificing personal comfort and reputation</a:t>
            </a:r>
          </a:p>
          <a:p>
            <a:pPr lvl="2">
              <a:lnSpc>
                <a:spcPct val="120000"/>
              </a:lnSpc>
              <a:spcBef>
                <a:spcPts val="0"/>
              </a:spcBef>
              <a:spcAft>
                <a:spcPts val="600"/>
              </a:spcAft>
            </a:pPr>
            <a:r>
              <a:rPr lang="en-US" sz="3200" dirty="0"/>
              <a:t>Living an upright life</a:t>
            </a:r>
          </a:p>
          <a:p>
            <a:pPr lvl="2">
              <a:lnSpc>
                <a:spcPct val="120000"/>
              </a:lnSpc>
              <a:spcBef>
                <a:spcPts val="0"/>
              </a:spcBef>
              <a:spcAft>
                <a:spcPts val="600"/>
              </a:spcAft>
            </a:pPr>
            <a:r>
              <a:rPr lang="en-US" sz="3200" dirty="0"/>
              <a:t>Depending on and using God’s word</a:t>
            </a:r>
          </a:p>
          <a:p>
            <a:pPr lvl="2">
              <a:lnSpc>
                <a:spcPct val="120000"/>
              </a:lnSpc>
              <a:spcBef>
                <a:spcPts val="0"/>
              </a:spcBef>
              <a:spcAft>
                <a:spcPts val="600"/>
              </a:spcAft>
            </a:pPr>
            <a:r>
              <a:rPr lang="en-US" sz="3200" dirty="0"/>
              <a:t>Loving others</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843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45DEE4F-150A-4A21-8957-DD937FEB9F32}"/>
              </a:ext>
            </a:extLst>
          </p:cNvPr>
          <p:cNvSpPr/>
          <p:nvPr/>
        </p:nvSpPr>
        <p:spPr>
          <a:xfrm>
            <a:off x="497305" y="304800"/>
            <a:ext cx="10892590" cy="5016758"/>
          </a:xfrm>
          <a:prstGeom prst="rect">
            <a:avLst/>
          </a:prstGeom>
        </p:spPr>
        <p:txBody>
          <a:bodyPr wrap="square">
            <a:spAutoFit/>
          </a:bodyPr>
          <a:lstStyle/>
          <a:p>
            <a:pPr algn="just"/>
            <a:r>
              <a:rPr lang="en-US" sz="3200" i="1" dirty="0"/>
              <a:t>…giving no cause for offense in anything, so that the ministry will not be discredited, but in everything commending ourselves as servants of God, in much endurance, in afflictions, in hardships, in distresses, in beatings, in imprisonments, in tumults, in labors, in sleeplessness, in hunger, in purity, in knowledge, in patience, in kindness, </a:t>
            </a:r>
            <a:r>
              <a:rPr lang="en-US" sz="3200" i="1" dirty="0">
                <a:solidFill>
                  <a:srgbClr val="FFFF00"/>
                </a:solidFill>
              </a:rPr>
              <a:t>in the Holy Spirit</a:t>
            </a:r>
            <a:r>
              <a:rPr lang="en-US" sz="3200" i="1" dirty="0"/>
              <a:t>, in genuine love, in the word of truth, </a:t>
            </a:r>
            <a:r>
              <a:rPr lang="en-US" sz="3200" i="1" dirty="0">
                <a:solidFill>
                  <a:srgbClr val="FFFF00"/>
                </a:solidFill>
              </a:rPr>
              <a:t>in the power of God</a:t>
            </a:r>
            <a:r>
              <a:rPr lang="en-US" sz="3200" i="1" dirty="0"/>
              <a:t>; by the weapons of righteousness for the right hand and the left…                                                 </a:t>
            </a:r>
            <a:r>
              <a:rPr lang="en-US" sz="3200" dirty="0"/>
              <a:t>2 Corinthians 6:3-7</a:t>
            </a:r>
          </a:p>
        </p:txBody>
      </p:sp>
    </p:spTree>
    <p:extLst>
      <p:ext uri="{BB962C8B-B14F-4D97-AF65-F5344CB8AC3E}">
        <p14:creationId xmlns:p14="http://schemas.microsoft.com/office/powerpoint/2010/main" val="282353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lnSpcReduction="10000"/>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lvl="1">
              <a:lnSpc>
                <a:spcPct val="120000"/>
              </a:lnSpc>
              <a:spcBef>
                <a:spcPts val="0"/>
              </a:spcBef>
              <a:spcAft>
                <a:spcPts val="600"/>
              </a:spcAft>
            </a:pPr>
            <a:r>
              <a:rPr lang="en-US" sz="3400" dirty="0"/>
              <a:t> by having godly character/behavior</a:t>
            </a:r>
          </a:p>
          <a:p>
            <a:pPr lvl="2">
              <a:lnSpc>
                <a:spcPct val="120000"/>
              </a:lnSpc>
              <a:spcBef>
                <a:spcPts val="0"/>
              </a:spcBef>
              <a:spcAft>
                <a:spcPts val="600"/>
              </a:spcAft>
            </a:pPr>
            <a:r>
              <a:rPr lang="en-US" sz="3200" dirty="0"/>
              <a:t>Sacrificing personal comfort and reputation</a:t>
            </a:r>
          </a:p>
          <a:p>
            <a:pPr lvl="2">
              <a:lnSpc>
                <a:spcPct val="120000"/>
              </a:lnSpc>
              <a:spcBef>
                <a:spcPts val="0"/>
              </a:spcBef>
              <a:spcAft>
                <a:spcPts val="600"/>
              </a:spcAft>
            </a:pPr>
            <a:r>
              <a:rPr lang="en-US" sz="3200" dirty="0"/>
              <a:t>Living an upright life</a:t>
            </a:r>
          </a:p>
          <a:p>
            <a:pPr lvl="2">
              <a:lnSpc>
                <a:spcPct val="120000"/>
              </a:lnSpc>
              <a:spcBef>
                <a:spcPts val="0"/>
              </a:spcBef>
              <a:spcAft>
                <a:spcPts val="600"/>
              </a:spcAft>
            </a:pPr>
            <a:r>
              <a:rPr lang="en-US" sz="3200" dirty="0"/>
              <a:t>Depending on and using God’s word</a:t>
            </a:r>
          </a:p>
          <a:p>
            <a:pPr lvl="2">
              <a:lnSpc>
                <a:spcPct val="120000"/>
              </a:lnSpc>
              <a:spcBef>
                <a:spcPts val="0"/>
              </a:spcBef>
              <a:spcAft>
                <a:spcPts val="600"/>
              </a:spcAft>
            </a:pPr>
            <a:r>
              <a:rPr lang="en-US" sz="3200" dirty="0"/>
              <a:t>Loving others</a:t>
            </a:r>
          </a:p>
          <a:p>
            <a:pPr lvl="2">
              <a:lnSpc>
                <a:spcPct val="120000"/>
              </a:lnSpc>
              <a:spcBef>
                <a:spcPts val="0"/>
              </a:spcBef>
              <a:spcAft>
                <a:spcPts val="600"/>
              </a:spcAft>
            </a:pPr>
            <a:r>
              <a:rPr lang="en-US" sz="3200" dirty="0"/>
              <a:t>Depending on the power of God</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xmlns="" id="{36FC1BB8-53CE-4663-A676-3CD4CE131815}"/>
              </a:ext>
            </a:extLst>
          </p:cNvPr>
          <p:cNvSpPr txBox="1"/>
          <p:nvPr/>
        </p:nvSpPr>
        <p:spPr>
          <a:xfrm>
            <a:off x="463550" y="619504"/>
            <a:ext cx="11264900" cy="1938992"/>
          </a:xfrm>
          <a:prstGeom prst="rect">
            <a:avLst/>
          </a:prstGeom>
          <a:solidFill>
            <a:schemeClr val="bg1">
              <a:lumMod val="95000"/>
              <a:lumOff val="5000"/>
            </a:schemeClr>
          </a:solidFill>
          <a:ln>
            <a:solidFill>
              <a:schemeClr val="tx1"/>
            </a:solidFill>
          </a:ln>
        </p:spPr>
        <p:txBody>
          <a:bodyPr wrap="square" rtlCol="0">
            <a:spAutoFit/>
          </a:bodyPr>
          <a:lstStyle/>
          <a:p>
            <a:pPr algn="ctr"/>
            <a:endParaRPr lang="en-US" sz="4000" dirty="0"/>
          </a:p>
          <a:p>
            <a:pPr algn="ctr"/>
            <a:r>
              <a:rPr lang="en-US" sz="4000" b="1" dirty="0"/>
              <a:t>These are the weapons of righteousness!</a:t>
            </a:r>
          </a:p>
          <a:p>
            <a:pPr algn="ctr"/>
            <a:endParaRPr lang="en-US" sz="4000" dirty="0"/>
          </a:p>
        </p:txBody>
      </p:sp>
    </p:spTree>
    <p:extLst>
      <p:ext uri="{BB962C8B-B14F-4D97-AF65-F5344CB8AC3E}">
        <p14:creationId xmlns:p14="http://schemas.microsoft.com/office/powerpoint/2010/main" val="8859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marL="344488" indent="-344488">
              <a:buNone/>
            </a:pPr>
            <a:r>
              <a:rPr lang="en-US" sz="3600" dirty="0"/>
              <a:t>	Why?</a:t>
            </a:r>
          </a:p>
        </p:txBody>
      </p:sp>
      <p:sp>
        <p:nvSpPr>
          <p:cNvPr id="3" name="Rectangle 2">
            <a:extLst>
              <a:ext uri="{FF2B5EF4-FFF2-40B4-BE49-F238E27FC236}">
                <a16:creationId xmlns:a16="http://schemas.microsoft.com/office/drawing/2014/main" xmlns="" id="{DBFC2A2F-B438-40BA-94D6-2A1A92DF6662}"/>
              </a:ext>
            </a:extLst>
          </p:cNvPr>
          <p:cNvSpPr/>
          <p:nvPr/>
        </p:nvSpPr>
        <p:spPr>
          <a:xfrm>
            <a:off x="1200987" y="2502265"/>
            <a:ext cx="10344901" cy="2554545"/>
          </a:xfrm>
          <a:prstGeom prst="rect">
            <a:avLst/>
          </a:prstGeom>
        </p:spPr>
        <p:txBody>
          <a:bodyPr wrap="square">
            <a:spAutoFit/>
          </a:bodyPr>
          <a:lstStyle/>
          <a:p>
            <a:pPr algn="just"/>
            <a:r>
              <a:rPr lang="en-US" sz="3200" i="1" dirty="0"/>
              <a:t>Therefore if anyone is in Christ, he is a new creature; the old things passed away; behold, new things have come. Now all these things are from God, who reconciled us to Himself through Christ </a:t>
            </a:r>
          </a:p>
          <a:p>
            <a:pPr algn="r"/>
            <a:r>
              <a:rPr lang="en-US" sz="3200" i="1" dirty="0"/>
              <a:t>    </a:t>
            </a:r>
            <a:r>
              <a:rPr lang="en-US" sz="3200" dirty="0"/>
              <a:t>2 Cor.5:17f</a:t>
            </a:r>
          </a:p>
        </p:txBody>
      </p:sp>
    </p:spTree>
    <p:extLst>
      <p:ext uri="{BB962C8B-B14F-4D97-AF65-F5344CB8AC3E}">
        <p14:creationId xmlns:p14="http://schemas.microsoft.com/office/powerpoint/2010/main" val="27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marL="344488" indent="-344488">
              <a:lnSpc>
                <a:spcPct val="120000"/>
              </a:lnSpc>
              <a:spcBef>
                <a:spcPts val="0"/>
              </a:spcBef>
              <a:spcAft>
                <a:spcPts val="600"/>
              </a:spcAft>
              <a:buNone/>
            </a:pPr>
            <a:r>
              <a:rPr lang="en-US" sz="3600" dirty="0"/>
              <a:t>Ambassadors are realistic and hopeful</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169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697A88F-F2B2-4EC4-A884-312946F13CA0}"/>
              </a:ext>
            </a:extLst>
          </p:cNvPr>
          <p:cNvSpPr txBox="1"/>
          <p:nvPr/>
        </p:nvSpPr>
        <p:spPr>
          <a:xfrm>
            <a:off x="503263" y="1132114"/>
            <a:ext cx="10924674" cy="4031873"/>
          </a:xfrm>
          <a:prstGeom prst="rect">
            <a:avLst/>
          </a:prstGeom>
          <a:noFill/>
        </p:spPr>
        <p:txBody>
          <a:bodyPr wrap="square" rtlCol="0">
            <a:spAutoFit/>
          </a:bodyPr>
          <a:lstStyle/>
          <a:p>
            <a:pPr algn="just"/>
            <a:r>
              <a:rPr lang="en-US" sz="2800" i="1" dirty="0"/>
              <a:t>(we commend ourselves as servants of God v.4)…</a:t>
            </a:r>
            <a:r>
              <a:rPr lang="en-US" sz="3200" i="1" dirty="0"/>
              <a:t>by glory and dishonor, by evil report and good report; regarded as deceivers and yet true; 9 as unknown yet well-known, as dying yet behold, we live; as punished yet not put to death, 10 as sorrowful yet always rejoicing, as poor yet making many rich, as having nothing yet possessing all things.  </a:t>
            </a:r>
          </a:p>
          <a:p>
            <a:pPr algn="r"/>
            <a:r>
              <a:rPr lang="en-US" sz="3200" dirty="0"/>
              <a:t>2 Corinthians 6:8-10</a:t>
            </a:r>
          </a:p>
        </p:txBody>
      </p:sp>
    </p:spTree>
    <p:extLst>
      <p:ext uri="{BB962C8B-B14F-4D97-AF65-F5344CB8AC3E}">
        <p14:creationId xmlns:p14="http://schemas.microsoft.com/office/powerpoint/2010/main" val="3355601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697A88F-F2B2-4EC4-A884-312946F13CA0}"/>
              </a:ext>
            </a:extLst>
          </p:cNvPr>
          <p:cNvSpPr txBox="1"/>
          <p:nvPr/>
        </p:nvSpPr>
        <p:spPr>
          <a:xfrm>
            <a:off x="529389" y="1105989"/>
            <a:ext cx="10924674" cy="4031873"/>
          </a:xfrm>
          <a:prstGeom prst="rect">
            <a:avLst/>
          </a:prstGeom>
          <a:noFill/>
        </p:spPr>
        <p:txBody>
          <a:bodyPr wrap="square" rtlCol="0">
            <a:spAutoFit/>
          </a:bodyPr>
          <a:lstStyle/>
          <a:p>
            <a:pPr algn="just"/>
            <a:r>
              <a:rPr lang="en-US" sz="2800" i="1" dirty="0"/>
              <a:t>(we commend ourselves as servants of God v.4)…</a:t>
            </a:r>
            <a:r>
              <a:rPr lang="en-US" sz="3200" i="1" dirty="0"/>
              <a:t>by </a:t>
            </a:r>
            <a:r>
              <a:rPr lang="en-US" sz="3200" i="1" dirty="0">
                <a:solidFill>
                  <a:srgbClr val="FFFF00"/>
                </a:solidFill>
              </a:rPr>
              <a:t>glory</a:t>
            </a:r>
            <a:r>
              <a:rPr lang="en-US" sz="3200" i="1" dirty="0"/>
              <a:t> and </a:t>
            </a:r>
            <a:r>
              <a:rPr lang="en-US" sz="3200" i="1" dirty="0">
                <a:solidFill>
                  <a:srgbClr val="00B0F0"/>
                </a:solidFill>
              </a:rPr>
              <a:t>dishonor</a:t>
            </a:r>
            <a:r>
              <a:rPr lang="en-US" sz="3200" i="1" dirty="0"/>
              <a:t>, by </a:t>
            </a:r>
            <a:r>
              <a:rPr lang="en-US" sz="3200" i="1" dirty="0">
                <a:solidFill>
                  <a:srgbClr val="00B0F0"/>
                </a:solidFill>
              </a:rPr>
              <a:t>evil report</a:t>
            </a:r>
            <a:r>
              <a:rPr lang="en-US" sz="3200" i="1" dirty="0"/>
              <a:t> and </a:t>
            </a:r>
            <a:r>
              <a:rPr lang="en-US" sz="3200" i="1" dirty="0">
                <a:solidFill>
                  <a:srgbClr val="FFFF00"/>
                </a:solidFill>
              </a:rPr>
              <a:t>good report</a:t>
            </a:r>
            <a:r>
              <a:rPr lang="en-US" sz="3200" i="1" dirty="0"/>
              <a:t>; </a:t>
            </a:r>
            <a:r>
              <a:rPr lang="en-US" sz="3200" i="1" dirty="0">
                <a:solidFill>
                  <a:srgbClr val="00B0F0"/>
                </a:solidFill>
              </a:rPr>
              <a:t>regarded as deceivers </a:t>
            </a:r>
            <a:r>
              <a:rPr lang="en-US" sz="3200" i="1" dirty="0"/>
              <a:t>and yet </a:t>
            </a:r>
            <a:r>
              <a:rPr lang="en-US" sz="3200" i="1" dirty="0">
                <a:solidFill>
                  <a:srgbClr val="FFFF00"/>
                </a:solidFill>
              </a:rPr>
              <a:t>true</a:t>
            </a:r>
            <a:r>
              <a:rPr lang="en-US" sz="3200" i="1" dirty="0"/>
              <a:t>; 9 as </a:t>
            </a:r>
            <a:r>
              <a:rPr lang="en-US" sz="3200" i="1" dirty="0">
                <a:solidFill>
                  <a:srgbClr val="00B0F0"/>
                </a:solidFill>
              </a:rPr>
              <a:t>unknown</a:t>
            </a:r>
            <a:r>
              <a:rPr lang="en-US" sz="3200" i="1" dirty="0"/>
              <a:t> yet well-known, as </a:t>
            </a:r>
            <a:r>
              <a:rPr lang="en-US" sz="3200" i="1" dirty="0">
                <a:solidFill>
                  <a:srgbClr val="00B0F0"/>
                </a:solidFill>
              </a:rPr>
              <a:t>dying</a:t>
            </a:r>
            <a:r>
              <a:rPr lang="en-US" sz="3200" i="1" dirty="0"/>
              <a:t> yet behold, we live; as </a:t>
            </a:r>
            <a:r>
              <a:rPr lang="en-US" sz="3200" i="1" dirty="0">
                <a:solidFill>
                  <a:srgbClr val="00B0F0"/>
                </a:solidFill>
              </a:rPr>
              <a:t>punished</a:t>
            </a:r>
            <a:r>
              <a:rPr lang="en-US" sz="3200" i="1" dirty="0"/>
              <a:t> yet not put to death, 10 as </a:t>
            </a:r>
            <a:r>
              <a:rPr lang="en-US" sz="3200" i="1" dirty="0">
                <a:solidFill>
                  <a:srgbClr val="00B0F0"/>
                </a:solidFill>
              </a:rPr>
              <a:t>sorrowful</a:t>
            </a:r>
            <a:r>
              <a:rPr lang="en-US" sz="3200" i="1" dirty="0"/>
              <a:t> yet always rejoicing, as </a:t>
            </a:r>
            <a:r>
              <a:rPr lang="en-US" sz="3200" i="1" dirty="0">
                <a:solidFill>
                  <a:srgbClr val="00B0F0"/>
                </a:solidFill>
              </a:rPr>
              <a:t>poor</a:t>
            </a:r>
            <a:r>
              <a:rPr lang="en-US" sz="3200" i="1" dirty="0"/>
              <a:t> yet making many rich, as </a:t>
            </a:r>
            <a:r>
              <a:rPr lang="en-US" sz="3200" i="1" dirty="0">
                <a:solidFill>
                  <a:srgbClr val="00B0F0"/>
                </a:solidFill>
              </a:rPr>
              <a:t>having nothing </a:t>
            </a:r>
            <a:r>
              <a:rPr lang="en-US" sz="3200" i="1" dirty="0"/>
              <a:t>yet possessing all things.  </a:t>
            </a:r>
          </a:p>
          <a:p>
            <a:pPr algn="r"/>
            <a:r>
              <a:rPr lang="en-US" sz="3200" dirty="0"/>
              <a:t>2 Corinthians 6:8-10</a:t>
            </a:r>
          </a:p>
        </p:txBody>
      </p:sp>
    </p:spTree>
    <p:extLst>
      <p:ext uri="{BB962C8B-B14F-4D97-AF65-F5344CB8AC3E}">
        <p14:creationId xmlns:p14="http://schemas.microsoft.com/office/powerpoint/2010/main" val="100349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marL="344488" indent="-344488">
              <a:lnSpc>
                <a:spcPct val="120000"/>
              </a:lnSpc>
              <a:spcBef>
                <a:spcPts val="0"/>
              </a:spcBef>
              <a:spcAft>
                <a:spcPts val="600"/>
              </a:spcAft>
              <a:buNone/>
            </a:pPr>
            <a:r>
              <a:rPr lang="en-US" sz="3600" dirty="0"/>
              <a:t>Ambassadors are realistic and hopeful</a:t>
            </a:r>
          </a:p>
          <a:p>
            <a:pPr lvl="1">
              <a:lnSpc>
                <a:spcPct val="120000"/>
              </a:lnSpc>
              <a:spcBef>
                <a:spcPts val="0"/>
              </a:spcBef>
              <a:spcAft>
                <a:spcPts val="600"/>
              </a:spcAft>
            </a:pPr>
            <a:r>
              <a:rPr lang="en-US" sz="3400" dirty="0"/>
              <a:t> Some will respond &amp; some will not</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303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697A88F-F2B2-4EC4-A884-312946F13CA0}"/>
              </a:ext>
            </a:extLst>
          </p:cNvPr>
          <p:cNvSpPr txBox="1"/>
          <p:nvPr/>
        </p:nvSpPr>
        <p:spPr>
          <a:xfrm>
            <a:off x="529389" y="609600"/>
            <a:ext cx="10924674" cy="4031873"/>
          </a:xfrm>
          <a:prstGeom prst="rect">
            <a:avLst/>
          </a:prstGeom>
          <a:noFill/>
        </p:spPr>
        <p:txBody>
          <a:bodyPr wrap="square" rtlCol="0">
            <a:spAutoFit/>
          </a:bodyPr>
          <a:lstStyle/>
          <a:p>
            <a:pPr algn="just"/>
            <a:r>
              <a:rPr lang="en-US" sz="2800" i="1" dirty="0"/>
              <a:t>(we commend ourselves as servants of God v.4)…</a:t>
            </a:r>
            <a:r>
              <a:rPr lang="en-US" sz="3200" i="1" dirty="0"/>
              <a:t>by glory and dishonor, by evil report and good report; regarded as deceivers and yet true; 9 as unknown yet </a:t>
            </a:r>
            <a:r>
              <a:rPr lang="en-US" sz="3200" i="1" dirty="0">
                <a:solidFill>
                  <a:srgbClr val="FFFF00"/>
                </a:solidFill>
              </a:rPr>
              <a:t>well-known</a:t>
            </a:r>
            <a:r>
              <a:rPr lang="en-US" sz="3200" i="1" dirty="0"/>
              <a:t>, as dying yet behold, </a:t>
            </a:r>
            <a:r>
              <a:rPr lang="en-US" sz="3200" i="1" dirty="0">
                <a:solidFill>
                  <a:srgbClr val="FFFF00"/>
                </a:solidFill>
              </a:rPr>
              <a:t>we live</a:t>
            </a:r>
            <a:r>
              <a:rPr lang="en-US" sz="3200" i="1" dirty="0"/>
              <a:t>; as punished yet </a:t>
            </a:r>
            <a:r>
              <a:rPr lang="en-US" sz="3200" i="1" dirty="0">
                <a:solidFill>
                  <a:srgbClr val="FFFF00"/>
                </a:solidFill>
              </a:rPr>
              <a:t>not put to death</a:t>
            </a:r>
            <a:r>
              <a:rPr lang="en-US" sz="3200" i="1" dirty="0"/>
              <a:t>, 10 as sorrowful yet </a:t>
            </a:r>
            <a:r>
              <a:rPr lang="en-US" sz="3200" i="1" dirty="0">
                <a:solidFill>
                  <a:srgbClr val="FFFF00"/>
                </a:solidFill>
              </a:rPr>
              <a:t>always rejoicing</a:t>
            </a:r>
            <a:r>
              <a:rPr lang="en-US" sz="3200" i="1" dirty="0"/>
              <a:t>, as poor yet </a:t>
            </a:r>
            <a:r>
              <a:rPr lang="en-US" sz="3200" i="1" dirty="0">
                <a:solidFill>
                  <a:srgbClr val="FFFF00"/>
                </a:solidFill>
              </a:rPr>
              <a:t>making many rich</a:t>
            </a:r>
            <a:r>
              <a:rPr lang="en-US" sz="3200" i="1" dirty="0"/>
              <a:t>, as having nothing yet </a:t>
            </a:r>
            <a:r>
              <a:rPr lang="en-US" sz="3200" i="1" dirty="0">
                <a:solidFill>
                  <a:srgbClr val="FFFF00"/>
                </a:solidFill>
              </a:rPr>
              <a:t>possessing all things</a:t>
            </a:r>
            <a:r>
              <a:rPr lang="en-US" sz="3200" i="1" dirty="0"/>
              <a:t>.  </a:t>
            </a:r>
          </a:p>
          <a:p>
            <a:pPr algn="r"/>
            <a:r>
              <a:rPr lang="en-US" sz="3200" dirty="0"/>
              <a:t>2 Corinthians 6:8-10</a:t>
            </a:r>
          </a:p>
        </p:txBody>
      </p:sp>
    </p:spTree>
    <p:extLst>
      <p:ext uri="{BB962C8B-B14F-4D97-AF65-F5344CB8AC3E}">
        <p14:creationId xmlns:p14="http://schemas.microsoft.com/office/powerpoint/2010/main" val="2555244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marL="344488" indent="-344488">
              <a:lnSpc>
                <a:spcPct val="120000"/>
              </a:lnSpc>
              <a:spcBef>
                <a:spcPts val="0"/>
              </a:spcBef>
              <a:spcAft>
                <a:spcPts val="600"/>
              </a:spcAft>
              <a:buNone/>
            </a:pPr>
            <a:r>
              <a:rPr lang="en-US" sz="3600" dirty="0"/>
              <a:t>Ambassadors are realistic and hopeful</a:t>
            </a:r>
          </a:p>
          <a:p>
            <a:pPr lvl="1">
              <a:lnSpc>
                <a:spcPct val="120000"/>
              </a:lnSpc>
              <a:spcBef>
                <a:spcPts val="0"/>
              </a:spcBef>
              <a:spcAft>
                <a:spcPts val="600"/>
              </a:spcAft>
            </a:pPr>
            <a:r>
              <a:rPr lang="en-US" sz="3400" dirty="0"/>
              <a:t> Some will respond &amp; some will not</a:t>
            </a:r>
          </a:p>
          <a:p>
            <a:pPr lvl="1">
              <a:lnSpc>
                <a:spcPct val="120000"/>
              </a:lnSpc>
              <a:spcBef>
                <a:spcPts val="0"/>
              </a:spcBef>
              <a:spcAft>
                <a:spcPts val="600"/>
              </a:spcAft>
            </a:pPr>
            <a:r>
              <a:rPr lang="en-US" sz="3400" dirty="0"/>
              <a:t> We are loved by God and so we are hopeful</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84276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254737" cy="5215964"/>
          </a:xfrm>
        </p:spPr>
        <p:txBody>
          <a:bodyPr>
            <a:normAutofit/>
          </a:bodyPr>
          <a:lstStyle/>
          <a:p>
            <a:pPr marL="344488" indent="-344488">
              <a:lnSpc>
                <a:spcPct val="120000"/>
              </a:lnSpc>
              <a:spcBef>
                <a:spcPts val="0"/>
              </a:spcBef>
              <a:spcAft>
                <a:spcPts val="600"/>
              </a:spcAft>
              <a:buNone/>
            </a:pPr>
            <a:r>
              <a:rPr lang="en-US" sz="3600" dirty="0"/>
              <a:t>Ambassadors are devoted to the king’s mission</a:t>
            </a:r>
          </a:p>
          <a:p>
            <a:pPr marL="344488" indent="-344488">
              <a:lnSpc>
                <a:spcPct val="120000"/>
              </a:lnSpc>
              <a:spcBef>
                <a:spcPts val="0"/>
              </a:spcBef>
              <a:spcAft>
                <a:spcPts val="600"/>
              </a:spcAft>
              <a:buNone/>
            </a:pPr>
            <a:r>
              <a:rPr lang="en-US" sz="3600" dirty="0"/>
              <a:t>Ambassadors increase receptivity to their king</a:t>
            </a:r>
          </a:p>
          <a:p>
            <a:pPr marL="344488" indent="-344488">
              <a:lnSpc>
                <a:spcPct val="120000"/>
              </a:lnSpc>
              <a:spcBef>
                <a:spcPts val="0"/>
              </a:spcBef>
              <a:spcAft>
                <a:spcPts val="600"/>
              </a:spcAft>
              <a:buNone/>
            </a:pPr>
            <a:r>
              <a:rPr lang="en-US" sz="3600" dirty="0"/>
              <a:t>Ambassadors are realistic and hopeful</a:t>
            </a:r>
          </a:p>
        </p:txBody>
      </p:sp>
      <p:sp>
        <p:nvSpPr>
          <p:cNvPr id="2" name="Right Brace 1">
            <a:extLst>
              <a:ext uri="{FF2B5EF4-FFF2-40B4-BE49-F238E27FC236}">
                <a16:creationId xmlns:a16="http://schemas.microsoft.com/office/drawing/2014/main" xmlns="" id="{BAFF35B2-4AE5-4752-8989-3E550CA0E04D}"/>
              </a:ext>
            </a:extLst>
          </p:cNvPr>
          <p:cNvSpPr/>
          <p:nvPr/>
        </p:nvSpPr>
        <p:spPr>
          <a:xfrm>
            <a:off x="4421875" y="2333767"/>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45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p:txBody>
      </p:sp>
      <p:sp>
        <p:nvSpPr>
          <p:cNvPr id="3" name="Rectangle 2">
            <a:extLst>
              <a:ext uri="{FF2B5EF4-FFF2-40B4-BE49-F238E27FC236}">
                <a16:creationId xmlns:a16="http://schemas.microsoft.com/office/drawing/2014/main" xmlns="" id="{DBFC2A2F-B438-40BA-94D6-2A1A92DF6662}"/>
              </a:ext>
            </a:extLst>
          </p:cNvPr>
          <p:cNvSpPr/>
          <p:nvPr/>
        </p:nvSpPr>
        <p:spPr>
          <a:xfrm>
            <a:off x="1200988" y="4303455"/>
            <a:ext cx="10344901" cy="2554545"/>
          </a:xfrm>
          <a:prstGeom prst="rect">
            <a:avLst/>
          </a:prstGeom>
        </p:spPr>
        <p:txBody>
          <a:bodyPr wrap="square">
            <a:spAutoFit/>
          </a:bodyPr>
          <a:lstStyle/>
          <a:p>
            <a:pPr algn="just"/>
            <a:r>
              <a:rPr lang="en-US" sz="3200" i="1" dirty="0"/>
              <a:t>Therefore if anyone is in Christ, he is a new creature; the old things passed away; behold, new things have come. Now all these things are from God, who reconciled us to Himself through Christ </a:t>
            </a:r>
          </a:p>
          <a:p>
            <a:pPr algn="r"/>
            <a:r>
              <a:rPr lang="en-US" sz="3200" i="1" dirty="0"/>
              <a:t>    </a:t>
            </a:r>
            <a:r>
              <a:rPr lang="en-US" sz="3200" dirty="0"/>
              <a:t>2 Cor.5:17f</a:t>
            </a:r>
          </a:p>
        </p:txBody>
      </p:sp>
    </p:spTree>
    <p:extLst>
      <p:ext uri="{BB962C8B-B14F-4D97-AF65-F5344CB8AC3E}">
        <p14:creationId xmlns:p14="http://schemas.microsoft.com/office/powerpoint/2010/main" val="88984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B10DDFD-85F7-4DCA-928D-ED0DA46D3F82}"/>
              </a:ext>
            </a:extLst>
          </p:cNvPr>
          <p:cNvSpPr txBox="1"/>
          <p:nvPr/>
        </p:nvSpPr>
        <p:spPr>
          <a:xfrm>
            <a:off x="269823" y="449705"/>
            <a:ext cx="11332564" cy="6001643"/>
          </a:xfrm>
          <a:prstGeom prst="rect">
            <a:avLst/>
          </a:prstGeom>
          <a:noFill/>
        </p:spPr>
        <p:txBody>
          <a:bodyPr wrap="square" rtlCol="0">
            <a:spAutoFit/>
          </a:bodyPr>
          <a:lstStyle/>
          <a:p>
            <a:pPr algn="just"/>
            <a:r>
              <a:rPr lang="en-US" sz="3200" i="1" dirty="0"/>
              <a:t>For while we were still helpless, at the right time Christ died for the ungodly. For one will hardly die for a righteous man; though perhaps for the good man someone would dare even to die. But God demonstrates His own love toward us, in that while we were yet sinners, Christ died for us. For if while we were enemies we were reconciled to God through the death of His Son, much more, having been reconciled, we shall be saved by His life. And not only this, but we also exult in God through our Lord Jesus Christ, through whom we have now received the reconciliation.</a:t>
            </a:r>
          </a:p>
          <a:p>
            <a:pPr algn="r"/>
            <a:r>
              <a:rPr lang="en-US" sz="3200" i="1" dirty="0"/>
              <a:t>Romans 5:6-8, 10-11</a:t>
            </a:r>
          </a:p>
        </p:txBody>
      </p:sp>
    </p:spTree>
    <p:extLst>
      <p:ext uri="{BB962C8B-B14F-4D97-AF65-F5344CB8AC3E}">
        <p14:creationId xmlns:p14="http://schemas.microsoft.com/office/powerpoint/2010/main" val="132371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a:p>
            <a:pPr lvl="1"/>
            <a:r>
              <a:rPr lang="en-US" sz="3600" dirty="0"/>
              <a:t> He has given us a new identity</a:t>
            </a:r>
          </a:p>
        </p:txBody>
      </p:sp>
      <p:sp>
        <p:nvSpPr>
          <p:cNvPr id="3" name="Rectangle 2">
            <a:extLst>
              <a:ext uri="{FF2B5EF4-FFF2-40B4-BE49-F238E27FC236}">
                <a16:creationId xmlns:a16="http://schemas.microsoft.com/office/drawing/2014/main" xmlns="" id="{DBFC2A2F-B438-40BA-94D6-2A1A92DF6662}"/>
              </a:ext>
            </a:extLst>
          </p:cNvPr>
          <p:cNvSpPr/>
          <p:nvPr/>
        </p:nvSpPr>
        <p:spPr>
          <a:xfrm>
            <a:off x="1200988" y="4303455"/>
            <a:ext cx="10344901" cy="2554545"/>
          </a:xfrm>
          <a:prstGeom prst="rect">
            <a:avLst/>
          </a:prstGeom>
        </p:spPr>
        <p:txBody>
          <a:bodyPr wrap="square">
            <a:spAutoFit/>
          </a:bodyPr>
          <a:lstStyle/>
          <a:p>
            <a:pPr algn="just"/>
            <a:r>
              <a:rPr lang="en-US" sz="3200" i="1" dirty="0"/>
              <a:t>Therefore if anyone is in Christ, he is a new creature; the old things passed away; behold, new things have come. Now all these things are from God, who reconciled us to Himself through Christ </a:t>
            </a:r>
          </a:p>
          <a:p>
            <a:pPr algn="r"/>
            <a:r>
              <a:rPr lang="en-US" sz="3200" i="1" dirty="0"/>
              <a:t>    </a:t>
            </a:r>
            <a:r>
              <a:rPr lang="en-US" sz="3200" dirty="0"/>
              <a:t>2 Cor.5:17f</a:t>
            </a:r>
          </a:p>
        </p:txBody>
      </p:sp>
    </p:spTree>
    <p:extLst>
      <p:ext uri="{BB962C8B-B14F-4D97-AF65-F5344CB8AC3E}">
        <p14:creationId xmlns:p14="http://schemas.microsoft.com/office/powerpoint/2010/main" val="61269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a:p>
            <a:pPr lvl="1"/>
            <a:r>
              <a:rPr lang="en-US" sz="3600" dirty="0"/>
              <a:t> He has given us a new identity</a:t>
            </a:r>
          </a:p>
          <a:p>
            <a:pPr lvl="1"/>
            <a:r>
              <a:rPr lang="en-US" sz="3600" dirty="0"/>
              <a:t> He has given us a great work – represent him</a:t>
            </a:r>
          </a:p>
        </p:txBody>
      </p:sp>
      <p:sp>
        <p:nvSpPr>
          <p:cNvPr id="5" name="TextBox 4">
            <a:extLst>
              <a:ext uri="{FF2B5EF4-FFF2-40B4-BE49-F238E27FC236}">
                <a16:creationId xmlns:a16="http://schemas.microsoft.com/office/drawing/2014/main" xmlns="" id="{F561E953-E172-4768-9557-C5883257D6F4}"/>
              </a:ext>
            </a:extLst>
          </p:cNvPr>
          <p:cNvSpPr txBox="1"/>
          <p:nvPr/>
        </p:nvSpPr>
        <p:spPr>
          <a:xfrm>
            <a:off x="646111" y="4081569"/>
            <a:ext cx="11050589" cy="2554545"/>
          </a:xfrm>
          <a:prstGeom prst="rect">
            <a:avLst/>
          </a:prstGeom>
          <a:noFill/>
        </p:spPr>
        <p:txBody>
          <a:bodyPr wrap="square" rtlCol="0">
            <a:spAutoFit/>
          </a:bodyPr>
          <a:lstStyle/>
          <a:p>
            <a:pPr algn="just"/>
            <a:r>
              <a:rPr lang="en-US" sz="3200" i="1" dirty="0"/>
              <a:t>God, who reconciled us to Himself through Christ, gave us the ministry of reconciliation…He has committed to us the word of reconciliation. Therefore, we are ambassadors for Christ, as though God were making an appeal through us: </a:t>
            </a:r>
            <a:r>
              <a:rPr lang="en-US" sz="3200" dirty="0"/>
              <a:t>       </a:t>
            </a:r>
            <a:r>
              <a:rPr lang="en-US" sz="2900" dirty="0"/>
              <a:t>2 Corinthians 5:18b,19b,20a</a:t>
            </a:r>
          </a:p>
        </p:txBody>
      </p:sp>
    </p:spTree>
    <p:extLst>
      <p:ext uri="{BB962C8B-B14F-4D97-AF65-F5344CB8AC3E}">
        <p14:creationId xmlns:p14="http://schemas.microsoft.com/office/powerpoint/2010/main" val="5581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a:p>
            <a:pPr lvl="1"/>
            <a:r>
              <a:rPr lang="en-US" sz="3600" dirty="0"/>
              <a:t> He has given us a new identity</a:t>
            </a:r>
          </a:p>
          <a:p>
            <a:pPr lvl="1"/>
            <a:r>
              <a:rPr lang="en-US" sz="3600" dirty="0"/>
              <a:t> He has given us a great work – represent him</a:t>
            </a:r>
          </a:p>
          <a:p>
            <a:pPr marL="914400" lvl="1" indent="-457200">
              <a:buNone/>
            </a:pPr>
            <a:r>
              <a:rPr lang="en-US" sz="3600" dirty="0"/>
              <a:t>BTW – You are a leaky bucket…if you don’t keep on delighting, your devotion will weaken</a:t>
            </a:r>
          </a:p>
        </p:txBody>
      </p:sp>
      <p:sp>
        <p:nvSpPr>
          <p:cNvPr id="2" name="TextBox 1">
            <a:extLst>
              <a:ext uri="{FF2B5EF4-FFF2-40B4-BE49-F238E27FC236}">
                <a16:creationId xmlns:a16="http://schemas.microsoft.com/office/drawing/2014/main" xmlns="" id="{813587A5-4146-4696-BCC3-61428350055B}"/>
              </a:ext>
            </a:extLst>
          </p:cNvPr>
          <p:cNvSpPr txBox="1"/>
          <p:nvPr/>
        </p:nvSpPr>
        <p:spPr>
          <a:xfrm>
            <a:off x="570705" y="1611494"/>
            <a:ext cx="11050589" cy="2308324"/>
          </a:xfrm>
          <a:prstGeom prst="rect">
            <a:avLst/>
          </a:prstGeom>
          <a:solidFill>
            <a:schemeClr val="bg1"/>
          </a:solidFill>
          <a:ln>
            <a:solidFill>
              <a:schemeClr val="tx1"/>
            </a:solidFill>
          </a:ln>
        </p:spPr>
        <p:txBody>
          <a:bodyPr wrap="square" rtlCol="0">
            <a:spAutoFit/>
          </a:bodyPr>
          <a:lstStyle/>
          <a:p>
            <a:pPr algn="just"/>
            <a:r>
              <a:rPr lang="en-US" sz="3600" dirty="0"/>
              <a:t>…since we receive a kingdom which cannot be shaken, let’s show gratitude, by which we may offer to God an acceptable service with reverence and awe…               Hebrews 12:28</a:t>
            </a:r>
          </a:p>
        </p:txBody>
      </p:sp>
    </p:spTree>
    <p:extLst>
      <p:ext uri="{BB962C8B-B14F-4D97-AF65-F5344CB8AC3E}">
        <p14:creationId xmlns:p14="http://schemas.microsoft.com/office/powerpoint/2010/main" val="16822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BCE82CE-72FC-449C-9BEF-3C5489DF2E3B}"/>
              </a:ext>
            </a:extLst>
          </p:cNvPr>
          <p:cNvSpPr>
            <a:spLocks noGrp="1"/>
          </p:cNvSpPr>
          <p:nvPr>
            <p:ph type="title"/>
          </p:nvPr>
        </p:nvSpPr>
        <p:spPr>
          <a:xfrm>
            <a:off x="646111" y="452718"/>
            <a:ext cx="9404723" cy="741082"/>
          </a:xfrm>
        </p:spPr>
        <p:txBody>
          <a:bodyPr/>
          <a:lstStyle/>
          <a:p>
            <a:r>
              <a:rPr lang="en-US" sz="4400" b="1" dirty="0"/>
              <a:t>God’s Ambassadors</a:t>
            </a:r>
          </a:p>
        </p:txBody>
      </p:sp>
      <p:sp>
        <p:nvSpPr>
          <p:cNvPr id="7" name="Content Placeholder 6">
            <a:extLst>
              <a:ext uri="{FF2B5EF4-FFF2-40B4-BE49-F238E27FC236}">
                <a16:creationId xmlns:a16="http://schemas.microsoft.com/office/drawing/2014/main" xmlns="" id="{D60D3B0F-C197-40FB-86B1-0C8DEC5BF71F}"/>
              </a:ext>
            </a:extLst>
          </p:cNvPr>
          <p:cNvSpPr>
            <a:spLocks noGrp="1"/>
          </p:cNvSpPr>
          <p:nvPr>
            <p:ph idx="1"/>
          </p:nvPr>
        </p:nvSpPr>
        <p:spPr>
          <a:xfrm>
            <a:off x="646111" y="1311836"/>
            <a:ext cx="11050589" cy="5215964"/>
          </a:xfrm>
        </p:spPr>
        <p:txBody>
          <a:bodyPr>
            <a:normAutofit/>
          </a:bodyPr>
          <a:lstStyle/>
          <a:p>
            <a:pPr marL="344488" indent="-344488">
              <a:buNone/>
            </a:pPr>
            <a:r>
              <a:rPr lang="en-US" sz="3600" dirty="0"/>
              <a:t>Ambassadors are devoted to the king’s mission</a:t>
            </a:r>
          </a:p>
          <a:p>
            <a:pPr lvl="1"/>
            <a:r>
              <a:rPr lang="en-US" sz="3400" dirty="0"/>
              <a:t>	</a:t>
            </a:r>
            <a:r>
              <a:rPr lang="en-US" sz="3600" dirty="0"/>
              <a:t>He reconciled us to himself.</a:t>
            </a:r>
          </a:p>
          <a:p>
            <a:pPr lvl="1"/>
            <a:r>
              <a:rPr lang="en-US" sz="3600" dirty="0"/>
              <a:t> He has given us a new identity</a:t>
            </a:r>
          </a:p>
          <a:p>
            <a:pPr lvl="1"/>
            <a:r>
              <a:rPr lang="en-US" sz="3600" dirty="0"/>
              <a:t> He has given us a great work – represent him</a:t>
            </a:r>
          </a:p>
          <a:p>
            <a:pPr marL="857250" lvl="2" indent="0" algn="ctr">
              <a:buNone/>
            </a:pPr>
            <a:r>
              <a:rPr lang="en-US" sz="3400" dirty="0"/>
              <a:t>He wants us to tell others an important truth</a:t>
            </a:r>
          </a:p>
        </p:txBody>
      </p:sp>
    </p:spTree>
    <p:extLst>
      <p:ext uri="{BB962C8B-B14F-4D97-AF65-F5344CB8AC3E}">
        <p14:creationId xmlns:p14="http://schemas.microsoft.com/office/powerpoint/2010/main" val="986963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1953</Words>
  <Application>Microsoft Office PowerPoint</Application>
  <PresentationFormat>Widescreen</PresentationFormat>
  <Paragraphs>193</Paragraphs>
  <Slides>36</Slides>
  <Notes>35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Century Gothic</vt:lpstr>
      <vt:lpstr>Wingdings 3</vt:lpstr>
      <vt:lpstr>Ion</vt:lpstr>
      <vt:lpstr>Christians in the age of outrage: </vt:lpstr>
      <vt:lpstr>God’s Ambassadors</vt:lpstr>
      <vt:lpstr>God’s Ambassadors</vt:lpstr>
      <vt:lpstr>God’s Ambassadors</vt:lpstr>
      <vt:lpstr>PowerPoint Presentation</vt:lpstr>
      <vt:lpstr>God’s Ambassadors</vt:lpstr>
      <vt:lpstr>God’s Ambassadors</vt:lpstr>
      <vt:lpstr>God’s Ambassadors</vt:lpstr>
      <vt:lpstr>God’s Ambassadors</vt:lpstr>
      <vt:lpstr>PowerPoint Presentation</vt:lpstr>
      <vt:lpstr>PowerPoint Presentation</vt:lpstr>
      <vt:lpstr>God’s Ambassadors</vt:lpstr>
      <vt:lpstr>God’s Ambassadors</vt:lpstr>
      <vt:lpstr>God’s Ambassadors</vt:lpstr>
      <vt:lpstr>PowerPoint Presentation</vt:lpstr>
      <vt:lpstr>God’s Ambassadors</vt:lpstr>
      <vt:lpstr>God’s Ambassadors</vt:lpstr>
      <vt:lpstr>God’s Ambassadors</vt:lpstr>
      <vt:lpstr>PowerPoint Presentation</vt:lpstr>
      <vt:lpstr>PowerPoint Presentation</vt:lpstr>
      <vt:lpstr>God’s Ambassadors</vt:lpstr>
      <vt:lpstr>PowerPoint Presentation</vt:lpstr>
      <vt:lpstr>God’s Ambassadors</vt:lpstr>
      <vt:lpstr>PowerPoint Presentation</vt:lpstr>
      <vt:lpstr>God’s Ambassadors</vt:lpstr>
      <vt:lpstr>PowerPoint Presentation</vt:lpstr>
      <vt:lpstr>God’s Ambassadors</vt:lpstr>
      <vt:lpstr>PowerPoint Presentation</vt:lpstr>
      <vt:lpstr>God’s Ambassadors</vt:lpstr>
      <vt:lpstr>God’s Ambassadors</vt:lpstr>
      <vt:lpstr>PowerPoint Presentation</vt:lpstr>
      <vt:lpstr>PowerPoint Presentation</vt:lpstr>
      <vt:lpstr>God’s Ambassadors</vt:lpstr>
      <vt:lpstr>PowerPoint Presentation</vt:lpstr>
      <vt:lpstr>God’s Ambassadors</vt:lpstr>
      <vt:lpstr>God’s Ambassadors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2022-02-02T13:04:49Z</dcterms:created>
  <dcterms:modified xsi:type="dcterms:W3CDTF">2022-02-02T13:05:04Z</dcterms:modified>
</cp:coreProperties>
</file>