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sldIdLst>
    <p:sldId id="1273" r:id="rId2"/>
    <p:sldId id="7435" r:id="rId3"/>
    <p:sldId id="7464" r:id="rId4"/>
    <p:sldId id="7465" r:id="rId5"/>
    <p:sldId id="7466" r:id="rId6"/>
    <p:sldId id="7467" r:id="rId7"/>
    <p:sldId id="7470" r:id="rId8"/>
    <p:sldId id="7468" r:id="rId9"/>
    <p:sldId id="7471" r:id="rId10"/>
    <p:sldId id="7472" r:id="rId11"/>
    <p:sldId id="7473" r:id="rId12"/>
    <p:sldId id="7474" r:id="rId13"/>
    <p:sldId id="7475" r:id="rId14"/>
    <p:sldId id="7476" r:id="rId15"/>
    <p:sldId id="7477" r:id="rId16"/>
    <p:sldId id="7478" r:id="rId17"/>
    <p:sldId id="7479" r:id="rId18"/>
    <p:sldId id="7481" r:id="rId19"/>
    <p:sldId id="7480" r:id="rId20"/>
    <p:sldId id="7482" r:id="rId21"/>
    <p:sldId id="7483" r:id="rId22"/>
    <p:sldId id="7485" r:id="rId23"/>
    <p:sldId id="7487" r:id="rId24"/>
    <p:sldId id="7493" r:id="rId25"/>
    <p:sldId id="7496" r:id="rId26"/>
    <p:sldId id="7488" r:id="rId27"/>
    <p:sldId id="7489" r:id="rId28"/>
    <p:sldId id="7495" r:id="rId29"/>
    <p:sldId id="7491" r:id="rId30"/>
    <p:sldId id="7490" r:id="rId31"/>
    <p:sldId id="7492" r:id="rId32"/>
    <p:sldId id="7494" r:id="rId33"/>
    <p:sldId id="7398" r:id="rId34"/>
    <p:sldId id="6665" r:id="rId35"/>
  </p:sldIdLst>
  <p:sldSz cx="10160000" cy="5715000"/>
  <p:notesSz cx="7026275" cy="9312275"/>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6497B-E25C-4191-894B-DCFA0E7D0347}" v="7" dt="2018-09-28T14:28:15.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9" autoAdjust="0"/>
    <p:restoredTop sz="90476" autoAdjust="0"/>
  </p:normalViewPr>
  <p:slideViewPr>
    <p:cSldViewPr>
      <p:cViewPr varScale="1">
        <p:scale>
          <a:sx n="88" d="100"/>
          <a:sy n="88" d="100"/>
        </p:scale>
        <p:origin x="468" y="60"/>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140" d="100"/>
        <a:sy n="140" d="100"/>
      </p:scale>
      <p:origin x="0" y="-3152"/>
    </p:cViewPr>
  </p:sorterViewPr>
  <p:notesViewPr>
    <p:cSldViewPr>
      <p:cViewPr varScale="1">
        <p:scale>
          <a:sx n="64" d="100"/>
          <a:sy n="64" d="100"/>
        </p:scale>
        <p:origin x="-2850" y="-10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4719" cy="465614"/>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9930" y="0"/>
            <a:ext cx="3044719" cy="465614"/>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407988" y="698500"/>
            <a:ext cx="6210300" cy="34925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2628" y="4423331"/>
            <a:ext cx="5621020" cy="4190524"/>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45045"/>
            <a:ext cx="3044719" cy="465614"/>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9930" y="8845045"/>
            <a:ext cx="3044719" cy="465614"/>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val="2144192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7988" y="698500"/>
            <a:ext cx="6210300" cy="34925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2672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55695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6346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67016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2582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8414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81724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43835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42697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2138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5925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66318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18929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16738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02466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93866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23490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414664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8895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34</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407988" y="698500"/>
            <a:ext cx="6210300" cy="349250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423151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1633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9835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2803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9882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8667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7353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7988" y="698500"/>
            <a:ext cx="6210300" cy="34925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09269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Georgia" panose="02040502050405020303" pitchFamily="18"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1 Peter 3:1-9</a:t>
            </a:r>
          </a:p>
        </p:txBody>
      </p:sp>
      <p:sp>
        <p:nvSpPr>
          <p:cNvPr id="7171" name="Subtitle 2"/>
          <p:cNvSpPr>
            <a:spLocks noGrp="1"/>
          </p:cNvSpPr>
          <p:nvPr>
            <p:ph type="subTitle" idx="1"/>
          </p:nvPr>
        </p:nvSpPr>
        <p:spPr/>
        <p:txBody>
          <a:bodyPr/>
          <a:lstStyle/>
          <a:p>
            <a:r>
              <a:rPr lang="en-US" sz="5400" dirty="0">
                <a:ea typeface="ＭＳ Ｐゴシック" pitchFamily="34" charset="-128"/>
              </a:rPr>
              <a:t>Marriage God’s Way</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u="sng" dirty="0"/>
              <a:t>In comparison:</a:t>
            </a:r>
          </a:p>
          <a:p>
            <a:pPr>
              <a:lnSpc>
                <a:spcPct val="90000"/>
              </a:lnSpc>
            </a:pPr>
            <a:r>
              <a:rPr lang="en-US" dirty="0"/>
              <a:t>Christianity: </a:t>
            </a:r>
          </a:p>
          <a:p>
            <a:pPr>
              <a:lnSpc>
                <a:spcPct val="90000"/>
              </a:lnSpc>
            </a:pPr>
            <a:r>
              <a:rPr lang="en-US" altLang="en-US" dirty="0"/>
              <a:t>Jerome: As long as woman is for birth and children, she is as different from man as body is from soul.</a:t>
            </a:r>
          </a:p>
          <a:p>
            <a:pPr>
              <a:lnSpc>
                <a:spcPct val="90000"/>
              </a:lnSpc>
            </a:pPr>
            <a:r>
              <a:rPr lang="en-US" altLang="en-US" dirty="0"/>
              <a:t>But when she wishes to serve Christ more than the world, </a:t>
            </a:r>
          </a:p>
          <a:p>
            <a:pPr>
              <a:lnSpc>
                <a:spcPct val="90000"/>
              </a:lnSpc>
            </a:pPr>
            <a:r>
              <a:rPr lang="en-US" altLang="en-US" dirty="0"/>
              <a:t>then she will cease to be a woman and will be called Man.</a:t>
            </a:r>
          </a:p>
          <a:p>
            <a:pPr>
              <a:lnSpc>
                <a:spcPct val="90000"/>
              </a:lnSpc>
            </a:pPr>
            <a:endParaRPr lang="en-US" altLang="en-US" i="1" dirty="0"/>
          </a:p>
        </p:txBody>
      </p:sp>
    </p:spTree>
    <p:extLst>
      <p:ext uri="{BB962C8B-B14F-4D97-AF65-F5344CB8AC3E}">
        <p14:creationId xmlns:p14="http://schemas.microsoft.com/office/powerpoint/2010/main" val="18079996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u="sng" dirty="0"/>
              <a:t>From this passage:</a:t>
            </a:r>
          </a:p>
          <a:p>
            <a:pPr marL="742950" indent="-742950">
              <a:buAutoNum type="arabicPeriod"/>
            </a:pPr>
            <a:r>
              <a:rPr lang="en-US" dirty="0"/>
              <a:t>v1 - wives, be submissive to </a:t>
            </a:r>
            <a:r>
              <a:rPr lang="en-US" u="sng" dirty="0"/>
              <a:t>your own husbands</a:t>
            </a:r>
          </a:p>
          <a:p>
            <a:pPr marL="742950" indent="-742950">
              <a:buAutoNum type="arabicPeriod"/>
            </a:pPr>
            <a:r>
              <a:rPr lang="en-US" dirty="0"/>
              <a:t>v1 – “In the same way, you wives…”</a:t>
            </a:r>
          </a:p>
          <a:p>
            <a:pPr marL="1143000" lvl="1" indent="-742950">
              <a:buAutoNum type="arabicPeriod"/>
            </a:pPr>
            <a:r>
              <a:rPr lang="en-US" dirty="0"/>
              <a:t>“In the same way as Christ”</a:t>
            </a:r>
          </a:p>
          <a:p>
            <a:pPr marL="742950" indent="-742950">
              <a:buAutoNum type="arabicPeriod"/>
            </a:pPr>
            <a:r>
              <a:rPr lang="en-US" dirty="0"/>
              <a:t>v1-6 is addressed directly to women</a:t>
            </a:r>
          </a:p>
          <a:p>
            <a:pPr marL="0" indent="0"/>
            <a:r>
              <a:rPr lang="en-US" dirty="0"/>
              <a:t>We made the point last week that what looks regressive to us looked very progressive to them</a:t>
            </a:r>
          </a:p>
          <a:p>
            <a:pPr marL="742950" indent="-742950">
              <a:buAutoNum type="arabicPeriod"/>
            </a:pPr>
            <a:endParaRPr lang="en-US" dirty="0"/>
          </a:p>
        </p:txBody>
      </p:sp>
    </p:spTree>
    <p:extLst>
      <p:ext uri="{BB962C8B-B14F-4D97-AF65-F5344CB8AC3E}">
        <p14:creationId xmlns:p14="http://schemas.microsoft.com/office/powerpoint/2010/main" val="41540745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ipe(left)">
                                      <p:cBhvr>
                                        <p:cTn id="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1 In the same way, you wives, be submissive to your own husbands so that </a:t>
            </a:r>
            <a:r>
              <a:rPr lang="en-US" u="sng" dirty="0"/>
              <a:t>even if any of them are disobedient to the word</a:t>
            </a:r>
            <a:r>
              <a:rPr lang="en-US" dirty="0"/>
              <a:t>, they may be won without a word by the behavior of their wives, </a:t>
            </a:r>
          </a:p>
          <a:p>
            <a:r>
              <a:rPr lang="en-US" dirty="0"/>
              <a:t>2 as they observe your chaste and respectful behavior.</a:t>
            </a:r>
          </a:p>
        </p:txBody>
      </p:sp>
    </p:spTree>
    <p:extLst>
      <p:ext uri="{BB962C8B-B14F-4D97-AF65-F5344CB8AC3E}">
        <p14:creationId xmlns:p14="http://schemas.microsoft.com/office/powerpoint/2010/main" val="12423273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1E2106-7449-4947-AAD3-BB2CA7D07E8E}"/>
              </a:ext>
            </a:extLst>
          </p:cNvPr>
          <p:cNvSpPr>
            <a:spLocks noGrp="1"/>
          </p:cNvSpPr>
          <p:nvPr>
            <p:ph type="title"/>
          </p:nvPr>
        </p:nvSpPr>
        <p:spPr>
          <a:xfrm>
            <a:off x="7193629" y="4762500"/>
            <a:ext cx="2818203" cy="863314"/>
          </a:xfrm>
        </p:spPr>
        <p:txBody>
          <a:bodyPr/>
          <a:lstStyle/>
          <a:p>
            <a:r>
              <a:rPr lang="en-US" sz="1100" dirty="0" err="1"/>
              <a:t>Jobes</a:t>
            </a:r>
            <a:r>
              <a:rPr lang="en-US" sz="1100" dirty="0"/>
              <a:t>, Karen. 1 Peter: Baker Exegetical Commentary on the New Testament. Grand Rapids, MI: Baker Pub. Group, 2005. 203.</a:t>
            </a:r>
            <a:br>
              <a:rPr lang="en-US" sz="1100" dirty="0"/>
            </a:br>
            <a:endParaRPr lang="en-US" sz="1100" dirty="0"/>
          </a:p>
        </p:txBody>
      </p:sp>
      <p:sp>
        <p:nvSpPr>
          <p:cNvPr id="7" name="Text Placeholder 6">
            <a:extLst>
              <a:ext uri="{FF2B5EF4-FFF2-40B4-BE49-F238E27FC236}">
                <a16:creationId xmlns:a16="http://schemas.microsoft.com/office/drawing/2014/main" xmlns="" id="{62D077B9-8969-4C96-B5D1-ACD6F955C199}"/>
              </a:ext>
            </a:extLst>
          </p:cNvPr>
          <p:cNvSpPr>
            <a:spLocks noGrp="1"/>
          </p:cNvSpPr>
          <p:nvPr>
            <p:ph type="body" sz="half" idx="2"/>
          </p:nvPr>
        </p:nvSpPr>
        <p:spPr>
          <a:xfrm>
            <a:off x="169335" y="79377"/>
            <a:ext cx="6815665" cy="5521324"/>
          </a:xfrm>
        </p:spPr>
        <p:txBody>
          <a:bodyPr/>
          <a:lstStyle/>
          <a:p>
            <a:r>
              <a:rPr lang="en-US" altLang="en-US" dirty="0"/>
              <a:t>In Greco-Roman society it was expected that the wife would have no friends of her own and would worship the gods of her husband (Plutarch, Advice §19).</a:t>
            </a:r>
          </a:p>
          <a:p>
            <a:r>
              <a:rPr lang="en-US" altLang="en-US" dirty="0"/>
              <a:t>If this expectation is applied to a Christian wife, it might result in trouble for several reasons.</a:t>
            </a:r>
          </a:p>
          <a:p>
            <a:endParaRPr lang="en-US" dirty="0"/>
          </a:p>
        </p:txBody>
      </p:sp>
      <p:pic>
        <p:nvPicPr>
          <p:cNvPr id="11" name="Picture Placeholder 10">
            <a:extLst>
              <a:ext uri="{FF2B5EF4-FFF2-40B4-BE49-F238E27FC236}">
                <a16:creationId xmlns:a16="http://schemas.microsoft.com/office/drawing/2014/main" xmlns="" id="{31692FE8-EAA0-498F-AF06-46208842D72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7193630" y="79376"/>
            <a:ext cx="2818203" cy="3692524"/>
          </a:xfrm>
        </p:spPr>
      </p:pic>
    </p:spTree>
    <p:extLst>
      <p:ext uri="{BB962C8B-B14F-4D97-AF65-F5344CB8AC3E}">
        <p14:creationId xmlns:p14="http://schemas.microsoft.com/office/powerpoint/2010/main" val="6889023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1E2106-7449-4947-AAD3-BB2CA7D07E8E}"/>
              </a:ext>
            </a:extLst>
          </p:cNvPr>
          <p:cNvSpPr>
            <a:spLocks noGrp="1"/>
          </p:cNvSpPr>
          <p:nvPr>
            <p:ph type="title"/>
          </p:nvPr>
        </p:nvSpPr>
        <p:spPr>
          <a:xfrm>
            <a:off x="7193629" y="4762500"/>
            <a:ext cx="2818203" cy="863314"/>
          </a:xfrm>
        </p:spPr>
        <p:txBody>
          <a:bodyPr/>
          <a:lstStyle/>
          <a:p>
            <a:r>
              <a:rPr lang="en-US" sz="1100" dirty="0" err="1"/>
              <a:t>Jobes</a:t>
            </a:r>
            <a:r>
              <a:rPr lang="en-US" sz="1100" dirty="0"/>
              <a:t>, Karen. 1 Peter: Baker Exegetical Commentary on the New Testament. Grand Rapids, MI: Baker Pub. Group, 2005. 203.</a:t>
            </a:r>
            <a:br>
              <a:rPr lang="en-US" sz="1100" dirty="0"/>
            </a:br>
            <a:endParaRPr lang="en-US" sz="1100" dirty="0"/>
          </a:p>
        </p:txBody>
      </p:sp>
      <p:sp>
        <p:nvSpPr>
          <p:cNvPr id="7" name="Text Placeholder 6">
            <a:extLst>
              <a:ext uri="{FF2B5EF4-FFF2-40B4-BE49-F238E27FC236}">
                <a16:creationId xmlns:a16="http://schemas.microsoft.com/office/drawing/2014/main" xmlns="" id="{62D077B9-8969-4C96-B5D1-ACD6F955C199}"/>
              </a:ext>
            </a:extLst>
          </p:cNvPr>
          <p:cNvSpPr>
            <a:spLocks noGrp="1"/>
          </p:cNvSpPr>
          <p:nvPr>
            <p:ph type="body" sz="half" idx="2"/>
          </p:nvPr>
        </p:nvSpPr>
        <p:spPr>
          <a:xfrm>
            <a:off x="169335" y="79377"/>
            <a:ext cx="6815665" cy="5521324"/>
          </a:xfrm>
        </p:spPr>
        <p:txBody>
          <a:bodyPr/>
          <a:lstStyle/>
          <a:p>
            <a:r>
              <a:rPr lang="en-US" altLang="en-US" dirty="0"/>
              <a:t>First, the very fact that a woman would adopt any religion other than her husband’s violated the Greco-Roman ideal of an orderly home </a:t>
            </a:r>
            <a:r>
              <a:rPr lang="en-US" altLang="en-US" sz="2000" dirty="0"/>
              <a:t>(</a:t>
            </a:r>
            <a:r>
              <a:rPr lang="en-US" altLang="en-US" sz="2000" dirty="0" err="1"/>
              <a:t>Oborn</a:t>
            </a:r>
            <a:r>
              <a:rPr lang="en-US" altLang="en-US" sz="2000" dirty="0"/>
              <a:t> 1939: 133).</a:t>
            </a:r>
          </a:p>
          <a:p>
            <a:r>
              <a:rPr lang="en-US" altLang="en-US" dirty="0"/>
              <a:t>Because prosperity and well-being were seen as dependent on religious forces, disorder in the home was a threat not only to the family but to society.</a:t>
            </a:r>
          </a:p>
        </p:txBody>
      </p:sp>
      <p:pic>
        <p:nvPicPr>
          <p:cNvPr id="11" name="Picture Placeholder 10">
            <a:extLst>
              <a:ext uri="{FF2B5EF4-FFF2-40B4-BE49-F238E27FC236}">
                <a16:creationId xmlns:a16="http://schemas.microsoft.com/office/drawing/2014/main" xmlns="" id="{31692FE8-EAA0-498F-AF06-46208842D72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7193630" y="79376"/>
            <a:ext cx="2818203" cy="3692524"/>
          </a:xfrm>
        </p:spPr>
      </p:pic>
    </p:spTree>
    <p:extLst>
      <p:ext uri="{BB962C8B-B14F-4D97-AF65-F5344CB8AC3E}">
        <p14:creationId xmlns:p14="http://schemas.microsoft.com/office/powerpoint/2010/main" val="17400255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1E2106-7449-4947-AAD3-BB2CA7D07E8E}"/>
              </a:ext>
            </a:extLst>
          </p:cNvPr>
          <p:cNvSpPr>
            <a:spLocks noGrp="1"/>
          </p:cNvSpPr>
          <p:nvPr>
            <p:ph type="title"/>
          </p:nvPr>
        </p:nvSpPr>
        <p:spPr>
          <a:xfrm>
            <a:off x="7193629" y="4762500"/>
            <a:ext cx="2818203" cy="863314"/>
          </a:xfrm>
        </p:spPr>
        <p:txBody>
          <a:bodyPr/>
          <a:lstStyle/>
          <a:p>
            <a:r>
              <a:rPr lang="en-US" sz="1100" dirty="0" err="1"/>
              <a:t>Jobes</a:t>
            </a:r>
            <a:r>
              <a:rPr lang="en-US" sz="1100" dirty="0"/>
              <a:t>, Karen. 1 Peter: Baker Exegetical Commentary on the New Testament. Grand Rapids, MI: Baker Pub. Group, 2005. 203.</a:t>
            </a:r>
            <a:br>
              <a:rPr lang="en-US" sz="1100" dirty="0"/>
            </a:br>
            <a:endParaRPr lang="en-US" sz="1100" dirty="0"/>
          </a:p>
        </p:txBody>
      </p:sp>
      <p:sp>
        <p:nvSpPr>
          <p:cNvPr id="7" name="Text Placeholder 6">
            <a:extLst>
              <a:ext uri="{FF2B5EF4-FFF2-40B4-BE49-F238E27FC236}">
                <a16:creationId xmlns:a16="http://schemas.microsoft.com/office/drawing/2014/main" xmlns="" id="{62D077B9-8969-4C96-B5D1-ACD6F955C199}"/>
              </a:ext>
            </a:extLst>
          </p:cNvPr>
          <p:cNvSpPr>
            <a:spLocks noGrp="1"/>
          </p:cNvSpPr>
          <p:nvPr>
            <p:ph type="body" sz="half" idx="2"/>
          </p:nvPr>
        </p:nvSpPr>
        <p:spPr>
          <a:xfrm>
            <a:off x="169335" y="79377"/>
            <a:ext cx="6815665" cy="5521324"/>
          </a:xfrm>
        </p:spPr>
        <p:txBody>
          <a:bodyPr/>
          <a:lstStyle/>
          <a:p>
            <a:r>
              <a:rPr lang="en-US" altLang="en-US" dirty="0"/>
              <a:t>Christians were frequently blamed as the cause of public calamity because they introduced a new god, upsetting the religious status quo of the empire.</a:t>
            </a:r>
          </a:p>
          <a:p>
            <a:r>
              <a:rPr lang="en-US" altLang="en-US" dirty="0"/>
              <a:t>Second, the husband and society would perceive the wife’s worship of Jesus Christ as rebellion, especially if she worshipped Christ exclusively.</a:t>
            </a:r>
          </a:p>
        </p:txBody>
      </p:sp>
      <p:pic>
        <p:nvPicPr>
          <p:cNvPr id="11" name="Picture Placeholder 10">
            <a:extLst>
              <a:ext uri="{FF2B5EF4-FFF2-40B4-BE49-F238E27FC236}">
                <a16:creationId xmlns:a16="http://schemas.microsoft.com/office/drawing/2014/main" xmlns="" id="{31692FE8-EAA0-498F-AF06-46208842D72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7193630" y="79376"/>
            <a:ext cx="2818203" cy="3692524"/>
          </a:xfrm>
        </p:spPr>
      </p:pic>
    </p:spTree>
    <p:extLst>
      <p:ext uri="{BB962C8B-B14F-4D97-AF65-F5344CB8AC3E}">
        <p14:creationId xmlns:p14="http://schemas.microsoft.com/office/powerpoint/2010/main" val="33745434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1E2106-7449-4947-AAD3-BB2CA7D07E8E}"/>
              </a:ext>
            </a:extLst>
          </p:cNvPr>
          <p:cNvSpPr>
            <a:spLocks noGrp="1"/>
          </p:cNvSpPr>
          <p:nvPr>
            <p:ph type="title"/>
          </p:nvPr>
        </p:nvSpPr>
        <p:spPr>
          <a:xfrm>
            <a:off x="7193629" y="4762500"/>
            <a:ext cx="2818203" cy="863314"/>
          </a:xfrm>
        </p:spPr>
        <p:txBody>
          <a:bodyPr/>
          <a:lstStyle/>
          <a:p>
            <a:r>
              <a:rPr lang="en-US" sz="1100" dirty="0" err="1"/>
              <a:t>Jobes</a:t>
            </a:r>
            <a:r>
              <a:rPr lang="en-US" sz="1100" dirty="0"/>
              <a:t>, Karen. 1 Peter: Baker Exegetical Commentary on the New Testament. Grand Rapids, MI: Baker Pub. Group, 2005. 203.</a:t>
            </a:r>
            <a:br>
              <a:rPr lang="en-US" sz="1100" dirty="0"/>
            </a:br>
            <a:endParaRPr lang="en-US" sz="1100" dirty="0"/>
          </a:p>
        </p:txBody>
      </p:sp>
      <p:sp>
        <p:nvSpPr>
          <p:cNvPr id="7" name="Text Placeholder 6">
            <a:extLst>
              <a:ext uri="{FF2B5EF4-FFF2-40B4-BE49-F238E27FC236}">
                <a16:creationId xmlns:a16="http://schemas.microsoft.com/office/drawing/2014/main" xmlns="" id="{62D077B9-8969-4C96-B5D1-ACD6F955C199}"/>
              </a:ext>
            </a:extLst>
          </p:cNvPr>
          <p:cNvSpPr>
            <a:spLocks noGrp="1"/>
          </p:cNvSpPr>
          <p:nvPr>
            <p:ph type="body" sz="half" idx="2"/>
          </p:nvPr>
        </p:nvSpPr>
        <p:spPr>
          <a:xfrm>
            <a:off x="169335" y="79377"/>
            <a:ext cx="6815665" cy="5521324"/>
          </a:xfrm>
        </p:spPr>
        <p:txBody>
          <a:bodyPr/>
          <a:lstStyle/>
          <a:p>
            <a:r>
              <a:rPr lang="en-US" altLang="en-US" dirty="0"/>
              <a:t>If the wife persisted in her new religion to the extent that others outside the household learned of it, the husband would also feel embarrassment and suffer criticism for not properly managing his household.</a:t>
            </a:r>
          </a:p>
        </p:txBody>
      </p:sp>
      <p:pic>
        <p:nvPicPr>
          <p:cNvPr id="11" name="Picture Placeholder 10">
            <a:extLst>
              <a:ext uri="{FF2B5EF4-FFF2-40B4-BE49-F238E27FC236}">
                <a16:creationId xmlns:a16="http://schemas.microsoft.com/office/drawing/2014/main" xmlns="" id="{31692FE8-EAA0-498F-AF06-46208842D72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7193630" y="79376"/>
            <a:ext cx="2818203" cy="3692524"/>
          </a:xfrm>
        </p:spPr>
      </p:pic>
    </p:spTree>
    <p:extLst>
      <p:ext uri="{BB962C8B-B14F-4D97-AF65-F5344CB8AC3E}">
        <p14:creationId xmlns:p14="http://schemas.microsoft.com/office/powerpoint/2010/main" val="317004354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1E2106-7449-4947-AAD3-BB2CA7D07E8E}"/>
              </a:ext>
            </a:extLst>
          </p:cNvPr>
          <p:cNvSpPr>
            <a:spLocks noGrp="1"/>
          </p:cNvSpPr>
          <p:nvPr>
            <p:ph type="title"/>
          </p:nvPr>
        </p:nvSpPr>
        <p:spPr>
          <a:xfrm>
            <a:off x="7193629" y="4762500"/>
            <a:ext cx="2818203" cy="863314"/>
          </a:xfrm>
        </p:spPr>
        <p:txBody>
          <a:bodyPr/>
          <a:lstStyle/>
          <a:p>
            <a:r>
              <a:rPr lang="en-US" sz="1100" dirty="0" err="1"/>
              <a:t>Jobes</a:t>
            </a:r>
            <a:r>
              <a:rPr lang="en-US" sz="1100" dirty="0"/>
              <a:t>, Karen. 1 Peter: Baker Exegetical Commentary on the New Testament. Grand Rapids, MI: Baker Pub. Group, 2005. 203.</a:t>
            </a:r>
            <a:br>
              <a:rPr lang="en-US" sz="1100" dirty="0"/>
            </a:br>
            <a:endParaRPr lang="en-US" sz="1100" dirty="0"/>
          </a:p>
        </p:txBody>
      </p:sp>
      <p:sp>
        <p:nvSpPr>
          <p:cNvPr id="7" name="Text Placeholder 6">
            <a:extLst>
              <a:ext uri="{FF2B5EF4-FFF2-40B4-BE49-F238E27FC236}">
                <a16:creationId xmlns:a16="http://schemas.microsoft.com/office/drawing/2014/main" xmlns="" id="{62D077B9-8969-4C96-B5D1-ACD6F955C199}"/>
              </a:ext>
            </a:extLst>
          </p:cNvPr>
          <p:cNvSpPr>
            <a:spLocks noGrp="1"/>
          </p:cNvSpPr>
          <p:nvPr>
            <p:ph type="body" sz="half" idx="2"/>
          </p:nvPr>
        </p:nvSpPr>
        <p:spPr>
          <a:xfrm>
            <a:off x="169335" y="79377"/>
            <a:ext cx="6815665" cy="5521324"/>
          </a:xfrm>
        </p:spPr>
        <p:txBody>
          <a:bodyPr/>
          <a:lstStyle/>
          <a:p>
            <a:r>
              <a:rPr lang="en-US" altLang="en-US" dirty="0"/>
              <a:t>This could seriously damage his social standing, even to the point of disqualifying him for certain honors and offices.</a:t>
            </a:r>
          </a:p>
        </p:txBody>
      </p:sp>
      <p:pic>
        <p:nvPicPr>
          <p:cNvPr id="11" name="Picture Placeholder 10">
            <a:extLst>
              <a:ext uri="{FF2B5EF4-FFF2-40B4-BE49-F238E27FC236}">
                <a16:creationId xmlns:a16="http://schemas.microsoft.com/office/drawing/2014/main" xmlns="" id="{31692FE8-EAA0-498F-AF06-46208842D72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7193630" y="79376"/>
            <a:ext cx="2818203" cy="3692524"/>
          </a:xfrm>
        </p:spPr>
      </p:pic>
    </p:spTree>
    <p:extLst>
      <p:ext uri="{BB962C8B-B14F-4D97-AF65-F5344CB8AC3E}">
        <p14:creationId xmlns:p14="http://schemas.microsoft.com/office/powerpoint/2010/main" val="119879863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1E2106-7449-4947-AAD3-BB2CA7D07E8E}"/>
              </a:ext>
            </a:extLst>
          </p:cNvPr>
          <p:cNvSpPr>
            <a:spLocks noGrp="1"/>
          </p:cNvSpPr>
          <p:nvPr>
            <p:ph type="title"/>
          </p:nvPr>
        </p:nvSpPr>
        <p:spPr>
          <a:xfrm>
            <a:off x="7193629" y="4762500"/>
            <a:ext cx="2818203" cy="863314"/>
          </a:xfrm>
        </p:spPr>
        <p:txBody>
          <a:bodyPr/>
          <a:lstStyle/>
          <a:p>
            <a:r>
              <a:rPr lang="en-US" sz="1100" dirty="0" err="1"/>
              <a:t>Jobes</a:t>
            </a:r>
            <a:r>
              <a:rPr lang="en-US" sz="1100" dirty="0"/>
              <a:t>, Karen. 1 Peter: Baker Exegetical Commentary on the New Testament. Grand Rapids, MI: Baker Pub. Group, 2005. 203.</a:t>
            </a:r>
            <a:br>
              <a:rPr lang="en-US" sz="1100" dirty="0"/>
            </a:br>
            <a:endParaRPr lang="en-US" sz="1100" dirty="0"/>
          </a:p>
        </p:txBody>
      </p:sp>
      <p:sp>
        <p:nvSpPr>
          <p:cNvPr id="7" name="Text Placeholder 6">
            <a:extLst>
              <a:ext uri="{FF2B5EF4-FFF2-40B4-BE49-F238E27FC236}">
                <a16:creationId xmlns:a16="http://schemas.microsoft.com/office/drawing/2014/main" xmlns="" id="{62D077B9-8969-4C96-B5D1-ACD6F955C199}"/>
              </a:ext>
            </a:extLst>
          </p:cNvPr>
          <p:cNvSpPr>
            <a:spLocks noGrp="1"/>
          </p:cNvSpPr>
          <p:nvPr>
            <p:ph type="body" sz="half" idx="2"/>
          </p:nvPr>
        </p:nvSpPr>
        <p:spPr>
          <a:xfrm>
            <a:off x="169335" y="79377"/>
            <a:ext cx="6815665" cy="5521324"/>
          </a:xfrm>
        </p:spPr>
        <p:txBody>
          <a:bodyPr/>
          <a:lstStyle/>
          <a:p>
            <a:r>
              <a:rPr lang="en-US" altLang="en-US" dirty="0"/>
              <a:t>Third, the wife’s attendance at Christian worship would provide the opportunity for her to have fellowship with other Christians who possibly were not her husband’s friends.</a:t>
            </a:r>
          </a:p>
        </p:txBody>
      </p:sp>
      <p:pic>
        <p:nvPicPr>
          <p:cNvPr id="11" name="Picture Placeholder 10">
            <a:extLst>
              <a:ext uri="{FF2B5EF4-FFF2-40B4-BE49-F238E27FC236}">
                <a16:creationId xmlns:a16="http://schemas.microsoft.com/office/drawing/2014/main" xmlns="" id="{31692FE8-EAA0-498F-AF06-46208842D72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7193630" y="79376"/>
            <a:ext cx="2818203" cy="3692524"/>
          </a:xfrm>
        </p:spPr>
      </p:pic>
      <p:sp>
        <p:nvSpPr>
          <p:cNvPr id="6" name="Rounded Rectangle 6">
            <a:extLst>
              <a:ext uri="{FF2B5EF4-FFF2-40B4-BE49-F238E27FC236}">
                <a16:creationId xmlns:a16="http://schemas.microsoft.com/office/drawing/2014/main" xmlns="" id="{8CDAD3C1-6B18-444C-B934-3695EC66C4B8}"/>
              </a:ext>
            </a:extLst>
          </p:cNvPr>
          <p:cNvSpPr/>
          <p:nvPr/>
        </p:nvSpPr>
        <p:spPr bwMode="auto">
          <a:xfrm>
            <a:off x="279400" y="4053971"/>
            <a:ext cx="64770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So what?</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Remember: women had no power</a:t>
            </a:r>
          </a:p>
        </p:txBody>
      </p:sp>
    </p:spTree>
    <p:extLst>
      <p:ext uri="{BB962C8B-B14F-4D97-AF65-F5344CB8AC3E}">
        <p14:creationId xmlns:p14="http://schemas.microsoft.com/office/powerpoint/2010/main" val="36481822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1 In the same way, you wives, be submissive to your own husbands so that </a:t>
            </a:r>
            <a:r>
              <a:rPr lang="en-US" u="sng" dirty="0"/>
              <a:t>even if any of them are disobedient to the word</a:t>
            </a:r>
            <a:r>
              <a:rPr lang="en-US" dirty="0"/>
              <a:t>, they may be won over without a word by the behavior of their wives, </a:t>
            </a:r>
          </a:p>
          <a:p>
            <a:r>
              <a:rPr lang="en-US" dirty="0"/>
              <a:t>2 as they observe your chaste and respectful behavior.</a:t>
            </a:r>
          </a:p>
        </p:txBody>
      </p:sp>
      <p:sp>
        <p:nvSpPr>
          <p:cNvPr id="7" name="Rounded Rectangle 6">
            <a:extLst>
              <a:ext uri="{FF2B5EF4-FFF2-40B4-BE49-F238E27FC236}">
                <a16:creationId xmlns:a16="http://schemas.microsoft.com/office/drawing/2014/main" xmlns="" id="{81A916F0-D0A8-4FB2-BE89-F144B50C4FB3}"/>
              </a:ext>
            </a:extLst>
          </p:cNvPr>
          <p:cNvSpPr/>
          <p:nvPr/>
        </p:nvSpPr>
        <p:spPr bwMode="auto">
          <a:xfrm>
            <a:off x="1041400" y="4095369"/>
            <a:ext cx="6477000"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600" dirty="0">
                <a:solidFill>
                  <a:schemeClr val="bg1"/>
                </a:solidFill>
                <a:latin typeface="Calibri Light" panose="020F0302020204030204" pitchFamily="34" charset="0"/>
                <a:cs typeface="Calibri Light" panose="020F0302020204030204" pitchFamily="34" charset="0"/>
              </a:rPr>
              <a:t>Time to switch to ‘silent witness’</a:t>
            </a:r>
          </a:p>
        </p:txBody>
      </p:sp>
    </p:spTree>
    <p:extLst>
      <p:ext uri="{BB962C8B-B14F-4D97-AF65-F5344CB8AC3E}">
        <p14:creationId xmlns:p14="http://schemas.microsoft.com/office/powerpoint/2010/main" val="7665520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DEB9C63-DA9B-405D-B8E6-F145A2A2A018}"/>
              </a:ext>
            </a:extLst>
          </p:cNvPr>
          <p:cNvSpPr>
            <a:spLocks noGrp="1"/>
          </p:cNvSpPr>
          <p:nvPr>
            <p:ph type="title"/>
          </p:nvPr>
        </p:nvSpPr>
        <p:spPr/>
        <p:txBody>
          <a:bodyPr/>
          <a:lstStyle/>
          <a:p>
            <a:r>
              <a:rPr lang="en-US" dirty="0"/>
              <a:t>1 Peter</a:t>
            </a:r>
          </a:p>
        </p:txBody>
      </p:sp>
      <p:sp>
        <p:nvSpPr>
          <p:cNvPr id="5" name="Content Placeholder 4">
            <a:extLst>
              <a:ext uri="{FF2B5EF4-FFF2-40B4-BE49-F238E27FC236}">
                <a16:creationId xmlns:a16="http://schemas.microsoft.com/office/drawing/2014/main" xmlns="" id="{C6E8E089-8120-41F8-AE79-5C6AE8A5277B}"/>
              </a:ext>
            </a:extLst>
          </p:cNvPr>
          <p:cNvSpPr>
            <a:spLocks noGrp="1"/>
          </p:cNvSpPr>
          <p:nvPr>
            <p:ph idx="1"/>
          </p:nvPr>
        </p:nvSpPr>
        <p:spPr/>
        <p:txBody>
          <a:bodyPr/>
          <a:lstStyle/>
          <a:p>
            <a:r>
              <a:rPr lang="en-US" dirty="0"/>
              <a:t>1 Peter 2: Complicated relationships</a:t>
            </a:r>
          </a:p>
          <a:p>
            <a:pPr marL="571500" indent="-571500">
              <a:buFontTx/>
              <a:buChar char="-"/>
            </a:pPr>
            <a:r>
              <a:rPr lang="en-US" dirty="0"/>
              <a:t>Christians living in a non-Christian society</a:t>
            </a:r>
          </a:p>
          <a:p>
            <a:pPr marL="571500" indent="-571500">
              <a:buFontTx/>
              <a:buChar char="-"/>
            </a:pPr>
            <a:r>
              <a:rPr lang="en-US" dirty="0"/>
              <a:t>Slaves</a:t>
            </a:r>
          </a:p>
          <a:p>
            <a:pPr marL="571500" indent="-571500">
              <a:buFontTx/>
              <a:buChar char="-"/>
            </a:pPr>
            <a:endParaRPr lang="en-US" dirty="0"/>
          </a:p>
          <a:p>
            <a:pPr marL="0" indent="0"/>
            <a:r>
              <a:rPr lang="en-US" dirty="0"/>
              <a:t>1 Peter 2:21 – “For you have been called for this purpose, since Christ also suffered for you, leaving you an example for you to follow in His steps”</a:t>
            </a:r>
          </a:p>
        </p:txBody>
      </p:sp>
    </p:spTree>
    <p:extLst>
      <p:ext uri="{BB962C8B-B14F-4D97-AF65-F5344CB8AC3E}">
        <p14:creationId xmlns:p14="http://schemas.microsoft.com/office/powerpoint/2010/main" val="9111630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1 In the same way, you wives, </a:t>
            </a:r>
            <a:r>
              <a:rPr lang="en-US" u="sng" dirty="0"/>
              <a:t>be submissive to your own husbands</a:t>
            </a:r>
            <a:r>
              <a:rPr lang="en-US" dirty="0"/>
              <a:t> so that even if any of them are disobedient to the word, they may be won over without a word by the behavior of their wives, </a:t>
            </a:r>
          </a:p>
          <a:p>
            <a:r>
              <a:rPr lang="en-US" dirty="0"/>
              <a:t>2 as they observe your chaste and respectful behavior.</a:t>
            </a:r>
          </a:p>
        </p:txBody>
      </p:sp>
      <p:sp>
        <p:nvSpPr>
          <p:cNvPr id="2" name="Text Placeholder 1">
            <a:extLst>
              <a:ext uri="{FF2B5EF4-FFF2-40B4-BE49-F238E27FC236}">
                <a16:creationId xmlns:a16="http://schemas.microsoft.com/office/drawing/2014/main" xmlns="" id="{62051075-030E-4850-A4CC-CB040CD82E96}"/>
              </a:ext>
            </a:extLst>
          </p:cNvPr>
          <p:cNvSpPr>
            <a:spLocks noGrp="1"/>
          </p:cNvSpPr>
          <p:nvPr>
            <p:ph type="body" sz="quarter" idx="10"/>
          </p:nvPr>
        </p:nvSpPr>
        <p:spPr/>
        <p:txBody>
          <a:bodyPr/>
          <a:lstStyle/>
          <a:p>
            <a:endParaRPr lang="en-US" i="1" dirty="0"/>
          </a:p>
        </p:txBody>
      </p:sp>
      <p:sp>
        <p:nvSpPr>
          <p:cNvPr id="7" name="Rounded Rectangle 6">
            <a:extLst>
              <a:ext uri="{FF2B5EF4-FFF2-40B4-BE49-F238E27FC236}">
                <a16:creationId xmlns:a16="http://schemas.microsoft.com/office/drawing/2014/main" xmlns="" id="{81A916F0-D0A8-4FB2-BE89-F144B50C4FB3}"/>
              </a:ext>
            </a:extLst>
          </p:cNvPr>
          <p:cNvSpPr/>
          <p:nvPr/>
        </p:nvSpPr>
        <p:spPr bwMode="auto">
          <a:xfrm>
            <a:off x="169332" y="3428374"/>
            <a:ext cx="9711267"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This is not just for this context</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There are timeless principles </a:t>
            </a:r>
            <a:r>
              <a:rPr lang="en-US" sz="2400" dirty="0">
                <a:solidFill>
                  <a:schemeClr val="bg1"/>
                </a:solidFill>
                <a:latin typeface="Calibri Light" panose="020F0302020204030204" pitchFamily="34" charset="0"/>
                <a:cs typeface="Calibri Light" panose="020F0302020204030204" pitchFamily="34" charset="0"/>
              </a:rPr>
              <a:t>(Eph 5, Col 3)</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Marriage today isn’t working</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Maybe we should turn to the Creator of marriage</a:t>
            </a:r>
          </a:p>
        </p:txBody>
      </p:sp>
    </p:spTree>
    <p:extLst>
      <p:ext uri="{BB962C8B-B14F-4D97-AF65-F5344CB8AC3E}">
        <p14:creationId xmlns:p14="http://schemas.microsoft.com/office/powerpoint/2010/main" val="20882628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1 In the same way, you wives, </a:t>
            </a:r>
            <a:r>
              <a:rPr lang="en-US" u="sng" dirty="0"/>
              <a:t>be submissive to your own husbands</a:t>
            </a:r>
            <a:r>
              <a:rPr lang="en-US" dirty="0"/>
              <a:t> so that even if any of them are disobedient to the word, they may be won over without a word by the behavior of their wives, </a:t>
            </a:r>
          </a:p>
          <a:p>
            <a:r>
              <a:rPr lang="en-US" dirty="0"/>
              <a:t>2 as they observe your chaste and respectful behavior.</a:t>
            </a:r>
          </a:p>
        </p:txBody>
      </p:sp>
      <p:sp>
        <p:nvSpPr>
          <p:cNvPr id="7" name="Rounded Rectangle 6">
            <a:extLst>
              <a:ext uri="{FF2B5EF4-FFF2-40B4-BE49-F238E27FC236}">
                <a16:creationId xmlns:a16="http://schemas.microsoft.com/office/drawing/2014/main" xmlns="" id="{81A916F0-D0A8-4FB2-BE89-F144B50C4FB3}"/>
              </a:ext>
            </a:extLst>
          </p:cNvPr>
          <p:cNvSpPr/>
          <p:nvPr/>
        </p:nvSpPr>
        <p:spPr bwMode="auto">
          <a:xfrm>
            <a:off x="169333" y="3619500"/>
            <a:ext cx="74676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them: How to win your husbands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Timeless: Men want to be respected</a:t>
            </a:r>
          </a:p>
        </p:txBody>
      </p:sp>
    </p:spTree>
    <p:extLst>
      <p:ext uri="{BB962C8B-B14F-4D97-AF65-F5344CB8AC3E}">
        <p14:creationId xmlns:p14="http://schemas.microsoft.com/office/powerpoint/2010/main" val="10567154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1 In the same way, you wives, be subject to your own husbands so that even if any of them are disobedient to the word, they may be won over </a:t>
            </a:r>
            <a:r>
              <a:rPr lang="en-US" u="sng" dirty="0"/>
              <a:t>without a word</a:t>
            </a:r>
            <a:r>
              <a:rPr lang="en-US" dirty="0"/>
              <a:t> by the behavior of their wives, </a:t>
            </a:r>
          </a:p>
          <a:p>
            <a:r>
              <a:rPr lang="en-US" dirty="0"/>
              <a:t>2 as they observe your chaste and respectful behavior.</a:t>
            </a:r>
          </a:p>
        </p:txBody>
      </p:sp>
      <p:sp>
        <p:nvSpPr>
          <p:cNvPr id="7" name="Rounded Rectangle 6">
            <a:extLst>
              <a:ext uri="{FF2B5EF4-FFF2-40B4-BE49-F238E27FC236}">
                <a16:creationId xmlns:a16="http://schemas.microsoft.com/office/drawing/2014/main" xmlns="" id="{81A916F0-D0A8-4FB2-BE89-F144B50C4FB3}"/>
              </a:ext>
            </a:extLst>
          </p:cNvPr>
          <p:cNvSpPr/>
          <p:nvPr/>
        </p:nvSpPr>
        <p:spPr bwMode="auto">
          <a:xfrm>
            <a:off x="177074" y="3619500"/>
            <a:ext cx="74676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them: How to win your husbands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Timeless: Men want to be respected</a:t>
            </a:r>
          </a:p>
        </p:txBody>
      </p:sp>
      <p:pic>
        <p:nvPicPr>
          <p:cNvPr id="4" name="Picture 3">
            <a:extLst>
              <a:ext uri="{FF2B5EF4-FFF2-40B4-BE49-F238E27FC236}">
                <a16:creationId xmlns:a16="http://schemas.microsoft.com/office/drawing/2014/main" xmlns="" id="{A619A068-D198-4B5E-BA44-47C92C120C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94000" y="571500"/>
            <a:ext cx="4572000" cy="4572000"/>
          </a:xfrm>
          <a:prstGeom prst="rect">
            <a:avLst/>
          </a:prstGeom>
        </p:spPr>
      </p:pic>
    </p:spTree>
    <p:extLst>
      <p:ext uri="{BB962C8B-B14F-4D97-AF65-F5344CB8AC3E}">
        <p14:creationId xmlns:p14="http://schemas.microsoft.com/office/powerpoint/2010/main" val="42549953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3 Your adornment must not be merely external—braiding the hair, wearing gold jewelry, or putting on dresses; </a:t>
            </a:r>
          </a:p>
          <a:p>
            <a:r>
              <a:rPr lang="en-US" dirty="0"/>
              <a:t>4 but let it be the hidden person of the heart, with the imperishable quality of a gentle and quiet spirit, which is precious in the sight of God.</a:t>
            </a:r>
          </a:p>
        </p:txBody>
      </p:sp>
      <p:sp>
        <p:nvSpPr>
          <p:cNvPr id="7" name="Rounded Rectangle 6">
            <a:extLst>
              <a:ext uri="{FF2B5EF4-FFF2-40B4-BE49-F238E27FC236}">
                <a16:creationId xmlns:a16="http://schemas.microsoft.com/office/drawing/2014/main" xmlns="" id="{81A916F0-D0A8-4FB2-BE89-F144B50C4FB3}"/>
              </a:ext>
            </a:extLst>
          </p:cNvPr>
          <p:cNvSpPr/>
          <p:nvPr/>
        </p:nvSpPr>
        <p:spPr bwMode="auto">
          <a:xfrm>
            <a:off x="203199" y="3619500"/>
            <a:ext cx="9787465"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them: Don’t look suspicious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Timeless: Focus more on the inside than the outside</a:t>
            </a:r>
          </a:p>
        </p:txBody>
      </p:sp>
    </p:spTree>
    <p:extLst>
      <p:ext uri="{BB962C8B-B14F-4D97-AF65-F5344CB8AC3E}">
        <p14:creationId xmlns:p14="http://schemas.microsoft.com/office/powerpoint/2010/main" val="34451689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3 Your adornment must not be merely  external—braiding the hair, wearing gold jewelry, or putting on dresses; </a:t>
            </a:r>
          </a:p>
          <a:p>
            <a:r>
              <a:rPr lang="en-US" dirty="0"/>
              <a:t>4 but let it be the hidden person of the heart, with the imperishable quality of a gentle and quiet spirit, which is precious in the sight of God.</a:t>
            </a:r>
          </a:p>
        </p:txBody>
      </p:sp>
      <p:sp>
        <p:nvSpPr>
          <p:cNvPr id="7" name="Rounded Rectangle 6">
            <a:extLst>
              <a:ext uri="{FF2B5EF4-FFF2-40B4-BE49-F238E27FC236}">
                <a16:creationId xmlns:a16="http://schemas.microsoft.com/office/drawing/2014/main" xmlns="" id="{81A916F0-D0A8-4FB2-BE89-F144B50C4FB3}"/>
              </a:ext>
            </a:extLst>
          </p:cNvPr>
          <p:cNvSpPr/>
          <p:nvPr/>
        </p:nvSpPr>
        <p:spPr bwMode="auto">
          <a:xfrm>
            <a:off x="203199" y="3619500"/>
            <a:ext cx="9787465"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them: Don’t look suspicious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Timeless: Focus more on the inside than the outside</a:t>
            </a:r>
          </a:p>
        </p:txBody>
      </p:sp>
      <p:pic>
        <p:nvPicPr>
          <p:cNvPr id="8" name="Picture 7">
            <a:extLst>
              <a:ext uri="{FF2B5EF4-FFF2-40B4-BE49-F238E27FC236}">
                <a16:creationId xmlns:a16="http://schemas.microsoft.com/office/drawing/2014/main" xmlns="" id="{9F65716B-7732-4C07-B474-071B942F5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979" y="116482"/>
            <a:ext cx="5318685" cy="3450763"/>
          </a:xfrm>
          <a:prstGeom prst="rect">
            <a:avLst/>
          </a:prstGeom>
        </p:spPr>
      </p:pic>
      <p:sp>
        <p:nvSpPr>
          <p:cNvPr id="9" name="Rounded Rectangle 6">
            <a:extLst>
              <a:ext uri="{FF2B5EF4-FFF2-40B4-BE49-F238E27FC236}">
                <a16:creationId xmlns:a16="http://schemas.microsoft.com/office/drawing/2014/main" xmlns="" id="{AAED826C-01F5-4156-B5FF-F84713A3D32C}"/>
              </a:ext>
            </a:extLst>
          </p:cNvPr>
          <p:cNvSpPr/>
          <p:nvPr/>
        </p:nvSpPr>
        <p:spPr bwMode="auto">
          <a:xfrm>
            <a:off x="169331" y="38100"/>
            <a:ext cx="4605869" cy="358251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u="sng" dirty="0">
                <a:solidFill>
                  <a:schemeClr val="bg1"/>
                </a:solidFill>
                <a:latin typeface="Calibri Light" panose="020F0302020204030204" pitchFamily="34" charset="0"/>
                <a:cs typeface="Calibri Light" panose="020F0302020204030204" pitchFamily="34" charset="0"/>
              </a:rPr>
              <a:t>Beauty</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Our culture is obsessed with looks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You can only keep up appearances for so long</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True beauty never fades</a:t>
            </a:r>
          </a:p>
        </p:txBody>
      </p:sp>
    </p:spTree>
    <p:extLst>
      <p:ext uri="{BB962C8B-B14F-4D97-AF65-F5344CB8AC3E}">
        <p14:creationId xmlns:p14="http://schemas.microsoft.com/office/powerpoint/2010/main" val="27147714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left)">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left)">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left)">
                                      <p:cBhvr>
                                        <p:cTn id="2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3 Your adornment must not be merely external—braiding the hair, wearing gold jewelry, or putting on dresses; </a:t>
            </a:r>
          </a:p>
          <a:p>
            <a:r>
              <a:rPr lang="en-US" dirty="0"/>
              <a:t>4 but let it be the hidden person of the heart, with the imperishable quality of </a:t>
            </a:r>
            <a:r>
              <a:rPr lang="en-US" u="sng" dirty="0"/>
              <a:t>a gentle and quiet spirit</a:t>
            </a:r>
            <a:r>
              <a:rPr lang="en-US" dirty="0"/>
              <a:t>, which is precious in the sight of God.</a:t>
            </a:r>
          </a:p>
        </p:txBody>
      </p:sp>
      <p:sp>
        <p:nvSpPr>
          <p:cNvPr id="7" name="Rounded Rectangle 6">
            <a:extLst>
              <a:ext uri="{FF2B5EF4-FFF2-40B4-BE49-F238E27FC236}">
                <a16:creationId xmlns:a16="http://schemas.microsoft.com/office/drawing/2014/main" xmlns="" id="{81A916F0-D0A8-4FB2-BE89-F144B50C4FB3}"/>
              </a:ext>
            </a:extLst>
          </p:cNvPr>
          <p:cNvSpPr/>
          <p:nvPr/>
        </p:nvSpPr>
        <p:spPr bwMode="auto">
          <a:xfrm>
            <a:off x="203199" y="3619500"/>
            <a:ext cx="9787465"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Jesus called Himself gentle </a:t>
            </a:r>
            <a:r>
              <a:rPr lang="en-US" sz="2000" dirty="0">
                <a:solidFill>
                  <a:schemeClr val="bg1"/>
                </a:solidFill>
                <a:latin typeface="Calibri Light" panose="020F0302020204030204" pitchFamily="34" charset="0"/>
                <a:cs typeface="Calibri Light" panose="020F0302020204030204" pitchFamily="34" charset="0"/>
              </a:rPr>
              <a:t>(Matt 11:29)</a:t>
            </a: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000847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5 For in this way in former times the holy women also, who hoped in God, used to adorn themselves, being submissive to their own husbands, </a:t>
            </a:r>
          </a:p>
          <a:p>
            <a:r>
              <a:rPr lang="en-US" dirty="0"/>
              <a:t>6 just as Sarah obeyed Abraham, calling him lord; and you have become her children if you do what is right without being frightened by any fear.</a:t>
            </a:r>
          </a:p>
        </p:txBody>
      </p:sp>
      <p:sp>
        <p:nvSpPr>
          <p:cNvPr id="2" name="Text Placeholder 1">
            <a:extLst>
              <a:ext uri="{FF2B5EF4-FFF2-40B4-BE49-F238E27FC236}">
                <a16:creationId xmlns:a16="http://schemas.microsoft.com/office/drawing/2014/main" xmlns="" id="{62051075-030E-4850-A4CC-CB040CD82E96}"/>
              </a:ext>
            </a:extLst>
          </p:cNvPr>
          <p:cNvSpPr>
            <a:spLocks noGrp="1"/>
          </p:cNvSpPr>
          <p:nvPr>
            <p:ph type="body" sz="quarter" idx="10"/>
          </p:nvPr>
        </p:nvSpPr>
        <p:spPr/>
        <p:txBody>
          <a:bodyPr/>
          <a:lstStyle/>
          <a:p>
            <a:endParaRPr lang="en-US" i="1" dirty="0"/>
          </a:p>
        </p:txBody>
      </p:sp>
      <p:sp>
        <p:nvSpPr>
          <p:cNvPr id="7" name="Rounded Rectangle 6">
            <a:extLst>
              <a:ext uri="{FF2B5EF4-FFF2-40B4-BE49-F238E27FC236}">
                <a16:creationId xmlns:a16="http://schemas.microsoft.com/office/drawing/2014/main" xmlns="" id="{81A916F0-D0A8-4FB2-BE89-F144B50C4FB3}"/>
              </a:ext>
            </a:extLst>
          </p:cNvPr>
          <p:cNvSpPr/>
          <p:nvPr/>
        </p:nvSpPr>
        <p:spPr bwMode="auto">
          <a:xfrm>
            <a:off x="169333" y="3976322"/>
            <a:ext cx="9787465"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them: Other women can relate</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Timeless: Respect takes courage</a:t>
            </a:r>
          </a:p>
        </p:txBody>
      </p:sp>
    </p:spTree>
    <p:extLst>
      <p:ext uri="{BB962C8B-B14F-4D97-AF65-F5344CB8AC3E}">
        <p14:creationId xmlns:p14="http://schemas.microsoft.com/office/powerpoint/2010/main" val="23208600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7 You husbands in the same way, live with your wives in an understanding way, </a:t>
            </a:r>
            <a:r>
              <a:rPr lang="en-US" u="sng" dirty="0"/>
              <a:t>as with someone weaker</a:t>
            </a:r>
            <a:r>
              <a:rPr lang="en-US" dirty="0"/>
              <a:t>, since she is a woman; </a:t>
            </a:r>
          </a:p>
          <a:p>
            <a:r>
              <a:rPr lang="en-US" dirty="0"/>
              <a:t>and show her honor as </a:t>
            </a:r>
            <a:r>
              <a:rPr lang="en-US" u="sng" dirty="0"/>
              <a:t>a fellow heir</a:t>
            </a:r>
            <a:r>
              <a:rPr lang="en-US" dirty="0"/>
              <a:t> of the grace of life, so that your prayers will not be hindered.</a:t>
            </a:r>
          </a:p>
        </p:txBody>
      </p:sp>
      <p:pic>
        <p:nvPicPr>
          <p:cNvPr id="4" name="Picture 3">
            <a:extLst>
              <a:ext uri="{FF2B5EF4-FFF2-40B4-BE49-F238E27FC236}">
                <a16:creationId xmlns:a16="http://schemas.microsoft.com/office/drawing/2014/main" xmlns="" id="{626203E9-914A-4C3A-B695-363AC53D7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000" y="2257261"/>
            <a:ext cx="2633751" cy="3457739"/>
          </a:xfrm>
          <a:prstGeom prst="rect">
            <a:avLst/>
          </a:prstGeom>
        </p:spPr>
      </p:pic>
    </p:spTree>
    <p:extLst>
      <p:ext uri="{BB962C8B-B14F-4D97-AF65-F5344CB8AC3E}">
        <p14:creationId xmlns:p14="http://schemas.microsoft.com/office/powerpoint/2010/main" val="40359628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7 You husbands in the same way, live with your wives in an understanding way, </a:t>
            </a:r>
            <a:r>
              <a:rPr lang="en-US" u="sng" dirty="0"/>
              <a:t>as with someone weaker</a:t>
            </a:r>
            <a:r>
              <a:rPr lang="en-US" dirty="0"/>
              <a:t>, since she is a woman; </a:t>
            </a:r>
          </a:p>
          <a:p>
            <a:r>
              <a:rPr lang="en-US" dirty="0"/>
              <a:t>and show her honor as </a:t>
            </a:r>
            <a:r>
              <a:rPr lang="en-US" u="sng" dirty="0"/>
              <a:t>a fellow heir</a:t>
            </a:r>
            <a:r>
              <a:rPr lang="en-US" dirty="0"/>
              <a:t> of the grace of life, so that your prayers will not be hindered.</a:t>
            </a:r>
          </a:p>
        </p:txBody>
      </p:sp>
      <p:pic>
        <p:nvPicPr>
          <p:cNvPr id="7" name="Picture 6">
            <a:extLst>
              <a:ext uri="{FF2B5EF4-FFF2-40B4-BE49-F238E27FC236}">
                <a16:creationId xmlns:a16="http://schemas.microsoft.com/office/drawing/2014/main" xmlns="" id="{8A8202B1-6DEA-4CD4-9914-760B4481ED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03600" y="1157919"/>
            <a:ext cx="2973375" cy="3951323"/>
          </a:xfrm>
          <a:prstGeom prst="rect">
            <a:avLst/>
          </a:prstGeom>
        </p:spPr>
      </p:pic>
    </p:spTree>
    <p:extLst>
      <p:ext uri="{BB962C8B-B14F-4D97-AF65-F5344CB8AC3E}">
        <p14:creationId xmlns:p14="http://schemas.microsoft.com/office/powerpoint/2010/main" val="733199324"/>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7 You husbands in the same way, live with your wives in an understanding way, </a:t>
            </a:r>
            <a:r>
              <a:rPr lang="en-US" u="sng" dirty="0"/>
              <a:t>as with someone weaker</a:t>
            </a:r>
            <a:r>
              <a:rPr lang="en-US" dirty="0"/>
              <a:t>, since she is a woman; </a:t>
            </a:r>
          </a:p>
          <a:p>
            <a:r>
              <a:rPr lang="en-US" dirty="0"/>
              <a:t>and show her honor as </a:t>
            </a:r>
            <a:r>
              <a:rPr lang="en-US" u="sng" dirty="0"/>
              <a:t>a fellow heir</a:t>
            </a:r>
            <a:r>
              <a:rPr lang="en-US" dirty="0"/>
              <a:t> of the grace of life, so that your prayers will not be hindered.</a:t>
            </a:r>
          </a:p>
        </p:txBody>
      </p:sp>
      <p:sp>
        <p:nvSpPr>
          <p:cNvPr id="2" name="Text Placeholder 1">
            <a:extLst>
              <a:ext uri="{FF2B5EF4-FFF2-40B4-BE49-F238E27FC236}">
                <a16:creationId xmlns:a16="http://schemas.microsoft.com/office/drawing/2014/main" xmlns="" id="{62051075-030E-4850-A4CC-CB040CD82E96}"/>
              </a:ext>
            </a:extLst>
          </p:cNvPr>
          <p:cNvSpPr>
            <a:spLocks noGrp="1"/>
          </p:cNvSpPr>
          <p:nvPr>
            <p:ph type="body" sz="quarter" idx="10"/>
          </p:nvPr>
        </p:nvSpPr>
        <p:spPr/>
        <p:txBody>
          <a:bodyPr/>
          <a:lstStyle/>
          <a:p>
            <a:endParaRPr lang="en-US" i="1" dirty="0"/>
          </a:p>
        </p:txBody>
      </p:sp>
      <p:sp>
        <p:nvSpPr>
          <p:cNvPr id="7" name="Rounded Rectangle 6">
            <a:extLst>
              <a:ext uri="{FF2B5EF4-FFF2-40B4-BE49-F238E27FC236}">
                <a16:creationId xmlns:a16="http://schemas.microsoft.com/office/drawing/2014/main" xmlns="" id="{F1F4F9BC-7432-4C40-ABA3-D13F1C9F9D5A}"/>
              </a:ext>
            </a:extLst>
          </p:cNvPr>
          <p:cNvSpPr/>
          <p:nvPr/>
        </p:nvSpPr>
        <p:spPr bwMode="auto">
          <a:xfrm>
            <a:off x="4699000" y="1257300"/>
            <a:ext cx="4419601"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Lit: “A weaker vessel”</a:t>
            </a:r>
          </a:p>
        </p:txBody>
      </p:sp>
      <p:pic>
        <p:nvPicPr>
          <p:cNvPr id="8" name="Picture 7">
            <a:extLst>
              <a:ext uri="{FF2B5EF4-FFF2-40B4-BE49-F238E27FC236}">
                <a16:creationId xmlns:a16="http://schemas.microsoft.com/office/drawing/2014/main" xmlns="" id="{E1ED9C29-EACF-4FC6-9965-30969A27C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827" y="2806225"/>
            <a:ext cx="2362200" cy="2818063"/>
          </a:xfrm>
          <a:prstGeom prst="rect">
            <a:avLst/>
          </a:prstGeom>
        </p:spPr>
      </p:pic>
      <p:pic>
        <p:nvPicPr>
          <p:cNvPr id="10" name="Picture 9">
            <a:extLst>
              <a:ext uri="{FF2B5EF4-FFF2-40B4-BE49-F238E27FC236}">
                <a16:creationId xmlns:a16="http://schemas.microsoft.com/office/drawing/2014/main" xmlns="" id="{E9034487-2C2A-46EB-AA8A-DB02FCE361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461" y="2806224"/>
            <a:ext cx="2818063" cy="2818063"/>
          </a:xfrm>
          <a:prstGeom prst="rect">
            <a:avLst/>
          </a:prstGeom>
        </p:spPr>
      </p:pic>
      <p:pic>
        <p:nvPicPr>
          <p:cNvPr id="11" name="Picture 10">
            <a:extLst>
              <a:ext uri="{FF2B5EF4-FFF2-40B4-BE49-F238E27FC236}">
                <a16:creationId xmlns:a16="http://schemas.microsoft.com/office/drawing/2014/main" xmlns="" id="{AB9114F5-1E7B-4D51-A7BC-405F9FB4F6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818" y="127693"/>
            <a:ext cx="3528943" cy="5496595"/>
          </a:xfrm>
          <a:prstGeom prst="rect">
            <a:avLst/>
          </a:prstGeom>
        </p:spPr>
      </p:pic>
    </p:spTree>
    <p:extLst>
      <p:ext uri="{BB962C8B-B14F-4D97-AF65-F5344CB8AC3E}">
        <p14:creationId xmlns:p14="http://schemas.microsoft.com/office/powerpoint/2010/main" val="29730620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1 In the same way, you wives, be submissive to your own husbands so that even if any of them are disobedient to the word, they may be won without a word by the behavior of their wives,</a:t>
            </a:r>
          </a:p>
          <a:p>
            <a:r>
              <a:rPr lang="en-US" dirty="0"/>
              <a:t> 2 as they observe your chaste and respectful behavior.</a:t>
            </a:r>
          </a:p>
        </p:txBody>
      </p:sp>
    </p:spTree>
    <p:extLst>
      <p:ext uri="{BB962C8B-B14F-4D97-AF65-F5344CB8AC3E}">
        <p14:creationId xmlns:p14="http://schemas.microsoft.com/office/powerpoint/2010/main" val="42587852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7 You husbands in the same way, live with your wives in an understanding way, as with someone weaker, since she is a woman; </a:t>
            </a:r>
          </a:p>
          <a:p>
            <a:r>
              <a:rPr lang="en-US" dirty="0"/>
              <a:t>and show her honor as a fellow heir of the grace of life, so that your prayers will not be hindered.</a:t>
            </a:r>
          </a:p>
        </p:txBody>
      </p:sp>
      <p:sp>
        <p:nvSpPr>
          <p:cNvPr id="7" name="Rounded Rectangle 6">
            <a:extLst>
              <a:ext uri="{FF2B5EF4-FFF2-40B4-BE49-F238E27FC236}">
                <a16:creationId xmlns:a16="http://schemas.microsoft.com/office/drawing/2014/main" xmlns="" id="{81A916F0-D0A8-4FB2-BE89-F144B50C4FB3}"/>
              </a:ext>
            </a:extLst>
          </p:cNvPr>
          <p:cNvSpPr/>
          <p:nvPr/>
        </p:nvSpPr>
        <p:spPr bwMode="auto">
          <a:xfrm>
            <a:off x="203199" y="3619500"/>
            <a:ext cx="9787465"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them: Husbands need to be present and gentle</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Timeless: Husbands need to be present and gentle</a:t>
            </a:r>
          </a:p>
        </p:txBody>
      </p:sp>
    </p:spTree>
    <p:extLst>
      <p:ext uri="{BB962C8B-B14F-4D97-AF65-F5344CB8AC3E}">
        <p14:creationId xmlns:p14="http://schemas.microsoft.com/office/powerpoint/2010/main" val="399184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sz="3400" dirty="0"/>
              <a:t>8 To sum up, all of you be harmonious, sympathetic, brotherly, kindhearted, and humble in spirit; </a:t>
            </a:r>
          </a:p>
          <a:p>
            <a:r>
              <a:rPr lang="en-US" sz="3400" dirty="0"/>
              <a:t>9 not returning evil for evil or insult for insult, but giving a blessing instead; for you were called for the very purpose that you might inherit a blessing.</a:t>
            </a:r>
          </a:p>
        </p:txBody>
      </p:sp>
      <p:sp>
        <p:nvSpPr>
          <p:cNvPr id="7" name="Rounded Rectangle 6">
            <a:extLst>
              <a:ext uri="{FF2B5EF4-FFF2-40B4-BE49-F238E27FC236}">
                <a16:creationId xmlns:a16="http://schemas.microsoft.com/office/drawing/2014/main" xmlns="" id="{81A916F0-D0A8-4FB2-BE89-F144B50C4FB3}"/>
              </a:ext>
            </a:extLst>
          </p:cNvPr>
          <p:cNvSpPr/>
          <p:nvPr/>
        </p:nvSpPr>
        <p:spPr bwMode="auto">
          <a:xfrm>
            <a:off x="169334" y="3537563"/>
            <a:ext cx="9787465"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everyone: Relationships </a:t>
            </a:r>
            <a:r>
              <a:rPr lang="en-US" sz="3600" u="sng" dirty="0">
                <a:solidFill>
                  <a:schemeClr val="bg1"/>
                </a:solidFill>
                <a:latin typeface="Calibri Light" panose="020F0302020204030204" pitchFamily="34" charset="0"/>
                <a:cs typeface="Calibri Light" panose="020F0302020204030204" pitchFamily="34" charset="0"/>
              </a:rPr>
              <a:t>with God</a:t>
            </a:r>
            <a:r>
              <a:rPr lang="en-US" sz="3600" dirty="0">
                <a:solidFill>
                  <a:schemeClr val="bg1"/>
                </a:solidFill>
                <a:latin typeface="Calibri Light" panose="020F0302020204030204" pitchFamily="34" charset="0"/>
                <a:cs typeface="Calibri Light" panose="020F0302020204030204" pitchFamily="34" charset="0"/>
              </a:rPr>
              <a:t> will look different…in a good way</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39725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sz="3400" dirty="0"/>
              <a:t>8 To sum up, all of you be harmonious, sympathetic, brotherly, kindhearted, and humble in spirit; </a:t>
            </a:r>
          </a:p>
          <a:p>
            <a:r>
              <a:rPr lang="en-US" sz="3400" dirty="0"/>
              <a:t>9 not returning evil for evil or insult for insult, but giving a blessing instead; for you were called for the very purpose that you might inherit a blessing.</a:t>
            </a:r>
          </a:p>
        </p:txBody>
      </p:sp>
      <p:sp>
        <p:nvSpPr>
          <p:cNvPr id="2" name="Text Placeholder 1">
            <a:extLst>
              <a:ext uri="{FF2B5EF4-FFF2-40B4-BE49-F238E27FC236}">
                <a16:creationId xmlns:a16="http://schemas.microsoft.com/office/drawing/2014/main" xmlns="" id="{62051075-030E-4850-A4CC-CB040CD82E96}"/>
              </a:ext>
            </a:extLst>
          </p:cNvPr>
          <p:cNvSpPr>
            <a:spLocks noGrp="1"/>
          </p:cNvSpPr>
          <p:nvPr>
            <p:ph type="body" sz="quarter" idx="10"/>
          </p:nvPr>
        </p:nvSpPr>
        <p:spPr/>
        <p:txBody>
          <a:bodyPr/>
          <a:lstStyle/>
          <a:p>
            <a:endParaRPr lang="en-US" i="1" dirty="0"/>
          </a:p>
        </p:txBody>
      </p:sp>
      <p:sp>
        <p:nvSpPr>
          <p:cNvPr id="7" name="Rounded Rectangle 6">
            <a:extLst>
              <a:ext uri="{FF2B5EF4-FFF2-40B4-BE49-F238E27FC236}">
                <a16:creationId xmlns:a16="http://schemas.microsoft.com/office/drawing/2014/main" xmlns="" id="{81A916F0-D0A8-4FB2-BE89-F144B50C4FB3}"/>
              </a:ext>
            </a:extLst>
          </p:cNvPr>
          <p:cNvSpPr/>
          <p:nvPr/>
        </p:nvSpPr>
        <p:spPr bwMode="auto">
          <a:xfrm>
            <a:off x="50800" y="3361575"/>
            <a:ext cx="9787465"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1 Peter 2:24 – and He Himself bore our sins in His body on the cross, so that we might die to sin but live to righteousness, for by His wounds you were healed.</a:t>
            </a:r>
          </a:p>
        </p:txBody>
      </p:sp>
    </p:spTree>
    <p:extLst>
      <p:ext uri="{BB962C8B-B14F-4D97-AF65-F5344CB8AC3E}">
        <p14:creationId xmlns:p14="http://schemas.microsoft.com/office/powerpoint/2010/main" val="3536643724"/>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Conclusions</a:t>
            </a:r>
          </a:p>
        </p:txBody>
      </p:sp>
      <p:sp>
        <p:nvSpPr>
          <p:cNvPr id="4" name="Text Placeholder 3"/>
          <p:cNvSpPr>
            <a:spLocks noGrp="1"/>
          </p:cNvSpPr>
          <p:nvPr>
            <p:ph idx="1"/>
          </p:nvPr>
        </p:nvSpPr>
        <p:spPr/>
        <p:txBody>
          <a:bodyPr/>
          <a:lstStyle/>
          <a:p>
            <a:pPr marL="511175" indent="-511175">
              <a:buAutoNum type="arabicPeriod"/>
            </a:pPr>
            <a:r>
              <a:rPr lang="en-US" dirty="0"/>
              <a:t>If you are here and you are married – there is hope for your marriage</a:t>
            </a:r>
          </a:p>
          <a:p>
            <a:pPr marL="511175" indent="-511175">
              <a:buAutoNum type="arabicPeriod"/>
            </a:pPr>
            <a:r>
              <a:rPr lang="en-US" dirty="0"/>
              <a:t>If you are here and you are single – there is hope for your relationships</a:t>
            </a:r>
          </a:p>
          <a:p>
            <a:pPr marL="511175" indent="-511175">
              <a:buAutoNum type="arabicPeriod"/>
            </a:pPr>
            <a:r>
              <a:rPr lang="en-US" dirty="0"/>
              <a:t>If you are here and you are investigating – God wants you to know those first two are available through a relationship with Him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ea typeface="ＭＳ Ｐゴシック" pitchFamily="34" charset="-128"/>
              </a:rPr>
              <a:t>Questions?</a:t>
            </a:r>
          </a:p>
          <a:p>
            <a:pPr algn="r" eaLnBrk="1" hangingPunct="1"/>
            <a:r>
              <a:rPr lang="en-US" dirty="0">
                <a:ea typeface="ＭＳ Ｐゴシック" pitchFamily="34" charset="-128"/>
              </a:rPr>
              <a:t>Comments?</a:t>
            </a:r>
          </a:p>
          <a:p>
            <a:pPr algn="r" eaLnBrk="1" hangingPunct="1"/>
            <a:r>
              <a:rPr lang="en-US" dirty="0">
                <a:ea typeface="ＭＳ Ｐゴシック" pitchFamily="34" charset="-128"/>
              </a:rPr>
              <a:t>Experiences?</a:t>
            </a:r>
          </a:p>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r>
              <a:rPr lang="en-US" sz="2400" dirty="0">
                <a:ea typeface="ＭＳ Ｐゴシック" pitchFamily="34" charset="-128"/>
              </a:rPr>
              <a:t>risleyc@dwellcc.org</a:t>
            </a:r>
          </a:p>
          <a:p>
            <a:pPr algn="r" eaLnBrk="1" hangingPunct="1">
              <a:lnSpc>
                <a:spcPct val="90000"/>
              </a:lnSpc>
            </a:pPr>
            <a:r>
              <a:rPr lang="en-US" sz="2400" dirty="0">
                <a:ea typeface="ＭＳ Ｐゴシック" pitchFamily="34" charset="-128"/>
              </a:rPr>
              <a:t>See the Dwell App OR </a:t>
            </a:r>
            <a:r>
              <a:rPr lang="en-US" sz="2400" u="sng" dirty="0">
                <a:ea typeface="ＭＳ Ｐゴシック" pitchFamily="34" charset="-128"/>
              </a:rPr>
              <a:t>teachings.dwellcc.org</a:t>
            </a:r>
          </a:p>
        </p:txBody>
      </p:sp>
      <p:sp>
        <p:nvSpPr>
          <p:cNvPr id="63491" name="Rectangle 8"/>
          <p:cNvSpPr>
            <a:spLocks noGrp="1" noChangeArrowheads="1"/>
          </p:cNvSpPr>
          <p:nvPr>
            <p:ph type="title"/>
          </p:nvPr>
        </p:nvSpPr>
        <p:spPr/>
        <p:txBody>
          <a:bodyPr/>
          <a:lstStyle/>
          <a:p>
            <a:pPr eaLnBrk="1" hangingPunct="1"/>
            <a:r>
              <a:rPr lang="en-US" dirty="0">
                <a:ea typeface="ＭＳ Ｐゴシック" pitchFamily="34" charset="-128"/>
              </a:rPr>
              <a:t>1 Peter 3:1-9</a:t>
            </a:r>
          </a:p>
        </p:txBody>
      </p:sp>
      <p:sp>
        <p:nvSpPr>
          <p:cNvPr id="5" name="Rounded Rectangle 4"/>
          <p:cNvSpPr/>
          <p:nvPr/>
        </p:nvSpPr>
        <p:spPr bwMode="auto">
          <a:xfrm>
            <a:off x="174414" y="3009900"/>
            <a:ext cx="7115386"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Next time: 1 Peter 3:10-22 – Reasons to believe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83715">
                                            <p:txEl>
                                              <p:pRg st="8" end="8"/>
                                            </p:txEl>
                                          </p:spTgt>
                                        </p:tgtEl>
                                        <p:attrNameLst>
                                          <p:attrName>style.visibility</p:attrName>
                                        </p:attrNameLst>
                                      </p:cBhvr>
                                      <p:to>
                                        <p:strVal val="visible"/>
                                      </p:to>
                                    </p:set>
                                    <p:animEffect transition="in" filter="wipe(left)">
                                      <p:cBhvr>
                                        <p:cTn id="23" dur="500"/>
                                        <p:tgtEl>
                                          <p:spTgt spid="8837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3 Your adornment must not be merely external—braiding the hair, and wearing gold jewelry, or putting on dresses; </a:t>
            </a:r>
          </a:p>
          <a:p>
            <a:r>
              <a:rPr lang="en-US" dirty="0"/>
              <a:t>4 but let it be the hidden person of the heart, with the imperishable quality of a gentle and quiet spirit, which is precious in the sight of God. </a:t>
            </a:r>
          </a:p>
        </p:txBody>
      </p:sp>
    </p:spTree>
    <p:extLst>
      <p:ext uri="{BB962C8B-B14F-4D97-AF65-F5344CB8AC3E}">
        <p14:creationId xmlns:p14="http://schemas.microsoft.com/office/powerpoint/2010/main" val="7296656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dirty="0"/>
              <a:t>5 For in this way in former times the holy women also, who hoped in God, used to adorn themselves, being submissive to their own husbands; </a:t>
            </a:r>
          </a:p>
          <a:p>
            <a:r>
              <a:rPr lang="en-US" dirty="0"/>
              <a:t>6 just as Sarah obeyed Abraham, calling him lord, and you have become her children if you do what is right without being frightened by any fear.</a:t>
            </a:r>
          </a:p>
        </p:txBody>
      </p:sp>
      <p:sp>
        <p:nvSpPr>
          <p:cNvPr id="7" name="Rounded Rectangle 6">
            <a:extLst>
              <a:ext uri="{FF2B5EF4-FFF2-40B4-BE49-F238E27FC236}">
                <a16:creationId xmlns:a16="http://schemas.microsoft.com/office/drawing/2014/main" xmlns="" id="{D40E0DC6-79FE-40EE-BC24-7B902501D4AE}"/>
              </a:ext>
            </a:extLst>
          </p:cNvPr>
          <p:cNvSpPr/>
          <p:nvPr/>
        </p:nvSpPr>
        <p:spPr bwMode="auto">
          <a:xfrm>
            <a:off x="1955800" y="4089654"/>
            <a:ext cx="5475514" cy="59664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600" dirty="0">
                <a:solidFill>
                  <a:schemeClr val="bg1"/>
                </a:solidFill>
                <a:latin typeface="Calibri Light" panose="020F0302020204030204" pitchFamily="34" charset="0"/>
                <a:cs typeface="Calibri Light" panose="020F0302020204030204" pitchFamily="34" charset="0"/>
              </a:rPr>
              <a:t>Is the Bible misogynistic?</a:t>
            </a:r>
          </a:p>
        </p:txBody>
      </p:sp>
    </p:spTree>
    <p:extLst>
      <p:ext uri="{BB962C8B-B14F-4D97-AF65-F5344CB8AC3E}">
        <p14:creationId xmlns:p14="http://schemas.microsoft.com/office/powerpoint/2010/main" val="42694449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u="sng" dirty="0"/>
              <a:t>From this passage:</a:t>
            </a:r>
          </a:p>
          <a:p>
            <a:pPr marL="742950" indent="-742950">
              <a:buAutoNum type="arabicPeriod"/>
            </a:pPr>
            <a:r>
              <a:rPr lang="en-US" dirty="0"/>
              <a:t>v1 - wives, be submissive to </a:t>
            </a:r>
            <a:r>
              <a:rPr lang="en-US" u="sng" dirty="0"/>
              <a:t>your own husbands</a:t>
            </a:r>
          </a:p>
          <a:p>
            <a:pPr marL="742950" indent="-742950">
              <a:buAutoNum type="arabicPeriod"/>
            </a:pPr>
            <a:r>
              <a:rPr lang="en-US" dirty="0"/>
              <a:t>v1 – “In the same way, you wives…”</a:t>
            </a:r>
          </a:p>
          <a:p>
            <a:pPr marL="1143000" lvl="1" indent="-742950">
              <a:buFont typeface="+mj-lt"/>
              <a:buAutoNum type="alphaLcPeriod"/>
            </a:pPr>
            <a:r>
              <a:rPr lang="en-US" dirty="0"/>
              <a:t>“In the same way as Christ”</a:t>
            </a:r>
          </a:p>
          <a:p>
            <a:pPr marL="742950" indent="-742950">
              <a:buAutoNum type="arabicPeriod"/>
            </a:pPr>
            <a:r>
              <a:rPr lang="en-US" dirty="0"/>
              <a:t>v1-6 is addressed directly to women</a:t>
            </a:r>
          </a:p>
          <a:p>
            <a:pPr marL="742950" indent="-742950">
              <a:buAutoNum type="arabicPeriod"/>
            </a:pPr>
            <a:endParaRPr lang="en-US" dirty="0"/>
          </a:p>
        </p:txBody>
      </p:sp>
    </p:spTree>
    <p:extLst>
      <p:ext uri="{BB962C8B-B14F-4D97-AF65-F5344CB8AC3E}">
        <p14:creationId xmlns:p14="http://schemas.microsoft.com/office/powerpoint/2010/main" val="20638515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u="sng" dirty="0"/>
              <a:t>In comparison:</a:t>
            </a:r>
          </a:p>
          <a:p>
            <a:pPr marL="0" indent="0"/>
            <a:r>
              <a:rPr lang="en-US" dirty="0"/>
              <a:t>Talmudic Judaism: </a:t>
            </a:r>
          </a:p>
          <a:p>
            <a:pPr marL="0" indent="0"/>
            <a:r>
              <a:rPr lang="en-US" dirty="0"/>
              <a:t>“</a:t>
            </a:r>
            <a:r>
              <a:rPr lang="en-US" altLang="en-US" dirty="0"/>
              <a:t>A man’s wickedness is better than a woman’s goodness; women bring shame and disgrace.” </a:t>
            </a:r>
            <a:r>
              <a:rPr lang="en-US" altLang="en-US" sz="2400" dirty="0"/>
              <a:t>(Sirach 42:14)</a:t>
            </a:r>
          </a:p>
        </p:txBody>
      </p:sp>
    </p:spTree>
    <p:extLst>
      <p:ext uri="{BB962C8B-B14F-4D97-AF65-F5344CB8AC3E}">
        <p14:creationId xmlns:p14="http://schemas.microsoft.com/office/powerpoint/2010/main" val="4094813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u="sng" dirty="0"/>
              <a:t>In comparison:</a:t>
            </a:r>
          </a:p>
          <a:p>
            <a:pPr>
              <a:lnSpc>
                <a:spcPct val="90000"/>
              </a:lnSpc>
            </a:pPr>
            <a:r>
              <a:rPr lang="en-US" dirty="0"/>
              <a:t>Quran: </a:t>
            </a:r>
          </a:p>
          <a:p>
            <a:pPr>
              <a:lnSpc>
                <a:spcPct val="90000"/>
              </a:lnSpc>
            </a:pPr>
            <a:r>
              <a:rPr lang="en-US" altLang="en-US" dirty="0"/>
              <a:t>Men are the managers of the affairs of women for that God has preferred in bounty one of them over another… </a:t>
            </a:r>
          </a:p>
          <a:p>
            <a:pPr>
              <a:lnSpc>
                <a:spcPct val="90000"/>
              </a:lnSpc>
            </a:pPr>
            <a:r>
              <a:rPr lang="en-US" altLang="en-US" dirty="0"/>
              <a:t>Righteous women are therefore obedient, guarding the secret for God's guarding. </a:t>
            </a:r>
          </a:p>
          <a:p>
            <a:pPr>
              <a:lnSpc>
                <a:spcPct val="90000"/>
              </a:lnSpc>
            </a:pPr>
            <a:r>
              <a:rPr lang="en-US" altLang="en-US" dirty="0"/>
              <a:t>And those you fear may be rebellious admonish; banish them to their couches, and beat them.   </a:t>
            </a:r>
            <a:endParaRPr lang="en-US" altLang="en-US" sz="2000" i="1" dirty="0"/>
          </a:p>
          <a:p>
            <a:pPr>
              <a:lnSpc>
                <a:spcPct val="90000"/>
              </a:lnSpc>
            </a:pPr>
            <a:r>
              <a:rPr lang="en-US" altLang="en-US" sz="2000" i="1" dirty="0"/>
              <a:t>Surah 4:34</a:t>
            </a:r>
            <a:endParaRPr lang="en-US" altLang="en-US" i="1" dirty="0"/>
          </a:p>
        </p:txBody>
      </p:sp>
    </p:spTree>
    <p:extLst>
      <p:ext uri="{BB962C8B-B14F-4D97-AF65-F5344CB8AC3E}">
        <p14:creationId xmlns:p14="http://schemas.microsoft.com/office/powerpoint/2010/main" val="35186975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wipe(left)">
                                      <p:cBhvr>
                                        <p:cTn id="2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3</a:t>
            </a:r>
          </a:p>
        </p:txBody>
      </p:sp>
      <p:sp>
        <p:nvSpPr>
          <p:cNvPr id="6" name="Content Placeholder 5"/>
          <p:cNvSpPr>
            <a:spLocks noGrp="1"/>
          </p:cNvSpPr>
          <p:nvPr>
            <p:ph idx="1"/>
          </p:nvPr>
        </p:nvSpPr>
        <p:spPr/>
        <p:txBody>
          <a:bodyPr/>
          <a:lstStyle/>
          <a:p>
            <a:r>
              <a:rPr lang="en-US" u="sng" dirty="0"/>
              <a:t>In comparison:</a:t>
            </a:r>
          </a:p>
          <a:p>
            <a:pPr>
              <a:lnSpc>
                <a:spcPct val="90000"/>
              </a:lnSpc>
            </a:pPr>
            <a:r>
              <a:rPr lang="en-US" dirty="0"/>
              <a:t>Atheism: </a:t>
            </a:r>
          </a:p>
          <a:p>
            <a:pPr>
              <a:lnSpc>
                <a:spcPct val="90000"/>
              </a:lnSpc>
            </a:pPr>
            <a:r>
              <a:rPr lang="en-US" altLang="en-US" dirty="0"/>
              <a:t>Nietzsche: Yet woman is not capable of friendship: women are still always cats and birds. </a:t>
            </a:r>
          </a:p>
          <a:p>
            <a:pPr>
              <a:lnSpc>
                <a:spcPct val="90000"/>
              </a:lnSpc>
            </a:pPr>
            <a:r>
              <a:rPr lang="en-US" altLang="en-US" dirty="0"/>
              <a:t>Or, in the best case, cows.</a:t>
            </a:r>
          </a:p>
          <a:p>
            <a:pPr>
              <a:lnSpc>
                <a:spcPct val="90000"/>
              </a:lnSpc>
            </a:pPr>
            <a:endParaRPr lang="en-US" altLang="en-US" i="1" dirty="0"/>
          </a:p>
        </p:txBody>
      </p:sp>
      <p:sp>
        <p:nvSpPr>
          <p:cNvPr id="2" name="Text Placeholder 1">
            <a:extLst>
              <a:ext uri="{FF2B5EF4-FFF2-40B4-BE49-F238E27FC236}">
                <a16:creationId xmlns:a16="http://schemas.microsoft.com/office/drawing/2014/main" xmlns="" id="{62051075-030E-4850-A4CC-CB040CD82E96}"/>
              </a:ext>
            </a:extLst>
          </p:cNvPr>
          <p:cNvSpPr>
            <a:spLocks noGrp="1"/>
          </p:cNvSpPr>
          <p:nvPr>
            <p:ph type="body" sz="quarter" idx="10"/>
          </p:nvPr>
        </p:nvSpPr>
        <p:spPr/>
        <p:txBody>
          <a:bodyPr/>
          <a:lstStyle/>
          <a:p>
            <a:endParaRPr lang="en-US" i="1" dirty="0"/>
          </a:p>
        </p:txBody>
      </p:sp>
    </p:spTree>
    <p:extLst>
      <p:ext uri="{BB962C8B-B14F-4D97-AF65-F5344CB8AC3E}">
        <p14:creationId xmlns:p14="http://schemas.microsoft.com/office/powerpoint/2010/main" val="29093664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1138</Words>
  <Application>Microsoft Office PowerPoint</Application>
  <PresentationFormat>Custom</PresentationFormat>
  <Paragraphs>182</Paragraphs>
  <Slides>34</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MS PGothic</vt:lpstr>
      <vt:lpstr>MS PGothic</vt:lpstr>
      <vt:lpstr>Arial</vt:lpstr>
      <vt:lpstr>Calibri Light</vt:lpstr>
      <vt:lpstr>Georgia</vt:lpstr>
      <vt:lpstr>Papyrus</vt:lpstr>
      <vt:lpstr>Times New Roman</vt:lpstr>
      <vt:lpstr>Default Design</vt:lpstr>
      <vt:lpstr>1 Peter 3:1-9</vt:lpstr>
      <vt:lpstr>1 Peter</vt:lpstr>
      <vt:lpstr>1 Peter 3</vt:lpstr>
      <vt:lpstr>1 Peter 3</vt:lpstr>
      <vt:lpstr>1 Peter 3</vt:lpstr>
      <vt:lpstr>1 Peter 3</vt:lpstr>
      <vt:lpstr>1 Peter 3</vt:lpstr>
      <vt:lpstr>1 Peter 3</vt:lpstr>
      <vt:lpstr>1 Peter 3</vt:lpstr>
      <vt:lpstr>1 Peter 3</vt:lpstr>
      <vt:lpstr>1 Peter 3</vt:lpstr>
      <vt:lpstr>1 Peter 3</vt:lpstr>
      <vt:lpstr>Jobes, Karen. 1 Peter: Baker Exegetical Commentary on the New Testament. Grand Rapids, MI: Baker Pub. Group, 2005. 203. </vt:lpstr>
      <vt:lpstr>Jobes, Karen. 1 Peter: Baker Exegetical Commentary on the New Testament. Grand Rapids, MI: Baker Pub. Group, 2005. 203. </vt:lpstr>
      <vt:lpstr>Jobes, Karen. 1 Peter: Baker Exegetical Commentary on the New Testament. Grand Rapids, MI: Baker Pub. Group, 2005. 203. </vt:lpstr>
      <vt:lpstr>Jobes, Karen. 1 Peter: Baker Exegetical Commentary on the New Testament. Grand Rapids, MI: Baker Pub. Group, 2005. 203. </vt:lpstr>
      <vt:lpstr>Jobes, Karen. 1 Peter: Baker Exegetical Commentary on the New Testament. Grand Rapids, MI: Baker Pub. Group, 2005. 203. </vt:lpstr>
      <vt:lpstr>Jobes, Karen. 1 Peter: Baker Exegetical Commentary on the New Testament. Grand Rapids, MI: Baker Pub. Group, 2005. 203. </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Conclusions</vt:lpstr>
      <vt:lpstr>1 Peter 3:1-9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2021-09-14T20:23:09Z</dcterms:modified>
</cp:coreProperties>
</file>