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2" r:id="rId3"/>
  </p:sldMasterIdLst>
  <p:notesMasterIdLst>
    <p:notesMasterId r:id="rId71"/>
  </p:notesMasterIdLst>
  <p:sldIdLst>
    <p:sldId id="1651" r:id="rId4"/>
    <p:sldId id="1614" r:id="rId5"/>
    <p:sldId id="1652" r:id="rId6"/>
    <p:sldId id="1653" r:id="rId7"/>
    <p:sldId id="1654" r:id="rId8"/>
    <p:sldId id="1655" r:id="rId9"/>
    <p:sldId id="1670" r:id="rId10"/>
    <p:sldId id="1656" r:id="rId11"/>
    <p:sldId id="1527" r:id="rId12"/>
    <p:sldId id="1528" r:id="rId13"/>
    <p:sldId id="1529" r:id="rId14"/>
    <p:sldId id="1530" r:id="rId15"/>
    <p:sldId id="1531" r:id="rId16"/>
    <p:sldId id="1532" r:id="rId17"/>
    <p:sldId id="1533" r:id="rId18"/>
    <p:sldId id="1534" r:id="rId19"/>
    <p:sldId id="1535" r:id="rId20"/>
    <p:sldId id="1536" r:id="rId21"/>
    <p:sldId id="1537" r:id="rId22"/>
    <p:sldId id="1538" r:id="rId23"/>
    <p:sldId id="1615" r:id="rId24"/>
    <p:sldId id="1616" r:id="rId25"/>
    <p:sldId id="1617" r:id="rId26"/>
    <p:sldId id="1618" r:id="rId27"/>
    <p:sldId id="1619" r:id="rId28"/>
    <p:sldId id="1620" r:id="rId29"/>
    <p:sldId id="1621" r:id="rId30"/>
    <p:sldId id="1622" r:id="rId31"/>
    <p:sldId id="1623" r:id="rId32"/>
    <p:sldId id="1624" r:id="rId33"/>
    <p:sldId id="1625" r:id="rId34"/>
    <p:sldId id="1626" r:id="rId35"/>
    <p:sldId id="1627" r:id="rId36"/>
    <p:sldId id="1628" r:id="rId37"/>
    <p:sldId id="1629" r:id="rId38"/>
    <p:sldId id="1667" r:id="rId39"/>
    <p:sldId id="1630" r:id="rId40"/>
    <p:sldId id="1631" r:id="rId41"/>
    <p:sldId id="1632" r:id="rId42"/>
    <p:sldId id="1633" r:id="rId43"/>
    <p:sldId id="1634" r:id="rId44"/>
    <p:sldId id="1668" r:id="rId45"/>
    <p:sldId id="1635" r:id="rId46"/>
    <p:sldId id="1636" r:id="rId47"/>
    <p:sldId id="1637" r:id="rId48"/>
    <p:sldId id="1638" r:id="rId49"/>
    <p:sldId id="1639" r:id="rId50"/>
    <p:sldId id="1640" r:id="rId51"/>
    <p:sldId id="1641" r:id="rId52"/>
    <p:sldId id="1642" r:id="rId53"/>
    <p:sldId id="1643" r:id="rId54"/>
    <p:sldId id="1644" r:id="rId55"/>
    <p:sldId id="1645" r:id="rId56"/>
    <p:sldId id="1646" r:id="rId57"/>
    <p:sldId id="1647" r:id="rId58"/>
    <p:sldId id="1648" r:id="rId59"/>
    <p:sldId id="1649" r:id="rId60"/>
    <p:sldId id="1650" r:id="rId61"/>
    <p:sldId id="1658" r:id="rId62"/>
    <p:sldId id="1659" r:id="rId63"/>
    <p:sldId id="1660" r:id="rId64"/>
    <p:sldId id="1661" r:id="rId65"/>
    <p:sldId id="1662" r:id="rId66"/>
    <p:sldId id="1663" r:id="rId67"/>
    <p:sldId id="1664" r:id="rId68"/>
    <p:sldId id="1665" r:id="rId69"/>
    <p:sldId id="1666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AC5"/>
    <a:srgbClr val="153943"/>
    <a:srgbClr val="7A9FCC"/>
    <a:srgbClr val="64B7CE"/>
    <a:srgbClr val="3DA5C1"/>
    <a:srgbClr val="A99E67"/>
    <a:srgbClr val="193B65"/>
    <a:srgbClr val="18414C"/>
    <a:srgbClr val="EBC8C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82670" autoAdjust="0"/>
  </p:normalViewPr>
  <p:slideViewPr>
    <p:cSldViewPr>
      <p:cViewPr varScale="1">
        <p:scale>
          <a:sx n="50" d="100"/>
          <a:sy n="50" d="100"/>
        </p:scale>
        <p:origin x="504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3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37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7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35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95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31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96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11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88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31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9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44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17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03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96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82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76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02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7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93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7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6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59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686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72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070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32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06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95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971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619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4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997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860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260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172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7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454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53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755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139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756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4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274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510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785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615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896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087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773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478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243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579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6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754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776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175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477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368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204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283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251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3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3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8054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9670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1242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3506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3352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61915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53435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2980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54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87464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35168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7003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3505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47338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6865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50346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30802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4907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0534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10830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54720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6715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59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1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0842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6985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(Lk. 17:12) As [Jesus] entered a village, ten leprous men who stood at a distance met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Him;</a:t>
            </a:r>
          </a:p>
          <a:p>
            <a:r>
              <a:rPr lang="en-US" sz="4000" b="1" spc="-150" baseline="3000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they raised their voices, saying, “Jesus, Master, have mercy on us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4000" b="1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I always feel like God is holding back on me?</a:t>
            </a:r>
          </a:p>
        </p:txBody>
      </p:sp>
    </p:spTree>
    <p:extLst>
      <p:ext uri="{BB962C8B-B14F-4D97-AF65-F5344CB8AC3E}">
        <p14:creationId xmlns:p14="http://schemas.microsoft.com/office/powerpoint/2010/main" val="14182923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6756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(Lk. 17:14) When He saw them, He said to them,</a:t>
            </a:r>
          </a:p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 and show yourselves to the priests.”</a:t>
            </a:r>
          </a:p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they were going, they were cleansed</a:t>
            </a:r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u="sng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I always feel like God is holding back on me?</a:t>
            </a:r>
          </a:p>
        </p:txBody>
      </p:sp>
    </p:spTree>
    <p:extLst>
      <p:ext uri="{BB962C8B-B14F-4D97-AF65-F5344CB8AC3E}">
        <p14:creationId xmlns:p14="http://schemas.microsoft.com/office/powerpoint/2010/main" val="1860699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67567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(Lk. 17:15) Now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of them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when he saw that he had been healed, turned back, glorifying God with a loud voice, </a:t>
            </a:r>
          </a:p>
          <a:p>
            <a:r>
              <a:rPr lang="en-US" sz="4000" b="1" spc="-150" baseline="3000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he fell on his face at His feet, giving thanks to Him. And he was a Samaritan.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I always feel like God is holding back on me?</a:t>
            </a:r>
          </a:p>
        </p:txBody>
      </p:sp>
    </p:spTree>
    <p:extLst>
      <p:ext uri="{BB962C8B-B14F-4D97-AF65-F5344CB8AC3E}">
        <p14:creationId xmlns:p14="http://schemas.microsoft.com/office/powerpoint/2010/main" val="33393106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6756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(Lk. 17:17) Then Jesus answered and said,</a:t>
            </a:r>
          </a:p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“Were there not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ten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cleansed?</a:t>
            </a:r>
          </a:p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nine—where are they</a:t>
            </a:r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b="1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I always feel like God is holding back on me?</a:t>
            </a:r>
          </a:p>
        </p:txBody>
      </p:sp>
    </p:spTree>
    <p:extLst>
      <p:ext uri="{BB962C8B-B14F-4D97-AF65-F5344CB8AC3E}">
        <p14:creationId xmlns:p14="http://schemas.microsoft.com/office/powerpoint/2010/main" val="39123250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6604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5:18-20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“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filled with the Spirit…</a:t>
            </a:r>
          </a:p>
          <a:p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always giving thanks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all things in the name of our Lord Jesus Christ to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God.”</a:t>
            </a:r>
            <a:endParaRPr lang="en-US" sz="4000" b="1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I feel like my efforts to serve God lack His power?</a:t>
            </a:r>
          </a:p>
        </p:txBody>
      </p:sp>
    </p:spTree>
    <p:extLst>
      <p:ext uri="{BB962C8B-B14F-4D97-AF65-F5344CB8AC3E}">
        <p14:creationId xmlns:p14="http://schemas.microsoft.com/office/powerpoint/2010/main" val="40359588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67567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4:2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Devote 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yourselves to prayer, keeping alert in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attitude of </a:t>
            </a:r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thanksgiving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2:1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First 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all, then, I urge that entreaties and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prayers,</a:t>
            </a:r>
          </a:p>
          <a:p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petitions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thanksgivings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made on behalf of all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men.</a:t>
            </a:r>
            <a:endParaRPr lang="en-US" sz="4000" b="1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have I never really been able to develop a healthy prayer life?</a:t>
            </a:r>
          </a:p>
        </p:txBody>
      </p:sp>
    </p:spTree>
    <p:extLst>
      <p:ext uri="{BB962C8B-B14F-4D97-AF65-F5344CB8AC3E}">
        <p14:creationId xmlns:p14="http://schemas.microsoft.com/office/powerpoint/2010/main" val="4893319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67567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Thess. 5:16-18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“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Rejoice always; pray without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ceasing;</a:t>
            </a:r>
          </a:p>
          <a:p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everything give </a:t>
            </a:r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God’s will for you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Christ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Jesus.”</a:t>
            </a:r>
            <a:endParaRPr lang="en-US" sz="4000" b="1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have I never really been able to develop a healthy prayer life?</a:t>
            </a:r>
          </a:p>
        </p:txBody>
      </p:sp>
    </p:spTree>
    <p:extLst>
      <p:ext uri="{BB962C8B-B14F-4D97-AF65-F5344CB8AC3E}">
        <p14:creationId xmlns:p14="http://schemas.microsoft.com/office/powerpoint/2010/main" val="36938084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5994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4:6) Be 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anxious for nothing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everything by prayer and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supplication</a:t>
            </a:r>
          </a:p>
          <a:p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thanksgiving</a:t>
            </a:r>
            <a:endParaRPr lang="en-US" sz="4000" b="1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requests be made known to God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am I gripped with anxiety when I’m not in any real danger?</a:t>
            </a:r>
          </a:p>
        </p:txBody>
      </p:sp>
    </p:spTree>
    <p:extLst>
      <p:ext uri="{BB962C8B-B14F-4D97-AF65-F5344CB8AC3E}">
        <p14:creationId xmlns:p14="http://schemas.microsoft.com/office/powerpoint/2010/main" val="284030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67567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4:7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peace of God, which surpasses all comprehension, will guard your hearts and your minds in Christ Jesus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am I gripped with anxiety when I’m not in any real danger?</a:t>
            </a:r>
          </a:p>
        </p:txBody>
      </p:sp>
    </p:spTree>
    <p:extLst>
      <p:ext uri="{BB962C8B-B14F-4D97-AF65-F5344CB8AC3E}">
        <p14:creationId xmlns:p14="http://schemas.microsoft.com/office/powerpoint/2010/main" val="27171991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67567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2:6-7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“Just as 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received Christ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Jesus the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Lord,</a:t>
            </a:r>
          </a:p>
          <a:p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walk in Him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having been firmly rooted and now being built up in Him and established in your 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faith…</a:t>
            </a:r>
          </a:p>
          <a:p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overflowing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gratitude.”</a:t>
            </a:r>
            <a:endParaRPr lang="en-US" sz="4000" b="1" u="sng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have I become less passionate for Christ over time?</a:t>
            </a:r>
          </a:p>
        </p:txBody>
      </p:sp>
    </p:spTree>
    <p:extLst>
      <p:ext uri="{BB962C8B-B14F-4D97-AF65-F5344CB8AC3E}">
        <p14:creationId xmlns:p14="http://schemas.microsoft.com/office/powerpoint/2010/main" val="40661118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02" y="94525"/>
            <a:ext cx="9652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Aristotle</a:t>
            </a:r>
            <a:endParaRPr lang="en-US" sz="6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1066800"/>
            <a:ext cx="9906000" cy="50726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Aristotle: The </a:t>
            </a:r>
            <a:r>
              <a:rPr lang="en-US" sz="4800" b="1" i="1" spc="-150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megalopsycholos</a:t>
            </a:r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(or “great-souled” man) is “the sort of person who does good, </a:t>
            </a:r>
            <a:r>
              <a:rPr lang="en-US" sz="4800" b="1" u="sng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is ashamed when he receives it</a:t>
            </a:r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for doing good is proper to the superior person, </a:t>
            </a:r>
            <a:r>
              <a:rPr lang="en-US" sz="4800" b="1" u="sng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receiving it to the inferior</a:t>
            </a:r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800" b="1" spc="-15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Aristotle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Nicomachean Ethics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(1124b1110–1114).</a:t>
            </a:r>
          </a:p>
        </p:txBody>
      </p:sp>
    </p:spTree>
    <p:extLst>
      <p:ext uri="{BB962C8B-B14F-4D97-AF65-F5344CB8AC3E}">
        <p14:creationId xmlns:p14="http://schemas.microsoft.com/office/powerpoint/2010/main" val="7628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63757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3:15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peace of Christ rule in your hearts</a:t>
            </a:r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to which indeed you were called in one body;</a:t>
            </a:r>
          </a:p>
          <a:p>
            <a:r>
              <a:rPr lang="en-US" sz="40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4000" b="1" u="sng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thankful</a:t>
            </a:r>
            <a:r>
              <a:rPr lang="en-US" sz="4000" b="1" spc="-15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spc="-15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am I habitually in conflict with other believers around me?</a:t>
            </a:r>
          </a:p>
        </p:txBody>
      </p:sp>
    </p:spTree>
    <p:extLst>
      <p:ext uri="{BB962C8B-B14F-4D97-AF65-F5344CB8AC3E}">
        <p14:creationId xmlns:p14="http://schemas.microsoft.com/office/powerpoint/2010/main" val="7662130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52" y="113074"/>
            <a:ext cx="71377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on:</a:t>
            </a:r>
          </a:p>
          <a:p>
            <a:pPr marL="514350"/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Emotional health</a:t>
            </a:r>
          </a:p>
          <a:p>
            <a:pPr marL="514350"/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Physical health</a:t>
            </a:r>
          </a:p>
          <a:p>
            <a:pPr marL="514350"/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Relational 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0732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52" y="113074"/>
            <a:ext cx="71377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on:</a:t>
            </a:r>
          </a:p>
          <a:p>
            <a:pPr marL="514350"/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Emotional health</a:t>
            </a:r>
          </a:p>
          <a:p>
            <a:pPr marL="514350"/>
            <a:r>
              <a:rPr lang="en-US" sz="6000" b="1" spc="-15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6000" b="1" spc="-15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Physical health</a:t>
            </a:r>
          </a:p>
          <a:p>
            <a:pPr marL="514350"/>
            <a:r>
              <a:rPr lang="en-US" sz="6000" b="1" spc="-15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Relational </a:t>
            </a:r>
            <a:r>
              <a:rPr lang="en-US" sz="6000" b="1" spc="-15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028697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9BBB5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Philip Watkins</a:t>
            </a:r>
            <a:endParaRPr lang="en-US" sz="6000" dirty="0" smtClean="0">
              <a:solidFill>
                <a:srgbClr val="9BBB5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9BBB5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of psychology at Eastern Washington University)</a:t>
            </a:r>
            <a:endParaRPr lang="en-US" sz="3200" dirty="0" smtClean="0">
              <a:solidFill>
                <a:srgbClr val="9BBB5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9BBB5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9BBB5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Philip Watkins, </a:t>
            </a:r>
            <a:r>
              <a:rPr lang="en-US" i="1" dirty="0">
                <a:solidFill>
                  <a:srgbClr val="9BBB5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Positive Psychology 101</a:t>
            </a:r>
            <a:r>
              <a:rPr lang="en-US" dirty="0">
                <a:solidFill>
                  <a:srgbClr val="9BBB5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York: Springer Publishing Co., 2016), 74.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Gratitude encourages happiness by </a:t>
            </a:r>
            <a:r>
              <a:rPr lang="en-US" sz="5400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amplifying</a:t>
            </a:r>
            <a:r>
              <a:rPr lang="en-US" sz="5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good in one’s life.</a:t>
            </a:r>
          </a:p>
        </p:txBody>
      </p:sp>
      <p:pic>
        <p:nvPicPr>
          <p:cNvPr id="9" name="Picture 2" descr="Image result for Positive Psychology 10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332" r="1786" b="1110"/>
          <a:stretch/>
        </p:blipFill>
        <p:spPr bwMode="auto">
          <a:xfrm>
            <a:off x="7924798" y="0"/>
            <a:ext cx="4290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micro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04" y="533400"/>
            <a:ext cx="5876896" cy="587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920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Martin Seligman</a:t>
            </a:r>
            <a:endParaRPr lang="en-US" sz="60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(University of Pennsylvania Psychologist and President of the APA in 1998)</a:t>
            </a:r>
            <a:endParaRPr lang="en-US" sz="32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Martin Seligman, “Positive Psychology Progress.” </a:t>
            </a:r>
            <a:r>
              <a:rPr lang="en-US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American Psychologist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60 (5), 2005, 410-421.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[The “gratitude visit” immediately increased happiness by 10</a:t>
            </a:r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/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results cut in half in a week, and were totally gone in six months.]</a:t>
            </a:r>
          </a:p>
        </p:txBody>
      </p:sp>
      <p:pic>
        <p:nvPicPr>
          <p:cNvPr id="11" name="Picture 2" descr="Image result for American Psychologis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5405" b="2174"/>
          <a:stretch/>
        </p:blipFill>
        <p:spPr bwMode="auto">
          <a:xfrm>
            <a:off x="7924798" y="0"/>
            <a:ext cx="4290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3742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Martin Seligman</a:t>
            </a:r>
            <a:endParaRPr lang="en-US" sz="60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(University of Pennsylvania Psychologist and President of the APA in 1998)</a:t>
            </a:r>
            <a:endParaRPr lang="en-US" sz="32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Martin Seligman, “Positive Psychology Progress.” </a:t>
            </a:r>
            <a:r>
              <a:rPr lang="en-US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American Psychologist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60 (5), 2005, 410-421.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[The “three good things” exercise produced only a 2% increase in happiness in a week, a 5% increase after a month, but 9% at six months.]</a:t>
            </a:r>
          </a:p>
        </p:txBody>
      </p:sp>
      <p:pic>
        <p:nvPicPr>
          <p:cNvPr id="11" name="Picture 2" descr="Image result for American Psychologis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5405" b="2174"/>
          <a:stretch/>
        </p:blipFill>
        <p:spPr bwMode="auto">
          <a:xfrm>
            <a:off x="7924798" y="0"/>
            <a:ext cx="4290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happierhuman.wpengine.netdna-cdn.com/wp-content/uploads/2012/06/Three-Good-Thing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5430"/>
            <a:ext cx="7543802" cy="661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24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Martin Seligman</a:t>
            </a:r>
            <a:endParaRPr lang="en-US" sz="60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(University of Pennsylvania Psychologist and President of the APA in 1998)</a:t>
            </a:r>
            <a:endParaRPr lang="en-US" sz="32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Martin Seligman, “Positive Psychology Progress.” </a:t>
            </a:r>
            <a:r>
              <a:rPr lang="en-US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American Psychologist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60 (5), 2005, 410-421.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[Depressive symptoms declined by 28% after one week, and continued to lower as it continued.]</a:t>
            </a:r>
          </a:p>
        </p:txBody>
      </p:sp>
      <p:pic>
        <p:nvPicPr>
          <p:cNvPr id="11" name="Picture 2" descr="Image result for American Psychologis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5405" b="2174"/>
          <a:stretch/>
        </p:blipFill>
        <p:spPr bwMode="auto">
          <a:xfrm>
            <a:off x="7924798" y="0"/>
            <a:ext cx="4290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80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 Emmons</a:t>
            </a:r>
            <a:endParaRPr lang="en-US" sz="60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(Psychologist at University of California)</a:t>
            </a:r>
            <a:endParaRPr lang="en-US" sz="32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 Emmons, </a:t>
            </a:r>
            <a:r>
              <a:rPr lang="en-US" i="1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Thanks! How the New Science of Gratitude Can Make You Happier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York: Houghton Mifflin Co., 2007</a:t>
            </a:r>
            <a:r>
              <a:rPr lang="en-US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30.</a:t>
            </a:r>
            <a:endParaRPr lang="en-US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[Study #1: On a weekly regimen, three different groups recorded either (1) “blessings,” (2) “hassles,” or (3) “events.”]</a:t>
            </a:r>
          </a:p>
        </p:txBody>
      </p:sp>
      <p:pic>
        <p:nvPicPr>
          <p:cNvPr id="9" name="Picture 2" descr="Image result for Thanks! How the New Science of Gratitude Can Make You Happi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799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619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 Emmons</a:t>
            </a:r>
            <a:endParaRPr lang="en-US" sz="60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(Psychologist at University of California)</a:t>
            </a:r>
            <a:endParaRPr lang="en-US" sz="32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 Emmons, </a:t>
            </a:r>
            <a:r>
              <a:rPr lang="en-US" i="1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Thanks! How the New Science of Gratitude Can Make You Happier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York: Houghton Mifflin Co., 2007</a:t>
            </a:r>
            <a:r>
              <a:rPr lang="en-US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30.</a:t>
            </a:r>
            <a:endParaRPr lang="en-US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[The blessings group] were a full 25 percent happier than the other participants.</a:t>
            </a:r>
          </a:p>
        </p:txBody>
      </p:sp>
      <p:pic>
        <p:nvPicPr>
          <p:cNvPr id="9" name="Picture 2" descr="Image result for Thanks! How the New Science of Gratitude Can Make You Happi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799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294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 Emmons</a:t>
            </a:r>
            <a:endParaRPr lang="en-US" sz="60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(Psychologist at University of California)</a:t>
            </a:r>
            <a:endParaRPr lang="en-US" sz="32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 Emmons, </a:t>
            </a:r>
            <a:r>
              <a:rPr lang="en-US" i="1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Thanks! How the New Science of Gratitude Can Make You Happier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York: Houghton Mifflin Co., 2007</a:t>
            </a:r>
            <a:r>
              <a:rPr lang="en-US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31-32.</a:t>
            </a:r>
            <a:endParaRPr lang="en-US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[In another study] “Significant others rated participants in the gratitude group as actually more helpful compared to those in the other groups.”</a:t>
            </a:r>
          </a:p>
        </p:txBody>
      </p:sp>
      <p:pic>
        <p:nvPicPr>
          <p:cNvPr id="9" name="Picture 2" descr="Image result for Thanks! How the New Science of Gratitude Can Make You Happi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799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71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02" y="94525"/>
            <a:ext cx="9652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Aristotle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Stalin</a:t>
            </a:r>
            <a:endParaRPr lang="en-US" sz="6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19400" y="2032553"/>
            <a:ext cx="8456272" cy="2768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Joseph Stalin: “[</a:t>
            </a:r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Gratitude] is a </a:t>
            </a:r>
            <a:r>
              <a:rPr lang="en-US" sz="4800" b="1" i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sickness</a:t>
            </a:r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suffered by dogs</a:t>
            </a:r>
            <a:r>
              <a:rPr lang="en-US" sz="4800" b="1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463550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Nikolai Tolstoy,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Stalin’s Secret War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(1981). Cited in Susan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Ratcliffe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Oxford Treasury of Sayings and Quotations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(Oxford: Oxford University Press, 2011), 196.</a:t>
            </a:r>
          </a:p>
        </p:txBody>
      </p:sp>
    </p:spTree>
    <p:extLst>
      <p:ext uri="{BB962C8B-B14F-4D97-AF65-F5344CB8AC3E}">
        <p14:creationId xmlns:p14="http://schemas.microsoft.com/office/powerpoint/2010/main" val="20426513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 Emmons</a:t>
            </a:r>
            <a:endParaRPr lang="en-US" sz="60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(Psychologist at University of California)</a:t>
            </a:r>
            <a:endParaRPr lang="en-US" sz="32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 Emmons, </a:t>
            </a:r>
            <a:r>
              <a:rPr lang="en-US" i="1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Thanks! How the New Science of Gratitude Can Make You Happier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York: Houghton Mifflin Co., 2007</a:t>
            </a:r>
            <a:r>
              <a:rPr lang="en-US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31-32.</a:t>
            </a:r>
            <a:endParaRPr lang="en-US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(These friends were not aware of which experimental condition the participants were in).</a:t>
            </a:r>
          </a:p>
        </p:txBody>
      </p:sp>
      <p:pic>
        <p:nvPicPr>
          <p:cNvPr id="9" name="Picture 2" descr="Image result for Thanks! How the New Science of Gratitude Can Make You Happi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799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13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Alex Wood</a:t>
            </a:r>
          </a:p>
          <a:p>
            <a:pPr algn="ctr"/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of Behavioral Science at the University of </a:t>
            </a:r>
            <a:r>
              <a:rPr lang="en-US" sz="3200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Stirling</a:t>
            </a:r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Alex M. Wood (et al.), “Gratitude and well-being: A review and theoretical integration” </a:t>
            </a:r>
            <a:r>
              <a:rPr lang="en-US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Psychology Review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(2010</a:t>
            </a:r>
            <a:r>
              <a:rPr lang="en-US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761833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[Dr. Alex Wood was originally a skeptic of gratitude research, thinking it was simply New Age pseudoscience.]</a:t>
            </a:r>
          </a:p>
        </p:txBody>
      </p:sp>
      <p:pic>
        <p:nvPicPr>
          <p:cNvPr id="10" name="Picture 2" descr="Image result for Clinical Psychology 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-8352"/>
            <a:ext cx="4267202" cy="68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598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Alex Wood</a:t>
            </a:r>
          </a:p>
          <a:p>
            <a:pPr algn="ctr"/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of Behavioral Science at the University of </a:t>
            </a:r>
            <a:r>
              <a:rPr lang="en-US" sz="3200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Stirling</a:t>
            </a:r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Alex M. Wood (et al.), “Gratitude and well-being: A review and theoretical integration” </a:t>
            </a:r>
            <a:r>
              <a:rPr lang="en-US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Psychology Review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(2010</a:t>
            </a:r>
            <a:r>
              <a:rPr lang="en-US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6.</a:t>
            </a:r>
            <a:endParaRPr lang="en-US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761833"/>
            <a:ext cx="7772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studies have supported the link between gratitude and subjective well-being.</a:t>
            </a:r>
          </a:p>
        </p:txBody>
      </p:sp>
      <p:pic>
        <p:nvPicPr>
          <p:cNvPr id="10" name="Picture 2" descr="Image result for Clinical Psychology 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-8352"/>
            <a:ext cx="4267202" cy="68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06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Alex Wood</a:t>
            </a:r>
          </a:p>
          <a:p>
            <a:pPr algn="ctr"/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of Behavioral Science at the University of </a:t>
            </a:r>
            <a:r>
              <a:rPr lang="en-US" sz="3200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Stirling</a:t>
            </a:r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Alex M. Wood (et al.), “Gratitude and well-being: A review and theoretical integration” </a:t>
            </a:r>
            <a:r>
              <a:rPr lang="en-US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Psychology Review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(2010</a:t>
            </a:r>
            <a:r>
              <a:rPr lang="en-US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4-5.</a:t>
            </a:r>
            <a:endParaRPr lang="en-US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761833"/>
            <a:ext cx="7772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Thankfulness predicted signiﬁcantly lower risk of major depression, generalized anxiety disorder, phobia, nicotine dependence, alcohol dependence, and drug ‘abuse’ or dependence. </a:t>
            </a:r>
          </a:p>
        </p:txBody>
      </p:sp>
      <p:pic>
        <p:nvPicPr>
          <p:cNvPr id="10" name="Picture 2" descr="Image result for Clinical Psychology 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-8352"/>
            <a:ext cx="4267202" cy="68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550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Alex Wood</a:t>
            </a:r>
          </a:p>
          <a:p>
            <a:pPr algn="ctr"/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of Behavioral Science at the University of </a:t>
            </a:r>
            <a:r>
              <a:rPr lang="en-US" sz="3200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Stirling</a:t>
            </a:r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Alex M. Wood (et al.), “Gratitude and well-being: A review and theoretical integration” </a:t>
            </a:r>
            <a:r>
              <a:rPr lang="en-US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Psychology Review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(2010</a:t>
            </a:r>
            <a:r>
              <a:rPr lang="en-US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4-5.</a:t>
            </a:r>
            <a:endParaRPr lang="en-US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761833"/>
            <a:ext cx="7772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Additionally, thankfulness was related to a much lower risk of bulimia nervosa…</a:t>
            </a:r>
          </a:p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Increase[d] gratitude may have beneﬁts for people with PTSD.</a:t>
            </a:r>
          </a:p>
        </p:txBody>
      </p:sp>
      <p:pic>
        <p:nvPicPr>
          <p:cNvPr id="10" name="Picture 2" descr="Image result for Clinical Psychology 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-8352"/>
            <a:ext cx="4267202" cy="68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767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Jeff Huffman</a:t>
            </a:r>
          </a:p>
          <a:p>
            <a:pPr algn="ctr"/>
            <a:r>
              <a:rPr lang="en-US" sz="32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(Associate Professor of Psychiatry at Harvard Medical School)</a:t>
            </a:r>
            <a:endParaRPr lang="en-US" sz="32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Jeff C. Huffman (et al.), “Feasibility and utility of positive psychology exercises for suicidal inpatients,” </a:t>
            </a:r>
            <a:r>
              <a:rPr lang="en-US" i="1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General Hospital Psychiatry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36 (2014) 88–94.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761833"/>
            <a:ext cx="7772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[He gave the patients nine different positive psychological exercises</a:t>
            </a:r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.]</a:t>
            </a:r>
            <a:endParaRPr lang="en-US" sz="4400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best exercises </a:t>
            </a:r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were</a:t>
            </a:r>
          </a:p>
          <a:p>
            <a:pPr algn="ctr"/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writing 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“gratitude letter” and “counting [their] blessings.”</a:t>
            </a:r>
          </a:p>
        </p:txBody>
      </p:sp>
      <p:pic>
        <p:nvPicPr>
          <p:cNvPr id="9" name="Picture 2" descr="Image result for General Hospital Psychia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-8354"/>
            <a:ext cx="4305302" cy="68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373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52" y="113074"/>
            <a:ext cx="71377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on:</a:t>
            </a:r>
          </a:p>
          <a:p>
            <a:pPr marL="514350"/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Emotional health</a:t>
            </a:r>
          </a:p>
          <a:p>
            <a:pPr marL="514350"/>
            <a:r>
              <a:rPr lang="en-US" sz="6000" b="1" spc="-15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6000" b="1" spc="-15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Physical health</a:t>
            </a:r>
          </a:p>
          <a:p>
            <a:pPr marL="514350"/>
            <a:r>
              <a:rPr lang="en-US" sz="6000" b="1" spc="-15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Relational </a:t>
            </a:r>
            <a:r>
              <a:rPr lang="en-US" sz="6000" b="1" spc="-15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768450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52" y="113074"/>
            <a:ext cx="71377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on:</a:t>
            </a:r>
          </a:p>
          <a:p>
            <a:pPr marL="514350"/>
            <a:r>
              <a:rPr lang="en-US" sz="6000" b="1" spc="-15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6000" b="1" spc="-15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Emotional health</a:t>
            </a:r>
          </a:p>
          <a:p>
            <a:pPr marL="514350"/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Physical health</a:t>
            </a:r>
          </a:p>
          <a:p>
            <a:pPr marL="514350"/>
            <a:r>
              <a:rPr lang="en-US" sz="6000" b="1" spc="-15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Relational </a:t>
            </a:r>
            <a:r>
              <a:rPr lang="en-US" sz="6000" b="1" spc="-15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4570602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Wendy Mendes</a:t>
            </a:r>
            <a:endParaRPr lang="en-US" sz="6000" dirty="0" smtClean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(University of California, social and biological psychologist)</a:t>
            </a:r>
            <a:endParaRPr lang="en-US" sz="3200" dirty="0" smtClean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 given for the John Templeton Foundation’s “Greater Good Science Center” (2014), Wendy Mendes, “Effects of Measured and Manipulated Gratitude on Biomarkers of Health and Aging.”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057942"/>
            <a:ext cx="7772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a biological level, we find that people who are higher in gratitude have lower resting blood pressure.</a:t>
            </a:r>
          </a:p>
        </p:txBody>
      </p:sp>
      <p:pic>
        <p:nvPicPr>
          <p:cNvPr id="10" name="Picture 2" descr="Image result for wendy berry mende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r="6186"/>
          <a:stretch/>
        </p:blipFill>
        <p:spPr bwMode="auto">
          <a:xfrm>
            <a:off x="7924797" y="0"/>
            <a:ext cx="4261983" cy="68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207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Wendy Mendes</a:t>
            </a:r>
            <a:endParaRPr lang="en-US" sz="6000" dirty="0" smtClean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(University of California, social and biological psychologist)</a:t>
            </a:r>
            <a:endParaRPr lang="en-US" sz="3200" dirty="0" smtClean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 given for the John Templeton Foundation’s “Greater Good Science Center” (2014), Wendy Mendes, “Effects of Measured and Manipulated Gratitude on Biomarkers of Health and Aging.”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057942"/>
            <a:ext cx="7772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we expose them to a stressor, they also respond with lower blood pressure responses… </a:t>
            </a:r>
          </a:p>
        </p:txBody>
      </p:sp>
      <p:pic>
        <p:nvPicPr>
          <p:cNvPr id="10" name="Picture 2" descr="Image result for wendy berry mende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r="6186"/>
          <a:stretch/>
        </p:blipFill>
        <p:spPr bwMode="auto">
          <a:xfrm>
            <a:off x="7924797" y="0"/>
            <a:ext cx="4261983" cy="68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090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02" y="94525"/>
            <a:ext cx="9652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Aristotle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Joseph Stalin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Naturalism</a:t>
            </a:r>
            <a:endParaRPr lang="en-US" sz="6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2895600"/>
            <a:ext cx="9753600" cy="289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G.K</a:t>
            </a:r>
            <a:r>
              <a:rPr lang="en-US" sz="4800" b="1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Chesterton: “The </a:t>
            </a:r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worst moment for an atheist is when he is really thankful and has no one to thank.”</a:t>
            </a:r>
            <a:endParaRPr lang="en-US" sz="4800" b="1" spc="-15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G.K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Chesterton,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St. Francis of Assisi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74-77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259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Wendy Mendes</a:t>
            </a:r>
            <a:endParaRPr lang="en-US" sz="6000" dirty="0" smtClean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(University of California, social and biological psychologist)</a:t>
            </a:r>
            <a:endParaRPr lang="en-US" sz="3200" dirty="0" smtClean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 given for the John Templeton Foundation’s “Greater Good Science Center” (2014), Wendy Mendes, “Effects of Measured and Manipulated Gratitude on Biomarkers of Health and Aging.”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057942"/>
            <a:ext cx="7772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Higher levels of gratitude are related to higher good cholesterol and lower bad cholesterol.</a:t>
            </a:r>
          </a:p>
        </p:txBody>
      </p:sp>
      <p:pic>
        <p:nvPicPr>
          <p:cNvPr id="10" name="Picture 2" descr="Image result for wendy berry mende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r="6186"/>
          <a:stretch/>
        </p:blipFill>
        <p:spPr bwMode="auto">
          <a:xfrm>
            <a:off x="7924797" y="0"/>
            <a:ext cx="4261983" cy="68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800600" y="162292"/>
            <a:ext cx="7239000" cy="334899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Again, NOT New Age mind power, but likely related to the physiological effects of stress.</a:t>
            </a:r>
          </a:p>
          <a:p>
            <a:pPr marL="45720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Alex M. Wood (et al.), “Gratitude and well-being: A review and theoretical integration” </a:t>
            </a:r>
            <a:r>
              <a:rPr 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Clinical Psychology Review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(2010), 7.</a:t>
            </a:r>
            <a:endParaRPr lang="en-US" sz="2400" b="1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631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 Emmons</a:t>
            </a:r>
            <a:endParaRPr lang="en-US" sz="60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(Psychologist at University of California)</a:t>
            </a:r>
            <a:endParaRPr lang="en-US" sz="32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 Emmons, </a:t>
            </a:r>
            <a:r>
              <a:rPr lang="en-US" i="1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Thanks! How the New Science of Gratitude Can Make You Happier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York: Houghton Mifflin Co., 2007</a:t>
            </a:r>
            <a:r>
              <a:rPr lang="en-US" dirty="0" smtClean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67.</a:t>
            </a:r>
            <a:endParaRPr lang="en-US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People who scored high on optimism had a </a:t>
            </a:r>
            <a:r>
              <a:rPr lang="en-US" sz="44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percent lower risk of premature death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than those who scored as being more pessimistic.</a:t>
            </a:r>
          </a:p>
        </p:txBody>
      </p:sp>
      <p:pic>
        <p:nvPicPr>
          <p:cNvPr id="9" name="Picture 2" descr="Image result for Thanks! How the New Science of Gratitude Can Make You Happi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799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682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52" y="113074"/>
            <a:ext cx="71377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on:</a:t>
            </a:r>
          </a:p>
          <a:p>
            <a:pPr marL="514350"/>
            <a:r>
              <a:rPr lang="en-US" sz="6000" b="1" spc="-15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6000" b="1" spc="-15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Emotional health</a:t>
            </a:r>
          </a:p>
          <a:p>
            <a:pPr marL="514350"/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Physical health</a:t>
            </a:r>
          </a:p>
          <a:p>
            <a:pPr marL="514350"/>
            <a:r>
              <a:rPr lang="en-US" sz="6000" b="1" spc="-15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Relational </a:t>
            </a:r>
            <a:r>
              <a:rPr lang="en-US" sz="6000" b="1" spc="-15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40925428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52" y="113074"/>
            <a:ext cx="71377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on:</a:t>
            </a:r>
          </a:p>
          <a:p>
            <a:pPr marL="514350"/>
            <a:r>
              <a:rPr lang="en-US" sz="6000" b="1" spc="-15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6000" b="1" spc="-15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Emotional health</a:t>
            </a:r>
          </a:p>
          <a:p>
            <a:pPr marL="514350"/>
            <a:r>
              <a:rPr lang="en-US" sz="6000" b="1" spc="-15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6000" b="1" spc="-15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Physical health</a:t>
            </a:r>
          </a:p>
          <a:p>
            <a:pPr marL="514350"/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Relational 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306055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 </a:t>
            </a:r>
            <a:r>
              <a:rPr lang="en-US" sz="6000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Algoe</a:t>
            </a:r>
            <a:endParaRPr lang="en-US" sz="60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of Psychology at the University of North Carolina, Chapel Hill)</a:t>
            </a:r>
            <a:endParaRPr lang="en-US" sz="32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 B. </a:t>
            </a:r>
            <a:r>
              <a:rPr lang="en-US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Algoe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(et al.), “It’s the little things: Everyday gratitude as a booster shot for romantic relationships,” </a:t>
            </a:r>
            <a:r>
              <a:rPr lang="en-US" i="1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Personal Relationships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17 (2010), 228.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[Both partners answered yes or no to these two statements: (1) “I did something thoughtful for my partner” and (2) “My partner did something thoughtful for me.”]</a:t>
            </a:r>
          </a:p>
        </p:txBody>
      </p:sp>
      <p:pic>
        <p:nvPicPr>
          <p:cNvPr id="10" name="Picture 2" descr="Image result for personal relationships journa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421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 </a:t>
            </a:r>
            <a:r>
              <a:rPr lang="en-US" sz="6000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Algoe</a:t>
            </a:r>
            <a:endParaRPr lang="en-US" sz="60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of Psychology at the University of North Carolina, Chapel Hill)</a:t>
            </a:r>
            <a:endParaRPr lang="en-US" sz="32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 B. </a:t>
            </a:r>
            <a:r>
              <a:rPr lang="en-US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Algoe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(et al.), “It’s the little things: Everyday gratitude as a booster shot for romantic relationships,” </a:t>
            </a:r>
            <a:r>
              <a:rPr lang="en-US" i="1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Personal Relationships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17 (2010), 228.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[Then they rated their emotions on a scale of </a:t>
            </a:r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0-6.</a:t>
            </a:r>
          </a:p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articipants then answered 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question</a:t>
            </a:r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 our relationship was _______.” (1-9 scale).]</a:t>
            </a:r>
          </a:p>
        </p:txBody>
      </p:sp>
      <p:pic>
        <p:nvPicPr>
          <p:cNvPr id="10" name="Picture 2" descr="Image result for personal relationships journa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60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 </a:t>
            </a:r>
            <a:r>
              <a:rPr lang="en-US" sz="6000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Algoe</a:t>
            </a:r>
            <a:endParaRPr lang="en-US" sz="60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of Psychology at the University of North Carolina, Chapel Hill)</a:t>
            </a:r>
            <a:endParaRPr lang="en-US" sz="3200" dirty="0" smtClean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 B. </a:t>
            </a:r>
            <a:r>
              <a:rPr lang="en-US" dirty="0" err="1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Algoe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(et al.), “It’s the little things: Everyday gratitude as a booster shot for romantic relationships,” </a:t>
            </a:r>
            <a:r>
              <a:rPr lang="en-US" i="1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Personal Relationships</a:t>
            </a: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17 (2010), 228.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694325"/>
            <a:ext cx="7772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[When one person reported feeling more gratitude from their </a:t>
            </a:r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partner,</a:t>
            </a:r>
          </a:p>
          <a:p>
            <a:pPr algn="ctr"/>
            <a:r>
              <a:rPr lang="en-US" sz="4400" u="sng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44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partner independently felt better about the relationship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than they did the day before.]</a:t>
            </a:r>
          </a:p>
        </p:txBody>
      </p:sp>
      <p:pic>
        <p:nvPicPr>
          <p:cNvPr id="10" name="Picture 2" descr="Image result for personal relationships journa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324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sz="6000" dirty="0" err="1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Gottman</a:t>
            </a:r>
            <a:endParaRPr lang="en-US" sz="60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Emeritus of Psychology at the University of Washington)</a:t>
            </a:r>
            <a:endParaRPr lang="en-US" sz="32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Gottman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“Marital processes predictive of later dissolution: Behavior, physiology, and health,” </a:t>
            </a:r>
            <a:r>
              <a:rPr lang="en-US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Journal of Personality and Social Psychology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Vol 63 (2), Aug 1992, 221-233.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990433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400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Gottman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performed a study of 73 married couples where he quantified positive versus negative interactions between couples.]</a:t>
            </a:r>
          </a:p>
        </p:txBody>
      </p:sp>
      <p:pic>
        <p:nvPicPr>
          <p:cNvPr id="9" name="Picture 2" descr="Image result for Journal of Personality and Social Psych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8" y="0"/>
            <a:ext cx="43434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869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sz="6000" dirty="0" err="1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Gottman</a:t>
            </a:r>
            <a:endParaRPr lang="en-US" sz="60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Emeritus of Psychology at the University of Washington)</a:t>
            </a:r>
            <a:endParaRPr lang="en-US" sz="32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Gottman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“Marital processes predictive of later dissolution: Behavior, physiology, and health,” </a:t>
            </a:r>
            <a:r>
              <a:rPr lang="en-US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Journal of Personality and Social Psychology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Vol 63 (2), Aug 1992, 221-233.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990433"/>
            <a:ext cx="7772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[Contemptuous expression 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0.4)</a:t>
            </a:r>
          </a:p>
          <a:p>
            <a:pPr algn="ctr"/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Whining 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(-1.0</a:t>
            </a:r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en-US" sz="4400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disgust (-3.0</a:t>
            </a:r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)]</a:t>
            </a:r>
            <a:endParaRPr lang="en-US" sz="4400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Image result for Journal of Personality and Social Psych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8" y="0"/>
            <a:ext cx="43434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789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sz="6000" dirty="0" err="1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Gottman</a:t>
            </a:r>
            <a:endParaRPr lang="en-US" sz="60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Emeritus of Psychology at the University of Washington)</a:t>
            </a:r>
            <a:endParaRPr lang="en-US" sz="32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Gottman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“Marital processes predictive of later dissolution: Behavior, physiology, and health,” </a:t>
            </a:r>
            <a:r>
              <a:rPr lang="en-US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Journal of Personality and Social Psychology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Vol 63 (2), Aug 1992, 221-233.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990433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[After filming the couples having conflict, he was able to </a:t>
            </a:r>
            <a:r>
              <a:rPr lang="en-US" sz="4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</a:t>
            </a:r>
          </a:p>
          <a:p>
            <a:pPr algn="ctr"/>
            <a:r>
              <a:rPr lang="en-US" sz="4400" u="sng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44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94% accuracy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whether they would stay married or get divorced.]</a:t>
            </a:r>
          </a:p>
        </p:txBody>
      </p:sp>
      <p:pic>
        <p:nvPicPr>
          <p:cNvPr id="9" name="Picture 2" descr="Image result for Journal of Personality and Social Psych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8" y="0"/>
            <a:ext cx="43434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733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02" y="94525"/>
            <a:ext cx="9652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Aristotle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Joseph Stalin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Naturalism</a:t>
            </a:r>
            <a:endParaRPr lang="en-US" sz="6000" b="1" spc="-15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Age </a:t>
            </a:r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thought</a:t>
            </a:r>
            <a:endParaRPr lang="en-US" sz="6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the secret mov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96" y="0"/>
            <a:ext cx="4813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3400" y="3886200"/>
            <a:ext cx="10972800" cy="2438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Biblical gratitude is not </a:t>
            </a:r>
            <a:r>
              <a:rPr lang="en-US" sz="4800" b="1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“mind </a:t>
            </a:r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power.”</a:t>
            </a:r>
          </a:p>
          <a:p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beliefs have </a:t>
            </a:r>
            <a:r>
              <a:rPr lang="en-US" sz="4800" b="1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sz="4800" b="1" i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us, but </a:t>
            </a:r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do not affect the external world </a:t>
            </a:r>
            <a:r>
              <a:rPr lang="en-US" sz="4800" b="1" i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en-US" sz="48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us!</a:t>
            </a:r>
          </a:p>
        </p:txBody>
      </p:sp>
    </p:spTree>
    <p:extLst>
      <p:ext uri="{BB962C8B-B14F-4D97-AF65-F5344CB8AC3E}">
        <p14:creationId xmlns:p14="http://schemas.microsoft.com/office/powerpoint/2010/main" val="405522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sz="6000" dirty="0" err="1" smtClean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Gottman</a:t>
            </a:r>
            <a:endParaRPr lang="en-US" sz="60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(Professor Emeritus of Psychology at the University of Washington)</a:t>
            </a:r>
            <a:endParaRPr lang="en-US" sz="3200" dirty="0" smtClean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Gottman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“Marital processes predictive of later dissolution: Behavior, physiology, and health,” </a:t>
            </a:r>
            <a:r>
              <a:rPr lang="en-US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Journal of Personality and Social Psychology</a:t>
            </a:r>
            <a:r>
              <a:rPr lang="en-US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Vol 63 (2), Aug 1992, 221-233.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990433"/>
            <a:ext cx="7772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[His </a:t>
            </a:r>
            <a:r>
              <a:rPr lang="en-US" sz="48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famous “5:1 ratio” 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that couples need five positive interactions for</a:t>
            </a:r>
          </a:p>
          <a:p>
            <a:pPr algn="ctr"/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 one negative </a:t>
            </a:r>
            <a:r>
              <a:rPr lang="en-US" sz="48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interaction.]</a:t>
            </a:r>
            <a:endParaRPr lang="en-US" sz="4800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Image result for Journal of Personality and Social Psych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8" y="0"/>
            <a:ext cx="43434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03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52" y="113074"/>
            <a:ext cx="71377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on:</a:t>
            </a:r>
          </a:p>
          <a:p>
            <a:pPr marL="514350"/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Emotional health</a:t>
            </a:r>
          </a:p>
          <a:p>
            <a:pPr marL="514350"/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Physical health</a:t>
            </a:r>
          </a:p>
          <a:p>
            <a:pPr marL="514350"/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Relational 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834286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252" y="113074"/>
            <a:ext cx="1193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role—not God’s role</a:t>
            </a:r>
            <a:r>
              <a:rPr lang="en-US" sz="4800" b="1" spc="-15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spc="-15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252" y="113074"/>
            <a:ext cx="11938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role—not God’s role.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Requires thoughtful reflection</a:t>
            </a:r>
            <a:r>
              <a:rPr lang="en-US" sz="4800" b="1" spc="-15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spc="-15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92052" y="1688926"/>
            <a:ext cx="9136693" cy="3044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spc="-15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“recognize” is to </a:t>
            </a:r>
            <a:r>
              <a:rPr lang="en-US" sz="5400" b="1" i="1" spc="-150" dirty="0" smtClean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5400" b="1" spc="-150" dirty="0" smtClean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-cognize</a:t>
            </a:r>
            <a:endParaRPr lang="en-US" sz="5400" b="1" spc="-150" dirty="0">
              <a:solidFill>
                <a:srgbClr val="4BACC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/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(Ps. 103:2) “Let all that I am praise the Lord; may I never forget the good things he does for me.”</a:t>
            </a:r>
            <a:endParaRPr 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146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252" y="113074"/>
            <a:ext cx="11938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role—not God’s role.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Requires thoughtful reflection.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Avoid platitudes and clichés</a:t>
            </a:r>
            <a:r>
              <a:rPr lang="en-US" sz="4800" b="1" spc="-15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spc="-15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86200" y="2438400"/>
            <a:ext cx="7942545" cy="191371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the question, “</a:t>
            </a:r>
            <a:r>
              <a:rPr lang="en-US" sz="5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am I thankful for </a:t>
            </a:r>
            <a:r>
              <a:rPr lang="en-US" sz="5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5400" b="1" i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today?</a:t>
            </a:r>
            <a:r>
              <a:rPr lang="en-US" sz="5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13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252" y="113074"/>
            <a:ext cx="11938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role—not God’s role.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Requires thoughtful reflection.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Avoid platitudes and clichés.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Imagine if various gifts were taken away</a:t>
            </a:r>
            <a:r>
              <a:rPr lang="en-US" sz="4800" b="1" spc="-15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spc="-15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57600" y="1141956"/>
            <a:ext cx="8383044" cy="56398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spc="-15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Imagine if…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thought you might go to hell if you died tomorrow.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could never read the Bible for the rest of your life.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had never met any of your close Christian friends.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of your loved ones was gone…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03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252" y="113074"/>
            <a:ext cx="119383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role—not God’s role.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Requires thoughtful reflection.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Avoid platitudes and clichés.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Imagine if various gifts were taken away.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Focus on </a:t>
            </a:r>
            <a:r>
              <a:rPr lang="en-US" sz="4800" b="1" i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expressing</a:t>
            </a:r>
            <a:r>
              <a:rPr lang="en-US" sz="48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gratitude, rather than just </a:t>
            </a:r>
            <a:r>
              <a:rPr lang="en-US" sz="4800" b="1" i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feeling</a:t>
            </a:r>
            <a:r>
              <a:rPr lang="en-US" sz="48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40062707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C.S</a:t>
            </a:r>
            <a:r>
              <a:rPr lang="en-US" sz="600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Lewis</a:t>
            </a:r>
            <a:endParaRPr lang="en-US" sz="6000" dirty="0" smtClean="0">
              <a:solidFill>
                <a:srgbClr val="4BACC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(Christian academic, author, apologist)</a:t>
            </a:r>
            <a:endParaRPr lang="en-US" sz="3200" dirty="0" smtClean="0">
              <a:solidFill>
                <a:srgbClr val="4BACC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4BACC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C.S</a:t>
            </a:r>
            <a:r>
              <a:rPr lang="en-US" sz="200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Lewis, </a:t>
            </a:r>
            <a:r>
              <a:rPr lang="en-US" sz="2000" i="1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Reflections on the Psalms</a:t>
            </a:r>
            <a:r>
              <a:rPr lang="en-US" sz="200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York: Harvest Book; Houghton Mifflin, 1958), 95.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362200"/>
            <a:ext cx="7772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think we delight to praise what we enjoy because the praise not merely </a:t>
            </a:r>
            <a:r>
              <a:rPr lang="en-US" sz="4800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expresses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en-US" sz="4800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completes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enjoyment…</a:t>
            </a:r>
          </a:p>
        </p:txBody>
      </p:sp>
      <p:pic>
        <p:nvPicPr>
          <p:cNvPr id="9" name="Picture 2" descr="Image result for Reflections on the Psalm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-7716"/>
            <a:ext cx="4284923" cy="68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192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C.S</a:t>
            </a:r>
            <a:r>
              <a:rPr lang="en-US" sz="600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Lewis</a:t>
            </a:r>
            <a:endParaRPr lang="en-US" sz="6000" dirty="0" smtClean="0">
              <a:solidFill>
                <a:srgbClr val="4BACC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(Christian academic, author, apologist)</a:t>
            </a:r>
            <a:endParaRPr lang="en-US" sz="3200" dirty="0" smtClean="0">
              <a:solidFill>
                <a:srgbClr val="4BACC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4BACC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C.S</a:t>
            </a:r>
            <a:r>
              <a:rPr lang="en-US" sz="200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Lewis, </a:t>
            </a:r>
            <a:r>
              <a:rPr lang="en-US" sz="2000" i="1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Reflections on the Psalms</a:t>
            </a:r>
            <a:r>
              <a:rPr lang="en-US" sz="200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York: Harvest Book; Houghton Mifflin, 1958), 95.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362200"/>
            <a:ext cx="7772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not out of compliment that lovers keep on telling one another how beautiful they </a:t>
            </a:r>
            <a:r>
              <a:rPr lang="en-US" sz="48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are;</a:t>
            </a:r>
          </a:p>
          <a:p>
            <a:pPr algn="ctr"/>
            <a:r>
              <a:rPr lang="en-US" sz="48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delight is incomplete till it is expressed.</a:t>
            </a:r>
          </a:p>
        </p:txBody>
      </p:sp>
      <p:pic>
        <p:nvPicPr>
          <p:cNvPr id="9" name="Picture 2" descr="Image result for Reflections on the Psalm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-7716"/>
            <a:ext cx="4284923" cy="68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464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77" y="66776"/>
            <a:ext cx="119383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areas to explore: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how God made me</a:t>
            </a:r>
            <a:r>
              <a:rPr lang="en-US" sz="4400" b="1" spc="-15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spc="-15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19600" y="1759547"/>
            <a:ext cx="5334000" cy="150510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Psalms 139:14</a:t>
            </a:r>
          </a:p>
          <a:p>
            <a:pPr algn="ctr"/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12:9-10</a:t>
            </a:r>
            <a:endParaRPr lang="en-US" sz="24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141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02" y="94525"/>
            <a:ext cx="96523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Aristotle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Joseph Stalin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Naturalism</a:t>
            </a:r>
            <a:endParaRPr lang="en-US" sz="6000" b="1" spc="-15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Age thought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Legalistic religious </a:t>
            </a:r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systems</a:t>
            </a:r>
            <a:endParaRPr lang="en-US" sz="6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86200" y="76200"/>
            <a:ext cx="7543800" cy="5105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18:11-12</a:t>
            </a:r>
            <a:r>
              <a:rPr lang="en-US" sz="4400" b="1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“</a:t>
            </a:r>
            <a:r>
              <a:rPr lang="en-US" sz="44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Pharisee [said], ‘God, I thank </a:t>
            </a:r>
            <a:r>
              <a:rPr lang="en-US" sz="4400" b="1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  <a:p>
            <a:r>
              <a:rPr lang="en-US" sz="4400" b="1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4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not like other people:</a:t>
            </a:r>
          </a:p>
          <a:p>
            <a:r>
              <a:rPr lang="en-US" sz="4400" b="1" spc="-1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swindlers, unjust, adulterers, or even like this tax collector. I fast twice a week; I pay tithes of all that I </a:t>
            </a:r>
            <a:r>
              <a:rPr lang="en-US" sz="4400" b="1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get.’”</a:t>
            </a:r>
            <a:endParaRPr lang="en-US" sz="4400" b="1" spc="-15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04300" y="914400"/>
            <a:ext cx="533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082250" y="1588630"/>
            <a:ext cx="533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515600" y="2937075"/>
            <a:ext cx="533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046801" y="3594900"/>
            <a:ext cx="533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71550" y="4288428"/>
            <a:ext cx="533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19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77" y="66776"/>
            <a:ext cx="119383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areas to explore: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how God made me.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growth</a:t>
            </a:r>
            <a:r>
              <a:rPr lang="en-US" sz="4400" b="1" spc="-15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spc="-15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43600" y="2436656"/>
            <a:ext cx="4800600" cy="203850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Thessalonians 4:3</a:t>
            </a:r>
          </a:p>
          <a:p>
            <a:pPr algn="ctr"/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 1:6</a:t>
            </a:r>
          </a:p>
          <a:p>
            <a:pPr algn="ctr"/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7:24-25</a:t>
            </a:r>
          </a:p>
        </p:txBody>
      </p:sp>
    </p:spTree>
    <p:extLst>
      <p:ext uri="{BB962C8B-B14F-4D97-AF65-F5344CB8AC3E}">
        <p14:creationId xmlns:p14="http://schemas.microsoft.com/office/powerpoint/2010/main" val="3136370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77" y="66776"/>
            <a:ext cx="11938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areas to explore: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how God made me.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growth.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service</a:t>
            </a:r>
            <a:r>
              <a:rPr lang="en-US" sz="4400" b="1" spc="-15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spc="-15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48400" y="3113764"/>
            <a:ext cx="5029200" cy="26687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2:14</a:t>
            </a:r>
          </a:p>
          <a:p>
            <a:pPr algn="ctr"/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15:58</a:t>
            </a: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Galatians 6:9</a:t>
            </a:r>
          </a:p>
          <a:p>
            <a:pPr algn="ctr"/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16:18</a:t>
            </a:r>
          </a:p>
        </p:txBody>
      </p:sp>
    </p:spTree>
    <p:extLst>
      <p:ext uri="{BB962C8B-B14F-4D97-AF65-F5344CB8AC3E}">
        <p14:creationId xmlns:p14="http://schemas.microsoft.com/office/powerpoint/2010/main" val="4428070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77" y="66776"/>
            <a:ext cx="119383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areas to explore: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how God made me.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growth.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service.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those under our spiritual care</a:t>
            </a:r>
            <a:r>
              <a:rPr lang="en-US" sz="4400" b="1" spc="-15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spc="-15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29651" y="304800"/>
            <a:ext cx="8751424" cy="6324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spc="-15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Paul gave thanks for the churches in: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 (Rom. 1:8).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Asia Minor (Eph. 1:16).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 (Phil. 1:3).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Colossae (Col. 1:3).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Corinth (1 Cor. 1:4).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Thessalonica (1 Thess. 1:2).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Gentile churches (Rom. 16:4). </a:t>
            </a:r>
          </a:p>
        </p:txBody>
      </p:sp>
    </p:spTree>
    <p:extLst>
      <p:ext uri="{BB962C8B-B14F-4D97-AF65-F5344CB8AC3E}">
        <p14:creationId xmlns:p14="http://schemas.microsoft.com/office/powerpoint/2010/main" val="34234845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77" y="66776"/>
            <a:ext cx="119383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areas to explore: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how God made me.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growth.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service.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those under our spiritual care.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privilege of serving God</a:t>
            </a:r>
            <a:r>
              <a:rPr lang="en-US" sz="4400" b="1" spc="-15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spc="-15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34200" y="2133600"/>
            <a:ext cx="4572000" cy="153443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Timothy 1:12-13</a:t>
            </a:r>
            <a:b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4:1</a:t>
            </a:r>
          </a:p>
        </p:txBody>
      </p:sp>
    </p:spTree>
    <p:extLst>
      <p:ext uri="{BB962C8B-B14F-4D97-AF65-F5344CB8AC3E}">
        <p14:creationId xmlns:p14="http://schemas.microsoft.com/office/powerpoint/2010/main" val="405913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77" y="66776"/>
            <a:ext cx="119383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areas to explore: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how God made me.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growth.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service.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those under our spiritual care.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privilege of serving God.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Marriage, kids, work.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6900" y="117675"/>
            <a:ext cx="11049000" cy="361612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“[God] Himself is kind to ungrateful and evil men” (Lk. 6:35).</a:t>
            </a:r>
          </a:p>
          <a:p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“She knows how I feel.”</a:t>
            </a:r>
          </a:p>
          <a:p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is the last time I told her how much I appreciate her love, sacrifice, and hard work?”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1999" y="4414641"/>
            <a:ext cx="2380525" cy="73044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752600"/>
            <a:ext cx="5257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95400" y="1752600"/>
            <a:ext cx="5257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968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77" y="66776"/>
            <a:ext cx="119383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areas to explore: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how God made me.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growth.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service.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those under our spiritual care.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privilege of serving God.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Marriage, kids, work.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6900" y="117675"/>
            <a:ext cx="11049000" cy="361612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mere etiquette.</a:t>
            </a:r>
          </a:p>
          <a:p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“Three things” every night.</a:t>
            </a:r>
          </a:p>
          <a:p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sit around the </a:t>
            </a:r>
            <a:r>
              <a:rPr lang="en-US" sz="4400" b="1" spc="-15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dinner </a:t>
            </a:r>
            <a:r>
              <a:rPr lang="en-US" sz="4400" b="1" spc="-15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table…</a:t>
            </a:r>
          </a:p>
          <a:p>
            <a:r>
              <a:rPr lang="en-US" sz="4400" b="1" spc="-15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…do 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spend most of our time complaining about serving God</a:t>
            </a: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4201" y="4393421"/>
            <a:ext cx="1219200" cy="73044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236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77" y="66776"/>
            <a:ext cx="119383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areas to explore: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how God made me.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growth.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God’s power in spiritual service.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those under our spiritual care.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7A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privilege of serving God.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Marriage, kids, work.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6900" y="117675"/>
            <a:ext cx="11049000" cy="361612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Current job 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the lowest on the </a:t>
            </a: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list, and work 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the least likely place </a:t>
            </a: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give thanks.</a:t>
            </a:r>
            <a:endParaRPr 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However, people desired to be thanked more often at work!</a:t>
            </a:r>
          </a:p>
          <a:p>
            <a:pPr marL="463550"/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Gratitude Study for the John Templeton Foundation: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Emiliana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R. Simon-Thomas &amp; Jeremy Adam Smith, “How Grateful are Americans?” </a:t>
            </a: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Greater Good Magazine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(January 10, 2013),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97100" y="4393421"/>
            <a:ext cx="1494100" cy="73044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6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74887"/>
            <a:ext cx="10287000" cy="507831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54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major problem isn’t that God has held back </a:t>
            </a:r>
            <a:r>
              <a:rPr lang="en-US" sz="5400" b="1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blessing </a:t>
            </a:r>
            <a:r>
              <a:rPr lang="en-US" sz="54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us…</a:t>
            </a:r>
          </a:p>
          <a:p>
            <a:pPr marL="566738"/>
            <a:r>
              <a:rPr lang="en-US" sz="54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that we </a:t>
            </a:r>
            <a:r>
              <a:rPr lang="en-US" sz="5400" b="1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don’t </a:t>
            </a:r>
            <a:r>
              <a:rPr lang="en-US" sz="54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recognize it!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54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another blessing from God really change an ungrateful attitude in our hearts?</a:t>
            </a:r>
          </a:p>
        </p:txBody>
      </p:sp>
    </p:spTree>
    <p:extLst>
      <p:ext uri="{BB962C8B-B14F-4D97-AF65-F5344CB8AC3E}">
        <p14:creationId xmlns:p14="http://schemas.microsoft.com/office/powerpoint/2010/main" val="35358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02" y="94525"/>
            <a:ext cx="96523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Aristotle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Joseph Stalin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 smtClean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Naturalism</a:t>
            </a:r>
            <a:endParaRPr lang="en-US" sz="6000" b="1" spc="-150" dirty="0">
              <a:solidFill>
                <a:srgbClr val="4F81B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Age thought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Legalistic religious </a:t>
            </a:r>
            <a:r>
              <a:rPr lang="en-US" sz="6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systems</a:t>
            </a:r>
            <a:endParaRPr lang="en-US" sz="6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86200" y="76200"/>
            <a:ext cx="7543800" cy="5105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pc="-15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18:11-12</a:t>
            </a:r>
            <a:r>
              <a:rPr lang="en-US" sz="4400" b="1" spc="-15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“</a:t>
            </a:r>
            <a:r>
              <a:rPr lang="en-US" sz="4400" b="1" spc="-15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Pharisee [said], ‘God, I thank </a:t>
            </a:r>
            <a:r>
              <a:rPr lang="en-US" sz="4400" b="1" spc="-15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  <a:p>
            <a:r>
              <a:rPr lang="en-US" sz="4400" b="1" spc="-15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400" b="1" spc="-15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not like other people:</a:t>
            </a:r>
          </a:p>
          <a:p>
            <a:r>
              <a:rPr lang="en-US" sz="4400" b="1" spc="-15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swindlers, unjust, adulterers, or even like this tax collector. I fast twice a week; I pay tithes of all that I </a:t>
            </a:r>
            <a:r>
              <a:rPr lang="en-US" sz="4400" b="1" spc="-15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get.’”</a:t>
            </a:r>
            <a:endParaRPr lang="en-US" sz="4400" b="1" spc="-15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914400"/>
            <a:ext cx="533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082250" y="1588630"/>
            <a:ext cx="533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515600" y="2937075"/>
            <a:ext cx="533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046801" y="3594900"/>
            <a:ext cx="533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71550" y="4288428"/>
            <a:ext cx="533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Bart Simpson Pray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889" y="1754053"/>
            <a:ext cx="66548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50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02" y="94525"/>
            <a:ext cx="96523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rgbClr val="7A9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Aristotle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rgbClr val="7A9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Joseph Stalin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 smtClean="0">
                <a:solidFill>
                  <a:srgbClr val="7A9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Naturalism</a:t>
            </a:r>
            <a:endParaRPr lang="en-US" sz="6000" b="1" spc="-150" dirty="0">
              <a:solidFill>
                <a:srgbClr val="7A9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rgbClr val="7A9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Age thought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srgbClr val="7A9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Legalistic religious systems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Biblical gratitude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159150"/>
            <a:ext cx="11049000" cy="457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Grounded in God’s love for us who are unrighteous, rather than in self-righteousness.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“Gratitude” (Latin </a:t>
            </a:r>
            <a:r>
              <a:rPr lang="en-US" sz="4800" b="1" i="1" spc="-15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gratia</a:t>
            </a:r>
            <a:r>
              <a:rPr lang="en-US" sz="4800" b="1" spc="-15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which means “grace, graciousness, or gratefulness.”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spc="-15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“Thanksgiving” (Greek </a:t>
            </a:r>
            <a:r>
              <a:rPr lang="en-US" sz="4800" b="1" i="1" spc="-150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eucharistos</a:t>
            </a:r>
            <a:r>
              <a:rPr lang="en-US" sz="4800" b="1" spc="-15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95600" y="3931929"/>
            <a:ext cx="9067800" cy="229275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does God command us to give thanks</a:t>
            </a:r>
            <a:r>
              <a:rPr lang="en-US" sz="66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934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52" y="113074"/>
            <a:ext cx="69853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(Rom. 1:21</a:t>
            </a:r>
            <a:r>
              <a:rPr lang="en-US" sz="4000" b="1" spc="-15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Even </a:t>
            </a:r>
            <a:r>
              <a:rPr lang="en-US" sz="40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though they knew </a:t>
            </a:r>
            <a:r>
              <a:rPr lang="en-US" sz="4000" b="1" spc="-15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God, they </a:t>
            </a:r>
            <a:r>
              <a:rPr lang="en-US" sz="40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did not honor Him as </a:t>
            </a:r>
            <a:r>
              <a:rPr lang="en-US" sz="4000" b="1" spc="-15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</a:t>
            </a:r>
          </a:p>
          <a:p>
            <a:r>
              <a:rPr lang="en-US" sz="4000" b="1" u="sng" spc="-15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4000" b="1" u="sng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give </a:t>
            </a:r>
            <a:r>
              <a:rPr lang="en-US" sz="4000" b="1" u="sng" spc="-15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thanks,</a:t>
            </a:r>
          </a:p>
          <a:p>
            <a:r>
              <a:rPr lang="en-US" sz="4000" b="1" spc="-15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40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became futile in their speculations, and </a:t>
            </a:r>
            <a:r>
              <a:rPr lang="en-US" sz="4000" b="1" u="sng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foolish heart was </a:t>
            </a:r>
            <a:r>
              <a:rPr lang="en-US" sz="4000" b="1" u="sng" spc="-15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darkened</a:t>
            </a:r>
            <a:r>
              <a:rPr lang="en-US" sz="4000" b="1" u="sng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726" y="5028156"/>
            <a:ext cx="8890348" cy="1744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-15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I feel dull and lifeless when it comes to spiritual things?</a:t>
            </a:r>
            <a:endParaRPr lang="en-US" sz="4800" b="1" spc="-15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10868</TotalTime>
  <Words>3527</Words>
  <Application>Microsoft Office PowerPoint</Application>
  <PresentationFormat>Widescreen</PresentationFormat>
  <Paragraphs>421</Paragraphs>
  <Slides>67</Slides>
  <Notes>67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Times New Roman</vt:lpstr>
      <vt:lpstr>Wingdings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Franklin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Rochford</dc:creator>
  <cp:lastModifiedBy>McguireD</cp:lastModifiedBy>
  <cp:revision>1398</cp:revision>
  <dcterms:created xsi:type="dcterms:W3CDTF">2011-02-16T23:43:02Z</dcterms:created>
  <dcterms:modified xsi:type="dcterms:W3CDTF">2019-07-15T18:23:56Z</dcterms:modified>
</cp:coreProperties>
</file>