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sldIdLst>
    <p:sldId id="1273" r:id="rId2"/>
    <p:sldId id="7470" r:id="rId3"/>
    <p:sldId id="7322" r:id="rId4"/>
    <p:sldId id="7432" r:id="rId5"/>
    <p:sldId id="7471" r:id="rId6"/>
    <p:sldId id="7433" r:id="rId7"/>
    <p:sldId id="7434" r:id="rId8"/>
    <p:sldId id="7435" r:id="rId9"/>
    <p:sldId id="7436" r:id="rId10"/>
    <p:sldId id="7438" r:id="rId11"/>
    <p:sldId id="7439" r:id="rId12"/>
    <p:sldId id="7440" r:id="rId13"/>
    <p:sldId id="7441" r:id="rId14"/>
    <p:sldId id="7442" r:id="rId15"/>
    <p:sldId id="7445" r:id="rId16"/>
    <p:sldId id="7446" r:id="rId17"/>
    <p:sldId id="7447" r:id="rId18"/>
    <p:sldId id="7448" r:id="rId19"/>
    <p:sldId id="7449" r:id="rId20"/>
    <p:sldId id="7450" r:id="rId21"/>
    <p:sldId id="7451" r:id="rId22"/>
    <p:sldId id="7452" r:id="rId23"/>
    <p:sldId id="7453" r:id="rId24"/>
    <p:sldId id="7454" r:id="rId25"/>
    <p:sldId id="7455" r:id="rId26"/>
    <p:sldId id="7456" r:id="rId27"/>
    <p:sldId id="7457" r:id="rId28"/>
    <p:sldId id="7458" r:id="rId29"/>
    <p:sldId id="7459" r:id="rId30"/>
    <p:sldId id="7460" r:id="rId31"/>
    <p:sldId id="7461" r:id="rId32"/>
    <p:sldId id="7462" r:id="rId33"/>
    <p:sldId id="7463" r:id="rId34"/>
    <p:sldId id="7464" r:id="rId35"/>
    <p:sldId id="7465" r:id="rId36"/>
    <p:sldId id="7466" r:id="rId37"/>
    <p:sldId id="7468" r:id="rId38"/>
    <p:sldId id="7469" r:id="rId39"/>
    <p:sldId id="7467" r:id="rId40"/>
    <p:sldId id="7472" r:id="rId41"/>
    <p:sldId id="7398" r:id="rId42"/>
    <p:sldId id="6665" r:id="rId43"/>
  </p:sldIdLst>
  <p:sldSz cx="10160000" cy="5715000"/>
  <p:notesSz cx="6858000" cy="91440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85400"/>
    <a:srgbClr val="B85C00"/>
    <a:srgbClr val="C06000"/>
    <a:srgbClr val="005AB4"/>
    <a:srgbClr val="4D4D4D"/>
    <a:srgbClr val="595959"/>
    <a:srgbClr val="000064"/>
    <a:srgbClr val="640000"/>
    <a:srgbClr val="006400"/>
    <a:srgbClr val="007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6497B-E25C-4191-894B-DCFA0E7D0347}" v="7" dt="2018-09-28T14:28:15.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9" autoAdjust="0"/>
    <p:restoredTop sz="90476" autoAdjust="0"/>
  </p:normalViewPr>
  <p:slideViewPr>
    <p:cSldViewPr>
      <p:cViewPr>
        <p:scale>
          <a:sx n="40" d="100"/>
          <a:sy n="40" d="100"/>
        </p:scale>
        <p:origin x="-1596" y="-654"/>
      </p:cViewPr>
      <p:guideLst>
        <p:guide orient="horz" pos="1800"/>
        <p:guide pos="3200"/>
      </p:guideLst>
    </p:cSldViewPr>
  </p:slideViewPr>
  <p:outlineViewPr>
    <p:cViewPr>
      <p:scale>
        <a:sx n="33" d="100"/>
        <a:sy n="33" d="100"/>
      </p:scale>
      <p:origin x="48" y="3216"/>
    </p:cViewPr>
  </p:outlineViewPr>
  <p:notesTextViewPr>
    <p:cViewPr>
      <p:scale>
        <a:sx n="80" d="100"/>
        <a:sy n="80" d="100"/>
      </p:scale>
      <p:origin x="0" y="0"/>
    </p:cViewPr>
  </p:notesTextViewPr>
  <p:sorterViewPr>
    <p:cViewPr>
      <p:scale>
        <a:sx n="66" d="100"/>
        <a:sy n="66" d="100"/>
      </p:scale>
      <p:origin x="0" y="0"/>
    </p:cViewPr>
  </p:sorterViewPr>
  <p:notesViewPr>
    <p:cSldViewPr>
      <p:cViewPr varScale="1">
        <p:scale>
          <a:sx n="64" d="100"/>
          <a:sy n="64" d="100"/>
        </p:scale>
        <p:origin x="-285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p:spPr>
      </p:sp>
      <p:sp>
        <p:nvSpPr>
          <p:cNvPr id="6553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10</a:t>
            </a:fld>
            <a:endParaRPr lang="en-US">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14</a:t>
            </a:fld>
            <a:endParaRPr lang="en-US">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27</a:t>
            </a:fld>
            <a:endParaRPr lang="en-US">
              <a:latin typeface="Times New Roman" pitchFamily="18"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28</a:t>
            </a:fld>
            <a:endParaRPr lang="en-US">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29</a:t>
            </a:fld>
            <a:endParaRPr lang="en-US">
              <a:latin typeface="Times New Roman" pitchFamily="18"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30</a:t>
            </a:fld>
            <a:endParaRPr lang="en-US">
              <a:latin typeface="Times New Roman" pitchFamily="18"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34</a:t>
            </a:fld>
            <a:endParaRPr lang="en-US">
              <a:latin typeface="Times New Roman" pitchFamily="18"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35</a:t>
            </a:fld>
            <a:endParaRPr lang="en-US">
              <a:latin typeface="Times New Roman" pitchFamily="18"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40</a:t>
            </a:fld>
            <a:endParaRPr lang="en-US">
              <a:latin typeface="Times New Roman" pitchFamily="18"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41</a:t>
            </a:fld>
            <a:endParaRPr lang="en-US">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a:t>
            </a:fld>
            <a:endParaRPr lang="en-US">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EBB6113-3CB8-4FE6-8F99-971F181A6A24}" type="slidenum">
              <a:rPr lang="en-US" smtClean="0">
                <a:latin typeface="Times New Roman" pitchFamily="18" charset="0"/>
                <a:ea typeface="ＭＳ Ｐゴシック" pitchFamily="34" charset="-128"/>
              </a:rPr>
              <a:pPr>
                <a:defRPr/>
              </a:pPr>
              <a:t>42</a:t>
            </a:fld>
            <a:endParaRPr lang="en-US">
              <a:latin typeface="Times New Roman" pitchFamily="18" charset="0"/>
              <a:ea typeface="ＭＳ Ｐゴシック" pitchFamily="34" charset="-128"/>
            </a:endParaRPr>
          </a:p>
        </p:txBody>
      </p:sp>
      <p:sp>
        <p:nvSpPr>
          <p:cNvPr id="120835" name="Rectangle 2"/>
          <p:cNvSpPr>
            <a:spLocks noGrp="1" noRot="1" noChangeAspect="1" noChangeArrowheads="1" noTextEdit="1"/>
          </p:cNvSpPr>
          <p:nvPr>
            <p:ph type="sldImg"/>
          </p:nvPr>
        </p:nvSpPr>
        <p:spPr>
          <a:xfrm>
            <a:off x="381000" y="685800"/>
            <a:ext cx="6096000" cy="3429000"/>
          </a:xfrm>
          <a:ln/>
        </p:spPr>
      </p:sp>
      <p:sp>
        <p:nvSpPr>
          <p:cNvPr id="120836" name="Rectangle 3"/>
          <p:cNvSpPr>
            <a:spLocks noGrp="1" noChangeArrowheads="1"/>
          </p:cNvSpPr>
          <p:nvPr>
            <p:ph type="body" idx="1"/>
          </p:nvPr>
        </p:nvSpPr>
        <p:spPr>
          <a:noFill/>
          <a:ln/>
        </p:spPr>
        <p:txBody>
          <a:bodyPr/>
          <a:lstStyle/>
          <a:p>
            <a:endParaRPr lang="en-US">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a:t>
            </a:fld>
            <a:endParaRPr lang="en-US">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a:t>
            </a:fld>
            <a:endParaRPr lang="en-US">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a:t>
            </a:fld>
            <a:endParaRPr lang="en-US">
              <a:latin typeface="Times New Roman"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a:t>
            </a:fld>
            <a:endParaRPr lang="en-US">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7</a:t>
            </a:fld>
            <a:endParaRPr lang="en-US" dirty="0"/>
          </a:p>
        </p:txBody>
      </p:sp>
    </p:spTree>
    <p:extLst>
      <p:ext uri="{BB962C8B-B14F-4D97-AF65-F5344CB8AC3E}">
        <p14:creationId xmlns="" xmlns:p14="http://schemas.microsoft.com/office/powerpoint/2010/main" val="174271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8</a:t>
            </a:fld>
            <a:endParaRPr lang="en-US" dirty="0"/>
          </a:p>
        </p:txBody>
      </p:sp>
    </p:spTree>
    <p:extLst>
      <p:ext uri="{BB962C8B-B14F-4D97-AF65-F5344CB8AC3E}">
        <p14:creationId xmlns="" xmlns:p14="http://schemas.microsoft.com/office/powerpoint/2010/main" val="174271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9</a:t>
            </a:fld>
            <a:endParaRPr lang="en-US" dirty="0"/>
          </a:p>
        </p:txBody>
      </p:sp>
    </p:spTree>
    <p:extLst>
      <p:ext uri="{BB962C8B-B14F-4D97-AF65-F5344CB8AC3E}">
        <p14:creationId xmlns="" xmlns:p14="http://schemas.microsoft.com/office/powerpoint/2010/main" val="1742715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7" y="1775356"/>
            <a:ext cx="8465457" cy="1225021"/>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31335" y="3238500"/>
            <a:ext cx="8297333" cy="1460500"/>
          </a:xfrm>
        </p:spPr>
        <p:txBody>
          <a:bodyPr/>
          <a:lstStyle>
            <a:lvl1pPr marL="0" indent="0" algn="ctr">
              <a:buNone/>
              <a:defRPr sz="36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9442450" y="4999264"/>
            <a:ext cx="666750" cy="666750"/>
          </a:xfrm>
          <a:prstGeom prst="rect">
            <a:avLst/>
          </a:prstGeom>
          <a:solidFill>
            <a:schemeClr val="bg2">
              <a:alpha val="82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cs typeface="+mn-cs"/>
            </a:endParaRPr>
          </a:p>
        </p:txBody>
      </p:sp>
      <p:sp>
        <p:nvSpPr>
          <p:cNvPr id="2" name="Title 1"/>
          <p:cNvSpPr>
            <a:spLocks noGrp="1"/>
          </p:cNvSpPr>
          <p:nvPr>
            <p:ph type="title"/>
          </p:nvPr>
        </p:nvSpPr>
        <p:spPr>
          <a:xfrm>
            <a:off x="63500" y="63500"/>
            <a:ext cx="9990667" cy="698500"/>
          </a:xfrm>
        </p:spPr>
        <p:txBody>
          <a:bodyPr/>
          <a:lstStyle>
            <a:lvl1pPr>
              <a:defRPr sz="48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p:nvPr>
        </p:nvSpPr>
        <p:spPr>
          <a:xfrm>
            <a:off x="63500" y="4921250"/>
            <a:ext cx="9990667" cy="6985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cs typeface="+mn-cs"/>
            </a:endParaRPr>
          </a:p>
        </p:txBody>
      </p:sp>
      <p:sp>
        <p:nvSpPr>
          <p:cNvPr id="2" name="Title 1"/>
          <p:cNvSpPr>
            <a:spLocks noGrp="1"/>
          </p:cNvSpPr>
          <p:nvPr>
            <p:ph type="title"/>
          </p:nvPr>
        </p:nvSpPr>
        <p:spPr>
          <a:xfrm>
            <a:off x="63500" y="127000"/>
            <a:ext cx="9990667" cy="6985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0" y="889000"/>
            <a:ext cx="4834467"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1" y="1279261"/>
            <a:ext cx="488284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1" y="1812396"/>
            <a:ext cx="4882848" cy="3788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227541"/>
            <a:ext cx="3342570" cy="96837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2278" y="227543"/>
            <a:ext cx="5679722"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3" y="1195919"/>
            <a:ext cx="3342570"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3"/>
            <a:ext cx="60960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88030"/>
            <a:ext cx="3539067" cy="535531"/>
          </a:xfrm>
        </p:spPr>
        <p:txBody>
          <a:bodyPr anchor="b" anchorCtr="0">
            <a:no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8667" y="127000"/>
            <a:ext cx="6117167" cy="5397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1600" y="5080002"/>
            <a:ext cx="3539067" cy="544286"/>
          </a:xfrm>
        </p:spPr>
        <p:txBody>
          <a:bodyPr wrap="square" anchor="b" anchorCtr="0">
            <a:no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5" y="5080002"/>
            <a:ext cx="7425265" cy="544286"/>
          </a:xfrm>
        </p:spPr>
        <p:txBody>
          <a:bodyPr anchor="b" anchorCtr="0"/>
          <a:lstStyle>
            <a:lvl1pPr algn="l">
              <a:defRPr sz="3600" baseline="0">
                <a:solidFill>
                  <a:schemeClr val="tx1">
                    <a:lumMod val="50000"/>
                    <a:lumOff val="50000"/>
                  </a:schemeClr>
                </a:solidFill>
              </a:defRPr>
            </a:lvl1pPr>
            <a:lvl5pPr>
              <a:defRPr/>
            </a:lvl5pPr>
          </a:lstStyle>
          <a:p>
            <a:pPr lvl="0"/>
            <a:r>
              <a:rPr lang="en-US" dirty="0" err="1"/>
              <a:t>Subpoint</a:t>
            </a:r>
            <a:r>
              <a:rPr lang="en-US" dirty="0"/>
              <a:t>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Full Screen Quote">
    <p:spTree>
      <p:nvGrpSpPr>
        <p:cNvPr id="1" name=""/>
        <p:cNvGrpSpPr/>
        <p:nvPr/>
      </p:nvGrpSpPr>
      <p:grpSpPr>
        <a:xfrm>
          <a:off x="0" y="0"/>
          <a:ext cx="0" cy="0"/>
          <a:chOff x="0" y="0"/>
          <a:chExt cx="0" cy="0"/>
        </a:xfrm>
      </p:grpSpPr>
      <p:sp>
        <p:nvSpPr>
          <p:cNvPr id="7" name="Rectangle 6"/>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hasCustomPrompt="1"/>
          </p:nvPr>
        </p:nvSpPr>
        <p:spPr>
          <a:xfrm>
            <a:off x="190500" y="99218"/>
            <a:ext cx="7768167" cy="624682"/>
          </a:xfrm>
        </p:spPr>
        <p:txBody>
          <a:bodyPr anchor="t"/>
          <a:lstStyle>
            <a:lvl1pPr algn="ctr">
              <a:defRPr sz="4000" b="0"/>
            </a:lvl1pPr>
          </a:lstStyle>
          <a:p>
            <a:r>
              <a:rPr lang="en-US" dirty="0"/>
              <a:t>Author</a:t>
            </a:r>
          </a:p>
        </p:txBody>
      </p:sp>
      <p:sp>
        <p:nvSpPr>
          <p:cNvPr id="3" name="Picture Placeholder 2"/>
          <p:cNvSpPr>
            <a:spLocks noGrp="1"/>
          </p:cNvSpPr>
          <p:nvPr>
            <p:ph type="pic" idx="1" hasCustomPrompt="1"/>
          </p:nvPr>
        </p:nvSpPr>
        <p:spPr>
          <a:xfrm>
            <a:off x="8128000" y="79376"/>
            <a:ext cx="1883833" cy="1939925"/>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4" y="2095500"/>
            <a:ext cx="9821333" cy="3505200"/>
          </a:xfrm>
        </p:spPr>
        <p:txBody>
          <a:bodyPr/>
          <a:lstStyle>
            <a:lvl1pPr marL="228600" indent="-228600">
              <a:lnSpc>
                <a:spcPct val="90000"/>
              </a:lnSpc>
              <a:buNone/>
              <a:defRPr sz="3600" baseline="0">
                <a:latin typeface="Georg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
        <p:nvSpPr>
          <p:cNvPr id="6" name="Text Placeholder 3"/>
          <p:cNvSpPr>
            <a:spLocks noGrp="1"/>
          </p:cNvSpPr>
          <p:nvPr>
            <p:ph type="body" sz="half" idx="10" hasCustomPrompt="1"/>
          </p:nvPr>
        </p:nvSpPr>
        <p:spPr>
          <a:xfrm>
            <a:off x="169333" y="1143002"/>
            <a:ext cx="7792142" cy="876299"/>
          </a:xfrm>
        </p:spPr>
        <p:txBody>
          <a:bodyPr/>
          <a:lstStyle>
            <a:lvl1pPr marL="0" indent="0" algn="ctr">
              <a:lnSpc>
                <a:spcPct val="90000"/>
              </a:lnSpc>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Bibliographic info for quote</a:t>
            </a:r>
          </a:p>
        </p:txBody>
      </p:sp>
      <p:sp>
        <p:nvSpPr>
          <p:cNvPr id="8" name="Text Placeholder 3"/>
          <p:cNvSpPr>
            <a:spLocks noGrp="1"/>
          </p:cNvSpPr>
          <p:nvPr>
            <p:ph type="body" sz="half" idx="11" hasCustomPrompt="1"/>
          </p:nvPr>
        </p:nvSpPr>
        <p:spPr>
          <a:xfrm>
            <a:off x="169333" y="745068"/>
            <a:ext cx="7792142" cy="436033"/>
          </a:xfrm>
        </p:spPr>
        <p:txBody>
          <a:bodyPr/>
          <a:lstStyle>
            <a:lvl1pPr marL="0" indent="0" algn="ctr">
              <a:lnSpc>
                <a:spcPct val="90000"/>
              </a:lnSpc>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Who is this person (incl. worldview)</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print">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val="0"/>
              </a:ext>
            </a:extLst>
          </a:blip>
          <a:srcRect l="9694" r="8418"/>
          <a:stretch/>
        </p:blipFill>
        <p:spPr bwMode="auto">
          <a:xfrm>
            <a:off x="26308" y="-21772"/>
            <a:ext cx="10109200" cy="5753100"/>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77870"/>
            <a:ext cx="3539067" cy="535531"/>
          </a:xfrm>
        </p:spPr>
        <p:txBody>
          <a:bodyPr anchor="b" anchorCtr="0">
            <a:noAutofit/>
          </a:bodyPr>
          <a:lstStyle>
            <a:lvl1pPr algn="r">
              <a:lnSpc>
                <a:spcPct val="80000"/>
              </a:lnSpc>
              <a:defRPr sz="360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81490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4" y="127000"/>
            <a:ext cx="9821333" cy="698500"/>
          </a:xfrm>
        </p:spPr>
        <p:txBody>
          <a:bodyPr/>
          <a:lstStyle/>
          <a:p>
            <a:r>
              <a:rPr lang="en-US" dirty="0"/>
              <a:t>Click to edit Master title style</a:t>
            </a:r>
          </a:p>
        </p:txBody>
      </p:sp>
      <p:sp>
        <p:nvSpPr>
          <p:cNvPr id="3" name="Content Placeholder 2"/>
          <p:cNvSpPr>
            <a:spLocks noGrp="1"/>
          </p:cNvSpPr>
          <p:nvPr>
            <p:ph idx="1"/>
          </p:nvPr>
        </p:nvSpPr>
        <p:spPr>
          <a:xfrm>
            <a:off x="169334" y="889000"/>
            <a:ext cx="9821333"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p:nvPr>
        </p:nvSpPr>
        <p:spPr>
          <a:xfrm>
            <a:off x="169334" y="127000"/>
            <a:ext cx="9821333" cy="698500"/>
          </a:xfrm>
        </p:spPr>
        <p:txBody>
          <a:bodyPr/>
          <a:lstStyle/>
          <a:p>
            <a:r>
              <a:rPr lang="en-US" dirty="0"/>
              <a:t>Click to edit Master title style</a:t>
            </a:r>
          </a:p>
        </p:txBody>
      </p:sp>
      <p:sp>
        <p:nvSpPr>
          <p:cNvPr id="3" name="Content Placeholder 2"/>
          <p:cNvSpPr>
            <a:spLocks noGrp="1"/>
          </p:cNvSpPr>
          <p:nvPr>
            <p:ph idx="1"/>
          </p:nvPr>
        </p:nvSpPr>
        <p:spPr>
          <a:xfrm>
            <a:off x="169334" y="889000"/>
            <a:ext cx="9821333" cy="40640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4" y="5048250"/>
            <a:ext cx="9821333" cy="508000"/>
          </a:xfrm>
        </p:spPr>
        <p:txBody>
          <a:bodyPr anchor="ctr" anchorCtr="0"/>
          <a:lstStyle>
            <a:lvl1pPr algn="r">
              <a:spcBef>
                <a:spcPts val="0"/>
              </a:spcBef>
              <a:defRPr sz="4000"/>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2" name="Rectangle 1"/>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p:nvPr>
        </p:nvSpPr>
        <p:spPr>
          <a:xfrm>
            <a:off x="63500" y="4921250"/>
            <a:ext cx="9990667" cy="698500"/>
          </a:xfrm>
        </p:spPr>
        <p:txBody>
          <a:bodyPr/>
          <a:lstStyle>
            <a:lvl1pPr>
              <a:defRPr sz="4800"/>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4"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4"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1" r:id="rId4"/>
    <p:sldLayoutId id="2147484869"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Lst>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mailto:chris.risley@gmail.com"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03201" y="1403879"/>
            <a:ext cx="9753600" cy="1225021"/>
          </a:xfrm>
        </p:spPr>
        <p:txBody>
          <a:bodyPr/>
          <a:lstStyle/>
          <a:p>
            <a:r>
              <a:rPr lang="en-US" sz="6000" dirty="0" smtClean="0">
                <a:ea typeface="ＭＳ Ｐゴシック" pitchFamily="34" charset="-128"/>
              </a:rPr>
              <a:t>How To Talk So Your Kids Will Listen and How To Listen So Kids Will Talk</a:t>
            </a:r>
            <a:endParaRPr lang="en-US" sz="6000" dirty="0">
              <a:ea typeface="ＭＳ Ｐゴシック" pitchFamily="34" charset="-128"/>
            </a:endParaRPr>
          </a:p>
        </p:txBody>
      </p:sp>
      <p:sp>
        <p:nvSpPr>
          <p:cNvPr id="7171" name="Subtitle 2"/>
          <p:cNvSpPr>
            <a:spLocks noGrp="1"/>
          </p:cNvSpPr>
          <p:nvPr>
            <p:ph type="subTitle" idx="1"/>
          </p:nvPr>
        </p:nvSpPr>
        <p:spPr/>
        <p:txBody>
          <a:bodyPr/>
          <a:lstStyle/>
          <a:p>
            <a:endParaRPr lang="en-US" sz="5400" dirty="0" smtClean="0">
              <a:ea typeface="ＭＳ Ｐゴシック" pitchFamily="34" charset="-128"/>
            </a:endParaRPr>
          </a:p>
          <a:p>
            <a:r>
              <a:rPr lang="en-US" sz="4000" i="1" dirty="0" smtClean="0">
                <a:ea typeface="ＭＳ Ｐゴシック" pitchFamily="34" charset="-128"/>
              </a:rPr>
              <a:t>CARE Group Dec 2018</a:t>
            </a:r>
            <a:endParaRPr lang="en-US" sz="4000" i="1" dirty="0">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Listen</a:t>
            </a:r>
            <a:endParaRPr lang="en-US" dirty="0"/>
          </a:p>
        </p:txBody>
      </p:sp>
      <p:sp>
        <p:nvSpPr>
          <p:cNvPr id="6" name="Content Placeholder 5"/>
          <p:cNvSpPr>
            <a:spLocks noGrp="1"/>
          </p:cNvSpPr>
          <p:nvPr>
            <p:ph idx="1"/>
          </p:nvPr>
        </p:nvSpPr>
        <p:spPr/>
        <p:txBody>
          <a:bodyPr/>
          <a:lstStyle/>
          <a:p>
            <a:r>
              <a:rPr lang="en-US" u="sng" dirty="0" smtClean="0"/>
              <a:t>Helping with Feelings</a:t>
            </a:r>
          </a:p>
          <a:p>
            <a:r>
              <a:rPr lang="en-US" dirty="0" smtClean="0"/>
              <a:t>Eye contact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Catherine Steiner-Adair</a:t>
            </a:r>
            <a:endParaRPr lang="en-US" dirty="0"/>
          </a:p>
        </p:txBody>
      </p:sp>
      <p:sp>
        <p:nvSpPr>
          <p:cNvPr id="6" name="Text Placeholder 5"/>
          <p:cNvSpPr>
            <a:spLocks noGrp="1"/>
          </p:cNvSpPr>
          <p:nvPr>
            <p:ph type="body" sz="half" idx="2"/>
          </p:nvPr>
        </p:nvSpPr>
        <p:spPr/>
        <p:txBody>
          <a:bodyPr/>
          <a:lstStyle/>
          <a:p>
            <a:r>
              <a:rPr lang="en-US" dirty="0" smtClean="0"/>
              <a:t>[For her book, Steiner-Adair interviewed more than 1,000 kids from the ages of 4 to 18. She talked to hundreds of teachers and parents.]</a:t>
            </a:r>
            <a:endParaRPr lang="en-US" dirty="0"/>
          </a:p>
        </p:txBody>
      </p:sp>
      <p:sp>
        <p:nvSpPr>
          <p:cNvPr id="7" name="Text Placeholder 6"/>
          <p:cNvSpPr>
            <a:spLocks noGrp="1"/>
          </p:cNvSpPr>
          <p:nvPr>
            <p:ph type="body" sz="half" idx="10"/>
          </p:nvPr>
        </p:nvSpPr>
        <p:spPr>
          <a:xfrm>
            <a:off x="169333" y="800100"/>
            <a:ext cx="7792142" cy="876299"/>
          </a:xfrm>
        </p:spPr>
        <p:txBody>
          <a:bodyPr/>
          <a:lstStyle/>
          <a:p>
            <a:r>
              <a:rPr lang="en-US" dirty="0" smtClean="0"/>
              <a:t>The Big Disconnect: Protecting Childhood and Family Relationships in the Digital Age, quoted in </a:t>
            </a:r>
            <a:r>
              <a:rPr lang="en-US" sz="1400" dirty="0" smtClean="0"/>
              <a:t>https://www.npr.org/sections/alltechconsidered/2014/04/16/303749247/when-parents-are-the-ones-too-distracted-by-devices</a:t>
            </a:r>
            <a:endParaRPr lang="en-US" dirty="0"/>
          </a:p>
        </p:txBody>
      </p:sp>
      <p:pic>
        <p:nvPicPr>
          <p:cNvPr id="2050" name="Picture 2" descr="Image result for the big disconnect"/>
          <p:cNvPicPr>
            <a:picLocks noChangeAspect="1" noChangeArrowheads="1"/>
          </p:cNvPicPr>
          <p:nvPr/>
        </p:nvPicPr>
        <p:blipFill>
          <a:blip r:embed="rId2" cstate="print"/>
          <a:srcRect/>
          <a:stretch>
            <a:fillRect/>
          </a:stretch>
        </p:blipFill>
        <p:spPr bwMode="auto">
          <a:xfrm>
            <a:off x="8813800" y="85724"/>
            <a:ext cx="1257300" cy="188973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Catherine Steiner-Adair</a:t>
            </a:r>
            <a:endParaRPr lang="en-US" dirty="0"/>
          </a:p>
        </p:txBody>
      </p:sp>
      <p:sp>
        <p:nvSpPr>
          <p:cNvPr id="6" name="Text Placeholder 5"/>
          <p:cNvSpPr>
            <a:spLocks noGrp="1"/>
          </p:cNvSpPr>
          <p:nvPr>
            <p:ph type="body" sz="half" idx="2"/>
          </p:nvPr>
        </p:nvSpPr>
        <p:spPr/>
        <p:txBody>
          <a:bodyPr/>
          <a:lstStyle/>
          <a:p>
            <a:r>
              <a:rPr lang="en-US" dirty="0" smtClean="0"/>
              <a:t>"One of the many things that absolutely knocked my socks off," she says,</a:t>
            </a:r>
          </a:p>
          <a:p>
            <a:r>
              <a:rPr lang="en-US" dirty="0" smtClean="0"/>
              <a:t>"was the consistency with which children — whether they were 4 or 8 or 18 or 24 — talked about feeling exhausted and frustrated and sad or mad</a:t>
            </a:r>
          </a:p>
        </p:txBody>
      </p:sp>
      <p:sp>
        <p:nvSpPr>
          <p:cNvPr id="7" name="Text Placeholder 6"/>
          <p:cNvSpPr>
            <a:spLocks noGrp="1"/>
          </p:cNvSpPr>
          <p:nvPr>
            <p:ph type="body" sz="half" idx="10"/>
          </p:nvPr>
        </p:nvSpPr>
        <p:spPr>
          <a:xfrm>
            <a:off x="169333" y="800100"/>
            <a:ext cx="7792142" cy="876299"/>
          </a:xfrm>
        </p:spPr>
        <p:txBody>
          <a:bodyPr/>
          <a:lstStyle/>
          <a:p>
            <a:r>
              <a:rPr lang="en-US" dirty="0" smtClean="0"/>
              <a:t>The Big Disconnect: Protecting Childhood and Family Relationships in the Digital Age, quoted in </a:t>
            </a:r>
            <a:r>
              <a:rPr lang="en-US" sz="1400" dirty="0" smtClean="0"/>
              <a:t>https://www.npr.org/sections/alltechconsidered/2014/04/16/303749247/when-parents-are-the-ones-too-distracted-by-devices</a:t>
            </a:r>
            <a:endParaRPr lang="en-US" dirty="0"/>
          </a:p>
        </p:txBody>
      </p:sp>
      <p:pic>
        <p:nvPicPr>
          <p:cNvPr id="2050" name="Picture 2" descr="Image result for the big disconnect"/>
          <p:cNvPicPr>
            <a:picLocks noChangeAspect="1" noChangeArrowheads="1"/>
          </p:cNvPicPr>
          <p:nvPr/>
        </p:nvPicPr>
        <p:blipFill>
          <a:blip r:embed="rId2" cstate="print"/>
          <a:srcRect/>
          <a:stretch>
            <a:fillRect/>
          </a:stretch>
        </p:blipFill>
        <p:spPr bwMode="auto">
          <a:xfrm>
            <a:off x="8813800" y="85724"/>
            <a:ext cx="1257300" cy="1889738"/>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Catherine Steiner-Adair</a:t>
            </a:r>
            <a:endParaRPr lang="en-US" dirty="0"/>
          </a:p>
        </p:txBody>
      </p:sp>
      <p:sp>
        <p:nvSpPr>
          <p:cNvPr id="6" name="Text Placeholder 5"/>
          <p:cNvSpPr>
            <a:spLocks noGrp="1"/>
          </p:cNvSpPr>
          <p:nvPr>
            <p:ph type="body" sz="half" idx="2"/>
          </p:nvPr>
        </p:nvSpPr>
        <p:spPr/>
        <p:txBody>
          <a:bodyPr/>
          <a:lstStyle/>
          <a:p>
            <a:r>
              <a:rPr lang="en-US" dirty="0" smtClean="0"/>
              <a:t>trying to get their parents' attention, competing with computer screens or </a:t>
            </a:r>
            <a:r>
              <a:rPr lang="en-US" dirty="0" err="1" smtClean="0"/>
              <a:t>iPhone</a:t>
            </a:r>
            <a:r>
              <a:rPr lang="en-US" dirty="0" smtClean="0"/>
              <a:t> screens or any kind of technology,</a:t>
            </a:r>
          </a:p>
          <a:p>
            <a:r>
              <a:rPr lang="en-US" dirty="0" smtClean="0"/>
              <a:t>much like in therapy you hear kids talk about sibling rivalry." </a:t>
            </a:r>
          </a:p>
        </p:txBody>
      </p:sp>
      <p:sp>
        <p:nvSpPr>
          <p:cNvPr id="7" name="Text Placeholder 6"/>
          <p:cNvSpPr>
            <a:spLocks noGrp="1"/>
          </p:cNvSpPr>
          <p:nvPr>
            <p:ph type="body" sz="half" idx="10"/>
          </p:nvPr>
        </p:nvSpPr>
        <p:spPr>
          <a:xfrm>
            <a:off x="169333" y="800100"/>
            <a:ext cx="7792142" cy="876299"/>
          </a:xfrm>
        </p:spPr>
        <p:txBody>
          <a:bodyPr/>
          <a:lstStyle/>
          <a:p>
            <a:r>
              <a:rPr lang="en-US" dirty="0" smtClean="0"/>
              <a:t>The Big Disconnect: Protecting Childhood and Family Relationships in the Digital Age, quoted in </a:t>
            </a:r>
            <a:r>
              <a:rPr lang="en-US" sz="1400" dirty="0" smtClean="0"/>
              <a:t>https://www.npr.org/sections/alltechconsidered/2014/04/16/303749247/when-parents-are-the-ones-too-distracted-by-devices</a:t>
            </a:r>
            <a:endParaRPr lang="en-US" dirty="0"/>
          </a:p>
        </p:txBody>
      </p:sp>
      <p:pic>
        <p:nvPicPr>
          <p:cNvPr id="2050" name="Picture 2" descr="Image result for the big disconnect"/>
          <p:cNvPicPr>
            <a:picLocks noChangeAspect="1" noChangeArrowheads="1"/>
          </p:cNvPicPr>
          <p:nvPr/>
        </p:nvPicPr>
        <p:blipFill>
          <a:blip r:embed="rId2" cstate="print"/>
          <a:srcRect/>
          <a:stretch>
            <a:fillRect/>
          </a:stretch>
        </p:blipFill>
        <p:spPr bwMode="auto">
          <a:xfrm>
            <a:off x="8813800" y="85724"/>
            <a:ext cx="1257300" cy="1889738"/>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Listen</a:t>
            </a:r>
            <a:endParaRPr lang="en-US" dirty="0"/>
          </a:p>
        </p:txBody>
      </p:sp>
      <p:sp>
        <p:nvSpPr>
          <p:cNvPr id="6" name="Content Placeholder 5"/>
          <p:cNvSpPr>
            <a:spLocks noGrp="1"/>
          </p:cNvSpPr>
          <p:nvPr>
            <p:ph idx="1"/>
          </p:nvPr>
        </p:nvSpPr>
        <p:spPr/>
        <p:txBody>
          <a:bodyPr/>
          <a:lstStyle/>
          <a:p>
            <a:r>
              <a:rPr lang="en-US" u="sng" dirty="0" smtClean="0"/>
              <a:t>Helping with Feelings</a:t>
            </a:r>
          </a:p>
          <a:p>
            <a:r>
              <a:rPr lang="en-US" dirty="0" smtClean="0"/>
              <a:t>Eye contact</a:t>
            </a:r>
          </a:p>
          <a:p>
            <a:r>
              <a:rPr lang="en-US" dirty="0" smtClean="0"/>
              <a:t>A few other tips that stuck with me…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2089152" y="2508250"/>
            <a:ext cx="5715003" cy="698500"/>
          </a:xfrm>
        </p:spPr>
        <p:txBody>
          <a:bodyPr/>
          <a:lstStyle/>
          <a:p>
            <a:r>
              <a:rPr lang="en-US" sz="3200" dirty="0" smtClean="0"/>
              <a:t>INSTEAD OF QUESTIONS AND ADVICE</a:t>
            </a:r>
            <a:endParaRPr lang="en-US" sz="3200" dirty="0"/>
          </a:p>
        </p:txBody>
      </p:sp>
      <p:pic>
        <p:nvPicPr>
          <p:cNvPr id="6" name="f011.jpg" descr="images"/>
          <p:cNvPicPr>
            <a:picLocks noChangeAspect="1"/>
          </p:cNvPicPr>
          <p:nvPr/>
        </p:nvPicPr>
        <p:blipFill>
          <a:blip r:embed="rId2" cstate="print"/>
          <a:srcRect b="49471"/>
          <a:stretch>
            <a:fillRect/>
          </a:stretch>
        </p:blipFill>
        <p:spPr>
          <a:xfrm>
            <a:off x="1524000" y="24653"/>
            <a:ext cx="8585200" cy="566947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2089152" y="2508250"/>
            <a:ext cx="5715003" cy="698500"/>
          </a:xfrm>
        </p:spPr>
        <p:txBody>
          <a:bodyPr/>
          <a:lstStyle/>
          <a:p>
            <a:r>
              <a:rPr lang="en-US" sz="3200" dirty="0" smtClean="0"/>
              <a:t>INSTEAD OF QUESTIONS AND ADVICE</a:t>
            </a:r>
            <a:endParaRPr lang="en-US" sz="3200" dirty="0"/>
          </a:p>
        </p:txBody>
      </p:sp>
      <p:pic>
        <p:nvPicPr>
          <p:cNvPr id="5" name="f011.jpg" descr="images"/>
          <p:cNvPicPr>
            <a:picLocks noChangeAspect="1"/>
          </p:cNvPicPr>
          <p:nvPr/>
        </p:nvPicPr>
        <p:blipFill>
          <a:blip r:embed="rId2" cstate="print"/>
          <a:srcRect t="50529"/>
          <a:stretch>
            <a:fillRect/>
          </a:stretch>
        </p:blipFill>
        <p:spPr>
          <a:xfrm>
            <a:off x="1498600" y="38100"/>
            <a:ext cx="8661400" cy="5676900"/>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2089152" y="2508250"/>
            <a:ext cx="5715003" cy="698500"/>
          </a:xfrm>
        </p:spPr>
        <p:txBody>
          <a:bodyPr/>
          <a:lstStyle/>
          <a:p>
            <a:r>
              <a:rPr lang="en-US" sz="3200" dirty="0" smtClean="0"/>
              <a:t>ACKNOWLEDGE WITH A WORD</a:t>
            </a:r>
            <a:endParaRPr lang="en-US" sz="3200" dirty="0"/>
          </a:p>
        </p:txBody>
      </p:sp>
      <p:pic>
        <p:nvPicPr>
          <p:cNvPr id="6" name="f012.jpg" descr="images"/>
          <p:cNvPicPr>
            <a:picLocks noChangeAspect="1"/>
          </p:cNvPicPr>
          <p:nvPr/>
        </p:nvPicPr>
        <p:blipFill>
          <a:blip r:embed="rId2" cstate="print"/>
          <a:srcRect r="2085" b="50077"/>
          <a:stretch>
            <a:fillRect/>
          </a:stretch>
        </p:blipFill>
        <p:spPr>
          <a:xfrm>
            <a:off x="1498600" y="-1"/>
            <a:ext cx="8661400" cy="571500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2089152" y="2508250"/>
            <a:ext cx="5715003" cy="698500"/>
          </a:xfrm>
        </p:spPr>
        <p:txBody>
          <a:bodyPr/>
          <a:lstStyle/>
          <a:p>
            <a:r>
              <a:rPr lang="en-US" sz="3200" dirty="0" smtClean="0"/>
              <a:t>ACKNOWLEDGE WITH A WORD</a:t>
            </a:r>
            <a:endParaRPr lang="en-US" sz="3200" dirty="0"/>
          </a:p>
        </p:txBody>
      </p:sp>
      <p:pic>
        <p:nvPicPr>
          <p:cNvPr id="6" name="f012.jpg" descr="images"/>
          <p:cNvPicPr>
            <a:picLocks noChangeAspect="1"/>
          </p:cNvPicPr>
          <p:nvPr/>
        </p:nvPicPr>
        <p:blipFill>
          <a:blip r:embed="rId2" cstate="print"/>
          <a:srcRect t="49675" r="2011"/>
          <a:stretch>
            <a:fillRect/>
          </a:stretch>
        </p:blipFill>
        <p:spPr>
          <a:xfrm>
            <a:off x="1498600" y="-41622"/>
            <a:ext cx="8661400" cy="5756622"/>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2089152" y="2508250"/>
            <a:ext cx="5715003" cy="698500"/>
          </a:xfrm>
        </p:spPr>
        <p:txBody>
          <a:bodyPr/>
          <a:lstStyle/>
          <a:p>
            <a:r>
              <a:rPr lang="en-US" sz="3200" dirty="0" smtClean="0"/>
              <a:t>INSTEAD OF DENYING THE FEELING</a:t>
            </a:r>
            <a:endParaRPr lang="en-US" sz="3200" dirty="0"/>
          </a:p>
        </p:txBody>
      </p:sp>
      <p:pic>
        <p:nvPicPr>
          <p:cNvPr id="5" name="f013.jpg" descr="images"/>
          <p:cNvPicPr>
            <a:picLocks noChangeAspect="1"/>
          </p:cNvPicPr>
          <p:nvPr/>
        </p:nvPicPr>
        <p:blipFill>
          <a:blip r:embed="rId2" cstate="print"/>
          <a:srcRect b="49981"/>
          <a:stretch>
            <a:fillRect/>
          </a:stretch>
        </p:blipFill>
        <p:spPr>
          <a:xfrm>
            <a:off x="1498600" y="-1"/>
            <a:ext cx="8661400" cy="571874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endParaRPr lang="en-US" u="sng" dirty="0" smtClean="0"/>
          </a:p>
          <a:p>
            <a:endParaRPr lang="en-US" dirty="0"/>
          </a:p>
        </p:txBody>
      </p:sp>
      <p:pic>
        <p:nvPicPr>
          <p:cNvPr id="1026" name="Picture 2" descr="C:\Users\risleyc\Downloads\-058.jpg"/>
          <p:cNvPicPr>
            <a:picLocks noChangeAspect="1" noChangeArrowheads="1"/>
          </p:cNvPicPr>
          <p:nvPr/>
        </p:nvPicPr>
        <p:blipFill>
          <a:blip r:embed="rId3" cstate="print"/>
          <a:srcRect/>
          <a:stretch>
            <a:fillRect/>
          </a:stretch>
        </p:blipFill>
        <p:spPr bwMode="auto">
          <a:xfrm>
            <a:off x="1498600" y="381000"/>
            <a:ext cx="7273835" cy="48387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2089152" y="2508250"/>
            <a:ext cx="5715003" cy="698500"/>
          </a:xfrm>
        </p:spPr>
        <p:txBody>
          <a:bodyPr/>
          <a:lstStyle/>
          <a:p>
            <a:r>
              <a:rPr lang="en-US" sz="3200" dirty="0" smtClean="0"/>
              <a:t>INSTEAD OF DENYING THE FEELING</a:t>
            </a:r>
            <a:endParaRPr lang="en-US" sz="3200" dirty="0"/>
          </a:p>
        </p:txBody>
      </p:sp>
      <p:pic>
        <p:nvPicPr>
          <p:cNvPr id="5" name="f013.jpg" descr="images"/>
          <p:cNvPicPr>
            <a:picLocks noChangeAspect="1"/>
          </p:cNvPicPr>
          <p:nvPr/>
        </p:nvPicPr>
        <p:blipFill>
          <a:blip r:embed="rId2" cstate="print"/>
          <a:srcRect t="50247"/>
          <a:stretch>
            <a:fillRect/>
          </a:stretch>
        </p:blipFill>
        <p:spPr>
          <a:xfrm>
            <a:off x="1498600" y="0"/>
            <a:ext cx="8702144" cy="5715000"/>
          </a:xfrm>
          <a:prstGeom prst="rect">
            <a:avLst/>
          </a:prstGeom>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2089152" y="2508250"/>
            <a:ext cx="5715003" cy="698500"/>
          </a:xfrm>
        </p:spPr>
        <p:txBody>
          <a:bodyPr/>
          <a:lstStyle/>
          <a:p>
            <a:r>
              <a:rPr lang="en-US" sz="3200" dirty="0" smtClean="0"/>
              <a:t>GIVE THE FEELING A NAME</a:t>
            </a:r>
            <a:endParaRPr lang="en-US" sz="3200" dirty="0"/>
          </a:p>
        </p:txBody>
      </p:sp>
      <p:pic>
        <p:nvPicPr>
          <p:cNvPr id="6" name="f014.jpg" descr="images"/>
          <p:cNvPicPr>
            <a:picLocks noChangeAspect="1"/>
          </p:cNvPicPr>
          <p:nvPr/>
        </p:nvPicPr>
        <p:blipFill>
          <a:blip r:embed="rId2" cstate="print"/>
          <a:srcRect b="49963"/>
          <a:stretch>
            <a:fillRect/>
          </a:stretch>
        </p:blipFill>
        <p:spPr>
          <a:xfrm>
            <a:off x="1498600" y="-1"/>
            <a:ext cx="8661400" cy="572080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2089152" y="2508250"/>
            <a:ext cx="5715003" cy="698500"/>
          </a:xfrm>
        </p:spPr>
        <p:txBody>
          <a:bodyPr/>
          <a:lstStyle/>
          <a:p>
            <a:r>
              <a:rPr lang="en-US" sz="3200" dirty="0" smtClean="0"/>
              <a:t>GIVE THE FEELING A NAME</a:t>
            </a:r>
            <a:endParaRPr lang="en-US" sz="3200" dirty="0"/>
          </a:p>
        </p:txBody>
      </p:sp>
      <p:pic>
        <p:nvPicPr>
          <p:cNvPr id="6" name="f014.jpg" descr="images"/>
          <p:cNvPicPr>
            <a:picLocks noChangeAspect="1"/>
          </p:cNvPicPr>
          <p:nvPr/>
        </p:nvPicPr>
        <p:blipFill>
          <a:blip r:embed="rId2" cstate="print"/>
          <a:srcRect t="50037"/>
          <a:stretch>
            <a:fillRect/>
          </a:stretch>
        </p:blipFill>
        <p:spPr>
          <a:xfrm>
            <a:off x="1498600" y="2753"/>
            <a:ext cx="8661400" cy="5712247"/>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2089152" y="2508250"/>
            <a:ext cx="5715003" cy="698500"/>
          </a:xfrm>
        </p:spPr>
        <p:txBody>
          <a:bodyPr/>
          <a:lstStyle/>
          <a:p>
            <a:r>
              <a:rPr lang="en-US" sz="3200" dirty="0" smtClean="0"/>
              <a:t>INSTEAD OF EXPLANATION AND LOGIC</a:t>
            </a:r>
            <a:endParaRPr lang="en-US" sz="3200" dirty="0"/>
          </a:p>
        </p:txBody>
      </p:sp>
      <p:pic>
        <p:nvPicPr>
          <p:cNvPr id="5" name="f015.jpg" descr="images"/>
          <p:cNvPicPr>
            <a:picLocks noChangeAspect="1"/>
          </p:cNvPicPr>
          <p:nvPr/>
        </p:nvPicPr>
        <p:blipFill>
          <a:blip r:embed="rId2" cstate="print"/>
          <a:srcRect b="50040"/>
          <a:stretch>
            <a:fillRect/>
          </a:stretch>
        </p:blipFill>
        <p:spPr>
          <a:xfrm>
            <a:off x="1498599" y="0"/>
            <a:ext cx="8752703" cy="5715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2089152" y="2508250"/>
            <a:ext cx="5715003" cy="698500"/>
          </a:xfrm>
        </p:spPr>
        <p:txBody>
          <a:bodyPr/>
          <a:lstStyle/>
          <a:p>
            <a:r>
              <a:rPr lang="en-US" sz="3200" dirty="0" smtClean="0"/>
              <a:t>INSTEAD OF EXPLANATION AND LOGIC</a:t>
            </a:r>
            <a:endParaRPr lang="en-US" sz="3200" dirty="0"/>
          </a:p>
        </p:txBody>
      </p:sp>
      <p:pic>
        <p:nvPicPr>
          <p:cNvPr id="5" name="f015.jpg" descr="images"/>
          <p:cNvPicPr>
            <a:picLocks noChangeAspect="1"/>
          </p:cNvPicPr>
          <p:nvPr/>
        </p:nvPicPr>
        <p:blipFill>
          <a:blip r:embed="rId2" cstate="print"/>
          <a:srcRect t="49462"/>
          <a:stretch>
            <a:fillRect/>
          </a:stretch>
        </p:blipFill>
        <p:spPr>
          <a:xfrm>
            <a:off x="1574799" y="0"/>
            <a:ext cx="8652617" cy="5715000"/>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2089152" y="2508250"/>
            <a:ext cx="5715003" cy="698500"/>
          </a:xfrm>
        </p:spPr>
        <p:txBody>
          <a:bodyPr/>
          <a:lstStyle/>
          <a:p>
            <a:r>
              <a:rPr lang="en-US" sz="3200" dirty="0" smtClean="0"/>
              <a:t>GIVE A CHILD HIS WISHES IN FANTASY</a:t>
            </a:r>
            <a:endParaRPr lang="en-US" sz="3200" dirty="0"/>
          </a:p>
        </p:txBody>
      </p:sp>
      <p:pic>
        <p:nvPicPr>
          <p:cNvPr id="6" name="f016.jpg" descr="images"/>
          <p:cNvPicPr/>
          <p:nvPr/>
        </p:nvPicPr>
        <p:blipFill>
          <a:blip r:embed="rId2" cstate="print"/>
          <a:srcRect b="49746"/>
          <a:stretch>
            <a:fillRect/>
          </a:stretch>
        </p:blipFill>
        <p:spPr>
          <a:xfrm>
            <a:off x="1574800" y="0"/>
            <a:ext cx="8585200" cy="5715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2089152" y="2508250"/>
            <a:ext cx="5715003" cy="698500"/>
          </a:xfrm>
        </p:spPr>
        <p:txBody>
          <a:bodyPr/>
          <a:lstStyle/>
          <a:p>
            <a:r>
              <a:rPr lang="en-US" sz="3200" dirty="0" smtClean="0"/>
              <a:t>GIVE A CHILD HIS WISHES IN FANTASY</a:t>
            </a:r>
            <a:endParaRPr lang="en-US" sz="3200" dirty="0"/>
          </a:p>
        </p:txBody>
      </p:sp>
      <p:pic>
        <p:nvPicPr>
          <p:cNvPr id="6" name="f016.jpg" descr="images"/>
          <p:cNvPicPr/>
          <p:nvPr/>
        </p:nvPicPr>
        <p:blipFill>
          <a:blip r:embed="rId2" cstate="print"/>
          <a:srcRect t="50254"/>
          <a:stretch>
            <a:fillRect/>
          </a:stretch>
        </p:blipFill>
        <p:spPr>
          <a:xfrm>
            <a:off x="1574800" y="0"/>
            <a:ext cx="8585200" cy="5715000"/>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Listen</a:t>
            </a:r>
            <a:endParaRPr lang="en-US" dirty="0"/>
          </a:p>
        </p:txBody>
      </p:sp>
      <p:sp>
        <p:nvSpPr>
          <p:cNvPr id="6" name="Content Placeholder 5"/>
          <p:cNvSpPr>
            <a:spLocks noGrp="1"/>
          </p:cNvSpPr>
          <p:nvPr>
            <p:ph idx="1"/>
          </p:nvPr>
        </p:nvSpPr>
        <p:spPr/>
        <p:txBody>
          <a:bodyPr/>
          <a:lstStyle/>
          <a:p>
            <a:r>
              <a:rPr lang="en-US" dirty="0" smtClean="0"/>
              <a:t>Focused Attention: Dates</a:t>
            </a:r>
          </a:p>
          <a:p>
            <a:r>
              <a:rPr lang="en-US" dirty="0" smtClean="0"/>
              <a:t>Share what’s going on in your life</a:t>
            </a:r>
          </a:p>
        </p:txBody>
      </p:sp>
      <p:sp>
        <p:nvSpPr>
          <p:cNvPr id="4" name="Rounded Rectangle 3"/>
          <p:cNvSpPr/>
          <p:nvPr/>
        </p:nvSpPr>
        <p:spPr bwMode="auto">
          <a:xfrm>
            <a:off x="203200" y="1602379"/>
            <a:ext cx="9728200" cy="3083921"/>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John 15:15</a:t>
            </a:r>
          </a:p>
          <a:p>
            <a:pPr marL="174625" indent="-174625">
              <a:lnSpc>
                <a:spcPct val="90000"/>
              </a:lnSpc>
            </a:pPr>
            <a:r>
              <a:rPr lang="en-US" sz="3600" dirty="0" smtClean="0">
                <a:solidFill>
                  <a:schemeClr val="bg1"/>
                </a:solidFill>
              </a:rPr>
              <a:t>I no longer call you servants, because a servant does not know his master’s business.</a:t>
            </a:r>
          </a:p>
          <a:p>
            <a:pPr marL="174625" indent="-174625">
              <a:lnSpc>
                <a:spcPct val="90000"/>
              </a:lnSpc>
            </a:pPr>
            <a:r>
              <a:rPr lang="en-US" sz="3600" dirty="0" smtClean="0">
                <a:solidFill>
                  <a:schemeClr val="bg1"/>
                </a:solidFill>
              </a:rPr>
              <a:t>Instead, I have called you friends, for everything that I learned from my Father I have made known to you.</a:t>
            </a:r>
            <a:endParaRPr lang="en-US" sz="36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Listen</a:t>
            </a:r>
            <a:endParaRPr lang="en-US" dirty="0"/>
          </a:p>
        </p:txBody>
      </p:sp>
      <p:sp>
        <p:nvSpPr>
          <p:cNvPr id="6" name="Content Placeholder 5"/>
          <p:cNvSpPr>
            <a:spLocks noGrp="1"/>
          </p:cNvSpPr>
          <p:nvPr>
            <p:ph idx="1"/>
          </p:nvPr>
        </p:nvSpPr>
        <p:spPr/>
        <p:txBody>
          <a:bodyPr/>
          <a:lstStyle/>
          <a:p>
            <a:r>
              <a:rPr lang="en-US" dirty="0" smtClean="0"/>
              <a:t>Focused Attention: Dates</a:t>
            </a:r>
          </a:p>
          <a:p>
            <a:r>
              <a:rPr lang="en-US" dirty="0" smtClean="0"/>
              <a:t>Share what’s going on in your life</a:t>
            </a:r>
          </a:p>
          <a:p>
            <a:r>
              <a:rPr lang="en-US" i="1" dirty="0" smtClean="0"/>
              <a:t>Do</a:t>
            </a:r>
            <a:r>
              <a:rPr lang="en-US" dirty="0" smtClean="0"/>
              <a:t> something to get them talking</a:t>
            </a:r>
          </a:p>
          <a:p>
            <a:r>
              <a:rPr lang="en-US" dirty="0" smtClean="0"/>
              <a:t>Bedtime: this takes wisdom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37000" y="5088030"/>
            <a:ext cx="6053667" cy="535531"/>
          </a:xfrm>
        </p:spPr>
        <p:txBody>
          <a:bodyPr/>
          <a:lstStyle/>
          <a:p>
            <a:r>
              <a:rPr lang="en-US" dirty="0" smtClean="0"/>
              <a:t>All Of This Is Under Grace</a:t>
            </a:r>
            <a:endParaRPr lang="en-US" dirty="0"/>
          </a:p>
        </p:txBody>
      </p:sp>
      <p:sp>
        <p:nvSpPr>
          <p:cNvPr id="6" name="Content Placeholder 5"/>
          <p:cNvSpPr>
            <a:spLocks noGrp="1"/>
          </p:cNvSpPr>
          <p:nvPr>
            <p:ph idx="1"/>
          </p:nvPr>
        </p:nvSpPr>
        <p:spPr/>
        <p:txBody>
          <a:bodyPr/>
          <a:lstStyle/>
          <a:p>
            <a:r>
              <a:rPr lang="en-US" dirty="0" smtClean="0"/>
              <a:t>Luke 11:13 – “If you then, though you are evil, know how to give good gifts to your children, how much more will your Father in heaven give the Holy Spirit to those who ask him!”</a:t>
            </a:r>
          </a:p>
          <a:p>
            <a:r>
              <a:rPr lang="en-US" dirty="0" smtClean="0"/>
              <a:t>Eph 2:8-9 – For by grace you have been saved through faith, and that not of yourselves, it is the gift of God; and not as a result of works, so that no one may boast.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r>
              <a:rPr lang="en-US" dirty="0" smtClean="0"/>
              <a:t>Our goal as parents is to build a relationship with our kids, to relate to them the way God relates to us.</a:t>
            </a:r>
          </a:p>
          <a:p>
            <a:endParaRPr lang="en-US" dirty="0" smtClean="0"/>
          </a:p>
          <a:p>
            <a:r>
              <a:rPr lang="en-US" dirty="0" smtClean="0"/>
              <a:t>Psalm 27:8 - My heart has heard you say, “Come and talk with me.” </a:t>
            </a:r>
          </a:p>
          <a:p>
            <a:r>
              <a:rPr lang="en-US" dirty="0" smtClean="0"/>
              <a:t>And my heart responds, “</a:t>
            </a:r>
            <a:r>
              <a:rPr lang="en-US" cap="small" dirty="0" smtClean="0"/>
              <a:t>Lord</a:t>
            </a:r>
            <a:r>
              <a:rPr lang="en-US" dirty="0" smtClean="0"/>
              <a:t>, I am coming.”</a:t>
            </a: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Talk</a:t>
            </a:r>
            <a:endParaRPr lang="en-US" dirty="0"/>
          </a:p>
        </p:txBody>
      </p:sp>
      <p:sp>
        <p:nvSpPr>
          <p:cNvPr id="6" name="Content Placeholder 5"/>
          <p:cNvSpPr>
            <a:spLocks noGrp="1"/>
          </p:cNvSpPr>
          <p:nvPr>
            <p:ph idx="1"/>
          </p:nvPr>
        </p:nvSpPr>
        <p:spPr/>
        <p:txBody>
          <a:bodyPr/>
          <a:lstStyle/>
          <a:p>
            <a:r>
              <a:rPr lang="en-US" dirty="0" smtClean="0"/>
              <a:t>Be kind</a:t>
            </a:r>
          </a:p>
          <a:p>
            <a:pPr>
              <a:buFontTx/>
              <a:buChar char="-"/>
            </a:pPr>
            <a:r>
              <a:rPr lang="en-US" dirty="0" smtClean="0"/>
              <a:t>Requests, please and thank you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797" y="558800"/>
            <a:ext cx="2743203" cy="698500"/>
          </a:xfrm>
        </p:spPr>
        <p:txBody>
          <a:bodyPr/>
          <a:lstStyle/>
          <a:p>
            <a:r>
              <a:rPr lang="en-US" sz="3600" dirty="0" smtClean="0"/>
              <a:t>SAY IT WITH A WORD</a:t>
            </a:r>
            <a:endParaRPr lang="en-US" sz="3600" dirty="0"/>
          </a:p>
        </p:txBody>
      </p:sp>
      <p:pic>
        <p:nvPicPr>
          <p:cNvPr id="5" name="f062-01.jpg" descr="images"/>
          <p:cNvPicPr>
            <a:picLocks noChangeAspect="1"/>
          </p:cNvPicPr>
          <p:nvPr/>
        </p:nvPicPr>
        <p:blipFill>
          <a:blip r:embed="rId2" cstate="print"/>
          <a:srcRect t="8116"/>
          <a:stretch>
            <a:fillRect/>
          </a:stretch>
        </p:blipFill>
        <p:spPr>
          <a:xfrm>
            <a:off x="2908459" y="43542"/>
            <a:ext cx="7164457" cy="5607754"/>
          </a:xfrm>
          <a:prstGeom prst="rect">
            <a:avLst/>
          </a:prstGeom>
        </p:spPr>
      </p:pic>
      <p:sp>
        <p:nvSpPr>
          <p:cNvPr id="7" name="Rounded Rectangle 6">
            <a:extLst>
              <a:ext uri="{FF2B5EF4-FFF2-40B4-BE49-F238E27FC236}">
                <a16:creationId xmlns="" xmlns:a16="http://schemas.microsoft.com/office/drawing/2014/main" id="{0F1F1F8C-BB0B-4CE6-810C-F12FF8D0EAF8}"/>
              </a:ext>
            </a:extLst>
          </p:cNvPr>
          <p:cNvSpPr/>
          <p:nvPr/>
        </p:nvSpPr>
        <p:spPr bwMode="auto">
          <a:xfrm>
            <a:off x="326572" y="4305300"/>
            <a:ext cx="22860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gn="ctr">
              <a:lnSpc>
                <a:spcPct val="90000"/>
              </a:lnSpc>
            </a:pPr>
            <a:r>
              <a:rPr lang="en-US" sz="3600" dirty="0" smtClean="0">
                <a:solidFill>
                  <a:schemeClr val="bg1"/>
                </a:solidFill>
              </a:rPr>
              <a:t>Instead of this:</a:t>
            </a:r>
            <a:endParaRPr lang="en-US" sz="36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797" y="558800"/>
            <a:ext cx="2743203" cy="698500"/>
          </a:xfrm>
        </p:spPr>
        <p:txBody>
          <a:bodyPr/>
          <a:lstStyle/>
          <a:p>
            <a:r>
              <a:rPr lang="en-US" sz="3600" dirty="0" smtClean="0"/>
              <a:t>SAY IT WITH A WORD</a:t>
            </a:r>
            <a:endParaRPr lang="en-US" sz="3600" dirty="0"/>
          </a:p>
        </p:txBody>
      </p:sp>
      <p:sp>
        <p:nvSpPr>
          <p:cNvPr id="7" name="Rounded Rectangle 6">
            <a:extLst>
              <a:ext uri="{FF2B5EF4-FFF2-40B4-BE49-F238E27FC236}">
                <a16:creationId xmlns="" xmlns:a16="http://schemas.microsoft.com/office/drawing/2014/main" id="{0F1F1F8C-BB0B-4CE6-810C-F12FF8D0EAF8}"/>
              </a:ext>
            </a:extLst>
          </p:cNvPr>
          <p:cNvSpPr/>
          <p:nvPr/>
        </p:nvSpPr>
        <p:spPr bwMode="auto">
          <a:xfrm>
            <a:off x="326572" y="4305300"/>
            <a:ext cx="22860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gn="ctr">
              <a:lnSpc>
                <a:spcPct val="90000"/>
              </a:lnSpc>
            </a:pPr>
            <a:r>
              <a:rPr lang="en-US" sz="3600" dirty="0" smtClean="0">
                <a:solidFill>
                  <a:schemeClr val="bg1"/>
                </a:solidFill>
              </a:rPr>
              <a:t>Try this:</a:t>
            </a:r>
          </a:p>
          <a:p>
            <a:pPr algn="ctr">
              <a:lnSpc>
                <a:spcPct val="90000"/>
              </a:lnSpc>
            </a:pPr>
            <a:endParaRPr lang="en-US" sz="3600" dirty="0">
              <a:solidFill>
                <a:schemeClr val="bg1"/>
              </a:solidFill>
            </a:endParaRPr>
          </a:p>
        </p:txBody>
      </p:sp>
      <p:pic>
        <p:nvPicPr>
          <p:cNvPr id="6" name="f062-02.jpg" descr="images"/>
          <p:cNvPicPr>
            <a:picLocks noChangeAspect="1"/>
          </p:cNvPicPr>
          <p:nvPr/>
        </p:nvPicPr>
        <p:blipFill>
          <a:blip r:embed="rId2" cstate="print"/>
          <a:srcRect t="8010"/>
          <a:stretch>
            <a:fillRect/>
          </a:stretch>
        </p:blipFill>
        <p:spPr>
          <a:xfrm>
            <a:off x="2946400" y="27214"/>
            <a:ext cx="7213600" cy="568778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797" y="558800"/>
            <a:ext cx="2743203" cy="698500"/>
          </a:xfrm>
        </p:spPr>
        <p:txBody>
          <a:bodyPr/>
          <a:lstStyle/>
          <a:p>
            <a:r>
              <a:rPr lang="en-US" sz="3600" dirty="0" smtClean="0"/>
              <a:t>SAY IT WITH A WORD</a:t>
            </a:r>
            <a:endParaRPr lang="en-US" sz="3600" dirty="0"/>
          </a:p>
        </p:txBody>
      </p:sp>
      <p:sp>
        <p:nvSpPr>
          <p:cNvPr id="7" name="Rounded Rectangle 6">
            <a:extLst>
              <a:ext uri="{FF2B5EF4-FFF2-40B4-BE49-F238E27FC236}">
                <a16:creationId xmlns="" xmlns:a16="http://schemas.microsoft.com/office/drawing/2014/main" id="{0F1F1F8C-BB0B-4CE6-810C-F12FF8D0EAF8}"/>
              </a:ext>
            </a:extLst>
          </p:cNvPr>
          <p:cNvSpPr/>
          <p:nvPr/>
        </p:nvSpPr>
        <p:spPr bwMode="auto">
          <a:xfrm>
            <a:off x="326572" y="4305300"/>
            <a:ext cx="22860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gn="ctr">
              <a:lnSpc>
                <a:spcPct val="90000"/>
              </a:lnSpc>
            </a:pPr>
            <a:r>
              <a:rPr lang="en-US" sz="3600" dirty="0" smtClean="0">
                <a:solidFill>
                  <a:schemeClr val="bg1"/>
                </a:solidFill>
              </a:rPr>
              <a:t>Try this:</a:t>
            </a:r>
          </a:p>
          <a:p>
            <a:pPr algn="ctr">
              <a:lnSpc>
                <a:spcPct val="90000"/>
              </a:lnSpc>
            </a:pPr>
            <a:endParaRPr lang="en-US" sz="3600" dirty="0">
              <a:solidFill>
                <a:schemeClr val="bg1"/>
              </a:solidFill>
            </a:endParaRPr>
          </a:p>
        </p:txBody>
      </p:sp>
      <p:pic>
        <p:nvPicPr>
          <p:cNvPr id="6" name="f062-02.jpg" descr="images"/>
          <p:cNvPicPr>
            <a:picLocks noChangeAspect="1"/>
          </p:cNvPicPr>
          <p:nvPr/>
        </p:nvPicPr>
        <p:blipFill>
          <a:blip r:embed="rId2" cstate="print"/>
          <a:srcRect t="8010"/>
          <a:stretch>
            <a:fillRect/>
          </a:stretch>
        </p:blipFill>
        <p:spPr>
          <a:xfrm>
            <a:off x="2946400" y="27214"/>
            <a:ext cx="7213600" cy="5687786"/>
          </a:xfrm>
          <a:prstGeom prst="rect">
            <a:avLst/>
          </a:prstGeom>
        </p:spPr>
      </p:pic>
      <p:sp>
        <p:nvSpPr>
          <p:cNvPr id="8" name="Rounded Rectangle 7">
            <a:extLst>
              <a:ext uri="{FF2B5EF4-FFF2-40B4-BE49-F238E27FC236}">
                <a16:creationId xmlns="" xmlns:a16="http://schemas.microsoft.com/office/drawing/2014/main" id="{0F1F1F8C-BB0B-4CE6-810C-F12FF8D0EAF8}"/>
              </a:ext>
            </a:extLst>
          </p:cNvPr>
          <p:cNvSpPr/>
          <p:nvPr/>
        </p:nvSpPr>
        <p:spPr bwMode="auto">
          <a:xfrm>
            <a:off x="5537200" y="3390900"/>
            <a:ext cx="2286000"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gn="ctr">
              <a:lnSpc>
                <a:spcPct val="90000"/>
              </a:lnSpc>
            </a:pPr>
            <a:r>
              <a:rPr lang="en-US" sz="3600" dirty="0" smtClean="0">
                <a:solidFill>
                  <a:schemeClr val="bg1"/>
                </a:solidFill>
              </a:rPr>
              <a:t>“SHOES”</a:t>
            </a:r>
          </a:p>
          <a:p>
            <a:pPr algn="ctr">
              <a:lnSpc>
                <a:spcPct val="90000"/>
              </a:lnSpc>
            </a:pPr>
            <a:r>
              <a:rPr lang="en-US" sz="3600" dirty="0" smtClean="0">
                <a:solidFill>
                  <a:schemeClr val="bg1"/>
                </a:solidFill>
              </a:rPr>
              <a:t>“LUNCH”</a:t>
            </a:r>
          </a:p>
          <a:p>
            <a:pPr algn="ctr">
              <a:lnSpc>
                <a:spcPct val="90000"/>
              </a:lnSpc>
            </a:pPr>
            <a:r>
              <a:rPr lang="en-US" sz="3600" dirty="0" smtClean="0">
                <a:solidFill>
                  <a:schemeClr val="bg1"/>
                </a:solidFill>
              </a:rPr>
              <a:t>“COATS”</a:t>
            </a:r>
          </a:p>
          <a:p>
            <a:pPr algn="ctr">
              <a:lnSpc>
                <a:spcPct val="90000"/>
              </a:lnSpc>
            </a:pPr>
            <a:r>
              <a:rPr lang="en-US" sz="3600" dirty="0" smtClean="0">
                <a:solidFill>
                  <a:schemeClr val="bg1"/>
                </a:solidFill>
              </a:rPr>
              <a:t>“DOOR”</a:t>
            </a:r>
            <a:endParaRPr lang="en-US" sz="36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Talk</a:t>
            </a:r>
            <a:endParaRPr lang="en-US" dirty="0"/>
          </a:p>
        </p:txBody>
      </p:sp>
      <p:sp>
        <p:nvSpPr>
          <p:cNvPr id="6" name="Content Placeholder 5"/>
          <p:cNvSpPr>
            <a:spLocks noGrp="1"/>
          </p:cNvSpPr>
          <p:nvPr>
            <p:ph idx="1"/>
          </p:nvPr>
        </p:nvSpPr>
        <p:spPr/>
        <p:txBody>
          <a:bodyPr/>
          <a:lstStyle/>
          <a:p>
            <a:r>
              <a:rPr lang="en-US" dirty="0" smtClean="0"/>
              <a:t>If you are getting frustrated, just tell them. They can tell anyway.</a:t>
            </a:r>
          </a:p>
          <a:p>
            <a:r>
              <a:rPr lang="en-US" dirty="0" smtClean="0"/>
              <a:t>Apologize</a:t>
            </a:r>
          </a:p>
          <a:p>
            <a:pPr>
              <a:buFontTx/>
              <a:buChar char="-"/>
            </a:pPr>
            <a:r>
              <a:rPr lang="en-US" dirty="0" smtClean="0"/>
              <a:t>Compare this: “I’m sorry I got angry but you weren’t listening!”</a:t>
            </a:r>
          </a:p>
          <a:p>
            <a:pPr>
              <a:buFontTx/>
              <a:buChar char="-"/>
            </a:pPr>
            <a:r>
              <a:rPr lang="en-US" dirty="0" smtClean="0"/>
              <a:t>With this: “I’m sorry I got angry. I was frustrated when you weren’t listening, but I should not have lost my temper like that. Will you forgive me?”</a:t>
            </a:r>
          </a:p>
          <a:p>
            <a:pPr>
              <a:buFontTx/>
              <a:buChar char="-"/>
            </a:pP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Talk</a:t>
            </a:r>
            <a:endParaRPr lang="en-US" dirty="0"/>
          </a:p>
        </p:txBody>
      </p:sp>
      <p:sp>
        <p:nvSpPr>
          <p:cNvPr id="6" name="Content Placeholder 5"/>
          <p:cNvSpPr>
            <a:spLocks noGrp="1"/>
          </p:cNvSpPr>
          <p:nvPr>
            <p:ph idx="1"/>
          </p:nvPr>
        </p:nvSpPr>
        <p:spPr/>
        <p:txBody>
          <a:bodyPr/>
          <a:lstStyle/>
          <a:p>
            <a:r>
              <a:rPr lang="en-US" dirty="0" smtClean="0"/>
              <a:t>Give them choices</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143-01.jpg" descr="images"/>
          <p:cNvPicPr>
            <a:picLocks noChangeAspect="1"/>
          </p:cNvPicPr>
          <p:nvPr/>
        </p:nvPicPr>
        <p:blipFill>
          <a:blip r:embed="rId2" cstate="print"/>
          <a:srcRect r="50000" b="49937"/>
          <a:stretch>
            <a:fillRect/>
          </a:stretch>
        </p:blipFill>
        <p:spPr>
          <a:xfrm>
            <a:off x="805542" y="-1"/>
            <a:ext cx="8509000" cy="5679759"/>
          </a:xfrm>
          <a:prstGeom prst="rect">
            <a:avLst/>
          </a:prstGeom>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143-01.jpg" descr="images"/>
          <p:cNvPicPr>
            <a:picLocks noChangeAspect="1"/>
          </p:cNvPicPr>
          <p:nvPr/>
        </p:nvPicPr>
        <p:blipFill>
          <a:blip r:embed="rId2" cstate="print"/>
          <a:srcRect l="50000" b="49937"/>
          <a:stretch>
            <a:fillRect/>
          </a:stretch>
        </p:blipFill>
        <p:spPr>
          <a:xfrm>
            <a:off x="794658" y="-1"/>
            <a:ext cx="8509000" cy="5679759"/>
          </a:xfrm>
          <a:prstGeom prst="rect">
            <a:avLst/>
          </a:prstGeom>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143-01.jpg" descr="images"/>
          <p:cNvPicPr>
            <a:picLocks noChangeAspect="1"/>
          </p:cNvPicPr>
          <p:nvPr/>
        </p:nvPicPr>
        <p:blipFill>
          <a:blip r:embed="rId2" cstate="print"/>
          <a:srcRect t="50063" r="50000"/>
          <a:stretch>
            <a:fillRect/>
          </a:stretch>
        </p:blipFill>
        <p:spPr>
          <a:xfrm>
            <a:off x="805542" y="20398"/>
            <a:ext cx="8509000" cy="5665574"/>
          </a:xfrm>
          <a:prstGeom prst="rect">
            <a:avLst/>
          </a:prstGeom>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143-01.jpg" descr="images"/>
          <p:cNvPicPr>
            <a:picLocks noChangeAspect="1"/>
          </p:cNvPicPr>
          <p:nvPr/>
        </p:nvPicPr>
        <p:blipFill>
          <a:blip r:embed="rId2" cstate="print"/>
          <a:srcRect l="50000" t="50063"/>
          <a:stretch>
            <a:fillRect/>
          </a:stretch>
        </p:blipFill>
        <p:spPr>
          <a:xfrm>
            <a:off x="809172" y="29028"/>
            <a:ext cx="8509000" cy="5665574"/>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Listen</a:t>
            </a:r>
            <a:endParaRPr lang="en-US" dirty="0"/>
          </a:p>
        </p:txBody>
      </p:sp>
      <p:sp>
        <p:nvSpPr>
          <p:cNvPr id="6" name="Content Placeholder 5"/>
          <p:cNvSpPr>
            <a:spLocks noGrp="1"/>
          </p:cNvSpPr>
          <p:nvPr>
            <p:ph idx="1"/>
          </p:nvPr>
        </p:nvSpPr>
        <p:spPr/>
        <p:txBody>
          <a:bodyPr/>
          <a:lstStyle/>
          <a:p>
            <a:r>
              <a:rPr lang="en-US" dirty="0" smtClean="0"/>
              <a:t>Ever notice how much the Lord lets you talk?</a:t>
            </a:r>
          </a:p>
          <a:p>
            <a:r>
              <a:rPr lang="en-US" dirty="0" smtClean="0"/>
              <a:t>The Psalms are just God listening, and the psalmist talks </a:t>
            </a:r>
            <a:r>
              <a:rPr lang="en-US" i="1" dirty="0" smtClean="0"/>
              <a:t>himself </a:t>
            </a:r>
            <a:r>
              <a:rPr lang="en-US" dirty="0" smtClean="0"/>
              <a:t>into the correct perspective.</a:t>
            </a:r>
          </a:p>
          <a:p>
            <a:endParaRPr lang="en-US" dirty="0" smtClean="0"/>
          </a:p>
          <a:p>
            <a:r>
              <a:rPr lang="en-US" dirty="0" smtClean="0"/>
              <a:t>We may have learned listening skills with our friends, but ever notice how you don’t use them with your kids?</a:t>
            </a:r>
          </a:p>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Talk</a:t>
            </a:r>
            <a:endParaRPr lang="en-US" dirty="0"/>
          </a:p>
        </p:txBody>
      </p:sp>
      <p:sp>
        <p:nvSpPr>
          <p:cNvPr id="6" name="Content Placeholder 5"/>
          <p:cNvSpPr>
            <a:spLocks noGrp="1"/>
          </p:cNvSpPr>
          <p:nvPr>
            <p:ph idx="1"/>
          </p:nvPr>
        </p:nvSpPr>
        <p:spPr/>
        <p:txBody>
          <a:bodyPr/>
          <a:lstStyle/>
          <a:p>
            <a:r>
              <a:rPr lang="en-US" dirty="0" smtClean="0"/>
              <a:t>Give them </a:t>
            </a:r>
            <a:r>
              <a:rPr lang="en-US" dirty="0" smtClean="0"/>
              <a:t>choices</a:t>
            </a:r>
          </a:p>
          <a:p>
            <a:r>
              <a:rPr lang="en-US" dirty="0" smtClean="0"/>
              <a:t>Try to pick the right battles</a:t>
            </a:r>
          </a:p>
          <a:p>
            <a:endParaRPr lang="en-US" dirty="0" smtClean="0"/>
          </a:p>
          <a:p>
            <a:r>
              <a:rPr lang="en-US" dirty="0" smtClean="0"/>
              <a:t>So many other things we </a:t>
            </a:r>
            <a:r>
              <a:rPr lang="en-US" smtClean="0"/>
              <a:t>could discuss…</a:t>
            </a:r>
            <a:endParaRPr lang="en-US"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Conclusions</a:t>
            </a:r>
          </a:p>
        </p:txBody>
      </p:sp>
      <p:sp>
        <p:nvSpPr>
          <p:cNvPr id="4" name="Text Placeholder 3"/>
          <p:cNvSpPr>
            <a:spLocks noGrp="1"/>
          </p:cNvSpPr>
          <p:nvPr>
            <p:ph idx="1"/>
          </p:nvPr>
        </p:nvSpPr>
        <p:spPr/>
        <p:txBody>
          <a:bodyPr/>
          <a:lstStyle/>
          <a:p>
            <a:pPr marL="511175" indent="-511175">
              <a:buAutoNum type="arabicPeriod"/>
            </a:pPr>
            <a:r>
              <a:rPr lang="en-US" dirty="0" smtClean="0"/>
              <a:t>Parenting is an art and a skill – it takes practice</a:t>
            </a:r>
          </a:p>
          <a:p>
            <a:pPr marL="511175" indent="-511175">
              <a:buAutoNum type="arabicPeriod"/>
            </a:pPr>
            <a:r>
              <a:rPr lang="en-US" dirty="0" smtClean="0"/>
              <a:t>God wants to enable you to grow as a parent, and to build strong relationships with your kids</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5" name="Rectangle 3"/>
          <p:cNvSpPr>
            <a:spLocks noGrp="1" noChangeArrowheads="1"/>
          </p:cNvSpPr>
          <p:nvPr>
            <p:ph type="body" idx="1"/>
          </p:nvPr>
        </p:nvSpPr>
        <p:spPr/>
        <p:txBody>
          <a:bodyPr/>
          <a:lstStyle/>
          <a:p>
            <a:pPr algn="r" eaLnBrk="1" hangingPunct="1"/>
            <a:r>
              <a:rPr lang="en-US" dirty="0">
                <a:ea typeface="ＭＳ Ｐゴシック" pitchFamily="34" charset="-128"/>
              </a:rPr>
              <a:t>Questions?</a:t>
            </a:r>
          </a:p>
          <a:p>
            <a:pPr algn="r" eaLnBrk="1" hangingPunct="1"/>
            <a:r>
              <a:rPr lang="en-US" dirty="0">
                <a:ea typeface="ＭＳ Ｐゴシック" pitchFamily="34" charset="-128"/>
              </a:rPr>
              <a:t>Comments?</a:t>
            </a:r>
          </a:p>
          <a:p>
            <a:pPr algn="r" eaLnBrk="1" hangingPunct="1"/>
            <a:r>
              <a:rPr lang="en-US" dirty="0">
                <a:ea typeface="ＭＳ Ｐゴシック" pitchFamily="34" charset="-128"/>
              </a:rPr>
              <a:t>Experiences?</a:t>
            </a:r>
          </a:p>
          <a:p>
            <a:pPr eaLnBrk="1" hangingPunct="1"/>
            <a:endParaRPr lang="en-US" sz="2800" dirty="0">
              <a:ea typeface="ＭＳ Ｐゴシック" pitchFamily="34" charset="-128"/>
            </a:endParaRPr>
          </a:p>
          <a:p>
            <a:pPr eaLnBrk="1" hangingPunct="1"/>
            <a:endParaRPr lang="en-US" sz="3400" dirty="0">
              <a:ea typeface="ＭＳ Ｐゴシック" pitchFamily="34" charset="-128"/>
            </a:endParaRPr>
          </a:p>
          <a:p>
            <a:pPr algn="r" eaLnBrk="1" hangingPunct="1">
              <a:lnSpc>
                <a:spcPct val="90000"/>
              </a:lnSpc>
            </a:pPr>
            <a:endParaRPr lang="en-US" sz="2800" dirty="0">
              <a:ea typeface="ＭＳ Ｐゴシック" pitchFamily="34" charset="-128"/>
            </a:endParaRPr>
          </a:p>
          <a:p>
            <a:pPr algn="r" eaLnBrk="1" hangingPunct="1">
              <a:lnSpc>
                <a:spcPct val="90000"/>
              </a:lnSpc>
            </a:pPr>
            <a:endParaRPr lang="en-US" sz="2800" dirty="0">
              <a:ea typeface="ＭＳ Ｐゴシック" pitchFamily="34" charset="-128"/>
            </a:endParaRPr>
          </a:p>
          <a:p>
            <a:pPr algn="r" eaLnBrk="1" hangingPunct="1">
              <a:lnSpc>
                <a:spcPct val="90000"/>
              </a:lnSpc>
            </a:pPr>
            <a:r>
              <a:rPr lang="en-US" sz="2400" dirty="0" smtClean="0">
                <a:ea typeface="ＭＳ Ｐゴシック" pitchFamily="34" charset="-128"/>
                <a:hlinkClick r:id="rId3"/>
              </a:rPr>
              <a:t>chris.risley@gmail.com</a:t>
            </a:r>
            <a:endParaRPr lang="en-US" sz="2400" dirty="0">
              <a:ea typeface="ＭＳ Ｐゴシック" pitchFamily="34" charset="-128"/>
            </a:endParaRPr>
          </a:p>
          <a:p>
            <a:pPr algn="r" eaLnBrk="1" hangingPunct="1">
              <a:lnSpc>
                <a:spcPct val="90000"/>
              </a:lnSpc>
            </a:pPr>
            <a:r>
              <a:rPr lang="en-US" sz="2400" u="sng" dirty="0" smtClean="0">
                <a:ea typeface="ＭＳ Ｐゴシック" pitchFamily="34" charset="-128"/>
              </a:rPr>
              <a:t>xenos.org/parenting</a:t>
            </a:r>
            <a:endParaRPr lang="en-US" sz="2400" u="sng" dirty="0">
              <a:ea typeface="ＭＳ Ｐゴシック" pitchFamily="34" charset="-128"/>
            </a:endParaRPr>
          </a:p>
        </p:txBody>
      </p:sp>
      <p:sp>
        <p:nvSpPr>
          <p:cNvPr id="63491" name="Rectangle 8"/>
          <p:cNvSpPr>
            <a:spLocks noGrp="1" noChangeArrowheads="1"/>
          </p:cNvSpPr>
          <p:nvPr>
            <p:ph type="title"/>
          </p:nvPr>
        </p:nvSpPr>
        <p:spPr/>
        <p:txBody>
          <a:bodyPr/>
          <a:lstStyle/>
          <a:p>
            <a:pPr eaLnBrk="1" hangingPunct="1"/>
            <a:r>
              <a:rPr lang="en-US" dirty="0" smtClean="0">
                <a:ea typeface="ＭＳ Ｐゴシック" pitchFamily="34" charset="-128"/>
              </a:rPr>
              <a:t>How To Listen, How To Talk</a:t>
            </a:r>
            <a:endParaRPr lang="en-US" dirty="0">
              <a:ea typeface="ＭＳ Ｐゴシック" pitchFamily="34" charset="-12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3715">
                                            <p:txEl>
                                              <p:pRg st="0" end="0"/>
                                            </p:txEl>
                                          </p:spTgt>
                                        </p:tgtEl>
                                        <p:attrNameLst>
                                          <p:attrName>style.visibility</p:attrName>
                                        </p:attrNameLst>
                                      </p:cBhvr>
                                      <p:to>
                                        <p:strVal val="visible"/>
                                      </p:to>
                                    </p:set>
                                    <p:animEffect transition="in" filter="wipe(left)">
                                      <p:cBhvr>
                                        <p:cTn id="7" dur="500"/>
                                        <p:tgtEl>
                                          <p:spTgt spid="88371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3715">
                                            <p:txEl>
                                              <p:pRg st="1" end="1"/>
                                            </p:txEl>
                                          </p:spTgt>
                                        </p:tgtEl>
                                        <p:attrNameLst>
                                          <p:attrName>style.visibility</p:attrName>
                                        </p:attrNameLst>
                                      </p:cBhvr>
                                      <p:to>
                                        <p:strVal val="visible"/>
                                      </p:to>
                                    </p:set>
                                    <p:animEffect transition="in" filter="wipe(left)">
                                      <p:cBhvr>
                                        <p:cTn id="11" dur="500"/>
                                        <p:tgtEl>
                                          <p:spTgt spid="88371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3715">
                                            <p:txEl>
                                              <p:pRg st="2" end="2"/>
                                            </p:txEl>
                                          </p:spTgt>
                                        </p:tgtEl>
                                        <p:attrNameLst>
                                          <p:attrName>style.visibility</p:attrName>
                                        </p:attrNameLst>
                                      </p:cBhvr>
                                      <p:to>
                                        <p:strVal val="visible"/>
                                      </p:to>
                                    </p:set>
                                    <p:animEffect transition="in" filter="wipe(left)">
                                      <p:cBhvr>
                                        <p:cTn id="15" dur="500"/>
                                        <p:tgtEl>
                                          <p:spTgt spid="88371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83715">
                                            <p:txEl>
                                              <p:pRg st="7" end="7"/>
                                            </p:txEl>
                                          </p:spTgt>
                                        </p:tgtEl>
                                        <p:attrNameLst>
                                          <p:attrName>style.visibility</p:attrName>
                                        </p:attrNameLst>
                                      </p:cBhvr>
                                      <p:to>
                                        <p:strVal val="visible"/>
                                      </p:to>
                                    </p:set>
                                    <p:animEffect transition="in" filter="wipe(left)">
                                      <p:cBhvr>
                                        <p:cTn id="19" dur="500"/>
                                        <p:tgtEl>
                                          <p:spTgt spid="883715">
                                            <p:txEl>
                                              <p:pRg st="7" end="7"/>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83715">
                                            <p:txEl>
                                              <p:pRg st="8" end="8"/>
                                            </p:txEl>
                                          </p:spTgt>
                                        </p:tgtEl>
                                        <p:attrNameLst>
                                          <p:attrName>style.visibility</p:attrName>
                                        </p:attrNameLst>
                                      </p:cBhvr>
                                      <p:to>
                                        <p:strVal val="visible"/>
                                      </p:to>
                                    </p:set>
                                    <p:animEffect transition="in" filter="wipe(left)">
                                      <p:cBhvr>
                                        <p:cTn id="23" dur="500"/>
                                        <p:tgtEl>
                                          <p:spTgt spid="8837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6600" y="5143500"/>
            <a:ext cx="1600200" cy="480061"/>
          </a:xfrm>
        </p:spPr>
        <p:txBody>
          <a:bodyPr/>
          <a:lstStyle/>
          <a:p>
            <a:r>
              <a:rPr lang="en-US" dirty="0" smtClean="0"/>
              <a:t>Adele</a:t>
            </a:r>
            <a:endParaRPr lang="en-US" dirty="0"/>
          </a:p>
        </p:txBody>
      </p:sp>
      <p:sp>
        <p:nvSpPr>
          <p:cNvPr id="6" name="Content Placeholder 5"/>
          <p:cNvSpPr>
            <a:spLocks noGrp="1"/>
          </p:cNvSpPr>
          <p:nvPr>
            <p:ph idx="1"/>
          </p:nvPr>
        </p:nvSpPr>
        <p:spPr/>
        <p:txBody>
          <a:bodyPr/>
          <a:lstStyle/>
          <a:p>
            <a:endParaRPr lang="en-US" u="sng" dirty="0" smtClean="0"/>
          </a:p>
          <a:p>
            <a:endParaRPr lang="en-US" dirty="0"/>
          </a:p>
        </p:txBody>
      </p:sp>
      <p:pic>
        <p:nvPicPr>
          <p:cNvPr id="2050" name="Picture 2" descr="C:\Users\risleyc\Desktop\Adele.jpg"/>
          <p:cNvPicPr>
            <a:picLocks noChangeAspect="1" noChangeArrowheads="1"/>
          </p:cNvPicPr>
          <p:nvPr/>
        </p:nvPicPr>
        <p:blipFill>
          <a:blip r:embed="rId3" cstate="print"/>
          <a:srcRect/>
          <a:stretch>
            <a:fillRect/>
          </a:stretch>
        </p:blipFill>
        <p:spPr bwMode="auto">
          <a:xfrm>
            <a:off x="431800" y="723900"/>
            <a:ext cx="2680735" cy="4148138"/>
          </a:xfrm>
          <a:prstGeom prst="rect">
            <a:avLst/>
          </a:prstGeom>
          <a:noFill/>
        </p:spPr>
      </p:pic>
      <p:pic>
        <p:nvPicPr>
          <p:cNvPr id="2051" name="Picture 3" descr="C:\Users\risleyc\Desktop\Elaine.jpg"/>
          <p:cNvPicPr>
            <a:picLocks noChangeAspect="1" noChangeArrowheads="1"/>
          </p:cNvPicPr>
          <p:nvPr/>
        </p:nvPicPr>
        <p:blipFill>
          <a:blip r:embed="rId4" cstate="print"/>
          <a:srcRect/>
          <a:stretch>
            <a:fillRect/>
          </a:stretch>
        </p:blipFill>
        <p:spPr bwMode="auto">
          <a:xfrm>
            <a:off x="3556000" y="800100"/>
            <a:ext cx="2692400" cy="4038600"/>
          </a:xfrm>
          <a:prstGeom prst="rect">
            <a:avLst/>
          </a:prstGeom>
          <a:noFill/>
        </p:spPr>
      </p:pic>
      <p:pic>
        <p:nvPicPr>
          <p:cNvPr id="7" name="Picture 2" descr="C:\Users\risleyc\Desktop\51KrbZfdZOL._SX322_BO1,204,203,200_.jpg"/>
          <p:cNvPicPr>
            <a:picLocks noChangeAspect="1" noChangeArrowheads="1"/>
          </p:cNvPicPr>
          <p:nvPr/>
        </p:nvPicPr>
        <p:blipFill>
          <a:blip r:embed="rId5" cstate="print"/>
          <a:srcRect/>
          <a:stretch>
            <a:fillRect/>
          </a:stretch>
        </p:blipFill>
        <p:spPr bwMode="auto">
          <a:xfrm>
            <a:off x="6832599" y="800100"/>
            <a:ext cx="2622257" cy="4038600"/>
          </a:xfrm>
          <a:prstGeom prst="rect">
            <a:avLst/>
          </a:prstGeom>
          <a:noFill/>
        </p:spPr>
      </p:pic>
      <p:sp>
        <p:nvSpPr>
          <p:cNvPr id="8" name="Title 4"/>
          <p:cNvSpPr txBox="1">
            <a:spLocks/>
          </p:cNvSpPr>
          <p:nvPr/>
        </p:nvSpPr>
        <p:spPr bwMode="auto">
          <a:xfrm>
            <a:off x="4013200" y="5120639"/>
            <a:ext cx="1600200" cy="48006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r" defTabSz="914400" rtl="0" eaLnBrk="0" fontAlgn="base" latinLnBrk="0" hangingPunct="0">
              <a:lnSpc>
                <a:spcPct val="8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1">
                    <a:lumMod val="50000"/>
                    <a:lumOff val="50000"/>
                  </a:schemeClr>
                </a:solidFill>
                <a:effectLst/>
                <a:uLnTx/>
                <a:uFillTx/>
                <a:latin typeface="+mj-lt"/>
                <a:ea typeface="ＭＳ Ｐゴシック" charset="-128"/>
                <a:cs typeface="+mj-cs"/>
              </a:rPr>
              <a:t>Elaine</a:t>
            </a:r>
            <a:endParaRPr kumimoji="0" lang="en-US" sz="3600" b="0" i="0" u="none" strike="noStrike" kern="0" cap="none" spc="0" normalizeH="0" baseline="0" noProof="0" dirty="0">
              <a:ln>
                <a:noFill/>
              </a:ln>
              <a:solidFill>
                <a:schemeClr val="tx1">
                  <a:lumMod val="50000"/>
                  <a:lumOff val="50000"/>
                </a:schemeClr>
              </a:solidFill>
              <a:effectLst/>
              <a:uLnTx/>
              <a:uFillTx/>
              <a:latin typeface="+mj-lt"/>
              <a:ea typeface="ＭＳ Ｐゴシック" charset="-128"/>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Listen</a:t>
            </a:r>
            <a:endParaRPr lang="en-US" dirty="0"/>
          </a:p>
        </p:txBody>
      </p:sp>
      <p:sp>
        <p:nvSpPr>
          <p:cNvPr id="6" name="Content Placeholder 5"/>
          <p:cNvSpPr>
            <a:spLocks noGrp="1"/>
          </p:cNvSpPr>
          <p:nvPr>
            <p:ph idx="1"/>
          </p:nvPr>
        </p:nvSpPr>
        <p:spPr/>
        <p:txBody>
          <a:bodyPr/>
          <a:lstStyle/>
          <a:p>
            <a:r>
              <a:rPr lang="en-US" u="sng" dirty="0" smtClean="0"/>
              <a:t>Helping with Feelings</a:t>
            </a:r>
          </a:p>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A670486-F89C-4E0D-B648-E80E19EB1002}"/>
              </a:ext>
            </a:extLst>
          </p:cNvPr>
          <p:cNvSpPr>
            <a:spLocks noGrp="1"/>
          </p:cNvSpPr>
          <p:nvPr>
            <p:ph type="title"/>
          </p:nvPr>
        </p:nvSpPr>
        <p:spPr/>
        <p:txBody>
          <a:bodyPr/>
          <a:lstStyle/>
          <a:p>
            <a:r>
              <a:rPr lang="en-US" dirty="0" smtClean="0"/>
              <a:t>Faber and </a:t>
            </a:r>
            <a:r>
              <a:rPr lang="en-US" dirty="0" err="1" smtClean="0"/>
              <a:t>Mazlish</a:t>
            </a:r>
            <a:endParaRPr lang="en-US" dirty="0"/>
          </a:p>
        </p:txBody>
      </p:sp>
      <p:sp>
        <p:nvSpPr>
          <p:cNvPr id="6" name="Text Placeholder 5">
            <a:extLst>
              <a:ext uri="{FF2B5EF4-FFF2-40B4-BE49-F238E27FC236}">
                <a16:creationId xmlns="" xmlns:a16="http://schemas.microsoft.com/office/drawing/2014/main" id="{DE0CB97D-8C1D-4935-93C3-82BCF8900E81}"/>
              </a:ext>
            </a:extLst>
          </p:cNvPr>
          <p:cNvSpPr>
            <a:spLocks noGrp="1"/>
          </p:cNvSpPr>
          <p:nvPr>
            <p:ph type="body" sz="half" idx="2"/>
          </p:nvPr>
        </p:nvSpPr>
        <p:spPr/>
        <p:txBody>
          <a:bodyPr/>
          <a:lstStyle/>
          <a:p>
            <a:r>
              <a:rPr lang="en-US" dirty="0" smtClean="0"/>
              <a:t>When I’m upset or hurting, the last thing I want to hear is advice, philosophy, psychology, or the other fellow’s point of view.</a:t>
            </a:r>
          </a:p>
          <a:p>
            <a:r>
              <a:rPr lang="en-US" dirty="0" smtClean="0"/>
              <a:t>That kind of talk makes me only feel worse than before.</a:t>
            </a:r>
          </a:p>
        </p:txBody>
      </p:sp>
      <p:sp>
        <p:nvSpPr>
          <p:cNvPr id="7" name="Text Placeholder 6">
            <a:extLst>
              <a:ext uri="{FF2B5EF4-FFF2-40B4-BE49-F238E27FC236}">
                <a16:creationId xmlns="" xmlns:a16="http://schemas.microsoft.com/office/drawing/2014/main" id="{D5B947CD-F7AE-42AA-BDE0-15D0B4D7A527}"/>
              </a:ext>
            </a:extLst>
          </p:cNvPr>
          <p:cNvSpPr>
            <a:spLocks noGrp="1"/>
          </p:cNvSpPr>
          <p:nvPr>
            <p:ph type="body" sz="half" idx="10"/>
          </p:nvPr>
        </p:nvSpPr>
        <p:spPr/>
        <p:txBody>
          <a:bodyPr/>
          <a:lstStyle/>
          <a:p>
            <a:r>
              <a:rPr lang="en-US" dirty="0" smtClean="0"/>
              <a:t>Faber and </a:t>
            </a:r>
            <a:r>
              <a:rPr lang="en-US" dirty="0" err="1" smtClean="0"/>
              <a:t>Mazlish</a:t>
            </a:r>
            <a:r>
              <a:rPr lang="en-US" dirty="0" smtClean="0"/>
              <a:t>, ‘How to Talk so Kids Will Listen &amp; Listen So Kids Will Talk (New York: Scribner, 2012), p.8.</a:t>
            </a:r>
            <a:endParaRPr lang="en-US" dirty="0"/>
          </a:p>
        </p:txBody>
      </p:sp>
      <p:sp>
        <p:nvSpPr>
          <p:cNvPr id="8" name="Text Placeholder 7">
            <a:extLst>
              <a:ext uri="{FF2B5EF4-FFF2-40B4-BE49-F238E27FC236}">
                <a16:creationId xmlns="" xmlns:a16="http://schemas.microsoft.com/office/drawing/2014/main" id="{65A01B88-43D1-4D20-B969-0814AC6A1929}"/>
              </a:ext>
            </a:extLst>
          </p:cNvPr>
          <p:cNvSpPr>
            <a:spLocks noGrp="1"/>
          </p:cNvSpPr>
          <p:nvPr>
            <p:ph type="body" sz="half" idx="11"/>
          </p:nvPr>
        </p:nvSpPr>
        <p:spPr/>
        <p:txBody>
          <a:bodyPr/>
          <a:lstStyle/>
          <a:p>
            <a:r>
              <a:rPr lang="en-US" dirty="0" smtClean="0"/>
              <a:t>Authors and Moms</a:t>
            </a:r>
            <a:endParaRPr lang="en-US" dirty="0"/>
          </a:p>
        </p:txBody>
      </p:sp>
      <p:pic>
        <p:nvPicPr>
          <p:cNvPr id="1026" name="Picture 2" descr="C:\Users\risleyc\Desktop\51KrbZfdZOL._SX322_BO1,204,203,200_.jpg"/>
          <p:cNvPicPr>
            <a:picLocks noChangeAspect="1" noChangeArrowheads="1"/>
          </p:cNvPicPr>
          <p:nvPr/>
        </p:nvPicPr>
        <p:blipFill>
          <a:blip r:embed="rId3" cstate="print"/>
          <a:srcRect/>
          <a:stretch>
            <a:fillRect/>
          </a:stretch>
        </p:blipFill>
        <p:spPr bwMode="auto">
          <a:xfrm>
            <a:off x="8721872" y="76201"/>
            <a:ext cx="1311128" cy="2019299"/>
          </a:xfrm>
          <a:prstGeom prst="rect">
            <a:avLst/>
          </a:prstGeom>
          <a:noFill/>
        </p:spPr>
      </p:pic>
    </p:spTree>
    <p:extLst>
      <p:ext uri="{BB962C8B-B14F-4D97-AF65-F5344CB8AC3E}">
        <p14:creationId xmlns="" xmlns:p14="http://schemas.microsoft.com/office/powerpoint/2010/main" val="19496437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A670486-F89C-4E0D-B648-E80E19EB1002}"/>
              </a:ext>
            </a:extLst>
          </p:cNvPr>
          <p:cNvSpPr>
            <a:spLocks noGrp="1"/>
          </p:cNvSpPr>
          <p:nvPr>
            <p:ph type="title"/>
          </p:nvPr>
        </p:nvSpPr>
        <p:spPr/>
        <p:txBody>
          <a:bodyPr/>
          <a:lstStyle/>
          <a:p>
            <a:r>
              <a:rPr lang="en-US" dirty="0" smtClean="0"/>
              <a:t>Faber and </a:t>
            </a:r>
            <a:r>
              <a:rPr lang="en-US" dirty="0" err="1" smtClean="0"/>
              <a:t>Mazlish</a:t>
            </a:r>
            <a:endParaRPr lang="en-US" dirty="0"/>
          </a:p>
        </p:txBody>
      </p:sp>
      <p:sp>
        <p:nvSpPr>
          <p:cNvPr id="6" name="Text Placeholder 5">
            <a:extLst>
              <a:ext uri="{FF2B5EF4-FFF2-40B4-BE49-F238E27FC236}">
                <a16:creationId xmlns="" xmlns:a16="http://schemas.microsoft.com/office/drawing/2014/main" id="{DE0CB97D-8C1D-4935-93C3-82BCF8900E81}"/>
              </a:ext>
            </a:extLst>
          </p:cNvPr>
          <p:cNvSpPr>
            <a:spLocks noGrp="1"/>
          </p:cNvSpPr>
          <p:nvPr>
            <p:ph type="body" sz="half" idx="2"/>
          </p:nvPr>
        </p:nvSpPr>
        <p:spPr/>
        <p:txBody>
          <a:bodyPr/>
          <a:lstStyle/>
          <a:p>
            <a:r>
              <a:rPr lang="en-US" dirty="0" smtClean="0"/>
              <a:t>Pity leaves me feeling pitiful; questions put me on the defensive; and most infuriating of all is to hear that I have no reason to feel what I’m feeling.</a:t>
            </a:r>
          </a:p>
          <a:p>
            <a:r>
              <a:rPr lang="en-US" dirty="0" smtClean="0"/>
              <a:t>My overriding reaction to most of these responses is “Oh, forget it. . . . What’s the point of going on?”</a:t>
            </a:r>
          </a:p>
        </p:txBody>
      </p:sp>
      <p:sp>
        <p:nvSpPr>
          <p:cNvPr id="7" name="Text Placeholder 6">
            <a:extLst>
              <a:ext uri="{FF2B5EF4-FFF2-40B4-BE49-F238E27FC236}">
                <a16:creationId xmlns="" xmlns:a16="http://schemas.microsoft.com/office/drawing/2014/main" id="{D5B947CD-F7AE-42AA-BDE0-15D0B4D7A527}"/>
              </a:ext>
            </a:extLst>
          </p:cNvPr>
          <p:cNvSpPr>
            <a:spLocks noGrp="1"/>
          </p:cNvSpPr>
          <p:nvPr>
            <p:ph type="body" sz="half" idx="10"/>
          </p:nvPr>
        </p:nvSpPr>
        <p:spPr/>
        <p:txBody>
          <a:bodyPr/>
          <a:lstStyle/>
          <a:p>
            <a:r>
              <a:rPr lang="en-US" dirty="0" smtClean="0"/>
              <a:t>Faber and </a:t>
            </a:r>
            <a:r>
              <a:rPr lang="en-US" dirty="0" err="1" smtClean="0"/>
              <a:t>Mazlish</a:t>
            </a:r>
            <a:r>
              <a:rPr lang="en-US" dirty="0" smtClean="0"/>
              <a:t>, ‘How to Talk so Kids Will Listen &amp; Listen So Kids Will Talk (New York: Scribner, 2012), p.8.</a:t>
            </a:r>
            <a:endParaRPr lang="en-US" dirty="0"/>
          </a:p>
        </p:txBody>
      </p:sp>
      <p:sp>
        <p:nvSpPr>
          <p:cNvPr id="8" name="Text Placeholder 7">
            <a:extLst>
              <a:ext uri="{FF2B5EF4-FFF2-40B4-BE49-F238E27FC236}">
                <a16:creationId xmlns="" xmlns:a16="http://schemas.microsoft.com/office/drawing/2014/main" id="{65A01B88-43D1-4D20-B969-0814AC6A1929}"/>
              </a:ext>
            </a:extLst>
          </p:cNvPr>
          <p:cNvSpPr>
            <a:spLocks noGrp="1"/>
          </p:cNvSpPr>
          <p:nvPr>
            <p:ph type="body" sz="half" idx="11"/>
          </p:nvPr>
        </p:nvSpPr>
        <p:spPr/>
        <p:txBody>
          <a:bodyPr/>
          <a:lstStyle/>
          <a:p>
            <a:r>
              <a:rPr lang="en-US" dirty="0" smtClean="0"/>
              <a:t>Authors and Moms</a:t>
            </a:r>
            <a:endParaRPr lang="en-US" dirty="0"/>
          </a:p>
        </p:txBody>
      </p:sp>
      <p:pic>
        <p:nvPicPr>
          <p:cNvPr id="1026" name="Picture 2" descr="C:\Users\risleyc\Desktop\51KrbZfdZOL._SX322_BO1,204,203,200_.jpg"/>
          <p:cNvPicPr>
            <a:picLocks noChangeAspect="1" noChangeArrowheads="1"/>
          </p:cNvPicPr>
          <p:nvPr/>
        </p:nvPicPr>
        <p:blipFill>
          <a:blip r:embed="rId3" cstate="print"/>
          <a:srcRect/>
          <a:stretch>
            <a:fillRect/>
          </a:stretch>
        </p:blipFill>
        <p:spPr bwMode="auto">
          <a:xfrm>
            <a:off x="8721872" y="76201"/>
            <a:ext cx="1311128" cy="2019299"/>
          </a:xfrm>
          <a:prstGeom prst="rect">
            <a:avLst/>
          </a:prstGeom>
          <a:noFill/>
        </p:spPr>
      </p:pic>
    </p:spTree>
    <p:extLst>
      <p:ext uri="{BB962C8B-B14F-4D97-AF65-F5344CB8AC3E}">
        <p14:creationId xmlns="" xmlns:p14="http://schemas.microsoft.com/office/powerpoint/2010/main" val="194964376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A670486-F89C-4E0D-B648-E80E19EB1002}"/>
              </a:ext>
            </a:extLst>
          </p:cNvPr>
          <p:cNvSpPr>
            <a:spLocks noGrp="1"/>
          </p:cNvSpPr>
          <p:nvPr>
            <p:ph type="title"/>
          </p:nvPr>
        </p:nvSpPr>
        <p:spPr/>
        <p:txBody>
          <a:bodyPr/>
          <a:lstStyle/>
          <a:p>
            <a:r>
              <a:rPr lang="en-US" dirty="0" smtClean="0"/>
              <a:t>Faber and </a:t>
            </a:r>
            <a:r>
              <a:rPr lang="en-US" dirty="0" err="1" smtClean="0"/>
              <a:t>Mazlish</a:t>
            </a:r>
            <a:endParaRPr lang="en-US" dirty="0"/>
          </a:p>
        </p:txBody>
      </p:sp>
      <p:sp>
        <p:nvSpPr>
          <p:cNvPr id="6" name="Text Placeholder 5">
            <a:extLst>
              <a:ext uri="{FF2B5EF4-FFF2-40B4-BE49-F238E27FC236}">
                <a16:creationId xmlns="" xmlns:a16="http://schemas.microsoft.com/office/drawing/2014/main" id="{DE0CB97D-8C1D-4935-93C3-82BCF8900E81}"/>
              </a:ext>
            </a:extLst>
          </p:cNvPr>
          <p:cNvSpPr>
            <a:spLocks noGrp="1"/>
          </p:cNvSpPr>
          <p:nvPr>
            <p:ph type="body" sz="half" idx="2"/>
          </p:nvPr>
        </p:nvSpPr>
        <p:spPr/>
        <p:txBody>
          <a:bodyPr/>
          <a:lstStyle/>
          <a:p>
            <a:r>
              <a:rPr lang="en-US" dirty="0" smtClean="0"/>
              <a:t>But let someone really listen, let someone acknowledge my inner pain and give me a chance to talk more about what’s troubling me,</a:t>
            </a:r>
          </a:p>
          <a:p>
            <a:r>
              <a:rPr lang="en-US" dirty="0" smtClean="0"/>
              <a:t>and I begin to feel less upset, less confused, more able to cope with my feelings and my problem.</a:t>
            </a:r>
          </a:p>
          <a:p>
            <a:endParaRPr lang="en-US" dirty="0" smtClean="0"/>
          </a:p>
        </p:txBody>
      </p:sp>
      <p:sp>
        <p:nvSpPr>
          <p:cNvPr id="7" name="Text Placeholder 6">
            <a:extLst>
              <a:ext uri="{FF2B5EF4-FFF2-40B4-BE49-F238E27FC236}">
                <a16:creationId xmlns="" xmlns:a16="http://schemas.microsoft.com/office/drawing/2014/main" id="{D5B947CD-F7AE-42AA-BDE0-15D0B4D7A527}"/>
              </a:ext>
            </a:extLst>
          </p:cNvPr>
          <p:cNvSpPr>
            <a:spLocks noGrp="1"/>
          </p:cNvSpPr>
          <p:nvPr>
            <p:ph type="body" sz="half" idx="10"/>
          </p:nvPr>
        </p:nvSpPr>
        <p:spPr/>
        <p:txBody>
          <a:bodyPr/>
          <a:lstStyle/>
          <a:p>
            <a:r>
              <a:rPr lang="en-US" dirty="0" smtClean="0"/>
              <a:t>Faber and </a:t>
            </a:r>
            <a:r>
              <a:rPr lang="en-US" dirty="0" err="1" smtClean="0"/>
              <a:t>Mazlish</a:t>
            </a:r>
            <a:r>
              <a:rPr lang="en-US" dirty="0" smtClean="0"/>
              <a:t>, ‘How to Talk so Kids Will Listen &amp; Listen So Kids Will Talk (New York: Scribner, 2012), p.8.</a:t>
            </a:r>
            <a:endParaRPr lang="en-US" dirty="0"/>
          </a:p>
        </p:txBody>
      </p:sp>
      <p:sp>
        <p:nvSpPr>
          <p:cNvPr id="8" name="Text Placeholder 7">
            <a:extLst>
              <a:ext uri="{FF2B5EF4-FFF2-40B4-BE49-F238E27FC236}">
                <a16:creationId xmlns="" xmlns:a16="http://schemas.microsoft.com/office/drawing/2014/main" id="{65A01B88-43D1-4D20-B969-0814AC6A1929}"/>
              </a:ext>
            </a:extLst>
          </p:cNvPr>
          <p:cNvSpPr>
            <a:spLocks noGrp="1"/>
          </p:cNvSpPr>
          <p:nvPr>
            <p:ph type="body" sz="half" idx="11"/>
          </p:nvPr>
        </p:nvSpPr>
        <p:spPr/>
        <p:txBody>
          <a:bodyPr/>
          <a:lstStyle/>
          <a:p>
            <a:r>
              <a:rPr lang="en-US" dirty="0" smtClean="0"/>
              <a:t>Authors and Moms</a:t>
            </a:r>
            <a:endParaRPr lang="en-US" dirty="0"/>
          </a:p>
        </p:txBody>
      </p:sp>
      <p:pic>
        <p:nvPicPr>
          <p:cNvPr id="1026" name="Picture 2" descr="C:\Users\risleyc\Desktop\51KrbZfdZOL._SX322_BO1,204,203,200_.jpg"/>
          <p:cNvPicPr>
            <a:picLocks noChangeAspect="1" noChangeArrowheads="1"/>
          </p:cNvPicPr>
          <p:nvPr/>
        </p:nvPicPr>
        <p:blipFill>
          <a:blip r:embed="rId3" cstate="print"/>
          <a:srcRect/>
          <a:stretch>
            <a:fillRect/>
          </a:stretch>
        </p:blipFill>
        <p:spPr bwMode="auto">
          <a:xfrm>
            <a:off x="8721872" y="76201"/>
            <a:ext cx="1311128" cy="2019299"/>
          </a:xfrm>
          <a:prstGeom prst="rect">
            <a:avLst/>
          </a:prstGeom>
          <a:noFill/>
        </p:spPr>
      </p:pic>
    </p:spTree>
    <p:extLst>
      <p:ext uri="{BB962C8B-B14F-4D97-AF65-F5344CB8AC3E}">
        <p14:creationId xmlns="" xmlns:p14="http://schemas.microsoft.com/office/powerpoint/2010/main" val="194964376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1011</Words>
  <Application>Microsoft Office PowerPoint</Application>
  <PresentationFormat>Custom</PresentationFormat>
  <Paragraphs>133</Paragraphs>
  <Slides>42</Slides>
  <Notes>20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Default Design</vt:lpstr>
      <vt:lpstr>How To Talk So Your Kids Will Listen and How To Listen So Kids Will Talk</vt:lpstr>
      <vt:lpstr>Slide 2</vt:lpstr>
      <vt:lpstr>Slide 3</vt:lpstr>
      <vt:lpstr>How To Listen</vt:lpstr>
      <vt:lpstr>Adele</vt:lpstr>
      <vt:lpstr>How To Listen</vt:lpstr>
      <vt:lpstr>Faber and Mazlish</vt:lpstr>
      <vt:lpstr>Faber and Mazlish</vt:lpstr>
      <vt:lpstr>Faber and Mazlish</vt:lpstr>
      <vt:lpstr>How To Listen</vt:lpstr>
      <vt:lpstr>Catherine Steiner-Adair</vt:lpstr>
      <vt:lpstr>Catherine Steiner-Adair</vt:lpstr>
      <vt:lpstr>Catherine Steiner-Adair</vt:lpstr>
      <vt:lpstr>How To Listen</vt:lpstr>
      <vt:lpstr>INSTEAD OF QUESTIONS AND ADVICE</vt:lpstr>
      <vt:lpstr>INSTEAD OF QUESTIONS AND ADVICE</vt:lpstr>
      <vt:lpstr>ACKNOWLEDGE WITH A WORD</vt:lpstr>
      <vt:lpstr>ACKNOWLEDGE WITH A WORD</vt:lpstr>
      <vt:lpstr>INSTEAD OF DENYING THE FEELING</vt:lpstr>
      <vt:lpstr>INSTEAD OF DENYING THE FEELING</vt:lpstr>
      <vt:lpstr>GIVE THE FEELING A NAME</vt:lpstr>
      <vt:lpstr>GIVE THE FEELING A NAME</vt:lpstr>
      <vt:lpstr>INSTEAD OF EXPLANATION AND LOGIC</vt:lpstr>
      <vt:lpstr>INSTEAD OF EXPLANATION AND LOGIC</vt:lpstr>
      <vt:lpstr>GIVE A CHILD HIS WISHES IN FANTASY</vt:lpstr>
      <vt:lpstr>GIVE A CHILD HIS WISHES IN FANTASY</vt:lpstr>
      <vt:lpstr>How To Listen</vt:lpstr>
      <vt:lpstr>How To Listen</vt:lpstr>
      <vt:lpstr>All Of This Is Under Grace</vt:lpstr>
      <vt:lpstr>How To Talk</vt:lpstr>
      <vt:lpstr>SAY IT WITH A WORD</vt:lpstr>
      <vt:lpstr>SAY IT WITH A WORD</vt:lpstr>
      <vt:lpstr>SAY IT WITH A WORD</vt:lpstr>
      <vt:lpstr>How To Talk</vt:lpstr>
      <vt:lpstr>How To Talk</vt:lpstr>
      <vt:lpstr>Slide 36</vt:lpstr>
      <vt:lpstr>Slide 37</vt:lpstr>
      <vt:lpstr>Slide 38</vt:lpstr>
      <vt:lpstr>Slide 39</vt:lpstr>
      <vt:lpstr>How To Talk</vt:lpstr>
      <vt:lpstr>Conclusions</vt:lpstr>
      <vt:lpstr>How To Listen, How To Talk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2014-02-04T14:15:57Z</dcterms:created>
  <dcterms:modified xsi:type="dcterms:W3CDTF">2018-12-05T13:44:40Z</dcterms:modified>
</cp:coreProperties>
</file>