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handoutMasterIdLst>
    <p:handoutMasterId r:id="rId39"/>
  </p:handoutMasterIdLst>
  <p:sldIdLst>
    <p:sldId id="256" r:id="rId2"/>
    <p:sldId id="554" r:id="rId3"/>
    <p:sldId id="450" r:id="rId4"/>
    <p:sldId id="555" r:id="rId5"/>
    <p:sldId id="595" r:id="rId6"/>
    <p:sldId id="556" r:id="rId7"/>
    <p:sldId id="557" r:id="rId8"/>
    <p:sldId id="558" r:id="rId9"/>
    <p:sldId id="559" r:id="rId10"/>
    <p:sldId id="560" r:id="rId11"/>
    <p:sldId id="561" r:id="rId12"/>
    <p:sldId id="562" r:id="rId13"/>
    <p:sldId id="566" r:id="rId14"/>
    <p:sldId id="565" r:id="rId15"/>
    <p:sldId id="584" r:id="rId16"/>
    <p:sldId id="587" r:id="rId17"/>
    <p:sldId id="588" r:id="rId18"/>
    <p:sldId id="563" r:id="rId19"/>
    <p:sldId id="568" r:id="rId20"/>
    <p:sldId id="569" r:id="rId21"/>
    <p:sldId id="567" r:id="rId22"/>
    <p:sldId id="572" r:id="rId23"/>
    <p:sldId id="571" r:id="rId24"/>
    <p:sldId id="573" r:id="rId25"/>
    <p:sldId id="570" r:id="rId26"/>
    <p:sldId id="574" r:id="rId27"/>
    <p:sldId id="578" r:id="rId28"/>
    <p:sldId id="577" r:id="rId29"/>
    <p:sldId id="564" r:id="rId30"/>
    <p:sldId id="585" r:id="rId31"/>
    <p:sldId id="586" r:id="rId32"/>
    <p:sldId id="590" r:id="rId33"/>
    <p:sldId id="589" r:id="rId34"/>
    <p:sldId id="591" r:id="rId35"/>
    <p:sldId id="593" r:id="rId36"/>
    <p:sldId id="5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7" d="100"/>
          <a:sy n="67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102F2-8E1F-423A-A540-0B0DC02BD49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F6026-0D74-4974-B7E6-EB53E95F09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72020-7404-4B76-9101-C28EA7BF4F74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BE-080F-42A0-B50C-ADE86A2DD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F7DBE-080F-42A0-B50C-ADE86A2DDDB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8E9494-BC1E-4E94-95DF-366717C97F37}" type="datetimeFigureOut">
              <a:rPr lang="en-US" smtClean="0"/>
              <a:pPr/>
              <a:t>6/23/2017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062F979-590B-47F5-A6CE-78B29EBF82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19400"/>
            <a:ext cx="6934200" cy="1752600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Why the Tension?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Shepherding vs. Soldiering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b="1" dirty="0" smtClean="0"/>
              <a:t>1 Thessalonians 2:7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But we proved to be gentle among you, as a nursing </a:t>
            </a:r>
            <a:r>
              <a:rPr lang="en-US" sz="4000" u="sng" dirty="0" smtClean="0">
                <a:latin typeface="Trebuchet MS" pitchFamily="34" charset="0"/>
              </a:rPr>
              <a:t>mother</a:t>
            </a:r>
            <a:r>
              <a:rPr lang="en-US" sz="4000" dirty="0" smtClean="0">
                <a:latin typeface="Trebuchet MS" pitchFamily="34" charset="0"/>
              </a:rPr>
              <a:t> tenderly cares for her own children . . . </a:t>
            </a:r>
            <a:r>
              <a:rPr lang="en-US" sz="4000" baseline="30000" dirty="0" smtClean="0">
                <a:latin typeface="Trebuchet MS" pitchFamily="34" charset="0"/>
              </a:rPr>
              <a:t>11</a:t>
            </a:r>
            <a:r>
              <a:rPr lang="en-US" sz="4000" dirty="0" smtClean="0">
                <a:latin typeface="Trebuchet MS" pitchFamily="34" charset="0"/>
              </a:rPr>
              <a:t> just as you know how we were exhorting and encouraging and imploring each one of you as a </a:t>
            </a:r>
            <a:r>
              <a:rPr lang="en-US" sz="4000" u="sng" dirty="0" smtClean="0">
                <a:latin typeface="Trebuchet MS" pitchFamily="34" charset="0"/>
              </a:rPr>
              <a:t>father</a:t>
            </a:r>
            <a:r>
              <a:rPr lang="en-US" sz="4000" dirty="0" smtClean="0">
                <a:latin typeface="Trebuchet MS" pitchFamily="34" charset="0"/>
              </a:rPr>
              <a:t> would his own children,</a:t>
            </a:r>
            <a:r>
              <a:rPr lang="en-US" sz="4000" baseline="30000" dirty="0" smtClean="0">
                <a:latin typeface="Trebuchet MS" pitchFamily="34" charset="0"/>
              </a:rPr>
              <a:t>12</a:t>
            </a:r>
            <a:r>
              <a:rPr lang="en-US" sz="4000" dirty="0" smtClean="0">
                <a:latin typeface="Trebuchet MS" pitchFamily="34" charset="0"/>
              </a:rPr>
              <a:t> so that you would walk in a manner worthy of the God who calls you into His own kingdom and glory.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1 Timothy 1:18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This command I entrust to you, Timothy, my son, in accordance with the prophecies previously made concerning you, that by them you fight the good fight.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1 Timothy 5:23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No longer drink water exclusively, but use a little wine for the sake of your stomach and your frequent ailments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2 Timothy 2:3-4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latin typeface="Trebuchet MS" pitchFamily="34" charset="0"/>
              </a:rPr>
              <a:t>Suffer hardship with me, as a good soldier of Christ Jesus. 4 No soldier in active service entangles himself in the affairs of everyday life, so that he may please the one who enlisted him as a soldier.</a:t>
            </a:r>
            <a:endParaRPr lang="en-US" sz="40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Scripture emphasizes both</a:t>
            </a:r>
          </a:p>
          <a:p>
            <a:r>
              <a:rPr lang="en-US" sz="4000" b="1" dirty="0" smtClean="0"/>
              <a:t>Not in opposition nor contradictory </a:t>
            </a:r>
          </a:p>
          <a:p>
            <a:r>
              <a:rPr lang="en-US" sz="4000" b="1" dirty="0" smtClean="0"/>
              <a:t>Shepherding (pastoral leadership) is necessary to accomplish the mission</a:t>
            </a:r>
          </a:p>
          <a:p>
            <a:r>
              <a:rPr lang="en-US" sz="4000" b="1" dirty="0" smtClean="0"/>
              <a:t>Soldiering (missional leadership) is necessary for effective pasturing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Shepherding is required to accomplish the mission</a:t>
            </a:r>
          </a:p>
          <a:p>
            <a:r>
              <a:rPr lang="en-US" sz="3800" dirty="0" smtClean="0"/>
              <a:t>God only works through broken people</a:t>
            </a:r>
          </a:p>
          <a:p>
            <a:r>
              <a:rPr lang="en-US" sz="3800" dirty="0" smtClean="0"/>
              <a:t>We pursue God’s purposes God’s way</a:t>
            </a:r>
          </a:p>
          <a:p>
            <a:r>
              <a:rPr lang="en-US" sz="3800" dirty="0" smtClean="0"/>
              <a:t>The overwhelming example and teaching in scripture underscores this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51023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dirty="0" smtClean="0"/>
              <a:t>Soldiering (mission) is necessary for effective shepherding</a:t>
            </a:r>
          </a:p>
          <a:p>
            <a:pPr>
              <a:spcBef>
                <a:spcPts val="0"/>
              </a:spcBef>
            </a:pPr>
            <a:r>
              <a:rPr lang="en-US" sz="3700" dirty="0" smtClean="0"/>
              <a:t>It is part of our identity in Christ – 2 Corinthians 5</a:t>
            </a:r>
          </a:p>
          <a:p>
            <a:pPr>
              <a:spcBef>
                <a:spcPts val="0"/>
              </a:spcBef>
            </a:pPr>
            <a:r>
              <a:rPr lang="en-US" sz="3700" dirty="0" smtClean="0"/>
              <a:t>It is a key purpose for leadership in the Church – Ephesians 4</a:t>
            </a:r>
          </a:p>
          <a:p>
            <a:pPr>
              <a:spcBef>
                <a:spcPts val="0"/>
              </a:spcBef>
            </a:pPr>
            <a:r>
              <a:rPr lang="en-US" sz="3700" dirty="0" smtClean="0"/>
              <a:t>Relationships are not “ends” in themselves.</a:t>
            </a:r>
          </a:p>
          <a:p>
            <a:pPr>
              <a:spcBef>
                <a:spcPts val="0"/>
              </a:spcBef>
            </a:pPr>
            <a:r>
              <a:rPr lang="en-US" sz="3700" dirty="0" smtClean="0"/>
              <a:t>God’s greatest good for all people includes robust participation in His great 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023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800" b="1" dirty="0" smtClean="0"/>
              <a:t>Diagnostic Questions</a:t>
            </a:r>
          </a:p>
          <a:p>
            <a:r>
              <a:rPr lang="en-US" sz="3800" b="1" dirty="0" smtClean="0"/>
              <a:t>How </a:t>
            </a:r>
            <a:r>
              <a:rPr lang="en-US" sz="3800" b="1" dirty="0" smtClean="0"/>
              <a:t>do you view “stuck” people ?</a:t>
            </a:r>
          </a:p>
          <a:p>
            <a:r>
              <a:rPr lang="en-US" sz="3800" b="1" dirty="0" smtClean="0"/>
              <a:t>How do you view deeply broken people?</a:t>
            </a:r>
          </a:p>
          <a:p>
            <a:r>
              <a:rPr lang="en-US" sz="3800" b="1" dirty="0" smtClean="0"/>
              <a:t>What does “victorious” living look like for people?</a:t>
            </a:r>
          </a:p>
          <a:p>
            <a:r>
              <a:rPr lang="en-US" sz="3800" b="1" dirty="0" smtClean="0"/>
              <a:t>How do you view chronically unwilling people?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Shepherding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199"/>
            <a:ext cx="381000" cy="33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         </a:t>
            </a:r>
            <a:r>
              <a:rPr lang="en-US" sz="4000" dirty="0" smtClean="0"/>
              <a:t>Healthy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Shepherding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20574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b="1" dirty="0" smtClean="0"/>
              <a:t>Mission vs. Pasturing</a:t>
            </a:r>
          </a:p>
          <a:p>
            <a:r>
              <a:rPr lang="en-US" sz="4000" b="1" dirty="0" smtClean="0"/>
              <a:t>Task vs. Relationship</a:t>
            </a:r>
          </a:p>
          <a:p>
            <a:r>
              <a:rPr lang="en-US" sz="4000" b="1" dirty="0" smtClean="0"/>
              <a:t>There is a tension and often churches, leaders and followers of Christ see them at odds with one another.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4000" dirty="0" smtClean="0"/>
              <a:t>Walking Dead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20574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      </a:t>
            </a:r>
            <a:r>
              <a:rPr lang="en-US" sz="4000" dirty="0" smtClean="0"/>
              <a:t>Soldiering</a:t>
            </a:r>
            <a:r>
              <a:rPr lang="en-US" dirty="0" smtClean="0"/>
              <a:t> </a:t>
            </a:r>
            <a:r>
              <a:rPr lang="en-US" sz="40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 smtClean="0"/>
              <a:t>	    </a:t>
            </a:r>
            <a:r>
              <a:rPr lang="en-US" sz="3600" dirty="0" smtClean="0"/>
              <a:t>but not sufficient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     shepherding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20574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      </a:t>
            </a:r>
            <a:r>
              <a:rPr lang="en-US" sz="4000" dirty="0" smtClean="0"/>
              <a:t>Soldiering</a:t>
            </a:r>
            <a:r>
              <a:rPr lang="en-US" dirty="0" smtClean="0"/>
              <a:t> </a:t>
            </a:r>
            <a:r>
              <a:rPr lang="en-US" sz="40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 smtClean="0"/>
              <a:t>	    </a:t>
            </a:r>
            <a:r>
              <a:rPr lang="en-US" sz="3600" dirty="0" smtClean="0"/>
              <a:t>but not sufficient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     shepherding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4648200" y="152400"/>
            <a:ext cx="42672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800" dirty="0" smtClean="0"/>
              <a:t>-Harsh 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-Impatience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-Ridged, rule     based decisions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 Partial to high-       performers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Insufficient emphasis on indicatives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Low peer investment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Struggle waiting on God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</a:t>
            </a:r>
            <a:r>
              <a:rPr lang="en-US" sz="3600" dirty="0" smtClean="0"/>
              <a:t>Shepherding –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but not sufficient 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soldiering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</a:t>
            </a:r>
            <a:r>
              <a:rPr lang="en-US" sz="3600" dirty="0" smtClean="0"/>
              <a:t>Shepherding –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but not sufficient 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soldiering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152400"/>
            <a:ext cx="47244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Neglect/over-qualifying imperatives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Dilute Mission in name of “grace”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Suspicious of goals or data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Soft (on sinners)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Low bar becomes the norm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Exceptions become the rule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Unfocused leadership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No follow through/execution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	    </a:t>
            </a:r>
          </a:p>
          <a:p>
            <a:pPr>
              <a:spcBef>
                <a:spcPts val="0"/>
              </a:spcBef>
              <a:buNone/>
            </a:pPr>
            <a:r>
              <a:rPr lang="en-US" sz="3200" dirty="0" smtClean="0"/>
              <a:t>	    </a:t>
            </a:r>
            <a:r>
              <a:rPr lang="en-US" sz="4200" dirty="0" smtClean="0"/>
              <a:t>Soldiering – </a:t>
            </a:r>
          </a:p>
          <a:p>
            <a:pPr>
              <a:spcBef>
                <a:spcPts val="0"/>
              </a:spcBef>
              <a:buNone/>
            </a:pPr>
            <a:r>
              <a:rPr lang="en-US" sz="3900" dirty="0" smtClean="0"/>
              <a:t>	   </a:t>
            </a:r>
            <a:r>
              <a:rPr lang="en-US" sz="4200" dirty="0" smtClean="0"/>
              <a:t>but not sufficient</a:t>
            </a:r>
            <a:r>
              <a:rPr lang="en-US" sz="3900" dirty="0" smtClean="0"/>
              <a:t>		</a:t>
            </a:r>
            <a:r>
              <a:rPr lang="en-US" sz="4200" dirty="0" smtClean="0"/>
              <a:t>Healthy</a:t>
            </a:r>
          </a:p>
          <a:p>
            <a:pPr>
              <a:spcBef>
                <a:spcPts val="0"/>
              </a:spcBef>
              <a:buNone/>
            </a:pPr>
            <a:r>
              <a:rPr lang="en-US" sz="3900" dirty="0" smtClean="0"/>
              <a:t>	   shepherding</a:t>
            </a:r>
          </a:p>
          <a:p>
            <a:pPr>
              <a:spcBef>
                <a:spcPts val="0"/>
              </a:spcBef>
              <a:buNone/>
            </a:pPr>
            <a:endParaRPr lang="en-US" sz="4300" dirty="0" smtClean="0"/>
          </a:p>
          <a:p>
            <a:pPr>
              <a:spcBef>
                <a:spcPts val="0"/>
              </a:spcBef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		</a:t>
            </a:r>
            <a:r>
              <a:rPr lang="en-US" sz="1800" dirty="0" smtClean="0"/>
              <a:t> 			</a:t>
            </a:r>
            <a:r>
              <a:rPr lang="en-US" sz="4200" dirty="0" smtClean="0"/>
              <a:t>Shepherding –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/>
              <a:t>		</a:t>
            </a:r>
            <a:r>
              <a:rPr lang="en-US" sz="3900" dirty="0" smtClean="0"/>
              <a:t>  Walking Dead	</a:t>
            </a:r>
            <a:r>
              <a:rPr lang="en-US" sz="4200" dirty="0" smtClean="0"/>
              <a:t>but not sufficient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		 			</a:t>
            </a:r>
            <a:r>
              <a:rPr lang="en-US" sz="4200" dirty="0" smtClean="0"/>
              <a:t>soldiering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/>
              <a:t>						</a:t>
            </a:r>
            <a:endParaRPr lang="en-US" sz="3600" dirty="0" smtClean="0"/>
          </a:p>
          <a:p>
            <a:pPr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Moving Towards Health</a:t>
            </a:r>
          </a:p>
          <a:p>
            <a:pPr algn="ctr">
              <a:buNone/>
            </a:pPr>
            <a:endParaRPr lang="en-US" sz="1000" b="1" dirty="0" smtClean="0"/>
          </a:p>
          <a:p>
            <a:r>
              <a:rPr lang="en-US" sz="3600" b="1" dirty="0" smtClean="0"/>
              <a:t>Ask God the reveal the “hurtful way” within you.</a:t>
            </a:r>
          </a:p>
          <a:p>
            <a:r>
              <a:rPr lang="en-US" sz="3600" b="1" dirty="0" smtClean="0"/>
              <a:t>Humbly submit to the full teaching of God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Moving Towards Health</a:t>
            </a:r>
          </a:p>
          <a:p>
            <a:pPr algn="ctr">
              <a:buNone/>
            </a:pPr>
            <a:endParaRPr lang="en-US" sz="1000" b="1" dirty="0" smtClean="0"/>
          </a:p>
          <a:p>
            <a:r>
              <a:rPr lang="en-US" sz="4000" b="1" dirty="0" smtClean="0"/>
              <a:t>Reject “either-or” thinking</a:t>
            </a:r>
          </a:p>
          <a:p>
            <a:r>
              <a:rPr lang="en-US" sz="4000" b="1" dirty="0" smtClean="0"/>
              <a:t>Reject “loving – unloving” dichotomies</a:t>
            </a:r>
          </a:p>
          <a:p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b="1" dirty="0" smtClean="0"/>
              <a:t>Moving Towards Health</a:t>
            </a:r>
          </a:p>
          <a:p>
            <a:pPr algn="ctr">
              <a:buNone/>
            </a:pPr>
            <a:endParaRPr lang="en-US" sz="1000" b="1" dirty="0" smtClean="0"/>
          </a:p>
          <a:p>
            <a:r>
              <a:rPr lang="en-US" sz="4000" b="1" dirty="0" smtClean="0"/>
              <a:t>Grace</a:t>
            </a:r>
          </a:p>
          <a:p>
            <a:r>
              <a:rPr lang="en-US" sz="4000" b="1" dirty="0" smtClean="0"/>
              <a:t>Both tendencies reveal a weakness of grace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/>
              <a:t>Know your tendency</a:t>
            </a:r>
          </a:p>
          <a:p>
            <a:r>
              <a:rPr lang="en-US" sz="4000" b="1" dirty="0" smtClean="0"/>
              <a:t>Young or new leaders tend toward soldiering/missional </a:t>
            </a:r>
          </a:p>
          <a:p>
            <a:r>
              <a:rPr lang="en-US" sz="4000" b="1" dirty="0" smtClean="0"/>
              <a:t>Older or longer-term leaders tend toward shepherding/pastoral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Thesis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5200" b="1" dirty="0" smtClean="0"/>
              <a:t>Jesus has called His church both to Soldier (missional) and to Shepherd (pastoral care of people).</a:t>
            </a:r>
          </a:p>
          <a:p>
            <a:pPr>
              <a:buNone/>
            </a:pPr>
            <a:r>
              <a:rPr lang="en-US" sz="5200" b="1" dirty="0" smtClean="0"/>
              <a:t>Therefore, as leaders and followers of Christ, we are called both to direct people into mission and to relationally care for them. These are biblical emphases in tension, not contradictions.</a:t>
            </a:r>
          </a:p>
          <a:p>
            <a:pPr>
              <a:buNone/>
            </a:pPr>
            <a:endParaRPr lang="en-US" sz="4000" b="1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+mj-lt"/>
              </a:rPr>
              <a:t>Shepherding</a:t>
            </a:r>
            <a:endParaRPr lang="en-US" sz="3200" b="1" dirty="0">
              <a:latin typeface="+mj-lt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199"/>
            <a:ext cx="381000" cy="33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      </a:t>
            </a:r>
            <a:r>
              <a:rPr lang="en-US" sz="4000" dirty="0" smtClean="0"/>
              <a:t>Soldiering</a:t>
            </a:r>
            <a:r>
              <a:rPr lang="en-US" dirty="0" smtClean="0"/>
              <a:t> </a:t>
            </a:r>
            <a:r>
              <a:rPr lang="en-US" sz="40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 smtClean="0"/>
              <a:t>	    </a:t>
            </a:r>
            <a:r>
              <a:rPr lang="en-US" sz="3600" dirty="0" smtClean="0"/>
              <a:t>but not sufficient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     shepherding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962400" y="152400"/>
            <a:ext cx="49530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800" dirty="0" smtClean="0"/>
              <a:t>-Harsh 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-Impatience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-Ridged, rule     based decisions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 Partial to high-       performers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Insufficient emphasis on indicatives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Low peer investment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Struggle waiting on God 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      </a:t>
            </a:r>
            <a:r>
              <a:rPr lang="en-US" sz="4000" dirty="0" smtClean="0"/>
              <a:t>Soldiering</a:t>
            </a:r>
            <a:r>
              <a:rPr lang="en-US" dirty="0" smtClean="0"/>
              <a:t> </a:t>
            </a:r>
            <a:r>
              <a:rPr lang="en-US" sz="4000" dirty="0" smtClean="0"/>
              <a:t>– </a:t>
            </a:r>
          </a:p>
          <a:p>
            <a:pPr>
              <a:spcBef>
                <a:spcPts val="0"/>
              </a:spcBef>
              <a:buNone/>
            </a:pPr>
            <a:r>
              <a:rPr lang="en-US" sz="4000" dirty="0" smtClean="0"/>
              <a:t>	    </a:t>
            </a:r>
            <a:r>
              <a:rPr lang="en-US" sz="3600" dirty="0" smtClean="0"/>
              <a:t>but not sufficient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     shepherding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962400" y="152400"/>
            <a:ext cx="49530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3800" dirty="0" smtClean="0"/>
              <a:t>-Harsh 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-Impatience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-Ridged, rule     based decisions</a:t>
            </a:r>
          </a:p>
          <a:p>
            <a:pPr>
              <a:lnSpc>
                <a:spcPct val="90000"/>
              </a:lnSpc>
            </a:pPr>
            <a:r>
              <a:rPr lang="en-US" sz="3800" dirty="0" smtClean="0"/>
              <a:t>- Partial to high-       performers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Insufficient emphasis on indicatives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Low peer investment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800" dirty="0" smtClean="0"/>
              <a:t>Struggle waiting on God </a:t>
            </a:r>
            <a:endParaRPr lang="en-US" sz="3800" dirty="0"/>
          </a:p>
        </p:txBody>
      </p:sp>
      <p:sp>
        <p:nvSpPr>
          <p:cNvPr id="10" name="Rounded Rectangle 9"/>
          <p:cNvSpPr/>
          <p:nvPr/>
        </p:nvSpPr>
        <p:spPr>
          <a:xfrm>
            <a:off x="2362200" y="0"/>
            <a:ext cx="6781800" cy="6858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-</a:t>
            </a:r>
            <a:r>
              <a:rPr lang="en-US" sz="3800" dirty="0" smtClean="0"/>
              <a:t>Kindness, patience</a:t>
            </a:r>
          </a:p>
          <a:p>
            <a:r>
              <a:rPr lang="en-US" sz="3800" dirty="0" smtClean="0"/>
              <a:t>-Principled decision making</a:t>
            </a:r>
          </a:p>
          <a:p>
            <a:pPr>
              <a:buFontTx/>
              <a:buChar char="-"/>
            </a:pPr>
            <a:r>
              <a:rPr lang="en-US" sz="3800" dirty="0" smtClean="0"/>
              <a:t>Willing to invest in current “low performers”</a:t>
            </a:r>
          </a:p>
          <a:p>
            <a:pPr>
              <a:buFontTx/>
              <a:buChar char="-"/>
            </a:pPr>
            <a:r>
              <a:rPr lang="en-US" sz="3800" dirty="0" smtClean="0"/>
              <a:t>Increased emphasis on indicatives</a:t>
            </a:r>
          </a:p>
          <a:p>
            <a:pPr>
              <a:buFontTx/>
              <a:buChar char="-"/>
            </a:pPr>
            <a:r>
              <a:rPr lang="en-US" sz="3800" dirty="0" smtClean="0"/>
              <a:t>Invest regularly in peer relationships</a:t>
            </a:r>
          </a:p>
          <a:p>
            <a:pPr>
              <a:buFontTx/>
              <a:buChar char="-"/>
            </a:pPr>
            <a:r>
              <a:rPr lang="en-US" sz="3800" dirty="0" smtClean="0"/>
              <a:t>Trust God – pursue God’s agenda by God’s means.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</a:t>
            </a:r>
            <a:r>
              <a:rPr lang="en-US" sz="3600" dirty="0" smtClean="0"/>
              <a:t>Shepherding –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but not sufficient 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soldiering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152400"/>
            <a:ext cx="47244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Neglect/over-qualifying imperatives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Dilute Mission in name of “grace”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Suspicious of goals or data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Soft (on sinners)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Low bar becomes the norm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Exceptions become the rule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Unfocused leadership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No follow through/execution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						</a:t>
            </a:r>
            <a:r>
              <a:rPr lang="en-US" sz="3600" dirty="0" smtClean="0"/>
              <a:t>Shepherding –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but not sufficient </a:t>
            </a:r>
          </a:p>
          <a:p>
            <a:pPr>
              <a:spcBef>
                <a:spcPts val="0"/>
              </a:spcBef>
              <a:buNone/>
            </a:pPr>
            <a:r>
              <a:rPr lang="en-US" sz="3600" dirty="0" smtClean="0"/>
              <a:t>						soldiering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914400" y="1905000"/>
            <a:ext cx="7620000" cy="3657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1"/>
            <a:endCxn id="4" idx="3"/>
          </p:cNvCxnSpPr>
          <p:nvPr/>
        </p:nvCxnSpPr>
        <p:spPr>
          <a:xfrm>
            <a:off x="914400" y="3733800"/>
            <a:ext cx="76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724400" y="1905000"/>
            <a:ext cx="0" cy="3657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2209800" y="5562600"/>
            <a:ext cx="495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/>
              <a:t>Shepherding</a:t>
            </a:r>
            <a:endParaRPr lang="en-US" sz="3200" b="1" dirty="0"/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381000" y="1981200"/>
            <a:ext cx="381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65000"/>
              </a:lnSpc>
            </a:pPr>
            <a:r>
              <a:rPr lang="en-US" sz="3200" b="1" dirty="0" smtClean="0"/>
              <a:t>Soldiering</a:t>
            </a:r>
            <a:endParaRPr lang="en-US" sz="3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152400" y="152400"/>
            <a:ext cx="4724400" cy="6705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Neglect/over-qualifying imperatives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Dilute Mission in name of “grace”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Suspicious of goals or data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Soft (on sinners)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Low bar becomes the norm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Exceptions become the rule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Unfocused leadership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sz="3200" dirty="0" smtClean="0"/>
              <a:t>No follow through/execution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0"/>
            <a:ext cx="5486400" cy="6858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800" dirty="0" smtClean="0"/>
              <a:t>-Use imperatives appropriately</a:t>
            </a:r>
          </a:p>
          <a:p>
            <a:r>
              <a:rPr lang="en-US" sz="3800" dirty="0" smtClean="0"/>
              <a:t>-keep the “mission” in front of people</a:t>
            </a:r>
          </a:p>
          <a:p>
            <a:pPr>
              <a:buFontTx/>
              <a:buChar char="-"/>
            </a:pPr>
            <a:r>
              <a:rPr lang="en-US" sz="3800" dirty="0" smtClean="0"/>
              <a:t>“reprove, rebuke exhort with great patience and instruction”</a:t>
            </a:r>
          </a:p>
          <a:p>
            <a:pPr>
              <a:buFontTx/>
              <a:buChar char="-"/>
            </a:pPr>
            <a:r>
              <a:rPr lang="en-US" sz="3800" dirty="0" smtClean="0"/>
              <a:t>Keep the bar high and fight to get people there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Diagnostic Questions</a:t>
            </a:r>
            <a:endParaRPr lang="en-US" sz="4000" b="1" dirty="0" smtClean="0"/>
          </a:p>
          <a:p>
            <a:pPr algn="ctr">
              <a:buNone/>
            </a:pPr>
            <a:endParaRPr lang="en-US" sz="1000" b="1" dirty="0" smtClean="0"/>
          </a:p>
          <a:p>
            <a:r>
              <a:rPr lang="en-US" sz="4000" b="1" dirty="0" smtClean="0"/>
              <a:t>Are you reactive or proactive?</a:t>
            </a:r>
          </a:p>
          <a:p>
            <a:r>
              <a:rPr lang="en-US" sz="4000" b="1" dirty="0" smtClean="0"/>
              <a:t>Do you have both Shepherds and Soldiers on your team?  Do you listen to each other?</a:t>
            </a:r>
          </a:p>
          <a:p>
            <a:r>
              <a:rPr lang="en-US" sz="4000" b="1" dirty="0" smtClean="0"/>
              <a:t>Esteem both strengths in people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Shepherding vs. Soldiering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b="1" dirty="0" smtClean="0"/>
              <a:t>Moving Towards Health</a:t>
            </a:r>
          </a:p>
          <a:p>
            <a:pPr algn="ctr">
              <a:buNone/>
            </a:pPr>
            <a:endParaRPr lang="en-US" sz="1000" b="1" dirty="0" smtClean="0"/>
          </a:p>
          <a:p>
            <a:r>
              <a:rPr lang="en-US" sz="4000" b="1" dirty="0" smtClean="0"/>
              <a:t>Get outside input on this (personally or for you team)</a:t>
            </a:r>
          </a:p>
          <a:p>
            <a:r>
              <a:rPr lang="en-US" sz="4000" b="1" dirty="0" smtClean="0"/>
              <a:t>Explore underlying reasons for this imbalance</a:t>
            </a:r>
          </a:p>
          <a:p>
            <a:r>
              <a:rPr lang="en-US" sz="4000" b="1" dirty="0" smtClean="0"/>
              <a:t>“God what is one step you want me (or my team) to take towards health?”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Joshua 1:5</a:t>
            </a:r>
          </a:p>
          <a:p>
            <a:pPr>
              <a:buNone/>
            </a:pPr>
            <a:r>
              <a:rPr lang="en-US" sz="4000" b="1" dirty="0" smtClean="0"/>
              <a:t> 5 No man will be able to stand before you all the days of your life. Just as I have been with Moses, </a:t>
            </a:r>
            <a:r>
              <a:rPr lang="en-US" sz="4000" b="1" u="sng" dirty="0" smtClean="0"/>
              <a:t>I will be with you</a:t>
            </a:r>
            <a:r>
              <a:rPr lang="en-US" sz="4000" b="1" dirty="0" smtClean="0"/>
              <a:t>; I will not fail you or forsake you. 6 </a:t>
            </a:r>
            <a:r>
              <a:rPr lang="en-US" sz="4000" b="1" u="sng" dirty="0" smtClean="0"/>
              <a:t>Be strong and courageous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Jeremiah 20:11</a:t>
            </a:r>
          </a:p>
          <a:p>
            <a:pPr>
              <a:buNone/>
            </a:pPr>
            <a:r>
              <a:rPr lang="en-US" sz="4000" b="1" dirty="0" smtClean="0"/>
              <a:t>But the Lord is with me like a </a:t>
            </a:r>
            <a:r>
              <a:rPr lang="en-US" sz="4000" b="1" u="sng" dirty="0" smtClean="0"/>
              <a:t>dread champion</a:t>
            </a:r>
          </a:p>
          <a:p>
            <a:pPr>
              <a:buNone/>
            </a:pPr>
            <a:r>
              <a:rPr lang="en-US" sz="4000" b="1" dirty="0" smtClean="0"/>
              <a:t>Psalm 23:1</a:t>
            </a:r>
          </a:p>
          <a:p>
            <a:pPr>
              <a:buNone/>
            </a:pPr>
            <a:r>
              <a:rPr lang="en-US" sz="4000" b="1" dirty="0" smtClean="0"/>
              <a:t>The Lord is my </a:t>
            </a:r>
            <a:r>
              <a:rPr lang="en-US" sz="4000" b="1" u="sng" dirty="0" smtClean="0"/>
              <a:t>shepherd</a:t>
            </a:r>
            <a:r>
              <a:rPr lang="en-US" sz="4000" b="1" dirty="0" smtClean="0"/>
              <a:t>, I shall not want…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Mark 3:14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And He appointed twelve, so that they would </a:t>
            </a:r>
            <a:r>
              <a:rPr lang="en-US" sz="4000" u="sng" dirty="0" smtClean="0">
                <a:latin typeface="Trebuchet MS" pitchFamily="34" charset="0"/>
              </a:rPr>
              <a:t>be with Him </a:t>
            </a:r>
            <a:r>
              <a:rPr lang="en-US" sz="4000" dirty="0" smtClean="0">
                <a:latin typeface="Trebuchet MS" pitchFamily="34" charset="0"/>
              </a:rPr>
              <a:t>and that He could </a:t>
            </a:r>
            <a:r>
              <a:rPr lang="en-US" sz="4000" u="sng" dirty="0" smtClean="0">
                <a:latin typeface="Trebuchet MS" pitchFamily="34" charset="0"/>
              </a:rPr>
              <a:t>send them out</a:t>
            </a:r>
            <a:r>
              <a:rPr lang="en-US" sz="4000" dirty="0" smtClean="0">
                <a:latin typeface="Trebuchet MS" pitchFamily="34" charset="0"/>
              </a:rPr>
              <a:t> to preach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/>
              <a:t>John 15:15</a:t>
            </a:r>
          </a:p>
          <a:p>
            <a:pPr>
              <a:buNone/>
            </a:pPr>
            <a:r>
              <a:rPr lang="en-US" sz="4300" dirty="0" smtClean="0">
                <a:latin typeface="Trebuchet MS" pitchFamily="34" charset="0"/>
              </a:rPr>
              <a:t>I have called you </a:t>
            </a:r>
            <a:r>
              <a:rPr lang="en-US" sz="4300" u="sng" dirty="0" smtClean="0">
                <a:latin typeface="Trebuchet MS" pitchFamily="34" charset="0"/>
              </a:rPr>
              <a:t>friends</a:t>
            </a:r>
            <a:r>
              <a:rPr lang="en-US" sz="4300" dirty="0" smtClean="0">
                <a:latin typeface="Trebuchet MS" pitchFamily="34" charset="0"/>
              </a:rPr>
              <a:t>, for all things that I have heard from My Father I have made known to you. </a:t>
            </a:r>
            <a:r>
              <a:rPr lang="en-US" sz="4300" baseline="30000" dirty="0" smtClean="0">
                <a:latin typeface="Trebuchet MS" pitchFamily="34" charset="0"/>
              </a:rPr>
              <a:t>16</a:t>
            </a:r>
            <a:r>
              <a:rPr lang="en-US" sz="4300" dirty="0" smtClean="0">
                <a:latin typeface="Trebuchet MS" pitchFamily="34" charset="0"/>
              </a:rPr>
              <a:t> . . . I chose you, and appointed you that you would </a:t>
            </a:r>
            <a:r>
              <a:rPr lang="en-US" sz="4300" u="sng" dirty="0" smtClean="0">
                <a:latin typeface="Trebuchet MS" pitchFamily="34" charset="0"/>
              </a:rPr>
              <a:t>go and bear fruit</a:t>
            </a:r>
            <a:r>
              <a:rPr lang="en-US" sz="4300" dirty="0" smtClean="0">
                <a:latin typeface="Trebuchet MS" pitchFamily="34" charset="0"/>
              </a:rPr>
              <a:t>, and that your fruit would remain .</a:t>
            </a:r>
            <a:endParaRPr lang="en-US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John 21:15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Jesus said to Simon Peter, “Simon, son of John, do you love Me more than these?” He said to Him, “Yes, Lord; You know that I love You.” He said to him, “</a:t>
            </a:r>
            <a:r>
              <a:rPr lang="en-US" sz="4000" u="sng" dirty="0" smtClean="0">
                <a:latin typeface="Trebuchet MS" pitchFamily="34" charset="0"/>
              </a:rPr>
              <a:t>Tend My lambs</a:t>
            </a:r>
            <a:r>
              <a:rPr lang="en-US" sz="4000" dirty="0" smtClean="0">
                <a:latin typeface="Trebuchet MS" pitchFamily="34" charset="0"/>
              </a:rPr>
              <a:t>.”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Shepherding vs. Soldiering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Matthew 28:19</a:t>
            </a:r>
          </a:p>
          <a:p>
            <a:pPr>
              <a:buNone/>
            </a:pPr>
            <a:r>
              <a:rPr lang="en-US" sz="4000" dirty="0" smtClean="0">
                <a:latin typeface="Trebuchet MS" pitchFamily="34" charset="0"/>
              </a:rPr>
              <a:t>“</a:t>
            </a:r>
            <a:r>
              <a:rPr lang="en-US" sz="4000" u="sng" dirty="0" smtClean="0">
                <a:latin typeface="Trebuchet MS" pitchFamily="34" charset="0"/>
              </a:rPr>
              <a:t>Go therefore and make disciples of all the nations</a:t>
            </a:r>
            <a:r>
              <a:rPr lang="en-US" sz="4000" dirty="0" smtClean="0">
                <a:latin typeface="Trebuchet MS" pitchFamily="34" charset="0"/>
              </a:rPr>
              <a:t>, baptizing them in the name of the Father and the Son and the Holy Spirit”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15789</TotalTime>
  <Words>1155</Words>
  <Application>Microsoft Office PowerPoint</Application>
  <PresentationFormat>On-screen Show (4:3)</PresentationFormat>
  <Paragraphs>264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Shepherding vs. Soldiering</vt:lpstr>
      <vt:lpstr>Shepherding vs. Soldiering </vt:lpstr>
      <vt:lpstr>Thesis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  <vt:lpstr>Shepherding vs. Soldiering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 16</dc:title>
  <dc:creator>Mike Woods</dc:creator>
  <cp:lastModifiedBy>woodsm</cp:lastModifiedBy>
  <cp:revision>973</cp:revision>
  <dcterms:created xsi:type="dcterms:W3CDTF">2013-03-22T14:19:09Z</dcterms:created>
  <dcterms:modified xsi:type="dcterms:W3CDTF">2017-06-23T17:33:47Z</dcterms:modified>
</cp:coreProperties>
</file>