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1"/>
    <p:sldMasterId id="2147483655" r:id="rId2"/>
  </p:sldMasterIdLst>
  <p:notesMasterIdLst>
    <p:notesMasterId r:id="rId36"/>
  </p:notesMasterIdLst>
  <p:handoutMasterIdLst>
    <p:handoutMasterId r:id="rId37"/>
  </p:handoutMasterIdLst>
  <p:sldIdLst>
    <p:sldId id="256" r:id="rId3"/>
    <p:sldId id="297" r:id="rId4"/>
    <p:sldId id="388" r:id="rId5"/>
    <p:sldId id="392" r:id="rId6"/>
    <p:sldId id="322" r:id="rId7"/>
    <p:sldId id="338" r:id="rId8"/>
    <p:sldId id="358" r:id="rId9"/>
    <p:sldId id="359" r:id="rId10"/>
    <p:sldId id="376" r:id="rId11"/>
    <p:sldId id="360" r:id="rId12"/>
    <p:sldId id="377" r:id="rId13"/>
    <p:sldId id="361" r:id="rId14"/>
    <p:sldId id="378" r:id="rId15"/>
    <p:sldId id="362" r:id="rId16"/>
    <p:sldId id="351" r:id="rId17"/>
    <p:sldId id="393" r:id="rId18"/>
    <p:sldId id="405" r:id="rId19"/>
    <p:sldId id="394" r:id="rId20"/>
    <p:sldId id="401" r:id="rId21"/>
    <p:sldId id="395" r:id="rId22"/>
    <p:sldId id="396" r:id="rId23"/>
    <p:sldId id="397" r:id="rId24"/>
    <p:sldId id="398" r:id="rId25"/>
    <p:sldId id="406" r:id="rId26"/>
    <p:sldId id="403" r:id="rId27"/>
    <p:sldId id="407" r:id="rId28"/>
    <p:sldId id="410" r:id="rId29"/>
    <p:sldId id="408" r:id="rId30"/>
    <p:sldId id="415" r:id="rId31"/>
    <p:sldId id="412" r:id="rId32"/>
    <p:sldId id="413" r:id="rId33"/>
    <p:sldId id="409" r:id="rId34"/>
    <p:sldId id="411" r:id="rId3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C"/>
    <a:srgbClr val="00006E"/>
    <a:srgbClr val="000000"/>
    <a:srgbClr val="000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3" d="100"/>
          <a:sy n="63" d="100"/>
        </p:scale>
        <p:origin x="1380" y="4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-15256"/>
    </p:cViewPr>
  </p:sorterViewPr>
  <p:notesViewPr>
    <p:cSldViewPr>
      <p:cViewPr>
        <p:scale>
          <a:sx n="75" d="100"/>
          <a:sy n="75" d="100"/>
        </p:scale>
        <p:origin x="-132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</a:defRPr>
            </a:lvl1pPr>
          </a:lstStyle>
          <a:p>
            <a:pPr>
              <a:defRPr/>
            </a:pPr>
            <a:r>
              <a:rPr lang="en-US"/>
              <a:t>Victorious Living	09/28/03	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r>
              <a:rPr lang="en-US"/>
              <a:t>Dennis McCallum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fld id="{6162C5DA-4DA7-4495-A0B0-B76FEA015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fld id="{3043CB6A-D5FE-4FDE-BFA1-1624D04FD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01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1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46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8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81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99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0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0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34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10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E44AEF-5DC9-42B1-8D39-56E3FDE765F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41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E44AEF-5DC9-42B1-8D39-56E3FDE765F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3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3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E44AEF-5DC9-42B1-8D39-56E3FDE765F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81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E44AEF-5DC9-42B1-8D39-56E3FDE765F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27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E44AEF-5DC9-42B1-8D39-56E3FDE765F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17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E44AEF-5DC9-42B1-8D39-56E3FDE765F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04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E44AEF-5DC9-42B1-8D39-56E3FDE765F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03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E44AEF-5DC9-42B1-8D39-56E3FDE765F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2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E44AEF-5DC9-42B1-8D39-56E3FDE765F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26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E44AEF-5DC9-42B1-8D39-56E3FDE765F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3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8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5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39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75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13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5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8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4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CB6A-D5FE-4FDE-BFA1-1624D04FDC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9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495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524000"/>
            <a:ext cx="44958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>
    <p:wipe dir="r"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30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002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574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46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718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290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ransition>
    <p:wipe dir="r"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A5E6F3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30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002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574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46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718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290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19400"/>
            <a:ext cx="7010400" cy="2895600"/>
          </a:xfrm>
        </p:spPr>
        <p:txBody>
          <a:bodyPr/>
          <a:lstStyle/>
          <a:p>
            <a:pPr>
              <a:defRPr/>
            </a:pPr>
            <a:r>
              <a:rPr lang="en-US" sz="7200" dirty="0" smtClean="0"/>
              <a:t>Giving an </a:t>
            </a:r>
            <a:br>
              <a:rPr lang="en-US" sz="7200" dirty="0" smtClean="0"/>
            </a:br>
            <a:r>
              <a:rPr lang="en-US" sz="7200" dirty="0" smtClean="0"/>
              <a:t>   Account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dirty="0" smtClean="0"/>
              <a:t>1 Peter 3</a:t>
            </a:r>
            <a:endParaRPr lang="en-US" sz="7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Faith: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Why believe in something?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your parents or someone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told you to?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believing in it makes you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feel better?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6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762000" y="1066800"/>
            <a:ext cx="7772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 flipV="1">
            <a:off x="838200" y="1219200"/>
            <a:ext cx="7772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Faith: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Why believe in something?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your parents or someone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told you to?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believing in it makes you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feel better?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6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1" name="Line 3"/>
          <p:cNvSpPr>
            <a:spLocks noChangeShapeType="1"/>
          </p:cNvSpPr>
          <p:nvPr/>
        </p:nvSpPr>
        <p:spPr bwMode="auto">
          <a:xfrm>
            <a:off x="762000" y="1066800"/>
            <a:ext cx="7772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 flipV="1">
            <a:off x="838200" y="1219200"/>
            <a:ext cx="7772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762000" y="2057400"/>
            <a:ext cx="7772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V="1">
            <a:off x="838200" y="2209800"/>
            <a:ext cx="7772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Faith: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Why believe in something?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your parents or someone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told you to?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believing in it makes you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feel better?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your friends believe in it?</a:t>
            </a:r>
          </a:p>
        </p:txBody>
      </p:sp>
      <p:sp>
        <p:nvSpPr>
          <p:cNvPr id="139267" name="Line 3"/>
          <p:cNvSpPr>
            <a:spLocks noChangeShapeType="1"/>
          </p:cNvSpPr>
          <p:nvPr/>
        </p:nvSpPr>
        <p:spPr bwMode="auto">
          <a:xfrm>
            <a:off x="762000" y="1066800"/>
            <a:ext cx="7772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268" name="Line 4"/>
          <p:cNvSpPr>
            <a:spLocks noChangeShapeType="1"/>
          </p:cNvSpPr>
          <p:nvPr/>
        </p:nvSpPr>
        <p:spPr bwMode="auto">
          <a:xfrm flipV="1">
            <a:off x="838200" y="1219200"/>
            <a:ext cx="7772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>
            <a:off x="762000" y="2057400"/>
            <a:ext cx="7772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 flipV="1">
            <a:off x="838200" y="2209800"/>
            <a:ext cx="7772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Faith: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Why believe in something?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your parents or someone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told you to?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believing in it makes you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feel better?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your friends believe in it?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762000" y="1066800"/>
            <a:ext cx="7772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 flipV="1">
            <a:off x="838200" y="1219200"/>
            <a:ext cx="7772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>
            <a:off x="762000" y="2057400"/>
            <a:ext cx="7772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 flipV="1">
            <a:off x="838200" y="2209800"/>
            <a:ext cx="7772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>
            <a:off x="762000" y="3124200"/>
            <a:ext cx="800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 flipV="1">
            <a:off x="762000" y="3124200"/>
            <a:ext cx="800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Faith: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Why believe in something?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your parents or someone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told you to?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believing in it makes you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feel better?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your friends believe in it?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defRPr/>
            </a:pPr>
            <a:r>
              <a:rPr lang="en-US" sz="8800" b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it’s true!</a:t>
            </a:r>
          </a:p>
        </p:txBody>
      </p:sp>
      <p:sp>
        <p:nvSpPr>
          <p:cNvPr id="140291" name="Line 3"/>
          <p:cNvSpPr>
            <a:spLocks noChangeShapeType="1"/>
          </p:cNvSpPr>
          <p:nvPr/>
        </p:nvSpPr>
        <p:spPr bwMode="auto">
          <a:xfrm>
            <a:off x="762000" y="1066800"/>
            <a:ext cx="7772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 flipV="1">
            <a:off x="838200" y="1219200"/>
            <a:ext cx="7772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762000" y="2057400"/>
            <a:ext cx="7772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 flipV="1">
            <a:off x="838200" y="2209800"/>
            <a:ext cx="7772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762000" y="3124200"/>
            <a:ext cx="800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 flipV="1">
            <a:off x="762000" y="3124200"/>
            <a:ext cx="800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4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reasons do we have for believing in Jesus?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- Multiple lines of evidence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- None are </a:t>
            </a: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inescapable</a:t>
            </a:r>
            <a:endParaRPr lang="en-US" sz="48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4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Typical 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examples</a:t>
            </a: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Origin of the universe</a:t>
            </a:r>
            <a:endParaRPr lang="en-US" sz="48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- </a:t>
            </a: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Cosmological fine tuning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Existence of the soul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Argument from ability to reason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Fulfilled prophecy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Key historical arguments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From comparative religion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Several presuppositional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Argument from design</a:t>
            </a:r>
            <a:endParaRPr lang="en-US" sz="48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0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0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4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Typical 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examples</a:t>
            </a: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Origin of the universe</a:t>
            </a:r>
            <a:endParaRPr lang="en-US" sz="48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- </a:t>
            </a: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Cosmological fine tuning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Existence of the soul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Argument from ability to reason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Fulfilled prophecy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Key historical arguments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From comparative religion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Several presuppositional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Argument from design</a:t>
            </a:r>
            <a:endParaRPr lang="en-US" sz="48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47700" y="4902200"/>
            <a:ext cx="5638800" cy="6858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137160" rIns="92075" bIns="46038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Rom. 1:20  For since the creation of the world His invisible attributes, His eternal power and divine nature, have been clearly seen, being </a:t>
            </a: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understood through what has been made</a:t>
            </a: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 that they are without excuse.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F011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137160" rIns="92075" bIns="46038"/>
          <a:lstStyle/>
          <a:p>
            <a:pPr algn="l">
              <a:lnSpc>
                <a:spcPct val="70000"/>
              </a:lnSpc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Natural origin of life: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Plausible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implausible</a:t>
            </a: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en-US" sz="54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137160" rIns="92075" bIns="46038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Rom. 1:20  For since the creation of the world His invisible attributes, His eternal power and divine nature, have been clearly seen, being </a:t>
            </a: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understood through what has been made</a:t>
            </a: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 that they are without excuse.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F011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137160" rIns="92075" bIns="46038"/>
          <a:lstStyle/>
          <a:p>
            <a:pPr algn="l">
              <a:lnSpc>
                <a:spcPct val="70000"/>
              </a:lnSpc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Natural origin of life: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Plausible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implausible?</a:t>
            </a:r>
          </a:p>
          <a:p>
            <a:pPr algn="l">
              <a:lnSpc>
                <a:spcPct val="75000"/>
              </a:lnSpc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living organism must be capable of </a:t>
            </a:r>
          </a:p>
          <a:p>
            <a:pPr algn="l"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Self-propagation</a:t>
            </a:r>
          </a:p>
          <a:p>
            <a:pPr algn="l"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Feeding</a:t>
            </a:r>
          </a:p>
          <a:p>
            <a:pPr algn="l"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Metabolizing food into energy</a:t>
            </a:r>
          </a:p>
          <a:p>
            <a:pPr algn="l"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Fabricating proteins and </a:t>
            </a:r>
            <a:b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other compounds</a:t>
            </a:r>
          </a:p>
          <a:p>
            <a:pPr algn="l"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that requires </a:t>
            </a:r>
            <a:r>
              <a:rPr lang="en-US" sz="5400" b="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information</a:t>
            </a:r>
            <a:endParaRPr lang="en-US" sz="5400" b="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4800" dirty="0" smtClean="0"/>
              <a:t>15 Always be prepared to give an answer to everyone who asks you to give the reason for the expectation that you have. But do this with gentleness and respect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dirty="0" smtClean="0"/>
              <a:t>1 Peter 3</a:t>
            </a:r>
            <a:endParaRPr lang="en-US" sz="7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137160" rIns="92075" bIns="46038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Rom. 1:20  For since the creation of the world His invisible attributes, His eternal power and divine nature, have been clearly seen, being </a:t>
            </a: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understood through what has been made</a:t>
            </a: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 that they are without excuse.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F011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137160" rIns="92075" bIns="46038"/>
          <a:lstStyle/>
          <a:p>
            <a:pPr>
              <a:lnSpc>
                <a:spcPct val="70000"/>
              </a:lnSpc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Natural origin of life:</a:t>
            </a:r>
          </a:p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Plausible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implausible?</a:t>
            </a:r>
          </a:p>
          <a:p>
            <a:pPr>
              <a:lnSpc>
                <a:spcPct val="75000"/>
              </a:lnSpc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living organism must be capable of 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Self-propagation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Feeding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Metabolizing food into energy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to fabricate </a:t>
            </a: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proteins and </a:t>
            </a:r>
            <a:b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other compounds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that requires </a:t>
            </a:r>
            <a:r>
              <a:rPr lang="en-US" sz="5400" b="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information</a:t>
            </a:r>
            <a:endParaRPr lang="en-US" sz="5400" b="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495800" y="649013"/>
            <a:ext cx="3581400" cy="76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43" y="1426779"/>
            <a:ext cx="887171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137160" rIns="92075" bIns="46038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Rom. 1:20  For since the creation of the world His invisible attributes, His eternal power and divine nature, have been clearly seen, being </a:t>
            </a: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understood through what has been made</a:t>
            </a: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 that they are without excuse.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F011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137160" rIns="92075" bIns="46038"/>
          <a:lstStyle/>
          <a:p>
            <a:pPr>
              <a:lnSpc>
                <a:spcPct val="70000"/>
              </a:lnSpc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Natural origin of life:</a:t>
            </a:r>
          </a:p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Plausible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implausible?</a:t>
            </a:r>
          </a:p>
          <a:p>
            <a:pPr>
              <a:lnSpc>
                <a:spcPct val="75000"/>
              </a:lnSpc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living organism must be capable of 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Self-propagation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Feeding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Metabolizing food into energy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to fabricate </a:t>
            </a: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proteins and </a:t>
            </a:r>
            <a:b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other compounds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that requires </a:t>
            </a:r>
            <a:r>
              <a:rPr lang="en-US" sz="5400" b="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information</a:t>
            </a:r>
            <a:endParaRPr lang="en-US" sz="5400" b="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493942" y="645066"/>
            <a:ext cx="3659458" cy="76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09800"/>
            <a:ext cx="8824975" cy="583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137160" rIns="92075" bIns="46038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Rom. 1:20  For since the creation of the world His invisible attributes, His eternal power and divine nature, have been clearly seen, being </a:t>
            </a: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understood through what has been made</a:t>
            </a: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 that they are without excuse.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F011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137160" rIns="92075" bIns="46038"/>
          <a:lstStyle/>
          <a:p>
            <a:pPr>
              <a:lnSpc>
                <a:spcPct val="70000"/>
              </a:lnSpc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Natural origin of life:</a:t>
            </a:r>
          </a:p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Plausible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implausible?</a:t>
            </a:r>
          </a:p>
          <a:p>
            <a:pPr>
              <a:lnSpc>
                <a:spcPct val="75000"/>
              </a:lnSpc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living organism must be capable of 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Self-propagation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Feeding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Metabolizing food into energy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to fabricate </a:t>
            </a: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proteins and </a:t>
            </a:r>
            <a:b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other compounds</a:t>
            </a:r>
          </a:p>
          <a:p>
            <a:pPr>
              <a:lnSpc>
                <a:spcPct val="75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that requires </a:t>
            </a:r>
            <a:r>
              <a:rPr lang="en-US" sz="5400" b="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information</a:t>
            </a:r>
            <a:endParaRPr lang="en-US" sz="5400" b="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429000" y="685800"/>
            <a:ext cx="3352800" cy="76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70" y="304800"/>
            <a:ext cx="8063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137160" rIns="92075" bIns="46038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Rom. 1:20  For since the creation of the world His invisible attributes, His eternal power and divine nature, have been clearly seen, being </a:t>
            </a: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understood through what has been made</a:t>
            </a: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 that they are without excuse.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F011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137160" rIns="92075" bIns="46038"/>
          <a:lstStyle/>
          <a:p>
            <a:pPr algn="l">
              <a:lnSpc>
                <a:spcPct val="70000"/>
              </a:lnSpc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Natural origin of life: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Plausible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implausible</a:t>
            </a: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+mj-lt"/>
              <a:buAutoNum type="arabicPeriod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Even minimally complex life requires extreme levels of information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Information is non-material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Must be functional information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Biologically significant polymers neither exist nor replicate themselves apart from vast, specific information</a:t>
            </a:r>
            <a:endParaRPr lang="en-US" sz="44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137160" rIns="92075" bIns="46038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Rom. 1:20  For since the creation of the world His invisible attributes, His eternal power and divine nature, have been clearly seen, being </a:t>
            </a: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understood through what has been made</a:t>
            </a: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 that they are without excuse.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F011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137160" rIns="92075" bIns="46038"/>
          <a:lstStyle/>
          <a:p>
            <a:pPr algn="l">
              <a:lnSpc>
                <a:spcPct val="70000"/>
              </a:lnSpc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Natural origin of life: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Plausible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implausible</a:t>
            </a: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+mj-lt"/>
              <a:buAutoNum type="arabicPeriod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Even minimally complex life requires extreme levels of information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Information is non-material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Must be functional information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Biologically significant polymers neither exist nor replicate themselves apart from vast, specific information</a:t>
            </a:r>
            <a:endParaRPr lang="en-US" sz="44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505200" y="685800"/>
            <a:ext cx="3657600" cy="76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137160" rIns="92075" bIns="46038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Rom. 1:20  For since the creation of the world His invisible attributes, His eternal power and divine nature, have been clearly seen, being </a:t>
            </a: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understood through what has been made</a:t>
            </a: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 that they are without excuse.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F011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137160" rIns="92075" bIns="46038"/>
          <a:lstStyle/>
          <a:p>
            <a:pPr algn="l">
              <a:lnSpc>
                <a:spcPct val="70000"/>
              </a:lnSpc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Natural origin of life: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Plausible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implausible</a:t>
            </a: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+mj-lt"/>
              <a:buAutoNum type="arabicPeriod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Even minimally complex life requires extreme levels of information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Information is non-material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Must be functional information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Biologically significant polymers neither exist nor replicate themselves apart from vast, specific information</a:t>
            </a:r>
            <a:endParaRPr lang="en-US" sz="44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429000" y="685800"/>
            <a:ext cx="3352800" cy="76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38200" y="533400"/>
            <a:ext cx="7543800" cy="5791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22C9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6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Dean Kenyon, PhD</a:t>
            </a:r>
          </a:p>
          <a:p>
            <a:pPr algn="ctr">
              <a:lnSpc>
                <a:spcPct val="75000"/>
              </a:lnSpc>
            </a:pPr>
            <a:r>
              <a:rPr lang="en-US" sz="6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Chemistry Prof.</a:t>
            </a:r>
          </a:p>
          <a:p>
            <a:pPr algn="ctr">
              <a:lnSpc>
                <a:spcPct val="75000"/>
              </a:lnSpc>
            </a:pPr>
            <a:r>
              <a:rPr lang="en-US" sz="6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Coauthor, </a:t>
            </a:r>
            <a:r>
              <a:rPr lang="en-US" sz="6600" b="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Predestination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137160" rIns="92075" bIns="46038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Rom. 1:20  For since the creation of the world His invisible attributes, His eternal power and divine nature, have been clearly seen, being </a:t>
            </a: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understood through what has been made</a:t>
            </a: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 that they are without excuse.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F011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137160" rIns="92075" bIns="46038"/>
          <a:lstStyle/>
          <a:p>
            <a:pPr algn="l">
              <a:lnSpc>
                <a:spcPct val="70000"/>
              </a:lnSpc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Natural origin of life: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Plausible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implausible</a:t>
            </a: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+mj-lt"/>
              <a:buAutoNum type="arabicPeriod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Even minimally complex life requires extreme levels of information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Information is non-material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Must be functional information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Biologically significant polymers neither exist nor replicate themselves apart from vast, specific information</a:t>
            </a:r>
            <a:endParaRPr lang="en-US" sz="44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429000" y="685800"/>
            <a:ext cx="3657600" cy="76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137160" rIns="92075" bIns="46038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Rom. 1:20  For since the creation of the world His invisible attributes, His eternal power and divine nature, have been clearly seen, being </a:t>
            </a: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understood through what has been made</a:t>
            </a: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so that they are without excuse.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F0116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137160" rIns="92075" bIns="46038"/>
          <a:lstStyle/>
          <a:p>
            <a:pPr algn="l">
              <a:lnSpc>
                <a:spcPct val="70000"/>
              </a:lnSpc>
            </a:pP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Natural origin of life: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Plausible </a:t>
            </a:r>
            <a:r>
              <a:rPr lang="en-US" sz="5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implausible</a:t>
            </a:r>
            <a:r>
              <a:rPr lang="en-US" sz="5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+mj-lt"/>
              <a:buAutoNum type="arabicPeriod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Even minimally complex life requires extreme levels of information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Information is non-material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Must be functional information</a:t>
            </a:r>
          </a:p>
          <a:p>
            <a:pPr marL="914400" lvl="0" indent="-914400" algn="l">
              <a:lnSpc>
                <a:spcPct val="70000"/>
              </a:lnSpc>
              <a:spcBef>
                <a:spcPct val="15000"/>
              </a:spcBef>
              <a:buClr>
                <a:srgbClr val="FAFD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48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Biologically significant polymers neither exist nor replicate themselves apart from vast, specific information</a:t>
            </a:r>
            <a:endParaRPr lang="en-US" sz="44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429000" y="685800"/>
            <a:ext cx="3352800" cy="76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762000"/>
            <a:ext cx="7924800" cy="5486400"/>
          </a:xfrm>
          <a:prstGeom prst="rect">
            <a:avLst/>
          </a:prstGeom>
          <a:solidFill>
            <a:srgbClr val="00000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6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James Tour, </a:t>
            </a:r>
            <a:br>
              <a:rPr lang="en-US" sz="6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Professor, organic chemistry, Rice University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b="0" dirty="0" smtClean="0"/>
              <a:t>15 Always be prepared to give an answer to everyone who asks you to give the reason for the hope that you have. But do this with gentleness and respect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b="0" dirty="0" smtClean="0"/>
              <a:t>1 Peter 3</a:t>
            </a:r>
            <a:endParaRPr lang="en-US" sz="7200" b="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8824975" cy="583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b="0" dirty="0" smtClean="0"/>
              <a:t>15 Always be prepared to give an answer to everyone who asks you to give the reason for the hope that you have. But do this with gentleness and respect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b="0" dirty="0" smtClean="0"/>
              <a:t>1 Peter 3</a:t>
            </a:r>
            <a:endParaRPr lang="en-US" sz="7200" b="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92" y="685800"/>
            <a:ext cx="8824975" cy="583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0"/>
            <a:ext cx="7391400" cy="683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4800" dirty="0" smtClean="0"/>
              <a:t>15 Always be </a:t>
            </a:r>
            <a:r>
              <a:rPr lang="en-US" sz="4800" u="sng" dirty="0" smtClean="0"/>
              <a:t>prepared to give an answer</a:t>
            </a:r>
            <a:r>
              <a:rPr lang="en-US" sz="4800" dirty="0" smtClean="0"/>
              <a:t> to everyone who asks you to give the reason for the expectation that you have. But do this with gentleness and respect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dirty="0" smtClean="0"/>
              <a:t>1 Peter 3</a:t>
            </a:r>
            <a:endParaRPr lang="en-US" sz="7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b="0" dirty="0" smtClean="0"/>
              <a:t>15 Always be prepared to give an answer to everyone who asks you to give the reason for the hope that you have. But do this with gentleness and respect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b="0" dirty="0" smtClean="0"/>
              <a:t>1 Peter 3</a:t>
            </a:r>
            <a:endParaRPr lang="en-US" sz="7200" b="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92" y="685800"/>
            <a:ext cx="8824975" cy="583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85800" y="1219200"/>
            <a:ext cx="7924800" cy="4724400"/>
          </a:xfrm>
          <a:prstGeom prst="rect">
            <a:avLst/>
          </a:prstGeom>
          <a:solidFill>
            <a:srgbClr val="00000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8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presence of design = </a:t>
            </a:r>
          </a:p>
          <a:p>
            <a:pPr algn="ctr">
              <a:lnSpc>
                <a:spcPct val="75000"/>
              </a:lnSpc>
            </a:pPr>
            <a:r>
              <a:rPr lang="en-US" sz="8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8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88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b="0" dirty="0" smtClean="0"/>
              <a:t>15 Always be prepared to give an answer to everyone who asks you to give the reason for the hope that you have. But do this with gentleness and respect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b="0" dirty="0" smtClean="0"/>
              <a:t>1 Peter 3</a:t>
            </a:r>
            <a:endParaRPr lang="en-US" sz="7200" b="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92" y="685800"/>
            <a:ext cx="8824975" cy="583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85800" y="1219200"/>
            <a:ext cx="7924800" cy="4724400"/>
          </a:xfrm>
          <a:prstGeom prst="rect">
            <a:avLst/>
          </a:prstGeom>
          <a:solidFill>
            <a:srgbClr val="00000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8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presence of design = </a:t>
            </a:r>
          </a:p>
          <a:p>
            <a:pPr algn="ctr">
              <a:lnSpc>
                <a:spcPct val="75000"/>
              </a:lnSpc>
            </a:pPr>
            <a:r>
              <a:rPr lang="en-US" sz="8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presence of a designer!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b="0" dirty="0" smtClean="0"/>
              <a:t>15 Always be prepared to give an answer to everyone who asks you to </a:t>
            </a:r>
            <a:r>
              <a:rPr lang="en-US" sz="4800" b="0" u="sng" dirty="0" smtClean="0"/>
              <a:t>give the reason</a:t>
            </a:r>
            <a:r>
              <a:rPr lang="en-US" sz="4800" b="0" dirty="0" smtClean="0"/>
              <a:t> for the expectation that you have. But do this with gentleness and respect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b="0" dirty="0" smtClean="0"/>
              <a:t>1 Peter 3</a:t>
            </a:r>
            <a:endParaRPr lang="en-US" sz="7200" b="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b="0" dirty="0" smtClean="0"/>
              <a:t>15 Always be prepared to give an answer to everyone who asks you to give the reason for the expectation that you have. But do this with </a:t>
            </a:r>
            <a:r>
              <a:rPr lang="en-US" sz="4800" b="0" u="sng" dirty="0" smtClean="0"/>
              <a:t>gentleness</a:t>
            </a:r>
            <a:r>
              <a:rPr lang="en-US" sz="4800" b="0" dirty="0" smtClean="0"/>
              <a:t> and </a:t>
            </a:r>
            <a:r>
              <a:rPr lang="en-US" sz="4800" b="0" u="sng" dirty="0" smtClean="0"/>
              <a:t>respect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b="0" dirty="0" smtClean="0"/>
              <a:t>1 Peter 3</a:t>
            </a:r>
            <a:endParaRPr lang="en-US" sz="7200" b="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dirty="0" smtClean="0"/>
              <a:t>15 Always be </a:t>
            </a:r>
            <a:r>
              <a:rPr lang="en-US" sz="4800" u="sng" dirty="0" smtClean="0"/>
              <a:t>prepared to give an answer</a:t>
            </a:r>
            <a:r>
              <a:rPr lang="en-US" sz="4800" dirty="0" smtClean="0"/>
              <a:t> to everyone who asks you to </a:t>
            </a:r>
            <a:r>
              <a:rPr lang="en-US" sz="4800" u="sng" dirty="0" smtClean="0"/>
              <a:t>give the reason</a:t>
            </a:r>
            <a:r>
              <a:rPr lang="en-US" sz="4800" dirty="0" smtClean="0"/>
              <a:t> for the expectation that you have. But do this with gentleness and respect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dirty="0" smtClean="0"/>
              <a:t>1 Peter 3</a:t>
            </a:r>
            <a:endParaRPr lang="en-US" sz="7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4800" dirty="0" smtClean="0"/>
              <a:t>15 Always be </a:t>
            </a:r>
            <a:r>
              <a:rPr lang="en-US" sz="4800" u="sng" dirty="0" smtClean="0"/>
              <a:t>prepared to give an answer</a:t>
            </a:r>
            <a:r>
              <a:rPr lang="en-US" sz="4800" dirty="0" smtClean="0"/>
              <a:t> to everyone who asks you to </a:t>
            </a:r>
            <a:r>
              <a:rPr lang="en-US" sz="4800" u="sng" dirty="0" smtClean="0"/>
              <a:t>give the reason</a:t>
            </a:r>
            <a:r>
              <a:rPr lang="en-US" sz="4800" dirty="0" smtClean="0"/>
              <a:t> for the expectation that you have. But do this with gentleness and respect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H="1" flipV="1">
            <a:off x="2667000" y="3124200"/>
            <a:ext cx="1524000" cy="175260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657600" y="4191000"/>
            <a:ext cx="5029200" cy="228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5000"/>
              </a:spcBef>
              <a:defRPr/>
            </a:pPr>
            <a:r>
              <a:rPr lang="en-US" sz="6600" b="0">
                <a:effectLst>
                  <a:outerShdw blurRad="38100" dist="38100" dir="2700000" algn="tl">
                    <a:srgbClr val="000000"/>
                  </a:outerShdw>
                </a:effectLst>
              </a:rPr>
              <a:t>Compare to irrational faith or blind faith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sz="9600" dirty="0" smtClean="0"/>
              <a:t>1 Peter 3</a:t>
            </a:r>
            <a:endParaRPr lang="en-US" sz="7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Faith: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Faith: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Why believe in something?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6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Faith: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Why believe in something?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your parents or someone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told you to?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6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Faith: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Why believe in something?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- Because your parents or someone </a:t>
            </a:r>
            <a:b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 told you to?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6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27" name="Line 3"/>
          <p:cNvSpPr>
            <a:spLocks noChangeShapeType="1"/>
          </p:cNvSpPr>
          <p:nvPr/>
        </p:nvSpPr>
        <p:spPr bwMode="auto">
          <a:xfrm>
            <a:off x="762000" y="1066800"/>
            <a:ext cx="7772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auto">
          <a:xfrm flipV="1">
            <a:off x="838200" y="1219200"/>
            <a:ext cx="7772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nblue">
  <a:themeElements>
    <a:clrScheme name="">
      <a:dk1>
        <a:srgbClr val="919191"/>
      </a:dk1>
      <a:lt1>
        <a:srgbClr val="FFFFFF"/>
      </a:lt1>
      <a:dk2>
        <a:srgbClr val="0000F8"/>
      </a:dk2>
      <a:lt2>
        <a:srgbClr val="FAFD00"/>
      </a:lt2>
      <a:accent1>
        <a:srgbClr val="618FFD"/>
      </a:accent1>
      <a:accent2>
        <a:srgbClr val="FAFD00"/>
      </a:accent2>
      <a:accent3>
        <a:srgbClr val="AAAAFB"/>
      </a:accent3>
      <a:accent4>
        <a:srgbClr val="DADADA"/>
      </a:accent4>
      <a:accent5>
        <a:srgbClr val="B7C6FE"/>
      </a:accent5>
      <a:accent6>
        <a:srgbClr val="E3E500"/>
      </a:accent6>
      <a:hlink>
        <a:srgbClr val="FC0128"/>
      </a:hlink>
      <a:folHlink>
        <a:srgbClr val="CECECE"/>
      </a:folHlink>
    </a:clrScheme>
    <a:fontScheme name="denbl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sm" len="sm"/>
          <a:tailEnd type="stealth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sm" len="sm"/>
          <a:tailEnd type="stealth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n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n1">
  <a:themeElements>
    <a:clrScheme name="">
      <a:dk1>
        <a:srgbClr val="919191"/>
      </a:dk1>
      <a:lt1>
        <a:srgbClr val="FFFFFF"/>
      </a:lt1>
      <a:dk2>
        <a:srgbClr val="0000F8"/>
      </a:dk2>
      <a:lt2>
        <a:srgbClr val="FAFD00"/>
      </a:lt2>
      <a:accent1>
        <a:srgbClr val="618FFD"/>
      </a:accent1>
      <a:accent2>
        <a:srgbClr val="FAFD00"/>
      </a:accent2>
      <a:accent3>
        <a:srgbClr val="AAAAFB"/>
      </a:accent3>
      <a:accent4>
        <a:srgbClr val="DADADA"/>
      </a:accent4>
      <a:accent5>
        <a:srgbClr val="B7C6FE"/>
      </a:accent5>
      <a:accent6>
        <a:srgbClr val="E3E500"/>
      </a:accent6>
      <a:hlink>
        <a:srgbClr val="FC0128"/>
      </a:hlink>
      <a:folHlink>
        <a:srgbClr val="CECECE"/>
      </a:folHlink>
    </a:clrScheme>
    <a:fontScheme name="den1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000000"/>
            </a:gs>
            <a:gs pos="50000">
              <a:srgbClr val="022C96"/>
            </a:gs>
            <a:gs pos="100000">
              <a:srgbClr val="000000"/>
            </a:gs>
          </a:gsLst>
          <a:lin ang="5400000" scaled="1"/>
        </a:gradFill>
        <a:ln w="12700">
          <a:solidFill>
            <a:schemeClr val="tx1"/>
          </a:solidFill>
          <a:miter lim="800000"/>
          <a:headEnd type="none" w="sm" len="sm"/>
          <a:tailEnd type="none" w="sm" len="sm"/>
        </a:ln>
        <a:effectLst/>
      </a:spPr>
      <a:bodyPr/>
      <a:lstStyle>
        <a:defPPr>
          <a:lnSpc>
            <a:spcPct val="75000"/>
          </a:lnSpc>
          <a:defRPr sz="6600" dirty="0" smtClean="0"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  <a:lnDef>
      <a:spPr bwMode="auto"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den1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1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1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1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1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1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1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</Template>
  <TotalTime>0</TotalTime>
  <Words>1373</Words>
  <Application>Microsoft Office PowerPoint</Application>
  <PresentationFormat>On-screen Show (4:3)</PresentationFormat>
  <Paragraphs>199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Times New Roman</vt:lpstr>
      <vt:lpstr>Wingdings</vt:lpstr>
      <vt:lpstr>denblue</vt:lpstr>
      <vt:lpstr>den1</vt:lpstr>
      <vt:lpstr>1 Peter 3</vt:lpstr>
      <vt:lpstr>1 Peter 3</vt:lpstr>
      <vt:lpstr>1 Peter 3</vt:lpstr>
      <vt:lpstr>1 Peter 3</vt:lpstr>
      <vt:lpstr>1 Peter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Peter 3</vt:lpstr>
      <vt:lpstr>1 Peter 3</vt:lpstr>
      <vt:lpstr>1 Peter 3</vt:lpstr>
      <vt:lpstr>1 Peter 3</vt:lpstr>
      <vt:lpstr>1 Peter 3</vt:lpstr>
      <vt:lpstr>1 Peter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2021-09-15T14:24:52Z</dcterms:created>
  <dcterms:modified xsi:type="dcterms:W3CDTF">2021-09-15T14:24:58Z</dcterms:modified>
</cp:coreProperties>
</file>