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6" r:id="rId2"/>
    <p:sldMasterId id="2147483678" r:id="rId3"/>
  </p:sldMasterIdLst>
  <p:notesMasterIdLst>
    <p:notesMasterId r:id="rId90"/>
  </p:notesMasterIdLst>
  <p:sldIdLst>
    <p:sldId id="256" r:id="rId4"/>
    <p:sldId id="257" r:id="rId5"/>
    <p:sldId id="264" r:id="rId6"/>
    <p:sldId id="271" r:id="rId7"/>
    <p:sldId id="270" r:id="rId8"/>
    <p:sldId id="292" r:id="rId9"/>
    <p:sldId id="272" r:id="rId10"/>
    <p:sldId id="273" r:id="rId11"/>
    <p:sldId id="274" r:id="rId12"/>
    <p:sldId id="259" r:id="rId13"/>
    <p:sldId id="276" r:id="rId14"/>
    <p:sldId id="265" r:id="rId15"/>
    <p:sldId id="277" r:id="rId16"/>
    <p:sldId id="293" r:id="rId17"/>
    <p:sldId id="294" r:id="rId18"/>
    <p:sldId id="278" r:id="rId19"/>
    <p:sldId id="279" r:id="rId20"/>
    <p:sldId id="280" r:id="rId21"/>
    <p:sldId id="281" r:id="rId22"/>
    <p:sldId id="282" r:id="rId23"/>
    <p:sldId id="303" r:id="rId24"/>
    <p:sldId id="304" r:id="rId25"/>
    <p:sldId id="305" r:id="rId26"/>
    <p:sldId id="306" r:id="rId27"/>
    <p:sldId id="307" r:id="rId28"/>
    <p:sldId id="308" r:id="rId29"/>
    <p:sldId id="310" r:id="rId30"/>
    <p:sldId id="312" r:id="rId31"/>
    <p:sldId id="313" r:id="rId32"/>
    <p:sldId id="316" r:id="rId33"/>
    <p:sldId id="286" r:id="rId34"/>
    <p:sldId id="317" r:id="rId35"/>
    <p:sldId id="287" r:id="rId36"/>
    <p:sldId id="314"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9" r:id="rId88"/>
    <p:sldId id="37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5" autoAdjust="0"/>
    <p:restoredTop sz="89600" autoAdjust="0"/>
  </p:normalViewPr>
  <p:slideViewPr>
    <p:cSldViewPr snapToGrid="0">
      <p:cViewPr varScale="1">
        <p:scale>
          <a:sx n="73" d="100"/>
          <a:sy n="73" d="100"/>
        </p:scale>
        <p:origin x="364"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6" d="100"/>
        <a:sy n="116" d="100"/>
      </p:scale>
      <p:origin x="0" y="-41956"/>
    </p:cViewPr>
  </p:sorterViewPr>
  <p:notesViewPr>
    <p:cSldViewPr snapToGrid="0">
      <p:cViewPr varScale="1">
        <p:scale>
          <a:sx n="127" d="100"/>
          <a:sy n="127" d="100"/>
        </p:scale>
        <p:origin x="4908" y="1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421C8-D68E-46C1-BA2D-8B3B57A3BEBC}"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C2E32-A942-4595-9AC1-9553BB67C93F}" type="slidenum">
              <a:rPr lang="en-US" smtClean="0"/>
              <a:t>‹#›</a:t>
            </a:fld>
            <a:endParaRPr lang="en-US"/>
          </a:p>
        </p:txBody>
      </p:sp>
    </p:spTree>
    <p:extLst>
      <p:ext uri="{BB962C8B-B14F-4D97-AF65-F5344CB8AC3E}">
        <p14:creationId xmlns:p14="http://schemas.microsoft.com/office/powerpoint/2010/main" val="3810991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a:t>
            </a:fld>
            <a:endParaRPr lang="en-US"/>
          </a:p>
        </p:txBody>
      </p:sp>
    </p:spTree>
    <p:extLst>
      <p:ext uri="{BB962C8B-B14F-4D97-AF65-F5344CB8AC3E}">
        <p14:creationId xmlns:p14="http://schemas.microsoft.com/office/powerpoint/2010/main" val="27626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10</a:t>
            </a:fld>
            <a:endParaRPr lang="en-US"/>
          </a:p>
        </p:txBody>
      </p:sp>
    </p:spTree>
    <p:extLst>
      <p:ext uri="{BB962C8B-B14F-4D97-AF65-F5344CB8AC3E}">
        <p14:creationId xmlns:p14="http://schemas.microsoft.com/office/powerpoint/2010/main" val="234688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11</a:t>
            </a:fld>
            <a:endParaRPr lang="en-US"/>
          </a:p>
        </p:txBody>
      </p:sp>
    </p:spTree>
    <p:extLst>
      <p:ext uri="{BB962C8B-B14F-4D97-AF65-F5344CB8AC3E}">
        <p14:creationId xmlns:p14="http://schemas.microsoft.com/office/powerpoint/2010/main" val="26620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12</a:t>
            </a:fld>
            <a:endParaRPr lang="en-US"/>
          </a:p>
        </p:txBody>
      </p:sp>
    </p:spTree>
    <p:extLst>
      <p:ext uri="{BB962C8B-B14F-4D97-AF65-F5344CB8AC3E}">
        <p14:creationId xmlns:p14="http://schemas.microsoft.com/office/powerpoint/2010/main" val="3311858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13</a:t>
            </a:fld>
            <a:endParaRPr lang="en-US"/>
          </a:p>
        </p:txBody>
      </p:sp>
    </p:spTree>
    <p:extLst>
      <p:ext uri="{BB962C8B-B14F-4D97-AF65-F5344CB8AC3E}">
        <p14:creationId xmlns:p14="http://schemas.microsoft.com/office/powerpoint/2010/main" val="263712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14</a:t>
            </a:fld>
            <a:endParaRPr lang="en-US"/>
          </a:p>
        </p:txBody>
      </p:sp>
    </p:spTree>
    <p:extLst>
      <p:ext uri="{BB962C8B-B14F-4D97-AF65-F5344CB8AC3E}">
        <p14:creationId xmlns:p14="http://schemas.microsoft.com/office/powerpoint/2010/main" val="2769852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15</a:t>
            </a:fld>
            <a:endParaRPr lang="en-US"/>
          </a:p>
        </p:txBody>
      </p:sp>
    </p:spTree>
    <p:extLst>
      <p:ext uri="{BB962C8B-B14F-4D97-AF65-F5344CB8AC3E}">
        <p14:creationId xmlns:p14="http://schemas.microsoft.com/office/powerpoint/2010/main" val="242695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16</a:t>
            </a:fld>
            <a:endParaRPr lang="en-US"/>
          </a:p>
        </p:txBody>
      </p:sp>
    </p:spTree>
    <p:extLst>
      <p:ext uri="{BB962C8B-B14F-4D97-AF65-F5344CB8AC3E}">
        <p14:creationId xmlns:p14="http://schemas.microsoft.com/office/powerpoint/2010/main" val="2918526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17</a:t>
            </a:fld>
            <a:endParaRPr lang="en-US"/>
          </a:p>
        </p:txBody>
      </p:sp>
    </p:spTree>
    <p:extLst>
      <p:ext uri="{BB962C8B-B14F-4D97-AF65-F5344CB8AC3E}">
        <p14:creationId xmlns:p14="http://schemas.microsoft.com/office/powerpoint/2010/main" val="92352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18</a:t>
            </a:fld>
            <a:endParaRPr lang="en-US"/>
          </a:p>
        </p:txBody>
      </p:sp>
    </p:spTree>
    <p:extLst>
      <p:ext uri="{BB962C8B-B14F-4D97-AF65-F5344CB8AC3E}">
        <p14:creationId xmlns:p14="http://schemas.microsoft.com/office/powerpoint/2010/main" val="1179319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19</a:t>
            </a:fld>
            <a:endParaRPr lang="en-US"/>
          </a:p>
        </p:txBody>
      </p:sp>
    </p:spTree>
    <p:extLst>
      <p:ext uri="{BB962C8B-B14F-4D97-AF65-F5344CB8AC3E}">
        <p14:creationId xmlns:p14="http://schemas.microsoft.com/office/powerpoint/2010/main" val="126572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2</a:t>
            </a:fld>
            <a:endParaRPr lang="en-US"/>
          </a:p>
        </p:txBody>
      </p:sp>
    </p:spTree>
    <p:extLst>
      <p:ext uri="{BB962C8B-B14F-4D97-AF65-F5344CB8AC3E}">
        <p14:creationId xmlns:p14="http://schemas.microsoft.com/office/powerpoint/2010/main" val="1807357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20</a:t>
            </a:fld>
            <a:endParaRPr lang="en-US"/>
          </a:p>
        </p:txBody>
      </p:sp>
    </p:spTree>
    <p:extLst>
      <p:ext uri="{BB962C8B-B14F-4D97-AF65-F5344CB8AC3E}">
        <p14:creationId xmlns:p14="http://schemas.microsoft.com/office/powerpoint/2010/main" val="4012052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22</a:t>
            </a:fld>
            <a:endParaRPr lang="en-US"/>
          </a:p>
        </p:txBody>
      </p:sp>
    </p:spTree>
    <p:extLst>
      <p:ext uri="{BB962C8B-B14F-4D97-AF65-F5344CB8AC3E}">
        <p14:creationId xmlns:p14="http://schemas.microsoft.com/office/powerpoint/2010/main" val="316289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23</a:t>
            </a:fld>
            <a:endParaRPr lang="en-US"/>
          </a:p>
        </p:txBody>
      </p:sp>
    </p:spTree>
    <p:extLst>
      <p:ext uri="{BB962C8B-B14F-4D97-AF65-F5344CB8AC3E}">
        <p14:creationId xmlns:p14="http://schemas.microsoft.com/office/powerpoint/2010/main" val="1758444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24</a:t>
            </a:fld>
            <a:endParaRPr lang="en-US"/>
          </a:p>
        </p:txBody>
      </p:sp>
    </p:spTree>
    <p:extLst>
      <p:ext uri="{BB962C8B-B14F-4D97-AF65-F5344CB8AC3E}">
        <p14:creationId xmlns:p14="http://schemas.microsoft.com/office/powerpoint/2010/main" val="292831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25</a:t>
            </a:fld>
            <a:endParaRPr lang="en-US"/>
          </a:p>
        </p:txBody>
      </p:sp>
    </p:spTree>
    <p:extLst>
      <p:ext uri="{BB962C8B-B14F-4D97-AF65-F5344CB8AC3E}">
        <p14:creationId xmlns:p14="http://schemas.microsoft.com/office/powerpoint/2010/main" val="1418161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26</a:t>
            </a:fld>
            <a:endParaRPr lang="en-US"/>
          </a:p>
        </p:txBody>
      </p:sp>
    </p:spTree>
    <p:extLst>
      <p:ext uri="{BB962C8B-B14F-4D97-AF65-F5344CB8AC3E}">
        <p14:creationId xmlns:p14="http://schemas.microsoft.com/office/powerpoint/2010/main" val="423052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27</a:t>
            </a:fld>
            <a:endParaRPr lang="en-US"/>
          </a:p>
        </p:txBody>
      </p:sp>
    </p:spTree>
    <p:extLst>
      <p:ext uri="{BB962C8B-B14F-4D97-AF65-F5344CB8AC3E}">
        <p14:creationId xmlns:p14="http://schemas.microsoft.com/office/powerpoint/2010/main" val="4046529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28</a:t>
            </a:fld>
            <a:endParaRPr lang="en-US"/>
          </a:p>
        </p:txBody>
      </p:sp>
    </p:spTree>
    <p:extLst>
      <p:ext uri="{BB962C8B-B14F-4D97-AF65-F5344CB8AC3E}">
        <p14:creationId xmlns:p14="http://schemas.microsoft.com/office/powerpoint/2010/main" val="1370047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29</a:t>
            </a:fld>
            <a:endParaRPr lang="en-US"/>
          </a:p>
        </p:txBody>
      </p:sp>
    </p:spTree>
    <p:extLst>
      <p:ext uri="{BB962C8B-B14F-4D97-AF65-F5344CB8AC3E}">
        <p14:creationId xmlns:p14="http://schemas.microsoft.com/office/powerpoint/2010/main" val="33032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30</a:t>
            </a:fld>
            <a:endParaRPr lang="en-US"/>
          </a:p>
        </p:txBody>
      </p:sp>
    </p:spTree>
    <p:extLst>
      <p:ext uri="{BB962C8B-B14F-4D97-AF65-F5344CB8AC3E}">
        <p14:creationId xmlns:p14="http://schemas.microsoft.com/office/powerpoint/2010/main" val="429094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3</a:t>
            </a:fld>
            <a:endParaRPr lang="en-US"/>
          </a:p>
        </p:txBody>
      </p:sp>
    </p:spTree>
    <p:extLst>
      <p:ext uri="{BB962C8B-B14F-4D97-AF65-F5344CB8AC3E}">
        <p14:creationId xmlns:p14="http://schemas.microsoft.com/office/powerpoint/2010/main" val="2830663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31</a:t>
            </a:fld>
            <a:endParaRPr lang="en-US"/>
          </a:p>
        </p:txBody>
      </p:sp>
    </p:spTree>
    <p:extLst>
      <p:ext uri="{BB962C8B-B14F-4D97-AF65-F5344CB8AC3E}">
        <p14:creationId xmlns:p14="http://schemas.microsoft.com/office/powerpoint/2010/main" val="2270546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DC2E32-A942-4595-9AC1-9553BB67C93F}" type="slidenum">
              <a:rPr lang="en-US" smtClean="0"/>
              <a:t>32</a:t>
            </a:fld>
            <a:endParaRPr lang="en-US"/>
          </a:p>
        </p:txBody>
      </p:sp>
    </p:spTree>
    <p:extLst>
      <p:ext uri="{BB962C8B-B14F-4D97-AF65-F5344CB8AC3E}">
        <p14:creationId xmlns:p14="http://schemas.microsoft.com/office/powerpoint/2010/main" val="3969997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33</a:t>
            </a:fld>
            <a:endParaRPr lang="en-US"/>
          </a:p>
        </p:txBody>
      </p:sp>
    </p:spTree>
    <p:extLst>
      <p:ext uri="{BB962C8B-B14F-4D97-AF65-F5344CB8AC3E}">
        <p14:creationId xmlns:p14="http://schemas.microsoft.com/office/powerpoint/2010/main" val="4217853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34</a:t>
            </a:fld>
            <a:endParaRPr lang="en-US"/>
          </a:p>
        </p:txBody>
      </p:sp>
    </p:spTree>
    <p:extLst>
      <p:ext uri="{BB962C8B-B14F-4D97-AF65-F5344CB8AC3E}">
        <p14:creationId xmlns:p14="http://schemas.microsoft.com/office/powerpoint/2010/main" val="1552825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803024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716671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888322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547144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240267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71445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4</a:t>
            </a:fld>
            <a:endParaRPr lang="en-US"/>
          </a:p>
        </p:txBody>
      </p:sp>
    </p:spTree>
    <p:extLst>
      <p:ext uri="{BB962C8B-B14F-4D97-AF65-F5344CB8AC3E}">
        <p14:creationId xmlns:p14="http://schemas.microsoft.com/office/powerpoint/2010/main" val="2222208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392756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018856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395294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3867432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765583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413982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304261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4008736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2904747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52258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5</a:t>
            </a:fld>
            <a:endParaRPr lang="en-US"/>
          </a:p>
        </p:txBody>
      </p:sp>
    </p:spTree>
    <p:extLst>
      <p:ext uri="{BB962C8B-B14F-4D97-AF65-F5344CB8AC3E}">
        <p14:creationId xmlns:p14="http://schemas.microsoft.com/office/powerpoint/2010/main" val="3520418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277792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806190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2097512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14225512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398853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4134020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716973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559510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88462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98511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6</a:t>
            </a:fld>
            <a:endParaRPr lang="en-US"/>
          </a:p>
        </p:txBody>
      </p:sp>
    </p:spTree>
    <p:extLst>
      <p:ext uri="{BB962C8B-B14F-4D97-AF65-F5344CB8AC3E}">
        <p14:creationId xmlns:p14="http://schemas.microsoft.com/office/powerpoint/2010/main" val="27061780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879915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879525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4290180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320520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2307508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5889104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10676242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3023121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477018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138331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7</a:t>
            </a:fld>
            <a:endParaRPr lang="en-US" dirty="0"/>
          </a:p>
        </p:txBody>
      </p:sp>
    </p:spTree>
    <p:extLst>
      <p:ext uri="{BB962C8B-B14F-4D97-AF65-F5344CB8AC3E}">
        <p14:creationId xmlns:p14="http://schemas.microsoft.com/office/powerpoint/2010/main" val="5330119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1377888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2130791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3671782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573611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39456249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76</a:t>
            </a:fld>
            <a:endParaRPr lang="en-US">
              <a:solidFill>
                <a:prstClr val="black"/>
              </a:solidFill>
            </a:endParaRPr>
          </a:p>
        </p:txBody>
      </p:sp>
    </p:spTree>
    <p:extLst>
      <p:ext uri="{BB962C8B-B14F-4D97-AF65-F5344CB8AC3E}">
        <p14:creationId xmlns:p14="http://schemas.microsoft.com/office/powerpoint/2010/main" val="1286758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77</a:t>
            </a:fld>
            <a:endParaRPr lang="en-US">
              <a:solidFill>
                <a:prstClr val="black"/>
              </a:solidFill>
            </a:endParaRPr>
          </a:p>
        </p:txBody>
      </p:sp>
    </p:spTree>
    <p:extLst>
      <p:ext uri="{BB962C8B-B14F-4D97-AF65-F5344CB8AC3E}">
        <p14:creationId xmlns:p14="http://schemas.microsoft.com/office/powerpoint/2010/main" val="40982148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2109763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3988711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80</a:t>
            </a:fld>
            <a:endParaRPr lang="en-US">
              <a:solidFill>
                <a:prstClr val="black"/>
              </a:solidFill>
            </a:endParaRPr>
          </a:p>
        </p:txBody>
      </p:sp>
    </p:spTree>
    <p:extLst>
      <p:ext uri="{BB962C8B-B14F-4D97-AF65-F5344CB8AC3E}">
        <p14:creationId xmlns:p14="http://schemas.microsoft.com/office/powerpoint/2010/main" val="43239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8</a:t>
            </a:fld>
            <a:endParaRPr lang="en-US"/>
          </a:p>
        </p:txBody>
      </p:sp>
    </p:spTree>
    <p:extLst>
      <p:ext uri="{BB962C8B-B14F-4D97-AF65-F5344CB8AC3E}">
        <p14:creationId xmlns:p14="http://schemas.microsoft.com/office/powerpoint/2010/main" val="20173940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81</a:t>
            </a:fld>
            <a:endParaRPr lang="en-US">
              <a:solidFill>
                <a:prstClr val="black"/>
              </a:solidFill>
            </a:endParaRPr>
          </a:p>
        </p:txBody>
      </p:sp>
    </p:spTree>
    <p:extLst>
      <p:ext uri="{BB962C8B-B14F-4D97-AF65-F5344CB8AC3E}">
        <p14:creationId xmlns:p14="http://schemas.microsoft.com/office/powerpoint/2010/main" val="2870151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14780080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2202633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1506998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22142748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64B3B516-1BB5-4C80-B268-F5F2C570A7D0}"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03039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C2E32-A942-4595-9AC1-9553BB67C93F}" type="slidenum">
              <a:rPr lang="en-US" smtClean="0"/>
              <a:t>9</a:t>
            </a:fld>
            <a:endParaRPr lang="en-US"/>
          </a:p>
        </p:txBody>
      </p:sp>
    </p:spTree>
    <p:extLst>
      <p:ext uri="{BB962C8B-B14F-4D97-AF65-F5344CB8AC3E}">
        <p14:creationId xmlns:p14="http://schemas.microsoft.com/office/powerpoint/2010/main" val="1249693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386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335450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945498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2919914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624326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7553360"/>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582834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3982122"/>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315963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328142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8649877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FEF0AC-57F3-46C3-A067-AF9767D0141E}"/>
              </a:ext>
            </a:extLst>
          </p:cNvPr>
          <p:cNvSpPr/>
          <p:nvPr/>
        </p:nvSpPr>
        <p:spPr>
          <a:xfrm>
            <a:off x="982436" y="2008415"/>
            <a:ext cx="7581900" cy="2906486"/>
          </a:xfrm>
          <a:prstGeom prst="rect">
            <a:avLst/>
          </a:prstGeom>
          <a:solidFill>
            <a:srgbClr val="000000">
              <a:alpha val="21176"/>
            </a:srgbClr>
          </a:solidFill>
          <a:ln>
            <a:solidFill>
              <a:srgbClr val="034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xmlns="" id="{8EC4E82F-64D4-4769-BE3C-6E5329F7A79A}"/>
              </a:ext>
            </a:extLst>
          </p:cNvPr>
          <p:cNvSpPr>
            <a:spLocks noGrp="1"/>
          </p:cNvSpPr>
          <p:nvPr>
            <p:ph type="ctrTitle" hasCustomPrompt="1"/>
          </p:nvPr>
        </p:nvSpPr>
        <p:spPr>
          <a:xfrm>
            <a:off x="566057" y="1231220"/>
            <a:ext cx="8599714" cy="2387600"/>
          </a:xfrm>
        </p:spPr>
        <p:txBody>
          <a:bodyPr anchor="b">
            <a:normAutofit/>
          </a:bodyPr>
          <a:lstStyle>
            <a:lvl1pPr algn="ctr">
              <a:defRPr sz="7200" b="1">
                <a:solidFill>
                  <a:srgbClr val="72DB2B"/>
                </a:solidFill>
                <a:latin typeface="Lao UI" panose="020B0502040204020203" pitchFamily="34" charset="0"/>
                <a:cs typeface="Lao UI" panose="020B0502040204020203" pitchFamily="34" charset="0"/>
              </a:defRPr>
            </a:lvl1pPr>
          </a:lstStyle>
          <a:p>
            <a:r>
              <a:rPr lang="en-US" dirty="0"/>
              <a:t>Title</a:t>
            </a:r>
          </a:p>
        </p:txBody>
      </p:sp>
      <p:sp>
        <p:nvSpPr>
          <p:cNvPr id="3" name="Subtitle 2">
            <a:extLst>
              <a:ext uri="{FF2B5EF4-FFF2-40B4-BE49-F238E27FC236}">
                <a16:creationId xmlns:a16="http://schemas.microsoft.com/office/drawing/2014/main" xmlns="" id="{613C1D05-4FCF-4AE8-B4DD-1BA6EC2A1967}"/>
              </a:ext>
            </a:extLst>
          </p:cNvPr>
          <p:cNvSpPr>
            <a:spLocks noGrp="1"/>
          </p:cNvSpPr>
          <p:nvPr>
            <p:ph type="subTitle" idx="1" hasCustomPrompt="1"/>
          </p:nvPr>
        </p:nvSpPr>
        <p:spPr>
          <a:xfrm>
            <a:off x="566057" y="3710895"/>
            <a:ext cx="8599714" cy="1655762"/>
          </a:xfrm>
        </p:spPr>
        <p:txBody>
          <a:bodyPr>
            <a:normAutofit/>
          </a:bodyPr>
          <a:lstStyle>
            <a:lvl1pPr marL="0" indent="0" algn="ctr">
              <a:buNone/>
              <a:defRPr sz="4800" b="1">
                <a:solidFill>
                  <a:schemeClr val="bg1"/>
                </a:solidFill>
                <a:latin typeface="Lao UI" panose="020B0502040204020203" pitchFamily="34" charset="0"/>
                <a:cs typeface="Lao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233382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04570177"/>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977866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84981208"/>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92178271"/>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9629356"/>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30506458"/>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2812493"/>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503269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136525"/>
            <a:ext cx="11506200" cy="1325563"/>
          </a:xfrm>
        </p:spPr>
        <p:txBody>
          <a:bodyPr>
            <a:normAutofit/>
          </a:bodyPr>
          <a:lstStyle>
            <a:lvl1pPr>
              <a:lnSpc>
                <a:spcPct val="100000"/>
              </a:lnSpc>
              <a:defRPr sz="5000" b="1">
                <a:solidFill>
                  <a:schemeClr val="bg1"/>
                </a:solidFill>
                <a:latin typeface="Lao UI" panose="020B0502040204020203" pitchFamily="34" charset="0"/>
                <a:cs typeface="Lao UI" panose="020B0502040204020203" pitchFamily="34" charset="0"/>
              </a:defRPr>
            </a:lvl1pPr>
          </a:lstStyle>
          <a:p>
            <a:r>
              <a:rPr lang="en-US"/>
              <a:t>Click to edit Master title style</a:t>
            </a:r>
            <a:endParaRPr lang="en-US" dirty="0"/>
          </a:p>
        </p:txBody>
      </p:sp>
      <p:sp useBgFill="1">
        <p:nvSpPr>
          <p:cNvPr id="3" name="Content Placeholder 2"/>
          <p:cNvSpPr>
            <a:spLocks noGrp="1"/>
          </p:cNvSpPr>
          <p:nvPr>
            <p:ph idx="1"/>
          </p:nvPr>
        </p:nvSpPr>
        <p:spPr>
          <a:xfrm>
            <a:off x="272143" y="1597024"/>
            <a:ext cx="11506200" cy="4945289"/>
          </a:xfrm>
        </p:spPr>
        <p:txBody>
          <a:bodyPr/>
          <a:lstStyle>
            <a:lvl1pPr>
              <a:lnSpc>
                <a:spcPct val="100000"/>
              </a:lnSpc>
              <a:defRPr sz="4600" b="1">
                <a:solidFill>
                  <a:srgbClr val="72DB2B"/>
                </a:solidFill>
                <a:latin typeface="Lao UI" panose="020B0502040204020203" pitchFamily="34" charset="0"/>
                <a:cs typeface="Lao UI" panose="020B0502040204020203" pitchFamily="34" charset="0"/>
              </a:defRPr>
            </a:lvl1pPr>
            <a:lvl2pPr>
              <a:lnSpc>
                <a:spcPct val="100000"/>
              </a:lnSpc>
              <a:defRPr sz="4400">
                <a:solidFill>
                  <a:schemeClr val="bg1"/>
                </a:solidFill>
                <a:latin typeface="Lao UI" panose="020B0502040204020203" pitchFamily="34" charset="0"/>
                <a:cs typeface="Lao UI" panose="020B0502040204020203" pitchFamily="34" charset="0"/>
              </a:defRPr>
            </a:lvl2pPr>
            <a:lvl3pPr>
              <a:lnSpc>
                <a:spcPct val="100000"/>
              </a:lnSpc>
              <a:defRPr sz="4200">
                <a:solidFill>
                  <a:schemeClr val="bg1"/>
                </a:solidFill>
                <a:latin typeface="Lao UI" panose="020B0502040204020203" pitchFamily="34" charset="0"/>
                <a:cs typeface="Lao UI" panose="020B0502040204020203" pitchFamily="34" charset="0"/>
              </a:defRPr>
            </a:lvl3pPr>
            <a:lvl4pPr>
              <a:lnSpc>
                <a:spcPct val="100000"/>
              </a:lnSpc>
              <a:defRPr sz="4000">
                <a:solidFill>
                  <a:schemeClr val="bg1"/>
                </a:solidFill>
                <a:latin typeface="Lao UI" panose="020B0502040204020203" pitchFamily="34" charset="0"/>
                <a:cs typeface="Lao UI" panose="020B0502040204020203" pitchFamily="34" charset="0"/>
              </a:defRPr>
            </a:lvl4pPr>
            <a:lvl5pPr>
              <a:lnSpc>
                <a:spcPct val="100000"/>
              </a:lnSpc>
              <a:defRPr sz="3800">
                <a:solidFill>
                  <a:schemeClr val="bg1"/>
                </a:solidFill>
                <a:latin typeface="Lao UI" panose="020B0502040204020203" pitchFamily="34" charset="0"/>
                <a:cs typeface="Lao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71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a:solidFill>
                  <a:schemeClr val="bg1"/>
                </a:solidFill>
                <a:latin typeface="Lao UI" panose="020B0502040204020203" pitchFamily="34" charset="0"/>
                <a:cs typeface="Lao UI" panose="020B0502040204020203" pitchFamily="34" charset="0"/>
              </a:defRPr>
            </a:lvl1pPr>
          </a:lstStyle>
          <a:p>
            <a:r>
              <a:rPr lang="en-US" dirty="0"/>
              <a:t>Title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416EAC-7B51-45BD-8E11-71D78B8CDA81}"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DEB23-1A4C-429F-8265-6AF19B361284}" type="slidenum">
              <a:rPr lang="en-US" smtClean="0"/>
              <a:t>‹#›</a:t>
            </a:fld>
            <a:endParaRPr lang="en-US"/>
          </a:p>
        </p:txBody>
      </p:sp>
    </p:spTree>
    <p:extLst>
      <p:ext uri="{BB962C8B-B14F-4D97-AF65-F5344CB8AC3E}">
        <p14:creationId xmlns:p14="http://schemas.microsoft.com/office/powerpoint/2010/main" val="265942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1F702-67DC-40BC-9265-B7BFEF24DE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01B5AEB-CCFB-49CD-81C5-EAC1623E50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DCFD0CA-7151-435A-9D8F-16CFA16EC2A6}"/>
              </a:ext>
            </a:extLst>
          </p:cNvPr>
          <p:cNvSpPr>
            <a:spLocks noGrp="1"/>
          </p:cNvSpPr>
          <p:nvPr>
            <p:ph type="dt" sz="half" idx="10"/>
          </p:nvPr>
        </p:nvSpPr>
        <p:spPr/>
        <p:txBody>
          <a:bodyPr/>
          <a:lstStyle/>
          <a:p>
            <a:fld id="{4C416EAC-7B51-45BD-8E11-71D78B8CDA81}" type="datetimeFigureOut">
              <a:rPr lang="en-US" smtClean="0"/>
              <a:t>10/5/2021</a:t>
            </a:fld>
            <a:endParaRPr lang="en-US"/>
          </a:p>
        </p:txBody>
      </p:sp>
      <p:sp>
        <p:nvSpPr>
          <p:cNvPr id="5" name="Footer Placeholder 4">
            <a:extLst>
              <a:ext uri="{FF2B5EF4-FFF2-40B4-BE49-F238E27FC236}">
                <a16:creationId xmlns:a16="http://schemas.microsoft.com/office/drawing/2014/main" xmlns="" id="{2879C0D7-D55D-4CD0-B175-FF230A684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F991A9-2CB9-4A6B-AB2E-90708B623458}"/>
              </a:ext>
            </a:extLst>
          </p:cNvPr>
          <p:cNvSpPr>
            <a:spLocks noGrp="1"/>
          </p:cNvSpPr>
          <p:nvPr>
            <p:ph type="sldNum" sz="quarter" idx="12"/>
          </p:nvPr>
        </p:nvSpPr>
        <p:spPr/>
        <p:txBody>
          <a:bodyPr/>
          <a:lstStyle/>
          <a:p>
            <a:fld id="{D6FDEB23-1A4C-429F-8265-6AF19B361284}" type="slidenum">
              <a:rPr lang="en-US" smtClean="0"/>
              <a:t>‹#›</a:t>
            </a:fld>
            <a:endParaRPr lang="en-US"/>
          </a:p>
        </p:txBody>
      </p:sp>
    </p:spTree>
    <p:extLst>
      <p:ext uri="{BB962C8B-B14F-4D97-AF65-F5344CB8AC3E}">
        <p14:creationId xmlns:p14="http://schemas.microsoft.com/office/powerpoint/2010/main" val="3386052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924267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029131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033508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8385964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272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16EAC-7B51-45BD-8E11-71D78B8CDA81}" type="datetimeFigureOut">
              <a:rPr lang="en-US" smtClean="0"/>
              <a:t>10/5/2021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DEB23-1A4C-429F-8265-6AF19B361284}" type="slidenum">
              <a:rPr lang="en-US" smtClean="0"/>
              <a:t>‹#›</a:t>
            </a:fld>
            <a:endParaRPr lang="en-US"/>
          </a:p>
        </p:txBody>
      </p:sp>
    </p:spTree>
    <p:extLst>
      <p:ext uri="{BB962C8B-B14F-4D97-AF65-F5344CB8AC3E}">
        <p14:creationId xmlns:p14="http://schemas.microsoft.com/office/powerpoint/2010/main" val="2172928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553418"/>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solidFill>
                  <a:prstClr val="white">
                    <a:tint val="75000"/>
                  </a:prstClr>
                </a:solidFill>
              </a:rPr>
              <a:pPr/>
              <a:t>10/5/2021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326586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35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4874EB4-FDB2-415B-A100-AB8F5D5C712C}"/>
              </a:ext>
            </a:extLst>
          </p:cNvPr>
          <p:cNvSpPr>
            <a:spLocks noGrp="1"/>
          </p:cNvSpPr>
          <p:nvPr>
            <p:ph type="title"/>
          </p:nvPr>
        </p:nvSpPr>
        <p:spPr>
          <a:xfrm>
            <a:off x="272143" y="136525"/>
            <a:ext cx="11506200" cy="1325563"/>
          </a:xfrm>
        </p:spPr>
        <p:txBody>
          <a:bodyPr/>
          <a:lstStyle/>
          <a:p>
            <a:r>
              <a:rPr lang="en-US" dirty="0"/>
              <a:t>Sensitivities</a:t>
            </a:r>
          </a:p>
        </p:txBody>
      </p:sp>
      <p:sp>
        <p:nvSpPr>
          <p:cNvPr id="10" name="Content Placeholder 2">
            <a:extLst>
              <a:ext uri="{FF2B5EF4-FFF2-40B4-BE49-F238E27FC236}">
                <a16:creationId xmlns:a16="http://schemas.microsoft.com/office/drawing/2014/main" xmlns="" id="{0EA86A7F-D8C6-400D-B374-23779D0726AC}"/>
              </a:ext>
            </a:extLst>
          </p:cNvPr>
          <p:cNvSpPr>
            <a:spLocks noGrp="1"/>
          </p:cNvSpPr>
          <p:nvPr>
            <p:ph idx="1"/>
          </p:nvPr>
        </p:nvSpPr>
        <p:spPr>
          <a:xfrm>
            <a:off x="272143" y="1597024"/>
            <a:ext cx="11506200" cy="4945289"/>
          </a:xfrm>
        </p:spPr>
        <p:txBody>
          <a:bodyPr>
            <a:normAutofit/>
          </a:bodyPr>
          <a:lstStyle/>
          <a:p>
            <a:r>
              <a:rPr lang="en-US" dirty="0"/>
              <a:t>We’re not out to make people who are divorced feel bad</a:t>
            </a:r>
          </a:p>
          <a:p>
            <a:r>
              <a:rPr lang="en-US" dirty="0"/>
              <a:t>We’re not trying to convince people in abusive situations that they have an obligation to withstand the abuse</a:t>
            </a:r>
          </a:p>
          <a:p>
            <a:endParaRPr lang="en-US" dirty="0"/>
          </a:p>
        </p:txBody>
      </p:sp>
    </p:spTree>
    <p:extLst>
      <p:ext uri="{BB962C8B-B14F-4D97-AF65-F5344CB8AC3E}">
        <p14:creationId xmlns:p14="http://schemas.microsoft.com/office/powerpoint/2010/main" val="10086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F4874EB4-FDB2-415B-A100-AB8F5D5C712C}"/>
              </a:ext>
            </a:extLst>
          </p:cNvPr>
          <p:cNvSpPr>
            <a:spLocks noGrp="1"/>
          </p:cNvSpPr>
          <p:nvPr>
            <p:ph type="title"/>
          </p:nvPr>
        </p:nvSpPr>
        <p:spPr>
          <a:xfrm>
            <a:off x="272143" y="136525"/>
            <a:ext cx="11506200" cy="1325563"/>
          </a:xfrm>
        </p:spPr>
        <p:txBody>
          <a:bodyPr/>
          <a:lstStyle/>
          <a:p>
            <a:r>
              <a:rPr lang="en-US" dirty="0"/>
              <a:t>Sensitivities</a:t>
            </a:r>
          </a:p>
        </p:txBody>
      </p:sp>
      <p:sp>
        <p:nvSpPr>
          <p:cNvPr id="10" name="Content Placeholder 2">
            <a:extLst>
              <a:ext uri="{FF2B5EF4-FFF2-40B4-BE49-F238E27FC236}">
                <a16:creationId xmlns:a16="http://schemas.microsoft.com/office/drawing/2014/main" xmlns="" id="{0EA86A7F-D8C6-400D-B374-23779D0726AC}"/>
              </a:ext>
            </a:extLst>
          </p:cNvPr>
          <p:cNvSpPr>
            <a:spLocks noGrp="1"/>
          </p:cNvSpPr>
          <p:nvPr>
            <p:ph idx="1"/>
          </p:nvPr>
        </p:nvSpPr>
        <p:spPr>
          <a:xfrm>
            <a:off x="272143" y="1597024"/>
            <a:ext cx="11506200" cy="4945289"/>
          </a:xfrm>
        </p:spPr>
        <p:txBody>
          <a:bodyPr>
            <a:normAutofit/>
          </a:bodyPr>
          <a:lstStyle/>
          <a:p>
            <a:r>
              <a:rPr lang="en-US" dirty="0"/>
              <a:t>We are trying to elevate marriage in our thinking while also providing ways to protect the vulnerable</a:t>
            </a:r>
          </a:p>
        </p:txBody>
      </p:sp>
    </p:spTree>
    <p:extLst>
      <p:ext uri="{BB962C8B-B14F-4D97-AF65-F5344CB8AC3E}">
        <p14:creationId xmlns:p14="http://schemas.microsoft.com/office/powerpoint/2010/main" val="2726610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BBC85-41A3-458F-ACE3-7D0403FE3F66}"/>
              </a:ext>
            </a:extLst>
          </p:cNvPr>
          <p:cNvSpPr>
            <a:spLocks noGrp="1"/>
          </p:cNvSpPr>
          <p:nvPr>
            <p:ph type="title"/>
          </p:nvPr>
        </p:nvSpPr>
        <p:spPr/>
        <p:txBody>
          <a:bodyPr>
            <a:normAutofit/>
          </a:bodyPr>
          <a:lstStyle/>
          <a:p>
            <a:r>
              <a:rPr lang="en-US" sz="5400" dirty="0">
                <a:latin typeface="Times New Roman" panose="02020603050405020304" pitchFamily="18" charset="0"/>
                <a:cs typeface="Times New Roman" panose="02020603050405020304" pitchFamily="18" charset="0"/>
              </a:rPr>
              <a:t>Malachi 2:14-16</a:t>
            </a:r>
            <a:endParaRPr lang="en-US" dirty="0"/>
          </a:p>
        </p:txBody>
      </p:sp>
      <p:sp>
        <p:nvSpPr>
          <p:cNvPr id="3" name="Content Placeholder 2">
            <a:extLst>
              <a:ext uri="{FF2B5EF4-FFF2-40B4-BE49-F238E27FC236}">
                <a16:creationId xmlns:a16="http://schemas.microsoft.com/office/drawing/2014/main" xmlns="" id="{A1C3CA2B-4C12-4AF0-B71E-215800A80C57}"/>
              </a:ext>
            </a:extLst>
          </p:cNvPr>
          <p:cNvSpPr>
            <a:spLocks noGrp="1"/>
          </p:cNvSpPr>
          <p:nvPr>
            <p:ph idx="1"/>
          </p:nvPr>
        </p:nvSpPr>
        <p:spPr/>
        <p:txBody>
          <a:bodyPr>
            <a:normAutofit fontScale="92500" lnSpcReduction="10000"/>
          </a:bodyPr>
          <a:lstStyle/>
          <a:p>
            <a:pPr marL="0" indent="0">
              <a:buNone/>
            </a:pP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(Mal. 2:14-16 NIV) The LORD is acting as the witness between you and the wife of your youth, because you have broken faith with her, though she is your partner, the wife of your marriage covenant. </a:t>
            </a:r>
            <a:r>
              <a:rPr lang="en-US" sz="48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15</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u="sng" dirty="0">
                <a:effectLst/>
                <a:latin typeface="Times New Roman" panose="02020603050405020304" pitchFamily="18" charset="0"/>
                <a:ea typeface="Times New Roman" panose="02020603050405020304" pitchFamily="18" charset="0"/>
                <a:cs typeface="Times New Roman" panose="02020603050405020304" pitchFamily="18" charset="0"/>
              </a:rPr>
              <a:t>Has not the LORD made them one?</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In flesh and spirit they are his. And why one? Because he was seeking godly offspring. </a:t>
            </a:r>
            <a:endParaRPr lang="en-US" sz="4800" dirty="0">
              <a:effectLst/>
              <a:latin typeface="Garamond" panose="02020404030301010803" pitchFamily="18" charset="0"/>
              <a:ea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51109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BBC85-41A3-458F-ACE3-7D0403FE3F66}"/>
              </a:ext>
            </a:extLst>
          </p:cNvPr>
          <p:cNvSpPr>
            <a:spLocks noGrp="1"/>
          </p:cNvSpPr>
          <p:nvPr>
            <p:ph type="title"/>
          </p:nvPr>
        </p:nvSpPr>
        <p:spPr/>
        <p:txBody>
          <a:bodyPr>
            <a:normAutofit/>
          </a:bodyPr>
          <a:lstStyle/>
          <a:p>
            <a:r>
              <a:rPr lang="en-US" sz="5400" dirty="0">
                <a:latin typeface="Times New Roman" panose="02020603050405020304" pitchFamily="18" charset="0"/>
                <a:cs typeface="Times New Roman" panose="02020603050405020304" pitchFamily="18" charset="0"/>
              </a:rPr>
              <a:t>Malachi 2:14-16</a:t>
            </a:r>
            <a:endParaRPr lang="en-US" dirty="0"/>
          </a:p>
        </p:txBody>
      </p:sp>
      <p:sp>
        <p:nvSpPr>
          <p:cNvPr id="3" name="Content Placeholder 2">
            <a:extLst>
              <a:ext uri="{FF2B5EF4-FFF2-40B4-BE49-F238E27FC236}">
                <a16:creationId xmlns:a16="http://schemas.microsoft.com/office/drawing/2014/main" xmlns="" id="{A1C3CA2B-4C12-4AF0-B71E-215800A80C57}"/>
              </a:ext>
            </a:extLst>
          </p:cNvPr>
          <p:cNvSpPr>
            <a:spLocks noGrp="1"/>
          </p:cNvSpPr>
          <p:nvPr>
            <p:ph idx="1"/>
          </p:nvPr>
        </p:nvSpPr>
        <p:spPr/>
        <p:txBody>
          <a:bodyPr>
            <a:normAutofit fontScale="92500"/>
          </a:bodyPr>
          <a:lstStyle/>
          <a:p>
            <a:pPr marL="0" indent="0">
              <a:buNone/>
            </a:pP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So guard yourself in your spirit, and </a:t>
            </a:r>
            <a:r>
              <a:rPr lang="en-US" sz="4800" b="1" u="sng" dirty="0">
                <a:effectLst/>
                <a:latin typeface="Times New Roman" panose="02020603050405020304" pitchFamily="18" charset="0"/>
                <a:ea typeface="Times New Roman" panose="02020603050405020304" pitchFamily="18" charset="0"/>
                <a:cs typeface="Times New Roman" panose="02020603050405020304" pitchFamily="18" charset="0"/>
              </a:rPr>
              <a:t>do not break faith with the wife of your youth.</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16</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u="sng" dirty="0">
                <a:effectLst/>
                <a:latin typeface="Times New Roman" panose="02020603050405020304" pitchFamily="18" charset="0"/>
                <a:ea typeface="Times New Roman" panose="02020603050405020304" pitchFamily="18" charset="0"/>
                <a:cs typeface="Times New Roman" panose="02020603050405020304" pitchFamily="18" charset="0"/>
              </a:rPr>
              <a:t>I hate divorce,</a:t>
            </a:r>
            <a:r>
              <a:rPr lang="en-US" sz="4800" b="1" dirty="0">
                <a:effectLst/>
                <a:latin typeface="Times New Roman" panose="02020603050405020304" pitchFamily="18" charset="0"/>
                <a:ea typeface="Times New Roman" panose="02020603050405020304" pitchFamily="18" charset="0"/>
                <a:cs typeface="Times New Roman" panose="02020603050405020304" pitchFamily="18" charset="0"/>
              </a:rPr>
              <a:t>” says the LORD God of Israel, “and I hate a man’s covering himself with violence as well as with his garment,” says the LORD Almighty. “So guard yourself in your spirit, and do not break faith.”</a:t>
            </a:r>
            <a:endParaRPr lang="en-US" dirty="0"/>
          </a:p>
        </p:txBody>
      </p:sp>
    </p:spTree>
    <p:extLst>
      <p:ext uri="{BB962C8B-B14F-4D97-AF65-F5344CB8AC3E}">
        <p14:creationId xmlns:p14="http://schemas.microsoft.com/office/powerpoint/2010/main" val="259496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BBC85-41A3-458F-ACE3-7D0403FE3F66}"/>
              </a:ext>
            </a:extLst>
          </p:cNvPr>
          <p:cNvSpPr>
            <a:spLocks noGrp="1"/>
          </p:cNvSpPr>
          <p:nvPr>
            <p:ph type="title"/>
          </p:nvPr>
        </p:nvSpPr>
        <p:spPr/>
        <p:txBody>
          <a:bodyPr>
            <a:noAutofit/>
          </a:bodyPr>
          <a:lstStyle/>
          <a:p>
            <a:r>
              <a:rPr lang="en-US" sz="2800" dirty="0">
                <a:solidFill>
                  <a:schemeClr val="bg1"/>
                </a:solidFill>
              </a:rPr>
              <a:t> </a:t>
            </a:r>
            <a:r>
              <a:rPr lang="en-US" sz="2800" dirty="0" err="1">
                <a:solidFill>
                  <a:schemeClr val="bg1"/>
                </a:solidFill>
              </a:rPr>
              <a:t>Wiersbe</a:t>
            </a:r>
            <a:r>
              <a:rPr lang="en-US" sz="2800" dirty="0">
                <a:solidFill>
                  <a:schemeClr val="bg1"/>
                </a:solidFill>
              </a:rPr>
              <a:t>, W. W. (1996).  (pp. 150151). Wheaton, IL: Victor Books.</a:t>
            </a:r>
            <a:endParaRPr lang="en-US" sz="2400" dirty="0"/>
          </a:p>
        </p:txBody>
      </p:sp>
      <p:sp>
        <p:nvSpPr>
          <p:cNvPr id="3" name="Content Placeholder 2">
            <a:extLst>
              <a:ext uri="{FF2B5EF4-FFF2-40B4-BE49-F238E27FC236}">
                <a16:creationId xmlns:a16="http://schemas.microsoft.com/office/drawing/2014/main" xmlns="" id="{A1C3CA2B-4C12-4AF0-B71E-215800A80C57}"/>
              </a:ext>
            </a:extLst>
          </p:cNvPr>
          <p:cNvSpPr>
            <a:spLocks noGrp="1"/>
          </p:cNvSpPr>
          <p:nvPr>
            <p:ph idx="1"/>
          </p:nvPr>
        </p:nvSpPr>
        <p:spPr>
          <a:xfrm>
            <a:off x="272143" y="1196340"/>
            <a:ext cx="11506200" cy="5345973"/>
          </a:xfrm>
        </p:spPr>
        <p:txBody>
          <a:bodyPr>
            <a:normAutofit lnSpcReduction="10000"/>
          </a:bodyPr>
          <a:lstStyle/>
          <a:p>
            <a:pPr marL="0" indent="0" algn="just" rtl="0">
              <a:buNone/>
            </a:pPr>
            <a:r>
              <a:rPr lang="en-US" sz="3600" i="1" dirty="0"/>
              <a:t>“Hostility (Mal. 2:16). “I hate divorce!” (</a:t>
            </a:r>
            <a:r>
              <a:rPr lang="en-US" sz="3600" i="1" dirty="0" err="1"/>
              <a:t>niv</a:t>
            </a:r>
            <a:r>
              <a:rPr lang="en-US" sz="3600" i="1" dirty="0"/>
              <a:t>) is about as clear a statement as God can make. Those who want to please God certainly wouldn’t want to do anything that God so abhors, but would do everything possible to heal the marriage. God gave Adam one wife, not many, and He declared that the two were one flesh (Gen. 2:21–25). Divorce pulls apart that which God put together, and Jesus warned us not to do that (Matt. 19:6). It’s like an act of violence in an area where there ought to be tenderness.</a:t>
            </a:r>
          </a:p>
        </p:txBody>
      </p:sp>
    </p:spTree>
    <p:extLst>
      <p:ext uri="{BB962C8B-B14F-4D97-AF65-F5344CB8AC3E}">
        <p14:creationId xmlns:p14="http://schemas.microsoft.com/office/powerpoint/2010/main" val="55915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BBC85-41A3-458F-ACE3-7D0403FE3F66}"/>
              </a:ext>
            </a:extLst>
          </p:cNvPr>
          <p:cNvSpPr>
            <a:spLocks noGrp="1"/>
          </p:cNvSpPr>
          <p:nvPr>
            <p:ph type="title"/>
          </p:nvPr>
        </p:nvSpPr>
        <p:spPr/>
        <p:txBody>
          <a:bodyPr>
            <a:noAutofit/>
          </a:bodyPr>
          <a:lstStyle/>
          <a:p>
            <a:pPr lvl="1"/>
            <a:r>
              <a:rPr lang="en-US" sz="2800" dirty="0">
                <a:solidFill>
                  <a:schemeClr val="bg1"/>
                </a:solidFill>
              </a:rPr>
              <a:t> </a:t>
            </a:r>
            <a:r>
              <a:rPr lang="en-US" sz="2800" dirty="0" err="1">
                <a:solidFill>
                  <a:schemeClr val="bg1"/>
                </a:solidFill>
              </a:rPr>
              <a:t>Wiersbe</a:t>
            </a:r>
            <a:r>
              <a:rPr lang="en-US" sz="2800" dirty="0">
                <a:solidFill>
                  <a:schemeClr val="bg1"/>
                </a:solidFill>
              </a:rPr>
              <a:t>, W. W. (1996).  (pp. 150151). Wheaton, IL: Victor Books.</a:t>
            </a:r>
          </a:p>
        </p:txBody>
      </p:sp>
      <p:sp>
        <p:nvSpPr>
          <p:cNvPr id="3" name="Content Placeholder 2">
            <a:extLst>
              <a:ext uri="{FF2B5EF4-FFF2-40B4-BE49-F238E27FC236}">
                <a16:creationId xmlns:a16="http://schemas.microsoft.com/office/drawing/2014/main" xmlns="" id="{A1C3CA2B-4C12-4AF0-B71E-215800A80C57}"/>
              </a:ext>
            </a:extLst>
          </p:cNvPr>
          <p:cNvSpPr>
            <a:spLocks noGrp="1"/>
          </p:cNvSpPr>
          <p:nvPr>
            <p:ph idx="1"/>
          </p:nvPr>
        </p:nvSpPr>
        <p:spPr>
          <a:xfrm>
            <a:off x="272143" y="1127760"/>
            <a:ext cx="11506200" cy="5414553"/>
          </a:xfrm>
        </p:spPr>
        <p:txBody>
          <a:bodyPr>
            <a:normAutofit/>
          </a:bodyPr>
          <a:lstStyle/>
          <a:p>
            <a:pPr marL="0" indent="0" algn="just" rtl="0">
              <a:buNone/>
            </a:pPr>
            <a:r>
              <a:rPr lang="en-US" sz="3600" dirty="0"/>
              <a:t>Why does Malachi mention a “garment” and “violence?” In modern Western society, a man puts an engagement ring on a woman’s finger to propose marriage, but in ancient Israel, he placed a corner of his garment over her (Ezek. 16:8; Ruth 3:9). If a man divorces his wife, instead of having a garment that symbolized love, he had a garment that symbolized violence. He wrenched apart that which God said is one; by his infidelity, he made the marriage bed a place of violence.”</a:t>
            </a:r>
          </a:p>
        </p:txBody>
      </p:sp>
    </p:spTree>
    <p:extLst>
      <p:ext uri="{BB962C8B-B14F-4D97-AF65-F5344CB8AC3E}">
        <p14:creationId xmlns:p14="http://schemas.microsoft.com/office/powerpoint/2010/main" val="201262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295BB-3234-4147-AFA9-1A6743950321}"/>
              </a:ext>
            </a:extLst>
          </p:cNvPr>
          <p:cNvSpPr>
            <a:spLocks noGrp="1"/>
          </p:cNvSpPr>
          <p:nvPr>
            <p:ph type="title"/>
          </p:nvPr>
        </p:nvSpPr>
        <p:spPr/>
        <p:txBody>
          <a:bodyPr/>
          <a:lstStyle/>
          <a:p>
            <a:r>
              <a:rPr lang="en-US" dirty="0"/>
              <a:t>Full disclosure</a:t>
            </a:r>
          </a:p>
        </p:txBody>
      </p:sp>
      <p:sp>
        <p:nvSpPr>
          <p:cNvPr id="3" name="Content Placeholder 2">
            <a:extLst>
              <a:ext uri="{FF2B5EF4-FFF2-40B4-BE49-F238E27FC236}">
                <a16:creationId xmlns:a16="http://schemas.microsoft.com/office/drawing/2014/main" xmlns="" id="{593E3105-12DF-40C0-AB11-236C7FA9D6E7}"/>
              </a:ext>
            </a:extLst>
          </p:cNvPr>
          <p:cNvSpPr>
            <a:spLocks noGrp="1"/>
          </p:cNvSpPr>
          <p:nvPr>
            <p:ph idx="1"/>
          </p:nvPr>
        </p:nvSpPr>
        <p:spPr/>
        <p:txBody>
          <a:bodyPr/>
          <a:lstStyle/>
          <a:p>
            <a:r>
              <a:rPr lang="en-US" dirty="0"/>
              <a:t>I am the only one of our current elders that is from a divorced home.</a:t>
            </a:r>
          </a:p>
          <a:p>
            <a:r>
              <a:rPr lang="en-US" dirty="0"/>
              <a:t>I come at this from this from a biblical perspective, but keeping marriages together is very personal for me. </a:t>
            </a:r>
          </a:p>
        </p:txBody>
      </p:sp>
    </p:spTree>
    <p:extLst>
      <p:ext uri="{BB962C8B-B14F-4D97-AF65-F5344CB8AC3E}">
        <p14:creationId xmlns:p14="http://schemas.microsoft.com/office/powerpoint/2010/main" val="45808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295BB-3234-4147-AFA9-1A6743950321}"/>
              </a:ext>
            </a:extLst>
          </p:cNvPr>
          <p:cNvSpPr>
            <a:spLocks noGrp="1"/>
          </p:cNvSpPr>
          <p:nvPr>
            <p:ph type="title"/>
          </p:nvPr>
        </p:nvSpPr>
        <p:spPr/>
        <p:txBody>
          <a:bodyPr/>
          <a:lstStyle/>
          <a:p>
            <a:r>
              <a:rPr lang="en-US" dirty="0"/>
              <a:t>Full disclosure</a:t>
            </a:r>
          </a:p>
        </p:txBody>
      </p:sp>
      <p:sp>
        <p:nvSpPr>
          <p:cNvPr id="3" name="Content Placeholder 2">
            <a:extLst>
              <a:ext uri="{FF2B5EF4-FFF2-40B4-BE49-F238E27FC236}">
                <a16:creationId xmlns:a16="http://schemas.microsoft.com/office/drawing/2014/main" xmlns="" id="{593E3105-12DF-40C0-AB11-236C7FA9D6E7}"/>
              </a:ext>
            </a:extLst>
          </p:cNvPr>
          <p:cNvSpPr>
            <a:spLocks noGrp="1"/>
          </p:cNvSpPr>
          <p:nvPr>
            <p:ph idx="1"/>
          </p:nvPr>
        </p:nvSpPr>
        <p:spPr/>
        <p:txBody>
          <a:bodyPr>
            <a:normAutofit/>
          </a:bodyPr>
          <a:lstStyle/>
          <a:p>
            <a:r>
              <a:rPr lang="en-US" dirty="0"/>
              <a:t>My talk with Bev </a:t>
            </a:r>
          </a:p>
        </p:txBody>
      </p:sp>
    </p:spTree>
    <p:extLst>
      <p:ext uri="{BB962C8B-B14F-4D97-AF65-F5344CB8AC3E}">
        <p14:creationId xmlns:p14="http://schemas.microsoft.com/office/powerpoint/2010/main" val="48209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295BB-3234-4147-AFA9-1A6743950321}"/>
              </a:ext>
            </a:extLst>
          </p:cNvPr>
          <p:cNvSpPr>
            <a:spLocks noGrp="1"/>
          </p:cNvSpPr>
          <p:nvPr>
            <p:ph type="title"/>
          </p:nvPr>
        </p:nvSpPr>
        <p:spPr/>
        <p:txBody>
          <a:bodyPr/>
          <a:lstStyle/>
          <a:p>
            <a:r>
              <a:rPr lang="en-US" dirty="0"/>
              <a:t>The problems are many</a:t>
            </a:r>
          </a:p>
        </p:txBody>
      </p:sp>
      <p:sp>
        <p:nvSpPr>
          <p:cNvPr id="3" name="Content Placeholder 2">
            <a:extLst>
              <a:ext uri="{FF2B5EF4-FFF2-40B4-BE49-F238E27FC236}">
                <a16:creationId xmlns:a16="http://schemas.microsoft.com/office/drawing/2014/main" xmlns="" id="{593E3105-12DF-40C0-AB11-236C7FA9D6E7}"/>
              </a:ext>
            </a:extLst>
          </p:cNvPr>
          <p:cNvSpPr>
            <a:spLocks noGrp="1"/>
          </p:cNvSpPr>
          <p:nvPr>
            <p:ph idx="1"/>
          </p:nvPr>
        </p:nvSpPr>
        <p:spPr/>
        <p:txBody>
          <a:bodyPr>
            <a:normAutofit/>
          </a:bodyPr>
          <a:lstStyle/>
          <a:p>
            <a:r>
              <a:rPr lang="en-US" dirty="0"/>
              <a:t>Our culture says divorce is “normal” or even “healthy”</a:t>
            </a:r>
          </a:p>
        </p:txBody>
      </p:sp>
    </p:spTree>
    <p:extLst>
      <p:ext uri="{BB962C8B-B14F-4D97-AF65-F5344CB8AC3E}">
        <p14:creationId xmlns:p14="http://schemas.microsoft.com/office/powerpoint/2010/main" val="109124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DA34A-365C-4D2F-A9D5-A53C683E86C4}"/>
              </a:ext>
            </a:extLst>
          </p:cNvPr>
          <p:cNvSpPr>
            <a:spLocks noGrp="1"/>
          </p:cNvSpPr>
          <p:nvPr>
            <p:ph type="title"/>
          </p:nvPr>
        </p:nvSpPr>
        <p:spPr/>
        <p:txBody>
          <a:bodyPr>
            <a:normAutofit fontScale="90000"/>
          </a:bodyPr>
          <a:lstStyle/>
          <a:p>
            <a:r>
              <a:rPr lang="en-US" b="1" dirty="0"/>
              <a:t>11 Reasons Divorce Is Better Than Staying In A Bad Marriage (Huffington Post)</a:t>
            </a:r>
          </a:p>
        </p:txBody>
      </p:sp>
      <p:sp>
        <p:nvSpPr>
          <p:cNvPr id="3" name="Content Placeholder 2">
            <a:extLst>
              <a:ext uri="{FF2B5EF4-FFF2-40B4-BE49-F238E27FC236}">
                <a16:creationId xmlns:a16="http://schemas.microsoft.com/office/drawing/2014/main" xmlns="" id="{46E1D48E-ACBE-478A-B496-DBEEB3B4C2F6}"/>
              </a:ext>
            </a:extLst>
          </p:cNvPr>
          <p:cNvSpPr>
            <a:spLocks noGrp="1"/>
          </p:cNvSpPr>
          <p:nvPr>
            <p:ph idx="1"/>
          </p:nvPr>
        </p:nvSpPr>
        <p:spPr/>
        <p:txBody>
          <a:bodyPr>
            <a:normAutofit lnSpcReduction="10000"/>
          </a:bodyPr>
          <a:lstStyle/>
          <a:p>
            <a:pPr marL="0" indent="0">
              <a:buNone/>
            </a:pPr>
            <a:r>
              <a:rPr lang="en-US" b="1" dirty="0"/>
              <a:t>2. Being a single parent is better than modeling an unhealthy relationship. </a:t>
            </a:r>
          </a:p>
          <a:p>
            <a:pPr marL="0" indent="0">
              <a:buNone/>
            </a:pPr>
            <a:r>
              <a:rPr lang="en-US" b="1" dirty="0"/>
              <a:t>3. Divorce clears the way for you to meet the right partner.</a:t>
            </a:r>
          </a:p>
          <a:p>
            <a:pPr marL="0" indent="0">
              <a:buNone/>
            </a:pPr>
            <a:r>
              <a:rPr lang="en-US" b="1" dirty="0"/>
              <a:t>4. You get to focus on you for once.</a:t>
            </a:r>
          </a:p>
          <a:p>
            <a:pPr marL="0" indent="0">
              <a:buNone/>
            </a:pPr>
            <a:r>
              <a:rPr lang="en-US" b="1" dirty="0"/>
              <a:t>7. You and your partner may be stifling each other’s growth.</a:t>
            </a:r>
          </a:p>
          <a:p>
            <a:pPr marL="0" indent="0">
              <a:buNone/>
            </a:pPr>
            <a:endParaRPr lang="en-US" b="1" dirty="0"/>
          </a:p>
          <a:p>
            <a:endParaRPr lang="en-US" dirty="0"/>
          </a:p>
        </p:txBody>
      </p:sp>
    </p:spTree>
    <p:extLst>
      <p:ext uri="{BB962C8B-B14F-4D97-AF65-F5344CB8AC3E}">
        <p14:creationId xmlns:p14="http://schemas.microsoft.com/office/powerpoint/2010/main" val="10127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91359-7008-498B-AC1E-6BE043FFFB9F}"/>
              </a:ext>
            </a:extLst>
          </p:cNvPr>
          <p:cNvSpPr>
            <a:spLocks noGrp="1"/>
          </p:cNvSpPr>
          <p:nvPr>
            <p:ph type="ctrTitle"/>
          </p:nvPr>
        </p:nvSpPr>
        <p:spPr/>
        <p:txBody>
          <a:bodyPr>
            <a:noAutofit/>
          </a:bodyPr>
          <a:lstStyle/>
          <a:p>
            <a:r>
              <a:rPr lang="en-US" sz="4400" dirty="0"/>
              <a:t>Divorce: Biblical truth over cultural compromise </a:t>
            </a:r>
          </a:p>
        </p:txBody>
      </p:sp>
      <p:sp>
        <p:nvSpPr>
          <p:cNvPr id="3" name="Subtitle 2">
            <a:extLst>
              <a:ext uri="{FF2B5EF4-FFF2-40B4-BE49-F238E27FC236}">
                <a16:creationId xmlns:a16="http://schemas.microsoft.com/office/drawing/2014/main" xmlns="" id="{B1FCEAFE-7892-4455-8A69-D69F5AAFEBD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77342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44DB93-D867-44EA-9A2B-6CEA927430C2}"/>
              </a:ext>
            </a:extLst>
          </p:cNvPr>
          <p:cNvSpPr>
            <a:spLocks noGrp="1"/>
          </p:cNvSpPr>
          <p:nvPr>
            <p:ph type="title"/>
          </p:nvPr>
        </p:nvSpPr>
        <p:spPr/>
        <p:txBody>
          <a:bodyPr/>
          <a:lstStyle/>
          <a:p>
            <a:r>
              <a:rPr lang="en-US" dirty="0"/>
              <a:t>The Problems are many</a:t>
            </a:r>
          </a:p>
        </p:txBody>
      </p:sp>
      <p:sp>
        <p:nvSpPr>
          <p:cNvPr id="3" name="Content Placeholder 2">
            <a:extLst>
              <a:ext uri="{FF2B5EF4-FFF2-40B4-BE49-F238E27FC236}">
                <a16:creationId xmlns:a16="http://schemas.microsoft.com/office/drawing/2014/main" xmlns="" id="{7F04B209-1544-4573-9E51-F2F50C5CC4B9}"/>
              </a:ext>
            </a:extLst>
          </p:cNvPr>
          <p:cNvSpPr>
            <a:spLocks noGrp="1"/>
          </p:cNvSpPr>
          <p:nvPr>
            <p:ph idx="1"/>
          </p:nvPr>
        </p:nvSpPr>
        <p:spPr/>
        <p:txBody>
          <a:bodyPr>
            <a:normAutofit fontScale="85000" lnSpcReduction="20000"/>
          </a:bodyPr>
          <a:lstStyle/>
          <a:p>
            <a:r>
              <a:rPr lang="en-US" dirty="0"/>
              <a:t>People don’t think through the long- term implications</a:t>
            </a:r>
          </a:p>
          <a:p>
            <a:pPr lvl="1"/>
            <a:r>
              <a:rPr lang="en-US" dirty="0"/>
              <a:t>You bring your problems with you in the next marriage</a:t>
            </a:r>
          </a:p>
          <a:p>
            <a:pPr lvl="1"/>
            <a:r>
              <a:rPr lang="en-US" dirty="0"/>
              <a:t>What will be done about grandchildren?</a:t>
            </a:r>
          </a:p>
          <a:p>
            <a:pPr lvl="1"/>
            <a:r>
              <a:rPr lang="en-US" dirty="0"/>
              <a:t>Holidays? </a:t>
            </a:r>
          </a:p>
          <a:p>
            <a:pPr lvl="1"/>
            <a:r>
              <a:rPr lang="en-US" dirty="0"/>
              <a:t>Family inheritances? </a:t>
            </a:r>
          </a:p>
          <a:p>
            <a:pPr lvl="1"/>
            <a:r>
              <a:rPr lang="en-US" dirty="0"/>
              <a:t>Is going back out into the dating scene going to make you happy?</a:t>
            </a:r>
          </a:p>
          <a:p>
            <a:pPr lvl="1"/>
            <a:endParaRPr lang="en-US" dirty="0"/>
          </a:p>
        </p:txBody>
      </p:sp>
    </p:spTree>
    <p:extLst>
      <p:ext uri="{BB962C8B-B14F-4D97-AF65-F5344CB8AC3E}">
        <p14:creationId xmlns:p14="http://schemas.microsoft.com/office/powerpoint/2010/main" val="242273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 and Sonya Curry</a:t>
            </a:r>
          </a:p>
        </p:txBody>
      </p:sp>
      <p:sp>
        <p:nvSpPr>
          <p:cNvPr id="12" name="Content Placeholder 2">
            <a:extLst>
              <a:ext uri="{FF2B5EF4-FFF2-40B4-BE49-F238E27FC236}">
                <a16:creationId xmlns:a16="http://schemas.microsoft.com/office/drawing/2014/main" xmlns="" id="{54C8A690-AAD4-4A41-A028-D2805D9A2A96}"/>
              </a:ext>
            </a:extLst>
          </p:cNvPr>
          <p:cNvSpPr>
            <a:spLocks noGrp="1"/>
          </p:cNvSpPr>
          <p:nvPr>
            <p:ph sz="half" idx="1"/>
          </p:nvPr>
        </p:nvSpPr>
        <p:spPr>
          <a:xfrm>
            <a:off x="838200" y="1825625"/>
            <a:ext cx="5181600" cy="4351338"/>
          </a:xfrm>
        </p:spPr>
        <p:txBody>
          <a:bodyPr>
            <a:normAutofit/>
          </a:bodyPr>
          <a:lstStyle/>
          <a:p>
            <a:r>
              <a:rPr lang="en-US" sz="4800" dirty="0"/>
              <a:t>33 years of marriage</a:t>
            </a:r>
          </a:p>
        </p:txBody>
      </p:sp>
      <p:pic>
        <p:nvPicPr>
          <p:cNvPr id="5" name="Content Placeholder 4" descr="A person and person posing for a picture&#10;&#10;Description automatically generated with medium confidence">
            <a:extLst>
              <a:ext uri="{FF2B5EF4-FFF2-40B4-BE49-F238E27FC236}">
                <a16:creationId xmlns:a16="http://schemas.microsoft.com/office/drawing/2014/main" xmlns="" id="{A63A3D81-B7C3-4783-991B-7A0BF2E2084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
          <a:stretch/>
        </p:blipFill>
        <p:spPr>
          <a:xfrm>
            <a:off x="6172200" y="1825625"/>
            <a:ext cx="5181600" cy="4351338"/>
          </a:xfrm>
          <a:noFill/>
        </p:spPr>
      </p:pic>
    </p:spTree>
    <p:extLst>
      <p:ext uri="{BB962C8B-B14F-4D97-AF65-F5344CB8AC3E}">
        <p14:creationId xmlns:p14="http://schemas.microsoft.com/office/powerpoint/2010/main" val="37611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 and Sonya Curry</a:t>
            </a:r>
          </a:p>
        </p:txBody>
      </p:sp>
      <p:sp>
        <p:nvSpPr>
          <p:cNvPr id="12" name="Content Placeholder 2">
            <a:extLst>
              <a:ext uri="{FF2B5EF4-FFF2-40B4-BE49-F238E27FC236}">
                <a16:creationId xmlns:a16="http://schemas.microsoft.com/office/drawing/2014/main" xmlns="" id="{54C8A690-AAD4-4A41-A028-D2805D9A2A96}"/>
              </a:ext>
            </a:extLst>
          </p:cNvPr>
          <p:cNvSpPr>
            <a:spLocks noGrp="1"/>
          </p:cNvSpPr>
          <p:nvPr>
            <p:ph sz="half" idx="1"/>
          </p:nvPr>
        </p:nvSpPr>
        <p:spPr>
          <a:xfrm>
            <a:off x="838200" y="1825625"/>
            <a:ext cx="5181600" cy="4351338"/>
          </a:xfrm>
        </p:spPr>
        <p:txBody>
          <a:bodyPr>
            <a:normAutofit fontScale="25000" lnSpcReduction="20000"/>
          </a:bodyPr>
          <a:lstStyle/>
          <a:p>
            <a:pPr marL="0" indent="0">
              <a:buNone/>
            </a:pPr>
            <a:r>
              <a:rPr lang="en-US" sz="9600" dirty="0"/>
              <a:t>"After exploring a trial separation over the past year and much thoughtful consideration, we have decided to end our marriage. As this comes with a great deal of sadness, our focus and desire is for our family's continued happiness," Sonya and Dell, 58, tell PEOPLE. "We are so thankful for all the many blessings and successes! We stay committed to and supportive of our children and grandchildren and will remain on connected paths. We ask that our privacy be respected and prayer for our family as we move forward."</a:t>
            </a:r>
            <a:endParaRPr lang="en-US" sz="14400" dirty="0"/>
          </a:p>
          <a:p>
            <a:pPr marL="0" indent="0">
              <a:buNone/>
            </a:pPr>
            <a:endParaRPr lang="en-US" sz="4800" dirty="0"/>
          </a:p>
        </p:txBody>
      </p:sp>
      <p:pic>
        <p:nvPicPr>
          <p:cNvPr id="5" name="Content Placeholder 4" descr="A person and person posing for a picture&#10;&#10;Description automatically generated with medium confidence">
            <a:extLst>
              <a:ext uri="{FF2B5EF4-FFF2-40B4-BE49-F238E27FC236}">
                <a16:creationId xmlns:a16="http://schemas.microsoft.com/office/drawing/2014/main" xmlns="" id="{A63A3D81-B7C3-4783-991B-7A0BF2E2084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
          <a:stretch/>
        </p:blipFill>
        <p:spPr>
          <a:xfrm>
            <a:off x="6172200" y="1825625"/>
            <a:ext cx="5181600" cy="4351338"/>
          </a:xfrm>
          <a:noFill/>
        </p:spPr>
      </p:pic>
    </p:spTree>
    <p:extLst>
      <p:ext uri="{BB962C8B-B14F-4D97-AF65-F5344CB8AC3E}">
        <p14:creationId xmlns:p14="http://schemas.microsoft.com/office/powerpoint/2010/main" val="167218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11" name="Picture 10">
            <a:extLst>
              <a:ext uri="{FF2B5EF4-FFF2-40B4-BE49-F238E27FC236}">
                <a16:creationId xmlns:a16="http://schemas.microsoft.com/office/drawing/2014/main" xmlns="" id="{0ADDFC68-AAE6-4751-BDA4-4C751580C61D}"/>
              </a:ext>
            </a:extLst>
          </p:cNvPr>
          <p:cNvPicPr>
            <a:picLocks noChangeAspect="1"/>
          </p:cNvPicPr>
          <p:nvPr/>
        </p:nvPicPr>
        <p:blipFill>
          <a:blip r:embed="rId4"/>
          <a:stretch>
            <a:fillRect/>
          </a:stretch>
        </p:blipFill>
        <p:spPr>
          <a:xfrm>
            <a:off x="0" y="0"/>
            <a:ext cx="7482201" cy="6858000"/>
          </a:xfrm>
          <a:prstGeom prst="rect">
            <a:avLst/>
          </a:prstGeom>
        </p:spPr>
      </p:pic>
    </p:spTree>
    <p:extLst>
      <p:ext uri="{BB962C8B-B14F-4D97-AF65-F5344CB8AC3E}">
        <p14:creationId xmlns:p14="http://schemas.microsoft.com/office/powerpoint/2010/main" val="292263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7" name="Picture 6">
            <a:extLst>
              <a:ext uri="{FF2B5EF4-FFF2-40B4-BE49-F238E27FC236}">
                <a16:creationId xmlns:a16="http://schemas.microsoft.com/office/drawing/2014/main" xmlns="" id="{A72531C0-9735-464B-A53F-BD7BD35565F0}"/>
              </a:ext>
            </a:extLst>
          </p:cNvPr>
          <p:cNvPicPr>
            <a:picLocks noChangeAspect="1"/>
          </p:cNvPicPr>
          <p:nvPr/>
        </p:nvPicPr>
        <p:blipFill>
          <a:blip r:embed="rId4"/>
          <a:stretch>
            <a:fillRect/>
          </a:stretch>
        </p:blipFill>
        <p:spPr>
          <a:xfrm>
            <a:off x="193578" y="0"/>
            <a:ext cx="6775644" cy="6858000"/>
          </a:xfrm>
          <a:prstGeom prst="rect">
            <a:avLst/>
          </a:prstGeom>
        </p:spPr>
      </p:pic>
    </p:spTree>
    <p:extLst>
      <p:ext uri="{BB962C8B-B14F-4D97-AF65-F5344CB8AC3E}">
        <p14:creationId xmlns:p14="http://schemas.microsoft.com/office/powerpoint/2010/main" val="414228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5" name="Picture 4">
            <a:extLst>
              <a:ext uri="{FF2B5EF4-FFF2-40B4-BE49-F238E27FC236}">
                <a16:creationId xmlns:a16="http://schemas.microsoft.com/office/drawing/2014/main" xmlns="" id="{4FE7C8DD-F505-46AB-9E7C-CAC746914E51}"/>
              </a:ext>
            </a:extLst>
          </p:cNvPr>
          <p:cNvPicPr>
            <a:picLocks noChangeAspect="1"/>
          </p:cNvPicPr>
          <p:nvPr/>
        </p:nvPicPr>
        <p:blipFill>
          <a:blip r:embed="rId4"/>
          <a:stretch>
            <a:fillRect/>
          </a:stretch>
        </p:blipFill>
        <p:spPr>
          <a:xfrm>
            <a:off x="0" y="0"/>
            <a:ext cx="5534952" cy="6858000"/>
          </a:xfrm>
          <a:prstGeom prst="rect">
            <a:avLst/>
          </a:prstGeom>
        </p:spPr>
      </p:pic>
    </p:spTree>
    <p:extLst>
      <p:ext uri="{BB962C8B-B14F-4D97-AF65-F5344CB8AC3E}">
        <p14:creationId xmlns:p14="http://schemas.microsoft.com/office/powerpoint/2010/main" val="3958118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7" name="Picture 6">
            <a:extLst>
              <a:ext uri="{FF2B5EF4-FFF2-40B4-BE49-F238E27FC236}">
                <a16:creationId xmlns:a16="http://schemas.microsoft.com/office/drawing/2014/main" xmlns="" id="{AB68010C-5598-4E67-8011-E6241CCC7FFC}"/>
              </a:ext>
            </a:extLst>
          </p:cNvPr>
          <p:cNvPicPr>
            <a:picLocks noChangeAspect="1"/>
          </p:cNvPicPr>
          <p:nvPr/>
        </p:nvPicPr>
        <p:blipFill>
          <a:blip r:embed="rId4"/>
          <a:stretch>
            <a:fillRect/>
          </a:stretch>
        </p:blipFill>
        <p:spPr>
          <a:xfrm>
            <a:off x="0" y="25400"/>
            <a:ext cx="6934369" cy="6858000"/>
          </a:xfrm>
          <a:prstGeom prst="rect">
            <a:avLst/>
          </a:prstGeom>
        </p:spPr>
      </p:pic>
    </p:spTree>
    <p:extLst>
      <p:ext uri="{BB962C8B-B14F-4D97-AF65-F5344CB8AC3E}">
        <p14:creationId xmlns:p14="http://schemas.microsoft.com/office/powerpoint/2010/main" val="1119526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5" name="Picture 4">
            <a:extLst>
              <a:ext uri="{FF2B5EF4-FFF2-40B4-BE49-F238E27FC236}">
                <a16:creationId xmlns:a16="http://schemas.microsoft.com/office/drawing/2014/main" xmlns="" id="{A95F563C-6C41-4636-B434-FFFA77EA74D8}"/>
              </a:ext>
            </a:extLst>
          </p:cNvPr>
          <p:cNvPicPr>
            <a:picLocks noChangeAspect="1"/>
          </p:cNvPicPr>
          <p:nvPr/>
        </p:nvPicPr>
        <p:blipFill>
          <a:blip r:embed="rId4"/>
          <a:stretch>
            <a:fillRect/>
          </a:stretch>
        </p:blipFill>
        <p:spPr>
          <a:xfrm>
            <a:off x="245463" y="365125"/>
            <a:ext cx="6999079" cy="6127750"/>
          </a:xfrm>
          <a:prstGeom prst="rect">
            <a:avLst/>
          </a:prstGeom>
        </p:spPr>
      </p:pic>
    </p:spTree>
    <p:extLst>
      <p:ext uri="{BB962C8B-B14F-4D97-AF65-F5344CB8AC3E}">
        <p14:creationId xmlns:p14="http://schemas.microsoft.com/office/powerpoint/2010/main" val="2447977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5" name="Picture 4">
            <a:extLst>
              <a:ext uri="{FF2B5EF4-FFF2-40B4-BE49-F238E27FC236}">
                <a16:creationId xmlns:a16="http://schemas.microsoft.com/office/drawing/2014/main" xmlns="" id="{01E6593D-D735-4002-88CF-7AB63F619786}"/>
              </a:ext>
            </a:extLst>
          </p:cNvPr>
          <p:cNvPicPr>
            <a:picLocks noChangeAspect="1"/>
          </p:cNvPicPr>
          <p:nvPr/>
        </p:nvPicPr>
        <p:blipFill>
          <a:blip r:embed="rId4"/>
          <a:stretch>
            <a:fillRect/>
          </a:stretch>
        </p:blipFill>
        <p:spPr>
          <a:xfrm>
            <a:off x="164626" y="144261"/>
            <a:ext cx="6782747" cy="2886478"/>
          </a:xfrm>
          <a:prstGeom prst="rect">
            <a:avLst/>
          </a:prstGeom>
        </p:spPr>
      </p:pic>
      <p:pic>
        <p:nvPicPr>
          <p:cNvPr id="8" name="Picture 7">
            <a:extLst>
              <a:ext uri="{FF2B5EF4-FFF2-40B4-BE49-F238E27FC236}">
                <a16:creationId xmlns:a16="http://schemas.microsoft.com/office/drawing/2014/main" xmlns="" id="{94777B15-E9CB-4006-85B7-D41CD60AD169}"/>
              </a:ext>
            </a:extLst>
          </p:cNvPr>
          <p:cNvPicPr>
            <a:picLocks noChangeAspect="1"/>
          </p:cNvPicPr>
          <p:nvPr/>
        </p:nvPicPr>
        <p:blipFill>
          <a:blip r:embed="rId5"/>
          <a:stretch>
            <a:fillRect/>
          </a:stretch>
        </p:blipFill>
        <p:spPr>
          <a:xfrm>
            <a:off x="164626" y="2790667"/>
            <a:ext cx="6782747" cy="3923072"/>
          </a:xfrm>
          <a:prstGeom prst="rect">
            <a:avLst/>
          </a:prstGeom>
        </p:spPr>
      </p:pic>
    </p:spTree>
    <p:extLst>
      <p:ext uri="{BB962C8B-B14F-4D97-AF65-F5344CB8AC3E}">
        <p14:creationId xmlns:p14="http://schemas.microsoft.com/office/powerpoint/2010/main" val="90613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7" name="Picture 6">
            <a:extLst>
              <a:ext uri="{FF2B5EF4-FFF2-40B4-BE49-F238E27FC236}">
                <a16:creationId xmlns:a16="http://schemas.microsoft.com/office/drawing/2014/main" xmlns="" id="{29BA0462-C33D-427C-A8A1-FA55664D91E0}"/>
              </a:ext>
            </a:extLst>
          </p:cNvPr>
          <p:cNvPicPr>
            <a:picLocks noChangeAspect="1"/>
          </p:cNvPicPr>
          <p:nvPr/>
        </p:nvPicPr>
        <p:blipFill rotWithShape="1">
          <a:blip r:embed="rId4"/>
          <a:srcRect b="61163"/>
          <a:stretch/>
        </p:blipFill>
        <p:spPr>
          <a:xfrm>
            <a:off x="156152" y="18778"/>
            <a:ext cx="6799696" cy="2663462"/>
          </a:xfrm>
          <a:prstGeom prst="rect">
            <a:avLst/>
          </a:prstGeom>
        </p:spPr>
      </p:pic>
    </p:spTree>
    <p:extLst>
      <p:ext uri="{BB962C8B-B14F-4D97-AF65-F5344CB8AC3E}">
        <p14:creationId xmlns:p14="http://schemas.microsoft.com/office/powerpoint/2010/main" val="49788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lstStyle/>
          <a:p>
            <a:pPr marL="0" indent="0">
              <a:buNone/>
            </a:pPr>
            <a:r>
              <a:rPr lang="en-US" dirty="0"/>
              <a:t>Why are we doing this now?</a:t>
            </a:r>
          </a:p>
          <a:p>
            <a:pPr lvl="1"/>
            <a:r>
              <a:rPr lang="en-US" dirty="0"/>
              <a:t>How it got started 2 years ago</a:t>
            </a:r>
          </a:p>
          <a:p>
            <a:pPr lvl="2"/>
            <a:r>
              <a:rPr lang="en-US" dirty="0"/>
              <a:t>50% of Americans</a:t>
            </a:r>
          </a:p>
          <a:p>
            <a:pPr lvl="2"/>
            <a:r>
              <a:rPr lang="en-US" dirty="0"/>
              <a:t>33% of evangelicals</a:t>
            </a:r>
          </a:p>
          <a:p>
            <a:pPr lvl="1"/>
            <a:r>
              <a:rPr lang="en-US" dirty="0"/>
              <a:t>How do we apply scripture on this in a modern context?</a:t>
            </a:r>
          </a:p>
        </p:txBody>
      </p:sp>
    </p:spTree>
    <p:extLst>
      <p:ext uri="{BB962C8B-B14F-4D97-AF65-F5344CB8AC3E}">
        <p14:creationId xmlns:p14="http://schemas.microsoft.com/office/powerpoint/2010/main" val="37737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83887A38-D003-4B84-940F-1774489B43CE}"/>
              </a:ext>
            </a:extLst>
          </p:cNvPr>
          <p:cNvSpPr>
            <a:spLocks noGrp="1"/>
          </p:cNvSpPr>
          <p:nvPr>
            <p:ph type="title"/>
          </p:nvPr>
        </p:nvSpPr>
        <p:spPr>
          <a:xfrm>
            <a:off x="838200" y="365125"/>
            <a:ext cx="10515600" cy="1325563"/>
          </a:xfrm>
        </p:spPr>
        <p:txBody>
          <a:bodyPr>
            <a:noAutofit/>
          </a:bodyPr>
          <a:lstStyle/>
          <a:p>
            <a:r>
              <a:rPr lang="en-US" sz="4800" dirty="0"/>
              <a:t>Dell Curry’s experience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xmlns="" id="{C5B94AEC-37DC-4614-8434-6E86E47A7BF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43742" y="2285457"/>
            <a:ext cx="3510058" cy="2324643"/>
          </a:xfrm>
        </p:spPr>
      </p:pic>
      <p:pic>
        <p:nvPicPr>
          <p:cNvPr id="7" name="Picture 6">
            <a:extLst>
              <a:ext uri="{FF2B5EF4-FFF2-40B4-BE49-F238E27FC236}">
                <a16:creationId xmlns:a16="http://schemas.microsoft.com/office/drawing/2014/main" xmlns="" id="{29BA0462-C33D-427C-A8A1-FA55664D91E0}"/>
              </a:ext>
            </a:extLst>
          </p:cNvPr>
          <p:cNvPicPr>
            <a:picLocks noChangeAspect="1"/>
          </p:cNvPicPr>
          <p:nvPr/>
        </p:nvPicPr>
        <p:blipFill rotWithShape="1">
          <a:blip r:embed="rId4"/>
          <a:srcRect b="61163"/>
          <a:stretch/>
        </p:blipFill>
        <p:spPr>
          <a:xfrm>
            <a:off x="156152" y="18778"/>
            <a:ext cx="6799696" cy="2663462"/>
          </a:xfrm>
          <a:prstGeom prst="rect">
            <a:avLst/>
          </a:prstGeom>
        </p:spPr>
      </p:pic>
      <p:pic>
        <p:nvPicPr>
          <p:cNvPr id="5" name="Picture 4">
            <a:extLst>
              <a:ext uri="{FF2B5EF4-FFF2-40B4-BE49-F238E27FC236}">
                <a16:creationId xmlns:a16="http://schemas.microsoft.com/office/drawing/2014/main" xmlns="" id="{4AE57FF2-6497-4381-B16A-8591AB8D6AF1}"/>
              </a:ext>
            </a:extLst>
          </p:cNvPr>
          <p:cNvPicPr>
            <a:picLocks noChangeAspect="1"/>
          </p:cNvPicPr>
          <p:nvPr/>
        </p:nvPicPr>
        <p:blipFill rotWithShape="1">
          <a:blip r:embed="rId4"/>
          <a:srcRect t="40889"/>
          <a:stretch/>
        </p:blipFill>
        <p:spPr>
          <a:xfrm>
            <a:off x="97732" y="0"/>
            <a:ext cx="7630486" cy="4549140"/>
          </a:xfrm>
          <a:prstGeom prst="rect">
            <a:avLst/>
          </a:prstGeom>
        </p:spPr>
      </p:pic>
    </p:spTree>
    <p:extLst>
      <p:ext uri="{BB962C8B-B14F-4D97-AF65-F5344CB8AC3E}">
        <p14:creationId xmlns:p14="http://schemas.microsoft.com/office/powerpoint/2010/main" val="1942970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ABAF5-549B-47C2-AD8B-37F7873F4A68}"/>
              </a:ext>
            </a:extLst>
          </p:cNvPr>
          <p:cNvSpPr>
            <a:spLocks noGrp="1"/>
          </p:cNvSpPr>
          <p:nvPr>
            <p:ph type="title"/>
          </p:nvPr>
        </p:nvSpPr>
        <p:spPr/>
        <p:txBody>
          <a:bodyPr>
            <a:normAutofit fontScale="90000"/>
          </a:bodyPr>
          <a:lstStyle/>
          <a:p>
            <a:r>
              <a:rPr lang="en-US" dirty="0"/>
              <a:t>We need to provide excellent marriage support</a:t>
            </a:r>
          </a:p>
        </p:txBody>
      </p:sp>
      <p:sp>
        <p:nvSpPr>
          <p:cNvPr id="3" name="Content Placeholder 2">
            <a:extLst>
              <a:ext uri="{FF2B5EF4-FFF2-40B4-BE49-F238E27FC236}">
                <a16:creationId xmlns:a16="http://schemas.microsoft.com/office/drawing/2014/main" xmlns="" id="{0BFDC4E7-DC0C-40AD-96C2-C735BAA61E8E}"/>
              </a:ext>
            </a:extLst>
          </p:cNvPr>
          <p:cNvSpPr>
            <a:spLocks noGrp="1"/>
          </p:cNvSpPr>
          <p:nvPr>
            <p:ph idx="1"/>
          </p:nvPr>
        </p:nvSpPr>
        <p:spPr/>
        <p:txBody>
          <a:bodyPr/>
          <a:lstStyle/>
          <a:p>
            <a:r>
              <a:rPr lang="en-US" dirty="0"/>
              <a:t>Bible teaching</a:t>
            </a:r>
          </a:p>
          <a:p>
            <a:r>
              <a:rPr lang="en-US" dirty="0"/>
              <a:t>Ministry Houses</a:t>
            </a:r>
          </a:p>
          <a:p>
            <a:r>
              <a:rPr lang="en-US" dirty="0"/>
              <a:t>Discipleship</a:t>
            </a:r>
          </a:p>
          <a:p>
            <a:r>
              <a:rPr lang="en-US" dirty="0"/>
              <a:t>Pre-Marital Counseling</a:t>
            </a:r>
          </a:p>
          <a:p>
            <a:r>
              <a:rPr lang="en-US" dirty="0"/>
              <a:t>Marriage Mentors</a:t>
            </a:r>
          </a:p>
          <a:p>
            <a:r>
              <a:rPr lang="en-US" dirty="0"/>
              <a:t>Couples Counseling</a:t>
            </a:r>
          </a:p>
        </p:txBody>
      </p:sp>
    </p:spTree>
    <p:extLst>
      <p:ext uri="{BB962C8B-B14F-4D97-AF65-F5344CB8AC3E}">
        <p14:creationId xmlns:p14="http://schemas.microsoft.com/office/powerpoint/2010/main" val="19902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ABAF5-549B-47C2-AD8B-37F7873F4A68}"/>
              </a:ext>
            </a:extLst>
          </p:cNvPr>
          <p:cNvSpPr>
            <a:spLocks noGrp="1"/>
          </p:cNvSpPr>
          <p:nvPr>
            <p:ph type="title"/>
          </p:nvPr>
        </p:nvSpPr>
        <p:spPr/>
        <p:txBody>
          <a:bodyPr>
            <a:normAutofit fontScale="90000"/>
          </a:bodyPr>
          <a:lstStyle/>
          <a:p>
            <a:r>
              <a:rPr lang="en-US" dirty="0"/>
              <a:t>We need to provide excellent marriage support</a:t>
            </a:r>
          </a:p>
        </p:txBody>
      </p:sp>
      <p:sp>
        <p:nvSpPr>
          <p:cNvPr id="3" name="Content Placeholder 2">
            <a:extLst>
              <a:ext uri="{FF2B5EF4-FFF2-40B4-BE49-F238E27FC236}">
                <a16:creationId xmlns:a16="http://schemas.microsoft.com/office/drawing/2014/main" xmlns="" id="{0BFDC4E7-DC0C-40AD-96C2-C735BAA61E8E}"/>
              </a:ext>
            </a:extLst>
          </p:cNvPr>
          <p:cNvSpPr>
            <a:spLocks noGrp="1"/>
          </p:cNvSpPr>
          <p:nvPr>
            <p:ph idx="1"/>
          </p:nvPr>
        </p:nvSpPr>
        <p:spPr/>
        <p:txBody>
          <a:bodyPr/>
          <a:lstStyle/>
          <a:p>
            <a:r>
              <a:rPr lang="en-US" dirty="0"/>
              <a:t>We’ve written a paper</a:t>
            </a:r>
          </a:p>
        </p:txBody>
      </p:sp>
    </p:spTree>
    <p:extLst>
      <p:ext uri="{BB962C8B-B14F-4D97-AF65-F5344CB8AC3E}">
        <p14:creationId xmlns:p14="http://schemas.microsoft.com/office/powerpoint/2010/main" val="331234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ABAF5-549B-47C2-AD8B-37F7873F4A68}"/>
              </a:ext>
            </a:extLst>
          </p:cNvPr>
          <p:cNvSpPr>
            <a:spLocks noGrp="1"/>
          </p:cNvSpPr>
          <p:nvPr>
            <p:ph type="title"/>
          </p:nvPr>
        </p:nvSpPr>
        <p:spPr/>
        <p:txBody>
          <a:bodyPr>
            <a:normAutofit/>
          </a:bodyPr>
          <a:lstStyle/>
          <a:p>
            <a:r>
              <a:rPr lang="en-US" dirty="0"/>
              <a:t>In extreme cases</a:t>
            </a:r>
          </a:p>
        </p:txBody>
      </p:sp>
      <p:sp>
        <p:nvSpPr>
          <p:cNvPr id="3" name="Content Placeholder 2">
            <a:extLst>
              <a:ext uri="{FF2B5EF4-FFF2-40B4-BE49-F238E27FC236}">
                <a16:creationId xmlns:a16="http://schemas.microsoft.com/office/drawing/2014/main" xmlns="" id="{0BFDC4E7-DC0C-40AD-96C2-C735BAA61E8E}"/>
              </a:ext>
            </a:extLst>
          </p:cNvPr>
          <p:cNvSpPr>
            <a:spLocks noGrp="1"/>
          </p:cNvSpPr>
          <p:nvPr>
            <p:ph idx="1"/>
          </p:nvPr>
        </p:nvSpPr>
        <p:spPr/>
        <p:txBody>
          <a:bodyPr/>
          <a:lstStyle/>
          <a:p>
            <a:r>
              <a:rPr lang="en-US" dirty="0"/>
              <a:t>Legal Separation for the purpose of reconciliation</a:t>
            </a:r>
          </a:p>
        </p:txBody>
      </p:sp>
    </p:spTree>
    <p:extLst>
      <p:ext uri="{BB962C8B-B14F-4D97-AF65-F5344CB8AC3E}">
        <p14:creationId xmlns:p14="http://schemas.microsoft.com/office/powerpoint/2010/main" val="418918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ABAF5-549B-47C2-AD8B-37F7873F4A68}"/>
              </a:ext>
            </a:extLst>
          </p:cNvPr>
          <p:cNvSpPr>
            <a:spLocks noGrp="1"/>
          </p:cNvSpPr>
          <p:nvPr>
            <p:ph type="title"/>
          </p:nvPr>
        </p:nvSpPr>
        <p:spPr/>
        <p:txBody>
          <a:bodyPr>
            <a:normAutofit/>
          </a:bodyPr>
          <a:lstStyle/>
          <a:p>
            <a:r>
              <a:rPr lang="en-US" dirty="0"/>
              <a:t>Legal Separation</a:t>
            </a:r>
          </a:p>
        </p:txBody>
      </p:sp>
      <p:sp>
        <p:nvSpPr>
          <p:cNvPr id="3" name="Content Placeholder 2">
            <a:extLst>
              <a:ext uri="{FF2B5EF4-FFF2-40B4-BE49-F238E27FC236}">
                <a16:creationId xmlns:a16="http://schemas.microsoft.com/office/drawing/2014/main" xmlns="" id="{0BFDC4E7-DC0C-40AD-96C2-C735BAA61E8E}"/>
              </a:ext>
            </a:extLst>
          </p:cNvPr>
          <p:cNvSpPr>
            <a:spLocks noGrp="1"/>
          </p:cNvSpPr>
          <p:nvPr>
            <p:ph idx="1"/>
          </p:nvPr>
        </p:nvSpPr>
        <p:spPr/>
        <p:txBody>
          <a:bodyPr>
            <a:normAutofit fontScale="92500" lnSpcReduction="20000"/>
          </a:bodyPr>
          <a:lstStyle/>
          <a:p>
            <a:r>
              <a:rPr lang="en-US" dirty="0"/>
              <a:t>An EXTREME step</a:t>
            </a:r>
          </a:p>
          <a:p>
            <a:pPr lvl="1"/>
            <a:r>
              <a:rPr lang="en-US" dirty="0"/>
              <a:t>Leaves the door open for reconciliation</a:t>
            </a:r>
          </a:p>
          <a:p>
            <a:pPr lvl="1"/>
            <a:r>
              <a:rPr lang="en-US" dirty="0"/>
              <a:t>No dating, you are still married</a:t>
            </a:r>
          </a:p>
          <a:p>
            <a:pPr lvl="1"/>
            <a:r>
              <a:rPr lang="en-US" dirty="0"/>
              <a:t>Can bring the intentions and the heart of each person into clarity</a:t>
            </a:r>
          </a:p>
          <a:p>
            <a:pPr lvl="1"/>
            <a:r>
              <a:rPr lang="en-US" dirty="0"/>
              <a:t>Gives you the opportunity to have a clear conscience</a:t>
            </a:r>
          </a:p>
          <a:p>
            <a:pPr lvl="1"/>
            <a:r>
              <a:rPr lang="en-US" dirty="0"/>
              <a:t>Offers protection against abusers for both spouses and children</a:t>
            </a:r>
          </a:p>
          <a:p>
            <a:pPr lvl="1"/>
            <a:endParaRPr lang="en-US" dirty="0"/>
          </a:p>
        </p:txBody>
      </p:sp>
    </p:spTree>
    <p:extLst>
      <p:ext uri="{BB962C8B-B14F-4D97-AF65-F5344CB8AC3E}">
        <p14:creationId xmlns:p14="http://schemas.microsoft.com/office/powerpoint/2010/main" val="38561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68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1754326"/>
          </a:xfrm>
          <a:prstGeom prst="rect">
            <a:avLst/>
          </a:prstGeom>
        </p:spPr>
        <p:txBody>
          <a:bodyPr wrap="square">
            <a:spAutoFit/>
          </a:bodyPr>
          <a:lstStyle/>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p:txBody>
      </p:sp>
      <p:sp>
        <p:nvSpPr>
          <p:cNvPr id="3" name="Rounded Rectangle 1">
            <a:extLst>
              <a:ext uri="{FF2B5EF4-FFF2-40B4-BE49-F238E27FC236}">
                <a16:creationId xmlns:a16="http://schemas.microsoft.com/office/drawing/2014/main" xmlns="" id="{A60403C2-AC11-413E-9F2E-A2195F179557}"/>
              </a:ext>
            </a:extLst>
          </p:cNvPr>
          <p:cNvSpPr/>
          <p:nvPr/>
        </p:nvSpPr>
        <p:spPr>
          <a:xfrm>
            <a:off x="3581400" y="2817316"/>
            <a:ext cx="7315200" cy="1754327"/>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 13:4) Marriage is to be held in honor among all.</a:t>
            </a:r>
          </a:p>
        </p:txBody>
      </p:sp>
    </p:spTree>
    <p:extLst>
      <p:ext uri="{BB962C8B-B14F-4D97-AF65-F5344CB8AC3E}">
        <p14:creationId xmlns:p14="http://schemas.microsoft.com/office/powerpoint/2010/main" val="41595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4585871"/>
          </a:xfrm>
          <a:prstGeom prst="rect">
            <a:avLst/>
          </a:prstGeom>
        </p:spPr>
        <p:txBody>
          <a:bodyPr wrap="square">
            <a:spAutoFit/>
          </a:bodyPr>
          <a:lstStyle/>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Divorce is only explicitly </a:t>
            </a:r>
            <a:r>
              <a:rPr lang="en-US" sz="4400" b="1" i="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permitted</a:t>
            </a: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extremely severe circumstances.</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Adultery (Mt. 19:3-9)</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Abandonment (1 Cor. 7:10-15, 27-28)</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Death (Rom. 7:2-3; 1 Cor. 7:39; 1 Tim. 5:14)</a:t>
            </a:r>
          </a:p>
        </p:txBody>
      </p:sp>
      <p:sp>
        <p:nvSpPr>
          <p:cNvPr id="4" name="Rectangle 3">
            <a:extLst>
              <a:ext uri="{FF2B5EF4-FFF2-40B4-BE49-F238E27FC236}">
                <a16:creationId xmlns:a16="http://schemas.microsoft.com/office/drawing/2014/main" xmlns="" id="{16F6265A-095B-4DD4-9140-1A200A616728}"/>
              </a:ext>
            </a:extLst>
          </p:cNvPr>
          <p:cNvSpPr/>
          <p:nvPr/>
        </p:nvSpPr>
        <p:spPr>
          <a:xfrm>
            <a:off x="278704" y="4047317"/>
            <a:ext cx="8534400" cy="161407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Rounded Rectangle 1">
            <a:extLst>
              <a:ext uri="{FF2B5EF4-FFF2-40B4-BE49-F238E27FC236}">
                <a16:creationId xmlns:a16="http://schemas.microsoft.com/office/drawing/2014/main" xmlns="" id="{0FACECF5-FBF3-4462-BDC2-89F7D05B0F92}"/>
              </a:ext>
            </a:extLst>
          </p:cNvPr>
          <p:cNvSpPr/>
          <p:nvPr/>
        </p:nvSpPr>
        <p:spPr>
          <a:xfrm>
            <a:off x="3733800" y="304799"/>
            <a:ext cx="8153400" cy="3581401"/>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Any other exception would need to be tantamount to these.</a:t>
            </a:r>
          </a:p>
          <a:p>
            <a:pPr algn="ctr">
              <a:defRPr/>
            </a:pPr>
            <a:r>
              <a:rPr lang="en-US" sz="48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Case study: Believers should </a:t>
            </a:r>
            <a:r>
              <a:rPr lang="en-US" sz="48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stay married</a:t>
            </a:r>
            <a:r>
              <a:rPr lang="en-US" sz="48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unbelievers.</a:t>
            </a:r>
          </a:p>
          <a:p>
            <a:pPr algn="ctr">
              <a:defRPr/>
            </a:pPr>
            <a:r>
              <a:rPr lang="en-US" sz="3200" b="1" dirty="0">
                <a:solidFill>
                  <a:srgbClr val="B8DEB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Cor. 7:12-13; 2 Cor. 6:14; 1 Pet. 3:1-2)</a:t>
            </a:r>
          </a:p>
        </p:txBody>
      </p:sp>
    </p:spTree>
    <p:extLst>
      <p:ext uri="{BB962C8B-B14F-4D97-AF65-F5344CB8AC3E}">
        <p14:creationId xmlns:p14="http://schemas.microsoft.com/office/powerpoint/2010/main" val="343800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500"/>
                                        <p:tgtEl>
                                          <p:spTgt spid="2">
                                            <p:txEl>
                                              <p:pRg st="3" end="3"/>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wipe(left)">
                                      <p:cBhvr>
                                        <p:cTn id="16" dur="500"/>
                                        <p:tgtEl>
                                          <p:spTgt spid="2">
                                            <p:txEl>
                                              <p:pRg st="4" end="4"/>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wipe(left)">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4585871"/>
          </a:xfrm>
          <a:prstGeom prst="rect">
            <a:avLst/>
          </a:prstGeom>
        </p:spPr>
        <p:txBody>
          <a:bodyPr wrap="square">
            <a:spAutoFit/>
          </a:bodyPr>
          <a:lstStyle/>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Divorce is only explicitly </a:t>
            </a:r>
            <a:r>
              <a:rPr lang="en-US" sz="4400" b="1" i="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permitted</a:t>
            </a: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extremely severe circumstances.</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Adultery (Mt. 19:3-9)</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Abandonment (1 Cor. 7:10-15, 27-28)</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Death (Rom. 7:2-3; 1 Cor. 7:39; 1 Tim. 5:14)</a:t>
            </a:r>
          </a:p>
        </p:txBody>
      </p:sp>
      <p:sp>
        <p:nvSpPr>
          <p:cNvPr id="4" name="Rectangle 3">
            <a:extLst>
              <a:ext uri="{FF2B5EF4-FFF2-40B4-BE49-F238E27FC236}">
                <a16:creationId xmlns:a16="http://schemas.microsoft.com/office/drawing/2014/main" xmlns="" id="{16F6265A-095B-4DD4-9140-1A200A616728}"/>
              </a:ext>
            </a:extLst>
          </p:cNvPr>
          <p:cNvSpPr/>
          <p:nvPr/>
        </p:nvSpPr>
        <p:spPr>
          <a:xfrm>
            <a:off x="278704" y="4047317"/>
            <a:ext cx="8534400" cy="161407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 name="Rounded Rectangle 1">
            <a:extLst>
              <a:ext uri="{FF2B5EF4-FFF2-40B4-BE49-F238E27FC236}">
                <a16:creationId xmlns:a16="http://schemas.microsoft.com/office/drawing/2014/main" xmlns="" id="{0FACECF5-FBF3-4462-BDC2-89F7D05B0F92}"/>
              </a:ext>
            </a:extLst>
          </p:cNvPr>
          <p:cNvSpPr/>
          <p:nvPr/>
        </p:nvSpPr>
        <p:spPr>
          <a:xfrm>
            <a:off x="3733800" y="304799"/>
            <a:ext cx="8153400" cy="3581401"/>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a moderate view that is held by most Bible believing theologians and ethicists alive today.</a:t>
            </a:r>
            <a:endParaRPr lang="en-US" sz="3600" b="1" dirty="0">
              <a:solidFill>
                <a:srgbClr val="B8DEB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443386"/>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5755422"/>
          </a:xfrm>
          <a:prstGeom prst="rect">
            <a:avLst/>
          </a:prstGeom>
        </p:spPr>
        <p:txBody>
          <a:bodyPr wrap="square">
            <a:spAutoFit/>
          </a:bodyPr>
          <a:lstStyle/>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Divorce is only explicitly </a:t>
            </a:r>
            <a:r>
              <a:rPr lang="en-US" sz="4400" b="1" i="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permitted</a:t>
            </a: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extremely severe circumstances.</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Adultery (Mt. 19:3-9)</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Abandonment (1 Cor. 7:10-15, 27-28)</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Death (Rom. 7:2-3; 1 Cor. 7:39; 1 Tim. 5:14)</a:t>
            </a:r>
          </a:p>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about ethically confusing cases?</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(e.g. The Paradox of the Heap)</a:t>
            </a:r>
          </a:p>
        </p:txBody>
      </p:sp>
    </p:spTree>
    <p:extLst>
      <p:ext uri="{BB962C8B-B14F-4D97-AF65-F5344CB8AC3E}">
        <p14:creationId xmlns:p14="http://schemas.microsoft.com/office/powerpoint/2010/main" val="15793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left)">
                                      <p:cBhvr>
                                        <p:cTn id="7" dur="500"/>
                                        <p:tgtEl>
                                          <p:spTgt spid="2">
                                            <p:txEl>
                                              <p:pRg st="6" end="6"/>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animEffect transition="in" filter="wipe(left)">
                                      <p:cBhvr>
                                        <p:cTn id="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normAutofit lnSpcReduction="10000"/>
          </a:bodyPr>
          <a:lstStyle/>
          <a:p>
            <a:pPr marL="0" indent="0">
              <a:buNone/>
            </a:pPr>
            <a:r>
              <a:rPr lang="en-US" dirty="0"/>
              <a:t>Why are we doing this now?</a:t>
            </a:r>
          </a:p>
          <a:p>
            <a:pPr lvl="1"/>
            <a:r>
              <a:rPr lang="en-US" dirty="0"/>
              <a:t>How it got started</a:t>
            </a:r>
          </a:p>
          <a:p>
            <a:pPr lvl="1"/>
            <a:r>
              <a:rPr lang="en-US" dirty="0"/>
              <a:t>The cultural complexities</a:t>
            </a:r>
          </a:p>
          <a:p>
            <a:pPr lvl="2"/>
            <a:r>
              <a:rPr lang="en-US" dirty="0"/>
              <a:t>The changing definition of “abuse”</a:t>
            </a:r>
          </a:p>
          <a:p>
            <a:pPr lvl="2"/>
            <a:r>
              <a:rPr lang="en-US" dirty="0"/>
              <a:t>When is divorce the lesser of two evils?</a:t>
            </a:r>
          </a:p>
          <a:p>
            <a:pPr lvl="2"/>
            <a:r>
              <a:rPr lang="en-US" dirty="0"/>
              <a:t>How do we help protect spouses and children? </a:t>
            </a:r>
          </a:p>
        </p:txBody>
      </p:sp>
    </p:spTree>
    <p:extLst>
      <p:ext uri="{BB962C8B-B14F-4D97-AF65-F5344CB8AC3E}">
        <p14:creationId xmlns:p14="http://schemas.microsoft.com/office/powerpoint/2010/main" val="160768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442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7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8C55E01E-8865-4F2D-AC36-56C01F35180D}"/>
              </a:ext>
            </a:extLst>
          </p:cNvPr>
          <p:cNvSpPr/>
          <p:nvPr/>
        </p:nvSpPr>
        <p:spPr>
          <a:xfrm>
            <a:off x="659704" y="5512496"/>
            <a:ext cx="1169096" cy="110542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390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86192165-C387-4105-A432-EEB94E79E695}"/>
              </a:ext>
            </a:extLst>
          </p:cNvPr>
          <p:cNvSpPr/>
          <p:nvPr/>
        </p:nvSpPr>
        <p:spPr>
          <a:xfrm>
            <a:off x="659704" y="5512496"/>
            <a:ext cx="1169096" cy="110542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925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A701119F-9235-49D5-9140-AD57C5AAEFD0}"/>
              </a:ext>
            </a:extLst>
          </p:cNvPr>
          <p:cNvSpPr/>
          <p:nvPr/>
        </p:nvSpPr>
        <p:spPr>
          <a:xfrm>
            <a:off x="659704" y="5512496"/>
            <a:ext cx="1169096" cy="110542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6673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51EC56A7-79A6-4385-9394-4A8B1A3E57E5}"/>
              </a:ext>
            </a:extLst>
          </p:cNvPr>
          <p:cNvSpPr/>
          <p:nvPr/>
        </p:nvSpPr>
        <p:spPr>
          <a:xfrm>
            <a:off x="659704" y="5512496"/>
            <a:ext cx="1169096" cy="110542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5246116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949928"/>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239059"/>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5755422"/>
          </a:xfrm>
          <a:prstGeom prst="rect">
            <a:avLst/>
          </a:prstGeom>
        </p:spPr>
        <p:txBody>
          <a:bodyPr wrap="square">
            <a:spAutoFit/>
          </a:bodyPr>
          <a:lstStyle/>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Divorce is only explicitly </a:t>
            </a:r>
            <a:r>
              <a:rPr lang="en-US" sz="4400" b="1" i="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permitted</a:t>
            </a: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extremely severe circumstances.</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Adultery (Mt. 19:3-9)</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Abandonment (1 Cor. 7:10-15, 27-28)</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Death (Rom. 7:2-3; 1 Cor. 7:39; 1 Tim. 5:14)</a:t>
            </a:r>
          </a:p>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about ethically confusing cases?</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(e.g. The Paradox of the Heap)</a:t>
            </a:r>
          </a:p>
        </p:txBody>
      </p:sp>
      <p:sp>
        <p:nvSpPr>
          <p:cNvPr id="3" name="Rounded Rectangle 1">
            <a:extLst>
              <a:ext uri="{FF2B5EF4-FFF2-40B4-BE49-F238E27FC236}">
                <a16:creationId xmlns:a16="http://schemas.microsoft.com/office/drawing/2014/main" xmlns="" id="{36DCE6E2-D9B9-4695-A8FC-C8ED6D2A7068}"/>
              </a:ext>
            </a:extLst>
          </p:cNvPr>
          <p:cNvSpPr/>
          <p:nvPr/>
        </p:nvSpPr>
        <p:spPr>
          <a:xfrm>
            <a:off x="3620022" y="533400"/>
            <a:ext cx="8305800" cy="5029200"/>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5400" b="1" spc="-150" dirty="0">
                <a:solidFill>
                  <a:srgbClr val="CDEBD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Legal Separation: </a:t>
            </a:r>
            <a:r>
              <a:rPr lang="en-US" sz="5400" b="1" i="1" spc="-150" dirty="0">
                <a:solidFill>
                  <a:srgbClr val="CDEBD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Benefits</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Protects spouses and children from various forms of abuse.</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Leaves open reconciliation.</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 help to reveal who is seeking an unrighteous divorce.</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May help to clear one’s conscience.</a:t>
            </a:r>
          </a:p>
        </p:txBody>
      </p:sp>
    </p:spTree>
    <p:extLst>
      <p:ext uri="{BB962C8B-B14F-4D97-AF65-F5344CB8AC3E}">
        <p14:creationId xmlns:p14="http://schemas.microsoft.com/office/powerpoint/2010/main" val="29390992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6B0865C-D84D-4954-9FB8-6819B4F4F720}"/>
              </a:ext>
            </a:extLst>
          </p:cNvPr>
          <p:cNvSpPr/>
          <p:nvPr/>
        </p:nvSpPr>
        <p:spPr>
          <a:xfrm>
            <a:off x="72390" y="1062990"/>
            <a:ext cx="8831580" cy="5755422"/>
          </a:xfrm>
          <a:prstGeom prst="rect">
            <a:avLst/>
          </a:prstGeom>
        </p:spPr>
        <p:txBody>
          <a:bodyPr wrap="square">
            <a:spAutoFit/>
          </a:bodyPr>
          <a:lstStyle/>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created by God himself.</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 1:27; 2:24; Prov. 2:17; Mal. 2:14; Mt. 19:5; 1 Cor. 6:16; 1 Tim. 4:4; Heb. 13:4)</a:t>
            </a:r>
          </a:p>
          <a:p>
            <a:pPr>
              <a:defRPr/>
            </a:pP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Divorce is only explicitly </a:t>
            </a:r>
            <a:r>
              <a:rPr lang="en-US" sz="4400" b="1" i="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permitted</a:t>
            </a:r>
            <a:r>
              <a:rPr lang="en-US" sz="4400" b="1" kern="0" spc="-15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extremely severe circumstances.</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Adultery (Mt. 19:3-9)</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Abandonment (1 Cor. 7:10-15, 27-28)</a:t>
            </a:r>
          </a:p>
          <a:p>
            <a:pPr marL="228600">
              <a:defRPr/>
            </a:pPr>
            <a:r>
              <a:rPr lang="en-US" sz="3200" b="1" kern="0" dirty="0">
                <a:solidFill>
                  <a:srgbClr val="7BADA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Death (Rom. 7:2-3; 1 Cor. 7:39; 1 Tim. 5:14)</a:t>
            </a:r>
          </a:p>
          <a:p>
            <a:pPr>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about ethically confusing cases?</a:t>
            </a:r>
          </a:p>
          <a:p>
            <a:pPr marL="228600">
              <a:defRPr/>
            </a:pPr>
            <a:r>
              <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(e.g. The Paradox of the Heap)</a:t>
            </a:r>
          </a:p>
        </p:txBody>
      </p:sp>
      <p:sp>
        <p:nvSpPr>
          <p:cNvPr id="3" name="Rounded Rectangle 1">
            <a:extLst>
              <a:ext uri="{FF2B5EF4-FFF2-40B4-BE49-F238E27FC236}">
                <a16:creationId xmlns:a16="http://schemas.microsoft.com/office/drawing/2014/main" xmlns="" id="{36DCE6E2-D9B9-4695-A8FC-C8ED6D2A7068}"/>
              </a:ext>
            </a:extLst>
          </p:cNvPr>
          <p:cNvSpPr/>
          <p:nvPr/>
        </p:nvSpPr>
        <p:spPr>
          <a:xfrm>
            <a:off x="3620022" y="533400"/>
            <a:ext cx="8305800" cy="5029200"/>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5400" b="1" spc="-150" dirty="0">
                <a:solidFill>
                  <a:srgbClr val="CDEBD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Legal Separation: </a:t>
            </a:r>
            <a:r>
              <a:rPr lang="en-US" sz="5400" b="1" i="1" spc="-150" dirty="0">
                <a:solidFill>
                  <a:srgbClr val="CDEBD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Costs</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Heavy medicine!</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Financially expensive: equivalent in cost to getting a divorce.</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Yet, divorce is also expensive, often including hidden costs.</a:t>
            </a:r>
          </a:p>
          <a:p>
            <a:pPr marL="571500" indent="-571500">
              <a:buFont typeface="Wingdings" panose="05000000000000000000" pitchFamily="2" charset="2"/>
              <a:buChar char="ü"/>
              <a:defRPr/>
            </a:pP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divorce, </a:t>
            </a:r>
            <a:r>
              <a:rPr lang="en-US" sz="4000" b="1" i="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everyone</a:t>
            </a:r>
            <a:r>
              <a:rPr lang="en-US" sz="40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 a victim.</a:t>
            </a:r>
          </a:p>
        </p:txBody>
      </p:sp>
    </p:spTree>
    <p:extLst>
      <p:ext uri="{BB962C8B-B14F-4D97-AF65-F5344CB8AC3E}">
        <p14:creationId xmlns:p14="http://schemas.microsoft.com/office/powerpoint/2010/main" val="36693618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a:xfrm>
            <a:off x="272143" y="1597024"/>
            <a:ext cx="11506200" cy="4933085"/>
          </a:xfrm>
        </p:spPr>
        <p:txBody>
          <a:bodyPr>
            <a:normAutofit fontScale="92500" lnSpcReduction="10000"/>
          </a:bodyPr>
          <a:lstStyle/>
          <a:p>
            <a:pPr marL="0" indent="0">
              <a:buNone/>
            </a:pPr>
            <a:r>
              <a:rPr lang="en-US" dirty="0"/>
              <a:t>Why are we doing this now?</a:t>
            </a:r>
          </a:p>
          <a:p>
            <a:pPr lvl="1"/>
            <a:r>
              <a:rPr lang="en-US" dirty="0"/>
              <a:t>How it got started</a:t>
            </a:r>
          </a:p>
          <a:p>
            <a:pPr lvl="1"/>
            <a:r>
              <a:rPr lang="en-US" dirty="0"/>
              <a:t>The cultural complexities</a:t>
            </a:r>
          </a:p>
          <a:p>
            <a:pPr lvl="1"/>
            <a:r>
              <a:rPr lang="en-US" dirty="0"/>
              <a:t>The situation the elders were in</a:t>
            </a:r>
          </a:p>
          <a:p>
            <a:pPr lvl="2"/>
            <a:r>
              <a:rPr lang="en-US" dirty="0"/>
              <a:t>Ruling on “righteous divorce”</a:t>
            </a:r>
          </a:p>
          <a:p>
            <a:pPr lvl="2"/>
            <a:r>
              <a:rPr lang="en-US" dirty="0"/>
              <a:t>Divorcing where both couples stay in fellowship and start to date other people?</a:t>
            </a:r>
          </a:p>
          <a:p>
            <a:pPr lvl="2"/>
            <a:r>
              <a:rPr lang="en-US"/>
              <a:t>Who gets </a:t>
            </a:r>
            <a:r>
              <a:rPr lang="en-US" dirty="0"/>
              <a:t>the church in </a:t>
            </a:r>
            <a:r>
              <a:rPr lang="en-US"/>
              <a:t>the divorce?</a:t>
            </a:r>
            <a:endParaRPr lang="en-US" dirty="0"/>
          </a:p>
        </p:txBody>
      </p:sp>
    </p:spTree>
    <p:extLst>
      <p:ext uri="{BB962C8B-B14F-4D97-AF65-F5344CB8AC3E}">
        <p14:creationId xmlns:p14="http://schemas.microsoft.com/office/powerpoint/2010/main" val="36073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870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621715"/>
      </p:ext>
    </p:extLst>
  </p:cSld>
  <p:clrMapOvr>
    <a:masterClrMapping/>
  </p:clrMapOvr>
  <p:transition spd="slow">
    <p:wipe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066199"/>
      </p:ext>
    </p:extLst>
  </p:cSld>
  <p:clrMapOvr>
    <a:masterClrMapping/>
  </p:clrMapOvr>
  <p:transition spd="slow">
    <p:wipe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6217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5D0DFD08-1EEF-45A8-BFE1-F555BB7BC0FF}"/>
              </a:ext>
            </a:extLst>
          </p:cNvPr>
          <p:cNvSpPr/>
          <p:nvPr/>
        </p:nvSpPr>
        <p:spPr>
          <a:xfrm>
            <a:off x="4394548" y="177452"/>
            <a:ext cx="7620000" cy="1600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key exception was in the case of domestic violence (p.12).</a:t>
            </a:r>
          </a:p>
        </p:txBody>
      </p:sp>
    </p:spTree>
    <p:extLst>
      <p:ext uri="{BB962C8B-B14F-4D97-AF65-F5344CB8AC3E}">
        <p14:creationId xmlns:p14="http://schemas.microsoft.com/office/powerpoint/2010/main" val="38476751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62344"/>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340659"/>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17045"/>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C0F1662-C4A0-44D9-A9BA-1EE3930F3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645920"/>
            <a:ext cx="5181600" cy="5181600"/>
          </a:xfrm>
          <a:prstGeom prst="rect">
            <a:avLst/>
          </a:prstGeom>
        </p:spPr>
      </p:pic>
    </p:spTree>
    <p:extLst>
      <p:ext uri="{BB962C8B-B14F-4D97-AF65-F5344CB8AC3E}">
        <p14:creationId xmlns:p14="http://schemas.microsoft.com/office/powerpoint/2010/main" val="174978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874455"/>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normAutofit lnSpcReduction="10000"/>
          </a:bodyPr>
          <a:lstStyle/>
          <a:p>
            <a:pPr marL="0" indent="0">
              <a:buNone/>
            </a:pPr>
            <a:r>
              <a:rPr lang="en-US" dirty="0"/>
              <a:t>Questions that needed clarification</a:t>
            </a:r>
          </a:p>
          <a:p>
            <a:pPr lvl="1"/>
            <a:r>
              <a:rPr lang="en-US" dirty="0"/>
              <a:t>What does the Bible say about divorce and remarriage?</a:t>
            </a:r>
          </a:p>
          <a:p>
            <a:pPr lvl="1"/>
            <a:r>
              <a:rPr lang="en-US" dirty="0"/>
              <a:t>What should the role of leaders be in adjudicating conflicts?</a:t>
            </a:r>
          </a:p>
          <a:p>
            <a:pPr lvl="1"/>
            <a:r>
              <a:rPr lang="en-US" dirty="0"/>
              <a:t>How do we stand with scripture and against abusers?</a:t>
            </a:r>
          </a:p>
        </p:txBody>
      </p:sp>
    </p:spTree>
    <p:extLst>
      <p:ext uri="{BB962C8B-B14F-4D97-AF65-F5344CB8AC3E}">
        <p14:creationId xmlns:p14="http://schemas.microsoft.com/office/powerpoint/2010/main" val="19335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545757-D301-46AD-A844-DE3162B148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645920"/>
            <a:ext cx="5181600" cy="5212080"/>
          </a:xfrm>
          <a:prstGeom prst="rect">
            <a:avLst/>
          </a:prstGeom>
        </p:spPr>
      </p:pic>
    </p:spTree>
    <p:extLst>
      <p:ext uri="{BB962C8B-B14F-4D97-AF65-F5344CB8AC3E}">
        <p14:creationId xmlns:p14="http://schemas.microsoft.com/office/powerpoint/2010/main" val="395257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154436"/>
          </a:xfrm>
          <a:prstGeom prst="rect">
            <a:avLst/>
          </a:prstGeom>
          <a:noFill/>
        </p:spPr>
        <p:txBody>
          <a:bodyPr wrap="square" rtlCol="0">
            <a:spAutoFit/>
          </a:bodyPr>
          <a:lstStyle/>
          <a:p>
            <a:pPr algn="ctr">
              <a:defRPr/>
            </a:pPr>
            <a:r>
              <a:rPr lang="en-US" sz="6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a:t>
            </a:r>
          </a:p>
          <a:p>
            <a:pPr algn="ctr">
              <a:defRPr/>
            </a:pPr>
            <a:r>
              <a:rPr lang="en-US" sz="28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(Professor of Sociology at Penn State University)</a:t>
            </a:r>
          </a:p>
          <a:p>
            <a:pPr algn="ctr">
              <a:defRPr/>
            </a:pPr>
            <a:endParaRPr lang="en-US" sz="1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 “The Consequences of Divorce for Adults and Children.”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Društvena</a:t>
            </a:r>
            <a:r>
              <a:rPr lang="en-US" i="1"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istraživanja</a:t>
            </a: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Vol 23, No 1 (2014). 12-13.</a:t>
            </a:r>
          </a:p>
        </p:txBody>
      </p:sp>
      <p:sp>
        <p:nvSpPr>
          <p:cNvPr id="7" name="TextBox 6"/>
          <p:cNvSpPr txBox="1"/>
          <p:nvPr/>
        </p:nvSpPr>
        <p:spPr>
          <a:xfrm>
            <a:off x="184532" y="2241932"/>
            <a:ext cx="7543800" cy="4524315"/>
          </a:xfrm>
          <a:prstGeom prst="rect">
            <a:avLst/>
          </a:prstGeom>
          <a:noFill/>
        </p:spPr>
        <p:txBody>
          <a:bodyPr wrap="square" rtlCol="0">
            <a:spAutoFit/>
          </a:bodyPr>
          <a:lstStyle/>
          <a:p>
            <a:pPr>
              <a:defRPr/>
            </a:pPr>
            <a:r>
              <a:rPr lang="en-US"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[Children of divorce exhibit…]</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more conduct problems</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more emotional problems</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lower academic test scores and school grades</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more problems with social relationships</a:t>
            </a:r>
          </a:p>
        </p:txBody>
      </p:sp>
      <p:pic>
        <p:nvPicPr>
          <p:cNvPr id="8" name="Picture 7" descr="Društvena istraživanja : časopis za opća društvena pitan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0"/>
            <a:ext cx="42672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348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500"/>
                                        <p:tgtEl>
                                          <p:spTgt spid="7">
                                            <p:txEl>
                                              <p:pRg st="2" end="2"/>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left)">
                                      <p:cBhvr>
                                        <p:cTn id="20" dur="500"/>
                                        <p:tgtEl>
                                          <p:spTgt spid="7">
                                            <p:txEl>
                                              <p:pRg st="3" end="3"/>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left)">
                                      <p:cBhvr>
                                        <p:cTn id="24"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154436"/>
          </a:xfrm>
          <a:prstGeom prst="rect">
            <a:avLst/>
          </a:prstGeom>
          <a:noFill/>
        </p:spPr>
        <p:txBody>
          <a:bodyPr wrap="square" rtlCol="0">
            <a:spAutoFit/>
          </a:bodyPr>
          <a:lstStyle/>
          <a:p>
            <a:pPr algn="ctr">
              <a:defRPr/>
            </a:pPr>
            <a:r>
              <a:rPr lang="en-US" sz="6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a:t>
            </a:r>
          </a:p>
          <a:p>
            <a:pPr algn="ctr">
              <a:defRPr/>
            </a:pPr>
            <a:r>
              <a:rPr lang="en-US" sz="28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(Professor of Sociology at Penn State University)</a:t>
            </a:r>
          </a:p>
          <a:p>
            <a:pPr algn="ctr">
              <a:defRPr/>
            </a:pPr>
            <a:endParaRPr lang="en-US" sz="1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 “The Consequences of Divorce for Adults and Children.”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Društvena</a:t>
            </a:r>
            <a:r>
              <a:rPr lang="en-US" i="1"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istraživanja</a:t>
            </a: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Vol 23, No 1 (2014). 12-13.</a:t>
            </a:r>
          </a:p>
        </p:txBody>
      </p:sp>
      <p:sp>
        <p:nvSpPr>
          <p:cNvPr id="7" name="TextBox 6"/>
          <p:cNvSpPr txBox="1"/>
          <p:nvPr/>
        </p:nvSpPr>
        <p:spPr>
          <a:xfrm>
            <a:off x="184532" y="2241932"/>
            <a:ext cx="7543800" cy="3908762"/>
          </a:xfrm>
          <a:prstGeom prst="rect">
            <a:avLst/>
          </a:prstGeom>
          <a:noFill/>
        </p:spPr>
        <p:txBody>
          <a:bodyPr wrap="square" rtlCol="0">
            <a:spAutoFit/>
          </a:bodyPr>
          <a:lstStyle/>
          <a:p>
            <a:pPr>
              <a:defRPr/>
            </a:pPr>
            <a:r>
              <a:rPr lang="en-US"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[Children of divorce exhibit…]</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weaker emotional ties with parents—especially fathers</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obtain less education</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earn less income</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 greater risk of depression</a:t>
            </a:r>
          </a:p>
        </p:txBody>
      </p:sp>
      <p:pic>
        <p:nvPicPr>
          <p:cNvPr id="8" name="Picture 7" descr="Društvena istraživanja : časopis za opća društvena pitan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0"/>
            <a:ext cx="42672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6392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wipe(left)">
                                      <p:cBhvr>
                                        <p:cTn id="11" dur="500"/>
                                        <p:tgtEl>
                                          <p:spTgt spid="7">
                                            <p:txEl>
                                              <p:pRg st="3" end="3"/>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left)">
                                      <p:cBhvr>
                                        <p:cTn id="1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154436"/>
          </a:xfrm>
          <a:prstGeom prst="rect">
            <a:avLst/>
          </a:prstGeom>
          <a:noFill/>
        </p:spPr>
        <p:txBody>
          <a:bodyPr wrap="square" rtlCol="0">
            <a:spAutoFit/>
          </a:bodyPr>
          <a:lstStyle/>
          <a:p>
            <a:pPr algn="ctr">
              <a:defRPr/>
            </a:pPr>
            <a:r>
              <a:rPr lang="en-US" sz="6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a:t>
            </a:r>
          </a:p>
          <a:p>
            <a:pPr algn="ctr">
              <a:defRPr/>
            </a:pPr>
            <a:r>
              <a:rPr lang="en-US" sz="28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(Professor of Sociology at Penn State University)</a:t>
            </a:r>
          </a:p>
          <a:p>
            <a:pPr algn="ctr">
              <a:defRPr/>
            </a:pPr>
            <a:endParaRPr lang="en-US" sz="1000"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Paul Amato, “The Consequences of Divorce for Adults and Children.”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Društvena</a:t>
            </a:r>
            <a:r>
              <a:rPr lang="en-US" i="1"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i="1" dirty="0" err="1">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istraživanja</a:t>
            </a:r>
            <a:r>
              <a:rPr lang="en-US" dirty="0">
                <a:solidFill>
                  <a:srgbClr val="4BACC6">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Vol 23, No 1 (2014). 12-13.</a:t>
            </a:r>
          </a:p>
        </p:txBody>
      </p:sp>
      <p:sp>
        <p:nvSpPr>
          <p:cNvPr id="7" name="TextBox 6"/>
          <p:cNvSpPr txBox="1"/>
          <p:nvPr/>
        </p:nvSpPr>
        <p:spPr>
          <a:xfrm>
            <a:off x="184532" y="2241932"/>
            <a:ext cx="7543800" cy="3908762"/>
          </a:xfrm>
          <a:prstGeom prst="rect">
            <a:avLst/>
          </a:prstGeom>
          <a:noFill/>
        </p:spPr>
        <p:txBody>
          <a:bodyPr wrap="square" rtlCol="0">
            <a:spAutoFit/>
          </a:bodyPr>
          <a:lstStyle/>
          <a:p>
            <a:pPr>
              <a:defRPr/>
            </a:pPr>
            <a:r>
              <a:rPr lang="en-US" sz="48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[Children of divorce exhibit…]</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poorer physical health</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more self-reported problems in their own marriages</a:t>
            </a:r>
          </a:p>
          <a:p>
            <a:pPr marL="571500" indent="-571500">
              <a:buFont typeface="Wingdings" panose="05000000000000000000" pitchFamily="2" charset="2"/>
              <a:buChar char="ü"/>
              <a:defRPr/>
            </a:pPr>
            <a:r>
              <a:rPr lang="en-US" sz="40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 higher likelihood of seeing their own marriages ending in disruption</a:t>
            </a:r>
          </a:p>
        </p:txBody>
      </p:sp>
      <p:pic>
        <p:nvPicPr>
          <p:cNvPr id="8" name="Picture 7" descr="Društvena istraživanja : časopis za opća društvena pitan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0"/>
            <a:ext cx="4267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2">
            <a:extLst>
              <a:ext uri="{FF2B5EF4-FFF2-40B4-BE49-F238E27FC236}">
                <a16:creationId xmlns:a16="http://schemas.microsoft.com/office/drawing/2014/main" xmlns="" id="{F10C2CCD-7EEC-48FB-83CC-094C8A16D1B5}"/>
              </a:ext>
            </a:extLst>
          </p:cNvPr>
          <p:cNvSpPr/>
          <p:nvPr/>
        </p:nvSpPr>
        <p:spPr>
          <a:xfrm>
            <a:off x="3555304" y="89770"/>
            <a:ext cx="8534400" cy="4481156"/>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spc="-15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Adolescents need stability</a:t>
            </a:r>
          </a:p>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do I blame for the pain I feel?</a:t>
            </a:r>
          </a:p>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Whose side am I on?</a:t>
            </a:r>
          </a:p>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Where am I going to live?</a:t>
            </a:r>
          </a:p>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 I switching schools?</a:t>
            </a:r>
          </a:p>
          <a:p>
            <a:pPr algn="ctr">
              <a:defRPr/>
            </a:pPr>
            <a:r>
              <a:rPr lang="en-US" sz="4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 I get to keep my friends?</a:t>
            </a:r>
          </a:p>
        </p:txBody>
      </p:sp>
      <p:sp>
        <p:nvSpPr>
          <p:cNvPr id="13" name="Rounded Rectangle 2">
            <a:extLst>
              <a:ext uri="{FF2B5EF4-FFF2-40B4-BE49-F238E27FC236}">
                <a16:creationId xmlns:a16="http://schemas.microsoft.com/office/drawing/2014/main" xmlns="" id="{5173016D-7A9A-428E-A6D8-EE6BBF14D40F}"/>
              </a:ext>
            </a:extLst>
          </p:cNvPr>
          <p:cNvSpPr/>
          <p:nvPr/>
        </p:nvSpPr>
        <p:spPr>
          <a:xfrm>
            <a:off x="990600" y="3884061"/>
            <a:ext cx="10852532" cy="2745339"/>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Meanwhile, 80% of Americans consider divorce morally acceptable.</a:t>
            </a:r>
          </a:p>
          <a:p>
            <a:pPr algn="ctr">
              <a:defRPr/>
            </a:pPr>
            <a:r>
              <a:rPr lang="en-US" sz="2800" b="1" dirty="0">
                <a:solidFill>
                  <a:srgbClr val="C0504D">
                    <a:lumMod val="40000"/>
                    <a:lumOff val="6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 Bradford Wilcox (ed.)m “State of our Unions,” The National Marriage Project: Wheatley Institution (2019).</a:t>
            </a:r>
          </a:p>
        </p:txBody>
      </p:sp>
    </p:spTree>
    <p:extLst>
      <p:ext uri="{BB962C8B-B14F-4D97-AF65-F5344CB8AC3E}">
        <p14:creationId xmlns:p14="http://schemas.microsoft.com/office/powerpoint/2010/main" val="13799507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wipe(left)">
                                      <p:cBhvr>
                                        <p:cTn id="11" dur="500"/>
                                        <p:tgtEl>
                                          <p:spTgt spid="7">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left)">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left)">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wipe(left)">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left)">
                                      <p:cBhvr>
                                        <p:cTn id="44" dur="500"/>
                                        <p:tgtEl>
                                          <p:spTgt spid="1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431435"/>
          </a:xfrm>
          <a:prstGeom prst="rect">
            <a:avLst/>
          </a:prstGeom>
          <a:noFill/>
        </p:spPr>
        <p:txBody>
          <a:bodyPr wrap="square" rtlCol="0">
            <a:spAutoFit/>
          </a:bodyPr>
          <a:lstStyle/>
          <a:p>
            <a:pPr algn="ctr">
              <a:defRPr/>
            </a:pPr>
            <a:r>
              <a:rPr lang="en-US" sz="6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a:t>
            </a:r>
          </a:p>
          <a:p>
            <a:pPr algn="ctr">
              <a:defRPr/>
            </a:pP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Bloorview</a:t>
            </a: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Research Institute)</a:t>
            </a:r>
          </a:p>
          <a:p>
            <a:pPr algn="ctr">
              <a:defRPr/>
            </a:pPr>
            <a:endParaRPr lang="en-US" sz="1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 “What Does Parental Divorce or Marital Separation Mean for Adolescents? A Scoping Review of North American Literature” </a:t>
            </a:r>
            <a:r>
              <a:rPr lang="en-US" i="1"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Journal of Divorce &amp; Remarriage</a:t>
            </a: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52:490-518, 2011. 509.</a:t>
            </a:r>
          </a:p>
        </p:txBody>
      </p:sp>
      <p:sp>
        <p:nvSpPr>
          <p:cNvPr id="7" name="TextBox 6"/>
          <p:cNvSpPr txBox="1"/>
          <p:nvPr/>
        </p:nvSpPr>
        <p:spPr>
          <a:xfrm>
            <a:off x="184532" y="2492038"/>
            <a:ext cx="7543800" cy="2800767"/>
          </a:xfrm>
          <a:prstGeom prst="rect">
            <a:avLst/>
          </a:prstGeom>
          <a:noFill/>
        </p:spPr>
        <p:txBody>
          <a:bodyPr wrap="square" rtlCol="0">
            <a:spAutoFit/>
          </a:bodyPr>
          <a:lstStyle/>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[Meta-analysis of 53 studies]</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“most prevalent theme in the sample was the study of</a:t>
            </a:r>
          </a:p>
          <a:p>
            <a:pPr algn="ctr">
              <a:defRPr/>
            </a:pPr>
            <a:r>
              <a:rPr lang="en-US" sz="4400" u="sng"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parent-adolescent relationship</a:t>
            </a: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9" name="Picture 2" descr="Journal of Divorce &amp; Remarriage: Vol 61, N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0773"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821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431435"/>
          </a:xfrm>
          <a:prstGeom prst="rect">
            <a:avLst/>
          </a:prstGeom>
          <a:noFill/>
        </p:spPr>
        <p:txBody>
          <a:bodyPr wrap="square" rtlCol="0">
            <a:spAutoFit/>
          </a:bodyPr>
          <a:lstStyle/>
          <a:p>
            <a:pPr algn="ctr">
              <a:defRPr/>
            </a:pPr>
            <a:r>
              <a:rPr lang="en-US" sz="6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a:t>
            </a:r>
          </a:p>
          <a:p>
            <a:pPr algn="ctr">
              <a:defRPr/>
            </a:pP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Bloorview</a:t>
            </a: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Research Institute)</a:t>
            </a:r>
          </a:p>
          <a:p>
            <a:pPr algn="ctr">
              <a:defRPr/>
            </a:pPr>
            <a:endParaRPr lang="en-US" sz="1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 “What Does Parental Divorce or Marital Separation Mean for Adolescents? A Scoping Review of North American Literature” </a:t>
            </a:r>
            <a:r>
              <a:rPr lang="en-US" i="1"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Journal of Divorce &amp; Remarriage</a:t>
            </a: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52:490-518, 2011. 509.</a:t>
            </a:r>
          </a:p>
        </p:txBody>
      </p:sp>
      <p:sp>
        <p:nvSpPr>
          <p:cNvPr id="7" name="TextBox 6"/>
          <p:cNvSpPr txBox="1"/>
          <p:nvPr/>
        </p:nvSpPr>
        <p:spPr>
          <a:xfrm>
            <a:off x="184532" y="2392885"/>
            <a:ext cx="7543800" cy="3477875"/>
          </a:xfrm>
          <a:prstGeom prst="rect">
            <a:avLst/>
          </a:prstGeom>
          <a:noFill/>
        </p:spPr>
        <p:txBody>
          <a:bodyPr wrap="square" rtlCol="0">
            <a:spAutoFit/>
          </a:bodyPr>
          <a:lstStyle/>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scholastic achievement.”</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“less favorable attitudes toward marriage in girls.”</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“increased disorders.”</a:t>
            </a:r>
          </a:p>
        </p:txBody>
      </p:sp>
      <p:pic>
        <p:nvPicPr>
          <p:cNvPr id="9" name="Picture 2" descr="Journal of Divorce &amp; Remarriage: Vol 61, N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0773"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569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431435"/>
          </a:xfrm>
          <a:prstGeom prst="rect">
            <a:avLst/>
          </a:prstGeom>
          <a:noFill/>
        </p:spPr>
        <p:txBody>
          <a:bodyPr wrap="square" rtlCol="0">
            <a:spAutoFit/>
          </a:bodyPr>
          <a:lstStyle/>
          <a:p>
            <a:pPr algn="ctr">
              <a:defRPr/>
            </a:pPr>
            <a:r>
              <a:rPr lang="en-US" sz="6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a:t>
            </a:r>
          </a:p>
          <a:p>
            <a:pPr algn="ctr">
              <a:defRPr/>
            </a:pP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Bloorview</a:t>
            </a: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Research Institute)</a:t>
            </a:r>
          </a:p>
          <a:p>
            <a:pPr algn="ctr">
              <a:defRPr/>
            </a:pPr>
            <a:endParaRPr lang="en-US" sz="1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 “What Does Parental Divorce or Marital Separation Mean for Adolescents? A Scoping Review of North American Literature” </a:t>
            </a:r>
            <a:r>
              <a:rPr lang="en-US" i="1"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Journal of Divorce &amp; Remarriage</a:t>
            </a: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52:490-518, 2011. 509.</a:t>
            </a:r>
          </a:p>
        </p:txBody>
      </p:sp>
      <p:sp>
        <p:nvSpPr>
          <p:cNvPr id="7" name="TextBox 6"/>
          <p:cNvSpPr txBox="1"/>
          <p:nvPr/>
        </p:nvSpPr>
        <p:spPr>
          <a:xfrm>
            <a:off x="184532" y="2392885"/>
            <a:ext cx="7543800" cy="4154984"/>
          </a:xfrm>
          <a:prstGeom prst="rect">
            <a:avLst/>
          </a:prstGeom>
          <a:noFill/>
        </p:spPr>
        <p:txBody>
          <a:bodyPr wrap="square" rtlCol="0">
            <a:spAutoFit/>
          </a:bodyPr>
          <a:lstStyle/>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coping ability.”</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feelings of well-being.”</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quality of the father-son relationship.”</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mother-daughter relationship.”</a:t>
            </a:r>
          </a:p>
        </p:txBody>
      </p:sp>
      <p:pic>
        <p:nvPicPr>
          <p:cNvPr id="9" name="Picture 2" descr="Journal of Divorce &amp; Remarriage: Vol 61, N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0773"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399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left)">
                                      <p:cBhvr>
                                        <p:cTn id="1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US">
              <a:solidFill>
                <a:prstClr val="white"/>
              </a:solidFill>
            </a:endParaRPr>
          </a:p>
        </p:txBody>
      </p:sp>
      <p:sp>
        <p:nvSpPr>
          <p:cNvPr id="6" name="TextBox 5"/>
          <p:cNvSpPr txBox="1"/>
          <p:nvPr/>
        </p:nvSpPr>
        <p:spPr>
          <a:xfrm>
            <a:off x="76200" y="70009"/>
            <a:ext cx="7772398" cy="2431435"/>
          </a:xfrm>
          <a:prstGeom prst="rect">
            <a:avLst/>
          </a:prstGeom>
          <a:noFill/>
        </p:spPr>
        <p:txBody>
          <a:bodyPr wrap="square" rtlCol="0">
            <a:spAutoFit/>
          </a:bodyPr>
          <a:lstStyle/>
          <a:p>
            <a:pPr algn="ctr">
              <a:defRPr/>
            </a:pPr>
            <a:r>
              <a:rPr lang="en-US" sz="6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a:t>
            </a:r>
          </a:p>
          <a:p>
            <a:pPr algn="ctr">
              <a:defRPr/>
            </a:pP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dirty="0" err="1">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Bloorview</a:t>
            </a:r>
            <a:r>
              <a:rPr lang="en-US" sz="28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Research Institute)</a:t>
            </a:r>
          </a:p>
          <a:p>
            <a:pPr algn="ctr">
              <a:defRPr/>
            </a:pPr>
            <a:endParaRPr lang="en-US" sz="1000"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Laura Hartman (et al.). “What Does Parental Divorce or Marital Separation Mean for Adolescents? A Scoping Review of North American Literature” </a:t>
            </a:r>
            <a:r>
              <a:rPr lang="en-US" i="1"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Journal of Divorce &amp; Remarriage</a:t>
            </a:r>
            <a:r>
              <a:rPr lang="en-US" dirty="0">
                <a:solidFill>
                  <a:srgbClr val="4F81BD">
                    <a:lumMod val="40000"/>
                    <a:lumOff val="60000"/>
                  </a:srgbClr>
                </a:solidFill>
                <a:effectLst>
                  <a:outerShdw blurRad="38100" dist="38100" dir="2700000" algn="tl">
                    <a:srgbClr val="000000">
                      <a:alpha val="43137"/>
                    </a:srgbClr>
                  </a:outerShdw>
                </a:effectLst>
                <a:latin typeface="Times New Roman" pitchFamily="18" charset="0"/>
                <a:cs typeface="Times New Roman" pitchFamily="18" charset="0"/>
              </a:rPr>
              <a:t>, 52:490-518, 2011. 509.</a:t>
            </a:r>
          </a:p>
        </p:txBody>
      </p:sp>
      <p:sp>
        <p:nvSpPr>
          <p:cNvPr id="7" name="TextBox 6"/>
          <p:cNvSpPr txBox="1"/>
          <p:nvPr/>
        </p:nvSpPr>
        <p:spPr>
          <a:xfrm>
            <a:off x="184532" y="2392885"/>
            <a:ext cx="7543800" cy="3600986"/>
          </a:xfrm>
          <a:prstGeom prst="rect">
            <a:avLst/>
          </a:prstGeom>
          <a:noFill/>
        </p:spPr>
        <p:txBody>
          <a:bodyPr wrap="square" rtlCol="0">
            <a:spAutoFit/>
          </a:bodyPr>
          <a:lstStyle/>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“increased adolescent anxiety.”</a:t>
            </a:r>
          </a:p>
          <a:p>
            <a:pPr algn="ctr">
              <a:defRPr/>
            </a:pPr>
            <a:r>
              <a:rPr lang="en-US" sz="4400"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“decreased academic achievement.”</a:t>
            </a:r>
          </a:p>
          <a:p>
            <a:pPr algn="ctr">
              <a:defRPr/>
            </a:pPr>
            <a:r>
              <a:rPr lang="en-US" sz="4800" b="1" spc="-15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“showed no general benefits for the adolescents.”</a:t>
            </a:r>
          </a:p>
        </p:txBody>
      </p:sp>
      <p:pic>
        <p:nvPicPr>
          <p:cNvPr id="9" name="Picture 2" descr="Journal of Divorce &amp; Remarriage: Vol 61, No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0773"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951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16109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90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lstStyle/>
          <a:p>
            <a:pPr marL="0" indent="0">
              <a:buNone/>
            </a:pPr>
            <a:r>
              <a:rPr lang="en-US" dirty="0"/>
              <a:t>Why are we doing this now?</a:t>
            </a:r>
          </a:p>
          <a:p>
            <a:pPr lvl="1"/>
            <a:r>
              <a:rPr lang="en-US" dirty="0"/>
              <a:t>Who we talked to and why</a:t>
            </a:r>
          </a:p>
          <a:p>
            <a:pPr lvl="2"/>
            <a:r>
              <a:rPr lang="en-US" dirty="0"/>
              <a:t>Networking with other churches</a:t>
            </a:r>
          </a:p>
          <a:p>
            <a:pPr lvl="3"/>
            <a:r>
              <a:rPr lang="en-US" dirty="0"/>
              <a:t>Every church is struggling with this</a:t>
            </a:r>
          </a:p>
          <a:p>
            <a:pPr lvl="3"/>
            <a:r>
              <a:rPr lang="en-US" dirty="0"/>
              <a:t>Finding out after the fact</a:t>
            </a:r>
          </a:p>
          <a:p>
            <a:pPr lvl="3"/>
            <a:r>
              <a:rPr lang="en-US" dirty="0"/>
              <a:t>“covenant marriage”</a:t>
            </a:r>
          </a:p>
          <a:p>
            <a:pPr lvl="3"/>
            <a:endParaRPr lang="en-US" dirty="0"/>
          </a:p>
        </p:txBody>
      </p:sp>
    </p:spTree>
    <p:extLst>
      <p:ext uri="{BB962C8B-B14F-4D97-AF65-F5344CB8AC3E}">
        <p14:creationId xmlns:p14="http://schemas.microsoft.com/office/powerpoint/2010/main" val="26086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09294"/>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818856"/>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267593"/>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627509"/>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15960"/>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058800"/>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75089"/>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5261"/>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312461"/>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lstStyle/>
          <a:p>
            <a:pPr marL="0" indent="0">
              <a:buNone/>
            </a:pPr>
            <a:r>
              <a:rPr lang="en-US" dirty="0"/>
              <a:t>Why are we doing this now?</a:t>
            </a:r>
          </a:p>
          <a:p>
            <a:pPr lvl="1"/>
            <a:r>
              <a:rPr lang="en-US" dirty="0"/>
              <a:t>Who we talked to and why</a:t>
            </a:r>
          </a:p>
          <a:p>
            <a:pPr lvl="2"/>
            <a:r>
              <a:rPr lang="en-US" dirty="0"/>
              <a:t>Craig </a:t>
            </a:r>
            <a:r>
              <a:rPr lang="en-US" dirty="0" err="1"/>
              <a:t>Treneff</a:t>
            </a:r>
            <a:r>
              <a:rPr lang="en-US" dirty="0"/>
              <a:t> the mayor of Westerville</a:t>
            </a:r>
          </a:p>
          <a:p>
            <a:pPr lvl="2"/>
            <a:r>
              <a:rPr lang="en-US" dirty="0"/>
              <a:t>Bev </a:t>
            </a:r>
            <a:r>
              <a:rPr lang="en-US" dirty="0" err="1"/>
              <a:t>Delashmutt</a:t>
            </a:r>
            <a:endParaRPr lang="en-US" dirty="0"/>
          </a:p>
          <a:p>
            <a:pPr lvl="2"/>
            <a:r>
              <a:rPr lang="en-US" dirty="0"/>
              <a:t>Our counseling department</a:t>
            </a:r>
          </a:p>
          <a:p>
            <a:pPr lvl="2"/>
            <a:r>
              <a:rPr lang="en-US" dirty="0"/>
              <a:t>More lawyers</a:t>
            </a:r>
          </a:p>
        </p:txBody>
      </p:sp>
    </p:spTree>
    <p:extLst>
      <p:ext uri="{BB962C8B-B14F-4D97-AF65-F5344CB8AC3E}">
        <p14:creationId xmlns:p14="http://schemas.microsoft.com/office/powerpoint/2010/main" val="24482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160022"/>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554573"/>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7E433B-9442-43B0-95B6-97EB387E1F15}"/>
              </a:ext>
            </a:extLst>
          </p:cNvPr>
          <p:cNvSpPr/>
          <p:nvPr/>
        </p:nvSpPr>
        <p:spPr>
          <a:xfrm>
            <a:off x="138830" y="387489"/>
            <a:ext cx="6185770" cy="5016758"/>
          </a:xfrm>
          <a:prstGeom prst="rect">
            <a:avLst/>
          </a:prstGeom>
        </p:spPr>
        <p:txBody>
          <a:bodyPr wrap="square">
            <a:spAutoFit/>
          </a:bodyPr>
          <a:lstStyle/>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Caucasian, middle-class children with well-educated parents.</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parents had been married for an avg of 11 yrs.</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Children had “never been referred to counseling for emotional problems” (p.355).</a:t>
            </a:r>
          </a:p>
        </p:txBody>
      </p:sp>
    </p:spTree>
    <p:extLst>
      <p:ext uri="{BB962C8B-B14F-4D97-AF65-F5344CB8AC3E}">
        <p14:creationId xmlns:p14="http://schemas.microsoft.com/office/powerpoint/2010/main" val="36831205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8830" y="387489"/>
            <a:ext cx="8624170" cy="5632311"/>
          </a:xfrm>
          <a:prstGeom prst="rect">
            <a:avLst/>
          </a:prstGeom>
        </p:spPr>
        <p:txBody>
          <a:bodyPr wrap="square">
            <a:spAutoFit/>
          </a:bodyPr>
          <a:lstStyle/>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Unhappy childhoods (p.361)</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Higher promiscuity (p.361)</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3x less support for college (p.362)</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 less higher ed. than </a:t>
            </a:r>
            <a:r>
              <a:rPr lang="en-US" sz="4000" b="1" i="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peers</a:t>
            </a: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(p.362)</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 less higher ed. than </a:t>
            </a:r>
            <a:r>
              <a:rPr lang="en-US" sz="4000" b="1" i="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parents</a:t>
            </a: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(p.362)</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would talk to their fathers about personal problems (p.364)</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Most feared marriage &amp; parenting (p.364)</a:t>
            </a:r>
          </a:p>
          <a:p>
            <a:pPr>
              <a:defRPr/>
            </a:pPr>
            <a:r>
              <a:rPr lang="en-US" sz="40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4x more likely to divorce (p.365)</a:t>
            </a:r>
          </a:p>
        </p:txBody>
      </p:sp>
    </p:spTree>
    <p:extLst>
      <p:ext uri="{BB962C8B-B14F-4D97-AF65-F5344CB8AC3E}">
        <p14:creationId xmlns:p14="http://schemas.microsoft.com/office/powerpoint/2010/main" val="8566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left)">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60EF4E8-6E71-4AA4-A05F-C76C25A5A9F5}"/>
              </a:ext>
            </a:extLst>
          </p:cNvPr>
          <p:cNvSpPr/>
          <p:nvPr/>
        </p:nvSpPr>
        <p:spPr>
          <a:xfrm>
            <a:off x="138830" y="1117461"/>
            <a:ext cx="8471770" cy="4401205"/>
          </a:xfrm>
          <a:prstGeom prst="rect">
            <a:avLst/>
          </a:prstGeom>
        </p:spPr>
        <p:txBody>
          <a:bodyPr wrap="square">
            <a:spAutoFit/>
          </a:bodyPr>
          <a:lstStyle/>
          <a:p>
            <a:pPr>
              <a:defRPr/>
            </a:pPr>
            <a:r>
              <a:rPr lang="en-US" sz="6000" b="1" kern="0" spc="-150" dirty="0">
                <a:solidFill>
                  <a:srgbClr val="FFFF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a:t>
            </a:r>
          </a:p>
          <a:p>
            <a:pPr marL="231775">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25-year study points to divorce not as an acute stress from which the child recovers</a:t>
            </a:r>
          </a:p>
          <a:p>
            <a:pPr marL="231775">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as a </a:t>
            </a:r>
            <a:r>
              <a:rPr lang="en-US" sz="4400" b="1" i="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life-transforming experience</a:t>
            </a: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the child.” (p.367)</a:t>
            </a:r>
          </a:p>
        </p:txBody>
      </p:sp>
    </p:spTree>
    <p:extLst>
      <p:ext uri="{BB962C8B-B14F-4D97-AF65-F5344CB8AC3E}">
        <p14:creationId xmlns:p14="http://schemas.microsoft.com/office/powerpoint/2010/main" val="185544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631C7F6-C52F-4D20-B097-C2C3BC756807}"/>
              </a:ext>
            </a:extLst>
          </p:cNvPr>
          <p:cNvSpPr/>
          <p:nvPr/>
        </p:nvSpPr>
        <p:spPr>
          <a:xfrm>
            <a:off x="72390" y="847665"/>
            <a:ext cx="8831580" cy="5816977"/>
          </a:xfrm>
          <a:prstGeom prst="rect">
            <a:avLst/>
          </a:prstGeom>
        </p:spPr>
        <p:txBody>
          <a:bodyPr wrap="square">
            <a:spAutoFit/>
          </a:bodyPr>
          <a:lstStyle/>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painful to talk about…</a:t>
            </a:r>
          </a:p>
          <a:p>
            <a:pPr marL="576263">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even more painful to ignore.</a:t>
            </a:r>
            <a:endPar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Join in helping others to experience a healthy marriage, and avoid the pain of divorce!</a:t>
            </a:r>
          </a:p>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you’ve experienced divorce, there is a solid reason for hope!</a:t>
            </a:r>
          </a:p>
          <a:p>
            <a:pPr marL="1377950">
              <a:defRPr/>
            </a:pPr>
            <a:r>
              <a:rPr lang="en-US" sz="3200" b="1" kern="0" spc="-15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stats don’t take into account the power of God to change lives (e.g. Timothy).</a:t>
            </a:r>
            <a:endParaRPr lang="en-US" sz="32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1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631C7F6-C52F-4D20-B097-C2C3BC756807}"/>
              </a:ext>
            </a:extLst>
          </p:cNvPr>
          <p:cNvSpPr/>
          <p:nvPr/>
        </p:nvSpPr>
        <p:spPr>
          <a:xfrm>
            <a:off x="72390" y="847665"/>
            <a:ext cx="8831580" cy="5816977"/>
          </a:xfrm>
          <a:prstGeom prst="rect">
            <a:avLst/>
          </a:prstGeom>
        </p:spPr>
        <p:txBody>
          <a:bodyPr wrap="square">
            <a:spAutoFit/>
          </a:bodyPr>
          <a:lstStyle/>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painful to talk about…</a:t>
            </a:r>
          </a:p>
          <a:p>
            <a:pPr marL="576263">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even more painful to ignore.</a:t>
            </a:r>
            <a:endParaRPr lang="en-US" sz="3200" b="1" kern="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Join in helping others to experience a healthy marriage, and avoid the pain of divorce!</a:t>
            </a:r>
          </a:p>
          <a:p>
            <a:pPr marL="571500" indent="-571500">
              <a:buFont typeface="Wingdings" panose="05000000000000000000" pitchFamily="2" charset="2"/>
              <a:buChar char="ü"/>
              <a:defRPr/>
            </a:pPr>
            <a:r>
              <a:rPr lang="en-US" sz="44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you’ve experienced divorce, there is a solid reason for hope!</a:t>
            </a:r>
          </a:p>
          <a:p>
            <a:pPr marL="1377950">
              <a:defRPr/>
            </a:pPr>
            <a:r>
              <a:rPr lang="en-US" sz="3200" b="1" kern="0" spc="-150" dirty="0">
                <a:solidFill>
                  <a:srgbClr val="D8F2F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stats don’t take into account the power of God to change lives (e.g. Timothy).</a:t>
            </a:r>
            <a:endParaRPr lang="en-US" sz="3200" b="1" kern="0"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1">
            <a:extLst>
              <a:ext uri="{FF2B5EF4-FFF2-40B4-BE49-F238E27FC236}">
                <a16:creationId xmlns:a16="http://schemas.microsoft.com/office/drawing/2014/main" xmlns="" id="{6529077F-C561-4399-8E79-DF13582B01C0}"/>
              </a:ext>
            </a:extLst>
          </p:cNvPr>
          <p:cNvSpPr/>
          <p:nvPr/>
        </p:nvSpPr>
        <p:spPr>
          <a:xfrm>
            <a:off x="3505200" y="1358031"/>
            <a:ext cx="7620000" cy="2717104"/>
          </a:xfrm>
          <a:prstGeom prst="roundRect">
            <a:avLst/>
          </a:prstGeom>
          <a:gradFill flip="none" rotWithShape="1">
            <a:gsLst>
              <a:gs pos="0">
                <a:srgbClr val="3E6055">
                  <a:shade val="30000"/>
                  <a:satMod val="115000"/>
                </a:srgbClr>
              </a:gs>
              <a:gs pos="50000">
                <a:srgbClr val="3E6055">
                  <a:shade val="67500"/>
                  <a:satMod val="115000"/>
                </a:srgbClr>
              </a:gs>
              <a:gs pos="100000">
                <a:srgbClr val="3E6055">
                  <a:shade val="100000"/>
                  <a:satMod val="115000"/>
                </a:srgb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spc="-15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Consider this example of a marriage that was on the verge of divorce…</a:t>
            </a:r>
          </a:p>
        </p:txBody>
      </p:sp>
    </p:spTree>
    <p:extLst>
      <p:ext uri="{BB962C8B-B14F-4D97-AF65-F5344CB8AC3E}">
        <p14:creationId xmlns:p14="http://schemas.microsoft.com/office/powerpoint/2010/main" val="152568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left)">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778EA-2CE4-4764-B5A6-93D9C3E55EA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EDCB52C5-E080-42B1-98D9-B42D7B8B4DD7}"/>
              </a:ext>
            </a:extLst>
          </p:cNvPr>
          <p:cNvSpPr>
            <a:spLocks noGrp="1"/>
          </p:cNvSpPr>
          <p:nvPr>
            <p:ph idx="1"/>
          </p:nvPr>
        </p:nvSpPr>
        <p:spPr/>
        <p:txBody>
          <a:bodyPr>
            <a:normAutofit lnSpcReduction="10000"/>
          </a:bodyPr>
          <a:lstStyle/>
          <a:p>
            <a:pPr marL="0" indent="0">
              <a:buNone/>
            </a:pPr>
            <a:r>
              <a:rPr lang="en-US" dirty="0"/>
              <a:t>Why are we doing this now?</a:t>
            </a:r>
          </a:p>
          <a:p>
            <a:pPr lvl="1"/>
            <a:r>
              <a:rPr lang="en-US" dirty="0"/>
              <a:t>Why we waited 2 years</a:t>
            </a:r>
          </a:p>
          <a:p>
            <a:pPr lvl="2"/>
            <a:r>
              <a:rPr lang="en-US" dirty="0"/>
              <a:t>COVID</a:t>
            </a:r>
          </a:p>
          <a:p>
            <a:pPr lvl="2"/>
            <a:r>
              <a:rPr lang="en-US" dirty="0"/>
              <a:t>Racial justice</a:t>
            </a:r>
          </a:p>
          <a:p>
            <a:pPr lvl="2"/>
            <a:r>
              <a:rPr lang="en-US" dirty="0"/>
              <a:t>Election</a:t>
            </a:r>
          </a:p>
          <a:p>
            <a:pPr lvl="2"/>
            <a:r>
              <a:rPr lang="en-US" dirty="0"/>
              <a:t>Vaccine</a:t>
            </a:r>
          </a:p>
          <a:p>
            <a:pPr lvl="2"/>
            <a:r>
              <a:rPr lang="en-US" dirty="0"/>
              <a:t>MORE COVID</a:t>
            </a:r>
          </a:p>
        </p:txBody>
      </p:sp>
    </p:spTree>
    <p:extLst>
      <p:ext uri="{BB962C8B-B14F-4D97-AF65-F5344CB8AC3E}">
        <p14:creationId xmlns:p14="http://schemas.microsoft.com/office/powerpoint/2010/main" val="99237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well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elldark16x9.potx" id="{77470787-3BA3-4BA9-93AB-3419747B99F4}" vid="{A57E8D5C-484E-4496-B0FE-81ED5C5444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Dwelldark16x9</Template>
  <TotalTime>0</TotalTime>
  <Words>2688</Words>
  <Application>Microsoft Office PowerPoint</Application>
  <PresentationFormat>Widescreen</PresentationFormat>
  <Paragraphs>338</Paragraphs>
  <Slides>86</Slides>
  <Notes>85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86</vt:i4>
      </vt:variant>
    </vt:vector>
  </HeadingPairs>
  <TitlesOfParts>
    <vt:vector size="96" baseType="lpstr">
      <vt:lpstr>Arial</vt:lpstr>
      <vt:lpstr>Calibri</vt:lpstr>
      <vt:lpstr>Calibri Light</vt:lpstr>
      <vt:lpstr>Garamond</vt:lpstr>
      <vt:lpstr>Lao UI</vt:lpstr>
      <vt:lpstr>Times New Roman</vt:lpstr>
      <vt:lpstr>Wingdings</vt:lpstr>
      <vt:lpstr>DwellDark</vt:lpstr>
      <vt:lpstr>Office Theme</vt:lpstr>
      <vt:lpstr>1_Office Theme</vt:lpstr>
      <vt:lpstr>PowerPoint Presentation</vt:lpstr>
      <vt:lpstr>Divorce: Biblical truth over cultural compromise </vt:lpstr>
      <vt:lpstr>Introduction</vt:lpstr>
      <vt:lpstr>Introduction</vt:lpstr>
      <vt:lpstr>Introduction</vt:lpstr>
      <vt:lpstr>Introduction</vt:lpstr>
      <vt:lpstr>Introduction</vt:lpstr>
      <vt:lpstr>Introduction</vt:lpstr>
      <vt:lpstr>Introduction</vt:lpstr>
      <vt:lpstr>Sensitivities</vt:lpstr>
      <vt:lpstr>Sensitivities</vt:lpstr>
      <vt:lpstr>Malachi 2:14-16</vt:lpstr>
      <vt:lpstr>Malachi 2:14-16</vt:lpstr>
      <vt:lpstr> Wiersbe, W. W. (1996).  (pp. 150151). Wheaton, IL: Victor Books.</vt:lpstr>
      <vt:lpstr> Wiersbe, W. W. (1996).  (pp. 150151). Wheaton, IL: Victor Books.</vt:lpstr>
      <vt:lpstr>Full disclosure</vt:lpstr>
      <vt:lpstr>Full disclosure</vt:lpstr>
      <vt:lpstr>The problems are many</vt:lpstr>
      <vt:lpstr>11 Reasons Divorce Is Better Than Staying In A Bad Marriage (Huffington Post)</vt:lpstr>
      <vt:lpstr>The Problems are many</vt:lpstr>
      <vt:lpstr>Dell Curry and Sonya Curry</vt:lpstr>
      <vt:lpstr>Dell Curry and Sonya Curry</vt:lpstr>
      <vt:lpstr>Dell Curry’s experience</vt:lpstr>
      <vt:lpstr>Dell Curry’s experience</vt:lpstr>
      <vt:lpstr>Dell Curry’s experience</vt:lpstr>
      <vt:lpstr>Dell Curry’s experience</vt:lpstr>
      <vt:lpstr>Dell Curry’s experience</vt:lpstr>
      <vt:lpstr>Dell Curry’s experience</vt:lpstr>
      <vt:lpstr>Dell Curry’s experience</vt:lpstr>
      <vt:lpstr>Dell Curry’s experience</vt:lpstr>
      <vt:lpstr>We need to provide excellent marriage support</vt:lpstr>
      <vt:lpstr>We need to provide excellent marriage support</vt:lpstr>
      <vt:lpstr>In extreme cases</vt:lpstr>
      <vt:lpstr>Legal Separation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2021-10-05T14:30:55Z</dcterms:created>
  <dcterms:modified xsi:type="dcterms:W3CDTF">2021-10-05T15:17:18Z</dcterms:modified>
</cp:coreProperties>
</file>