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6"/>
  </p:notesMasterIdLst>
  <p:sldIdLst>
    <p:sldId id="304" r:id="rId2"/>
    <p:sldId id="351" r:id="rId3"/>
    <p:sldId id="410" r:id="rId4"/>
    <p:sldId id="415" r:id="rId5"/>
    <p:sldId id="317" r:id="rId6"/>
    <p:sldId id="411" r:id="rId7"/>
    <p:sldId id="416" r:id="rId8"/>
    <p:sldId id="395" r:id="rId9"/>
    <p:sldId id="396" r:id="rId10"/>
    <p:sldId id="417" r:id="rId11"/>
    <p:sldId id="397" r:id="rId12"/>
    <p:sldId id="398" r:id="rId13"/>
    <p:sldId id="418" r:id="rId14"/>
    <p:sldId id="399" r:id="rId15"/>
    <p:sldId id="400" r:id="rId16"/>
    <p:sldId id="420" r:id="rId17"/>
    <p:sldId id="419" r:id="rId18"/>
    <p:sldId id="401" r:id="rId19"/>
    <p:sldId id="402" r:id="rId20"/>
    <p:sldId id="421" r:id="rId21"/>
    <p:sldId id="441" r:id="rId22"/>
    <p:sldId id="403" r:id="rId23"/>
    <p:sldId id="405" r:id="rId24"/>
    <p:sldId id="422" r:id="rId25"/>
    <p:sldId id="427" r:id="rId26"/>
    <p:sldId id="428" r:id="rId27"/>
    <p:sldId id="429" r:id="rId28"/>
    <p:sldId id="406" r:id="rId29"/>
    <p:sldId id="423" r:id="rId30"/>
    <p:sldId id="430" r:id="rId31"/>
    <p:sldId id="407" r:id="rId32"/>
    <p:sldId id="424" r:id="rId33"/>
    <p:sldId id="431" r:id="rId34"/>
    <p:sldId id="432" r:id="rId35"/>
    <p:sldId id="408" r:id="rId36"/>
    <p:sldId id="425" r:id="rId37"/>
    <p:sldId id="433" r:id="rId38"/>
    <p:sldId id="434" r:id="rId39"/>
    <p:sldId id="436" r:id="rId40"/>
    <p:sldId id="409" r:id="rId41"/>
    <p:sldId id="437" r:id="rId42"/>
    <p:sldId id="442" r:id="rId43"/>
    <p:sldId id="439" r:id="rId44"/>
    <p:sldId id="440" r:id="rId45"/>
  </p:sldIdLst>
  <p:sldSz cx="9144000" cy="5143500" type="screen16x9"/>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E6F3"/>
    <a:srgbClr val="83D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25" autoAdjust="0"/>
    <p:restoredTop sz="94660"/>
  </p:normalViewPr>
  <p:slideViewPr>
    <p:cSldViewPr>
      <p:cViewPr varScale="1">
        <p:scale>
          <a:sx n="149" d="100"/>
          <a:sy n="149" d="100"/>
        </p:scale>
        <p:origin x="144" y="19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21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84722-4C6B-4B25-90F5-A6B01D03BDC4}" type="datetimeFigureOut">
              <a:rPr lang="en-US" smtClean="0"/>
              <a:pPr/>
              <a:t>10/27/2020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3B2BC-1D12-4177-ABA5-7E0989DA8EE4}" type="slidenum">
              <a:rPr lang="en-US" smtClean="0"/>
              <a:pPr/>
              <a:t>‹#›</a:t>
            </a:fld>
            <a:endParaRPr lang="en-US"/>
          </a:p>
        </p:txBody>
      </p:sp>
    </p:spTree>
    <p:extLst>
      <p:ext uri="{BB962C8B-B14F-4D97-AF65-F5344CB8AC3E}">
        <p14:creationId xmlns:p14="http://schemas.microsoft.com/office/powerpoint/2010/main" val="100668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E3B2BC-1D12-4177-ABA5-7E0989DA8EE4}" type="slidenum">
              <a:rPr lang="en-US" smtClean="0"/>
              <a:pPr/>
              <a:t>1</a:t>
            </a:fld>
            <a:endParaRPr lang="en-US"/>
          </a:p>
        </p:txBody>
      </p:sp>
    </p:spTree>
    <p:extLst>
      <p:ext uri="{BB962C8B-B14F-4D97-AF65-F5344CB8AC3E}">
        <p14:creationId xmlns:p14="http://schemas.microsoft.com/office/powerpoint/2010/main" val="263004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0" y="1276350"/>
            <a:ext cx="9144000" cy="3657600"/>
          </a:xfrm>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20955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5126" name="Rectangle 6"/>
          <p:cNvSpPr>
            <a:spLocks noGrp="1" noChangeArrowheads="1"/>
          </p:cNvSpPr>
          <p:nvPr>
            <p:ph type="body" idx="1"/>
          </p:nvPr>
        </p:nvSpPr>
        <p:spPr bwMode="auto">
          <a:xfrm>
            <a:off x="0" y="127635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3" r:id="rId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11700" dirty="0" smtClean="0"/>
              <a:t>Mark 12</a:t>
            </a:r>
            <a:endParaRPr lang="en-US" sz="11700" dirty="0"/>
          </a:p>
        </p:txBody>
      </p:sp>
      <p:sp>
        <p:nvSpPr>
          <p:cNvPr id="108547" name="Rectangle 3"/>
          <p:cNvSpPr>
            <a:spLocks noGrp="1" noChangeArrowheads="1"/>
          </p:cNvSpPr>
          <p:nvPr>
            <p:ph type="body" idx="1"/>
          </p:nvPr>
        </p:nvSpPr>
        <p:spPr>
          <a:xfrm>
            <a:off x="304800" y="2000250"/>
            <a:ext cx="7391400" cy="1485900"/>
          </a:xfrm>
        </p:spPr>
        <p:txBody>
          <a:bodyPr/>
          <a:lstStyle/>
          <a:p>
            <a:pPr>
              <a:lnSpc>
                <a:spcPct val="75000"/>
              </a:lnSpc>
            </a:pPr>
            <a:r>
              <a:rPr lang="en-US" sz="6600" dirty="0" smtClean="0"/>
              <a:t>What’s Wrong</a:t>
            </a:r>
            <a:br>
              <a:rPr lang="en-US" sz="6600" dirty="0" smtClean="0"/>
            </a:br>
            <a:r>
              <a:rPr lang="en-US" sz="6600" dirty="0" smtClean="0"/>
              <a:t>     with Religion?</a:t>
            </a:r>
            <a:endParaRPr lang="en-US" sz="66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lnSpc>
                <a:spcPct val="65000"/>
              </a:lnSpc>
              <a:buNone/>
            </a:pPr>
            <a:r>
              <a:rPr lang="en-US" sz="4800" dirty="0" smtClean="0"/>
              <a:t>39 and have the most important seats in the synagogues and the places of honor at banquets. </a:t>
            </a:r>
          </a:p>
          <a:p>
            <a:pPr>
              <a:lnSpc>
                <a:spcPct val="65000"/>
              </a:lnSpc>
              <a:buNone/>
            </a:pPr>
            <a:r>
              <a:rPr lang="en-US" sz="4800" dirty="0" smtClean="0"/>
              <a:t>40 They devour widows’ houses and for a show make lengthy prayers. These men will be punished most severely.”</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457200" y="2038350"/>
            <a:ext cx="7620000" cy="1752600"/>
          </a:xfrm>
        </p:spPr>
        <p:txBody>
          <a:bodyPr/>
          <a:lstStyle/>
          <a:p>
            <a:pPr>
              <a:lnSpc>
                <a:spcPct val="65000"/>
              </a:lnSpc>
              <a:buNone/>
            </a:pPr>
            <a:r>
              <a:rPr lang="en-US" sz="4800" dirty="0" smtClean="0"/>
              <a:t>Mark’s version is abridged. Matthew has more…</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4 “They tie up heavy loads, and lay them on men’s shoulders; but they themselves are unwilling to move them with so much as a finger.”</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4 “They tie up heavy loads, and lay them on men’s shoulders; but they themselves are unwilling to move them with so much as a finger.”</a:t>
            </a:r>
          </a:p>
          <a:p>
            <a:pPr>
              <a:lnSpc>
                <a:spcPct val="65000"/>
              </a:lnSpc>
            </a:pPr>
            <a:r>
              <a:rPr lang="en-US" sz="4800" dirty="0" smtClean="0"/>
              <a:t>False religion is bossy, demanding, and judging in the negative sense</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4 “They tie up heavy loads, and lay them on men’s shoulders; but they themselves are unwilling to move them with so much as a finger.”</a:t>
            </a:r>
          </a:p>
          <a:p>
            <a:pPr>
              <a:lnSpc>
                <a:spcPct val="65000"/>
              </a:lnSpc>
            </a:pPr>
            <a:r>
              <a:rPr lang="en-US" sz="4800" dirty="0" smtClean="0"/>
              <a:t>Legalism thrives on engendering an abiding sense of guilt</a:t>
            </a:r>
            <a:endParaRPr lang="en-US" sz="4000" dirty="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5 “But they do all their deeds to be noticed by men; for they broaden their phylacteries, and lengthen the tassels of their garments.</a:t>
            </a:r>
          </a:p>
          <a:p>
            <a:pPr>
              <a:lnSpc>
                <a:spcPct val="65000"/>
              </a:lnSpc>
              <a:buNone/>
            </a:pPr>
            <a:endParaRPr lang="en-US" sz="4800"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5 “But they do all their deeds to be noticed by men; for they broaden their phylacteries, and lengthen the tassels of their garments.</a:t>
            </a:r>
          </a:p>
          <a:p>
            <a:pPr>
              <a:lnSpc>
                <a:spcPct val="65000"/>
              </a:lnSpc>
              <a:buNone/>
            </a:pPr>
            <a:endParaRPr lang="en-US" sz="4800" dirty="0" smtClean="0"/>
          </a:p>
        </p:txBody>
      </p:sp>
      <p:pic>
        <p:nvPicPr>
          <p:cNvPr id="4" name="Picture 4" descr="phylacteries"/>
          <p:cNvPicPr>
            <a:picLocks noChangeAspect="1" noChangeArrowheads="1"/>
          </p:cNvPicPr>
          <p:nvPr/>
        </p:nvPicPr>
        <p:blipFill>
          <a:blip r:embed="rId2" cstate="print"/>
          <a:srcRect/>
          <a:stretch>
            <a:fillRect/>
          </a:stretch>
        </p:blipFill>
        <p:spPr bwMode="auto">
          <a:xfrm>
            <a:off x="4038600" y="438150"/>
            <a:ext cx="4876800" cy="4458159"/>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5 “But they do all their deeds to be noticed by men; for they broaden their phylacteries, and lengthen the tassels of their garments.</a:t>
            </a:r>
          </a:p>
          <a:p>
            <a:pPr>
              <a:lnSpc>
                <a:spcPct val="65000"/>
              </a:lnSpc>
              <a:buNone/>
            </a:pPr>
            <a:endParaRPr lang="en-US" sz="4800" dirty="0"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6 And they love the place of honor at banquets, and the chief seats in the synagogues, and respectful greetings in the market places, and being called by men, Rabbi.</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13 But woe to you, scribes and Pharisees, hypocrites, because you shut off the kingdom of heaven from men; for you do not enter in yourselves, nor do you allow those who are entering to go in.</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609600" y="1733550"/>
            <a:ext cx="8382000" cy="1752600"/>
          </a:xfrm>
        </p:spPr>
        <p:txBody>
          <a:bodyPr/>
          <a:lstStyle/>
          <a:p>
            <a:pPr>
              <a:buNone/>
            </a:pPr>
            <a:r>
              <a:rPr lang="en-US" sz="6000" dirty="0" smtClean="0"/>
              <a:t>Jesus’ final confrontation with the religious leaders is the most furious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13 But woe to you, scribes and Pharisees, hypocrites, because </a:t>
            </a:r>
            <a:r>
              <a:rPr lang="en-US" sz="4800" u="sng" dirty="0" smtClean="0"/>
              <a:t>you shut off the kingdom of heaven from people</a:t>
            </a:r>
            <a:r>
              <a:rPr lang="en-US" sz="4800" dirty="0" smtClean="0"/>
              <a:t>; for you do not enter in yourselves, nor do you allow those who are entering to go in.</a:t>
            </a:r>
          </a:p>
        </p:txBody>
      </p:sp>
      <p:sp>
        <p:nvSpPr>
          <p:cNvPr id="4" name="Rectangle 3"/>
          <p:cNvSpPr>
            <a:spLocks noChangeArrowheads="1"/>
          </p:cNvSpPr>
          <p:nvPr/>
        </p:nvSpPr>
        <p:spPr bwMode="auto">
          <a:xfrm>
            <a:off x="1981200" y="3105150"/>
            <a:ext cx="7010400" cy="1752600"/>
          </a:xfrm>
          <a:prstGeom prst="rect">
            <a:avLst/>
          </a:prstGeom>
          <a:gradFill rotWithShape="1">
            <a:gsLst>
              <a:gs pos="0">
                <a:srgbClr val="000000"/>
              </a:gs>
              <a:gs pos="50000">
                <a:srgbClr val="0307CD"/>
              </a:gs>
              <a:gs pos="100000">
                <a:srgbClr val="000000"/>
              </a:gs>
            </a:gsLst>
            <a:lin ang="5400000" scaled="1"/>
          </a:gradFill>
          <a:ln w="19050">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72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A big reason why this angered Jesus</a:t>
            </a:r>
            <a:endParaRPr kumimoji="0" lang="en-US" sz="72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13 But woe to you, scribes and Pharisees, hypocrites, because </a:t>
            </a:r>
            <a:r>
              <a:rPr lang="en-US" sz="4800" u="sng" dirty="0" smtClean="0"/>
              <a:t>you shut off the kingdom of heaven from people</a:t>
            </a:r>
            <a:r>
              <a:rPr lang="en-US" sz="4800" dirty="0" smtClean="0"/>
              <a:t>; for you do not enter in yourselves, nor do you allow those who are entering to go in.</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sz="4800" dirty="0" smtClean="0"/>
              <a:t>15 Woe to you, scribes and Pharisees, hypocrites, because you travel about on sea and land to make one proselyte; and when he becomes one, you make him twice as much a son of hell as yourselves.</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65000"/>
              </a:lnSpc>
              <a:buNone/>
            </a:pPr>
            <a:r>
              <a:rPr lang="en-US" sz="4800" dirty="0" smtClean="0"/>
              <a:t>16 Woe to you, blind guides, who say, ‘Whoever swears by the temple, that is nothing; but whoever swears by the gold of the temple, he is obligated.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65000"/>
              </a:lnSpc>
              <a:buNone/>
            </a:pPr>
            <a:r>
              <a:rPr lang="en-US" sz="4800" dirty="0" smtClean="0"/>
              <a:t>16 Woe to you, blind guides, who say, ‘Whoever swears by the temple, that is nothing; but whoever swears by the gold of the temple, he is obligated.’</a:t>
            </a:r>
          </a:p>
          <a:p>
            <a:pPr>
              <a:lnSpc>
                <a:spcPct val="65000"/>
              </a:lnSpc>
              <a:buNone/>
            </a:pPr>
            <a:r>
              <a:rPr lang="en-US" sz="4800" dirty="0" smtClean="0"/>
              <a:t>17 You fools and blind men; which is more important, the gold, or the temple that sanctified the gold?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65000"/>
              </a:lnSpc>
              <a:buNone/>
            </a:pPr>
            <a:r>
              <a:rPr lang="en-US" sz="4800" dirty="0" smtClean="0"/>
              <a:t>18 “And, ‘Whoever swears by the altar, that is nothing, but whoever swears by the offering on it, he is obligated.’</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65000"/>
              </a:lnSpc>
              <a:buNone/>
            </a:pPr>
            <a:r>
              <a:rPr lang="en-US" sz="4800" dirty="0" smtClean="0"/>
              <a:t>18 “And, ‘Whoever swears by the altar, that is nothing, but whoever swears by the offering on it, he is obligated.’</a:t>
            </a:r>
          </a:p>
          <a:p>
            <a:pPr>
              <a:lnSpc>
                <a:spcPct val="65000"/>
              </a:lnSpc>
              <a:buNone/>
            </a:pPr>
            <a:r>
              <a:rPr lang="en-US" sz="4800" dirty="0" smtClean="0"/>
              <a:t>19 “You blind men, which is more important, the offering, or the altar that sanctifies the offering?</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65000"/>
              </a:lnSpc>
              <a:buNone/>
            </a:pPr>
            <a:r>
              <a:rPr lang="en-US" sz="4800" dirty="0" smtClean="0"/>
              <a:t>18 “And, ‘Whoever swears by the altar, that is nothing, but whoever swears by the offering on it, he is obligated.’</a:t>
            </a:r>
          </a:p>
          <a:p>
            <a:pPr>
              <a:lnSpc>
                <a:spcPct val="65000"/>
              </a:lnSpc>
              <a:buNone/>
            </a:pPr>
            <a:r>
              <a:rPr lang="en-US" sz="4800" dirty="0" smtClean="0"/>
              <a:t>19 “You blind men, which is more important, the offering, or the altar that sanctifies the offering?</a:t>
            </a:r>
          </a:p>
        </p:txBody>
      </p:sp>
      <p:sp>
        <p:nvSpPr>
          <p:cNvPr id="4" name="Rectangle 3"/>
          <p:cNvSpPr>
            <a:spLocks noChangeArrowheads="1"/>
          </p:cNvSpPr>
          <p:nvPr/>
        </p:nvSpPr>
        <p:spPr bwMode="auto">
          <a:xfrm>
            <a:off x="1371600" y="3181350"/>
            <a:ext cx="7467600" cy="1524000"/>
          </a:xfrm>
          <a:prstGeom prst="rect">
            <a:avLst/>
          </a:prstGeom>
          <a:gradFill rotWithShape="1">
            <a:gsLst>
              <a:gs pos="0">
                <a:srgbClr val="000000"/>
              </a:gs>
              <a:gs pos="50000">
                <a:srgbClr val="0307CD"/>
              </a:gs>
              <a:gs pos="100000">
                <a:srgbClr val="000000"/>
              </a:gs>
            </a:gsLst>
            <a:lin ang="5400000" scaled="1"/>
          </a:gradFill>
          <a:ln w="19050">
            <a:solidFill>
              <a:srgbClr val="FFFFFF"/>
            </a:solidFill>
            <a:miter lim="800000"/>
            <a:headEnd/>
            <a:tailEnd/>
          </a:ln>
        </p:spPr>
        <p:txBody>
          <a:bodyPr lIns="90488" tIns="44450" rIns="90488" bIns="44450"/>
          <a:lstStyle/>
          <a:p>
            <a:pPr algn="l" eaLnBrk="1" fontAlgn="auto" hangingPunct="1">
              <a:lnSpc>
                <a:spcPct val="77000"/>
              </a:lnSpc>
              <a:spcBef>
                <a:spcPts val="0"/>
              </a:spcBef>
              <a:spcAft>
                <a:spcPts val="0"/>
              </a:spcAft>
              <a:defRPr/>
            </a:pPr>
            <a:r>
              <a:rPr kumimoji="0" lang="en-US" sz="60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Fascination with the </a:t>
            </a:r>
            <a:r>
              <a:rPr lang="en-US" sz="6000" kern="0" dirty="0" smtClean="0">
                <a:effectLst>
                  <a:outerShdw blurRad="38100" dist="38100" dir="2700000" algn="tl">
                    <a:srgbClr val="000000"/>
                  </a:outerShdw>
                </a:effectLst>
                <a:latin typeface="Times New Roman" pitchFamily="18" charset="0"/>
              </a:rPr>
              <a:t>petty </a:t>
            </a:r>
            <a:r>
              <a:rPr kumimoji="0" lang="en-US" sz="6000" b="0" i="0" u="none" strike="noStrike" kern="0" cap="none" spc="0" normalizeH="0" noProof="0" dirty="0" smtClean="0">
                <a:ln>
                  <a:noFill/>
                </a:ln>
                <a:effectLst>
                  <a:outerShdw blurRad="38100" dist="38100" dir="2700000" algn="tl">
                    <a:srgbClr val="000000"/>
                  </a:outerShdw>
                </a:effectLst>
                <a:uLnTx/>
                <a:uFillTx/>
                <a:latin typeface="Times New Roman" pitchFamily="18" charset="0"/>
              </a:rPr>
              <a:t>and the </a:t>
            </a:r>
            <a:r>
              <a:rPr lang="en-US" sz="6000" kern="0" dirty="0" smtClean="0">
                <a:effectLst>
                  <a:outerShdw blurRad="38100" dist="38100" dir="2700000" algn="tl">
                    <a:srgbClr val="000000"/>
                  </a:outerShdw>
                </a:effectLst>
                <a:latin typeface="Times New Roman" pitchFamily="18" charset="0"/>
              </a:rPr>
              <a:t>ridiculous</a:t>
            </a:r>
            <a:endParaRPr kumimoji="0" lang="en-US" sz="60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dirty="0" smtClean="0"/>
              <a:t>23 Woe to you, teachers of the law and Pharisees, you hypocrites! You give a tenth of your spices – mint, dill and </a:t>
            </a:r>
            <a:r>
              <a:rPr lang="en-US" dirty="0" err="1" smtClean="0"/>
              <a:t>cummin</a:t>
            </a:r>
            <a:r>
              <a:rPr lang="en-US" dirty="0" smtClean="0"/>
              <a:t>. But you have </a:t>
            </a:r>
            <a:r>
              <a:rPr lang="en-US" u="sng" dirty="0" smtClean="0"/>
              <a:t>neglected</a:t>
            </a:r>
            <a:r>
              <a:rPr lang="en-US" dirty="0" smtClean="0"/>
              <a:t> the more important matters of the law – justice, mercy and faithfulness.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dirty="0" smtClean="0"/>
              <a:t>23 Woe to you, teachers of the law and Pharisees, you hypocrites! You give a tenth of your spices – mint, dill and </a:t>
            </a:r>
            <a:r>
              <a:rPr lang="en-US" dirty="0" err="1" smtClean="0"/>
              <a:t>cummin</a:t>
            </a:r>
            <a:r>
              <a:rPr lang="en-US" dirty="0" smtClean="0"/>
              <a:t>. But you have </a:t>
            </a:r>
            <a:r>
              <a:rPr lang="en-US" u="sng" dirty="0" smtClean="0"/>
              <a:t>neglected</a:t>
            </a:r>
            <a:r>
              <a:rPr lang="en-US" dirty="0" smtClean="0"/>
              <a:t> the more important matters of the law – justice, mercy and faithfulness. </a:t>
            </a:r>
          </a:p>
          <a:p>
            <a:pPr>
              <a:lnSpc>
                <a:spcPct val="65000"/>
              </a:lnSpc>
              <a:buNone/>
            </a:pPr>
            <a:r>
              <a:rPr lang="en-US" dirty="0" smtClean="0"/>
              <a:t>24You blind guides! You strain out a gnat but swallow a camel.</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381000" y="1504950"/>
            <a:ext cx="8382000" cy="1752600"/>
          </a:xfrm>
        </p:spPr>
        <p:txBody>
          <a:bodyPr/>
          <a:lstStyle/>
          <a:p>
            <a:pPr>
              <a:buNone/>
            </a:pPr>
            <a:r>
              <a:rPr lang="en-US" sz="6000" dirty="0" smtClean="0"/>
              <a:t>Huge mistake to think the problem here is Judaism</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lnSpc>
                <a:spcPct val="65000"/>
              </a:lnSpc>
              <a:buNone/>
            </a:pPr>
            <a:r>
              <a:rPr lang="en-US" dirty="0" smtClean="0"/>
              <a:t>23 Woe to you, teachers of the law and Pharisees, you hypocrites! You give a tenth of your spices – mint, dill and </a:t>
            </a:r>
            <a:r>
              <a:rPr lang="en-US" dirty="0" err="1" smtClean="0"/>
              <a:t>cummin</a:t>
            </a:r>
            <a:r>
              <a:rPr lang="en-US" dirty="0" smtClean="0"/>
              <a:t>. But you have </a:t>
            </a:r>
            <a:r>
              <a:rPr lang="en-US" u="sng" dirty="0" smtClean="0"/>
              <a:t>neglected</a:t>
            </a:r>
            <a:r>
              <a:rPr lang="en-US" dirty="0" smtClean="0"/>
              <a:t> the more important matters of the law – justice, mercy and faithfulness. </a:t>
            </a:r>
          </a:p>
          <a:p>
            <a:pPr>
              <a:lnSpc>
                <a:spcPct val="65000"/>
              </a:lnSpc>
              <a:buNone/>
            </a:pPr>
            <a:r>
              <a:rPr lang="en-US" dirty="0" smtClean="0"/>
              <a:t>24You blind guides! You </a:t>
            </a:r>
            <a:r>
              <a:rPr lang="en-US" u="sng" dirty="0" smtClean="0"/>
              <a:t>strain out a gnat but swallow a camel</a:t>
            </a:r>
            <a:r>
              <a:rPr lang="en-US" dirty="0" smtClean="0"/>
              <a:t>.</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971550"/>
            <a:ext cx="9144000" cy="3657600"/>
          </a:xfrm>
        </p:spPr>
        <p:txBody>
          <a:bodyPr/>
          <a:lstStyle/>
          <a:p>
            <a:pPr lvl="0">
              <a:lnSpc>
                <a:spcPct val="75000"/>
              </a:lnSpc>
              <a:spcBef>
                <a:spcPct val="5000"/>
              </a:spcBef>
              <a:buClr>
                <a:srgbClr val="E781FF"/>
              </a:buClr>
              <a:buNone/>
              <a:defRPr/>
            </a:pPr>
            <a:r>
              <a:rPr lang="en-US" dirty="0" smtClean="0">
                <a:solidFill>
                  <a:srgbClr val="FFFFFF"/>
                </a:solidFill>
              </a:rPr>
              <a:t>25 Woe to you, teachers of the law and Pharisees, you hypocrites! You clean the outside of the cup and dish, but inside they are full of greed and self-indulgence.</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971550"/>
            <a:ext cx="9144000" cy="3657600"/>
          </a:xfrm>
        </p:spPr>
        <p:txBody>
          <a:bodyPr/>
          <a:lstStyle/>
          <a:p>
            <a:pPr lvl="0">
              <a:lnSpc>
                <a:spcPct val="75000"/>
              </a:lnSpc>
              <a:spcBef>
                <a:spcPct val="5000"/>
              </a:spcBef>
              <a:buClr>
                <a:srgbClr val="E781FF"/>
              </a:buClr>
              <a:buNone/>
              <a:defRPr/>
            </a:pPr>
            <a:r>
              <a:rPr lang="en-US" dirty="0" smtClean="0">
                <a:solidFill>
                  <a:srgbClr val="FFFFFF"/>
                </a:solidFill>
              </a:rPr>
              <a:t>25 Woe to you, teachers of the law and Pharisees, you hypocrites! You clean the outside of the cup and dish, but inside they are full of greed and self-indulgence.</a:t>
            </a:r>
          </a:p>
          <a:p>
            <a:pPr lvl="0">
              <a:lnSpc>
                <a:spcPct val="75000"/>
              </a:lnSpc>
              <a:spcBef>
                <a:spcPct val="5000"/>
              </a:spcBef>
              <a:buClr>
                <a:srgbClr val="E781FF"/>
              </a:buClr>
              <a:buNone/>
              <a:defRPr/>
            </a:pPr>
            <a:r>
              <a:rPr lang="en-US" dirty="0" smtClean="0">
                <a:solidFill>
                  <a:srgbClr val="FFFFFF"/>
                </a:solidFill>
              </a:rPr>
              <a:t>26 Blind Pharisee! First clean the inside of the cup and dish, </a:t>
            </a:r>
            <a:r>
              <a:rPr lang="en-US" dirty="0" smtClean="0"/>
              <a:t>so that the outside of it may become clean also.</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971550"/>
            <a:ext cx="9144000" cy="3657600"/>
          </a:xfrm>
        </p:spPr>
        <p:txBody>
          <a:bodyPr/>
          <a:lstStyle/>
          <a:p>
            <a:pPr lvl="0">
              <a:lnSpc>
                <a:spcPct val="75000"/>
              </a:lnSpc>
              <a:spcBef>
                <a:spcPct val="5000"/>
              </a:spcBef>
              <a:buClr>
                <a:srgbClr val="E781FF"/>
              </a:buClr>
              <a:buNone/>
              <a:defRPr/>
            </a:pPr>
            <a:r>
              <a:rPr lang="en-US" dirty="0" smtClean="0">
                <a:solidFill>
                  <a:srgbClr val="FFFFFF"/>
                </a:solidFill>
              </a:rPr>
              <a:t>25 Woe to you, teachers of the law and Pharisees, you hypocrites! You clean the outside of the cup and dish, but inside they are full of greed and self-indulgence.</a:t>
            </a:r>
          </a:p>
          <a:p>
            <a:pPr lvl="0">
              <a:lnSpc>
                <a:spcPct val="75000"/>
              </a:lnSpc>
              <a:spcBef>
                <a:spcPct val="5000"/>
              </a:spcBef>
              <a:buClr>
                <a:srgbClr val="E781FF"/>
              </a:buClr>
              <a:buNone/>
              <a:defRPr/>
            </a:pPr>
            <a:r>
              <a:rPr lang="en-US" dirty="0" smtClean="0">
                <a:solidFill>
                  <a:srgbClr val="FFFFFF"/>
                </a:solidFill>
              </a:rPr>
              <a:t>26 Blind Pharisee! First clean the inside of the cup and dish, </a:t>
            </a:r>
            <a:r>
              <a:rPr lang="en-US" dirty="0" smtClean="0"/>
              <a:t>so that the outside of it may become clean also.</a:t>
            </a:r>
          </a:p>
        </p:txBody>
      </p:sp>
      <p:sp>
        <p:nvSpPr>
          <p:cNvPr id="4" name="Rectangle 3"/>
          <p:cNvSpPr>
            <a:spLocks noChangeArrowheads="1"/>
          </p:cNvSpPr>
          <p:nvPr/>
        </p:nvSpPr>
        <p:spPr bwMode="auto">
          <a:xfrm>
            <a:off x="1295400" y="3028950"/>
            <a:ext cx="6705600" cy="1524000"/>
          </a:xfrm>
          <a:prstGeom prst="rect">
            <a:avLst/>
          </a:prstGeom>
          <a:gradFill rotWithShape="1">
            <a:gsLst>
              <a:gs pos="0">
                <a:srgbClr val="000000"/>
              </a:gs>
              <a:gs pos="50000">
                <a:srgbClr val="0307CD"/>
              </a:gs>
              <a:gs pos="100000">
                <a:srgbClr val="000000"/>
              </a:gs>
            </a:gsLst>
            <a:lin ang="5400000" scaled="1"/>
          </a:gradFill>
          <a:ln w="19050">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60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Who’s looking at the</a:t>
            </a:r>
            <a:r>
              <a:rPr kumimoji="0" lang="en-US" sz="6000" b="0" i="0" u="none" strike="noStrike" kern="0" cap="none" spc="0" normalizeH="0" noProof="0" dirty="0" smtClean="0">
                <a:ln>
                  <a:noFill/>
                </a:ln>
                <a:effectLst>
                  <a:outerShdw blurRad="38100" dist="38100" dir="2700000" algn="tl">
                    <a:srgbClr val="000000"/>
                  </a:outerShdw>
                </a:effectLst>
                <a:uLnTx/>
                <a:uFillTx/>
                <a:latin typeface="Times New Roman" pitchFamily="18" charset="0"/>
              </a:rPr>
              <a:t> outside of the cup?</a:t>
            </a:r>
            <a:endParaRPr kumimoji="0" lang="en-US" sz="60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971550"/>
            <a:ext cx="9144000" cy="3657600"/>
          </a:xfrm>
        </p:spPr>
        <p:txBody>
          <a:bodyPr/>
          <a:lstStyle/>
          <a:p>
            <a:pPr lvl="0">
              <a:lnSpc>
                <a:spcPct val="75000"/>
              </a:lnSpc>
              <a:spcBef>
                <a:spcPct val="5000"/>
              </a:spcBef>
              <a:buClr>
                <a:srgbClr val="E781FF"/>
              </a:buClr>
              <a:buNone/>
              <a:defRPr/>
            </a:pPr>
            <a:r>
              <a:rPr lang="en-US" dirty="0" smtClean="0">
                <a:solidFill>
                  <a:srgbClr val="FFFFFF"/>
                </a:solidFill>
              </a:rPr>
              <a:t>25 Woe to you, teachers of the law and Pharisees, you hypocrites! You clean the outside of the cup and dish, but inside they are full of greed and self-indulgence.</a:t>
            </a:r>
          </a:p>
          <a:p>
            <a:pPr lvl="0">
              <a:lnSpc>
                <a:spcPct val="75000"/>
              </a:lnSpc>
              <a:spcBef>
                <a:spcPct val="5000"/>
              </a:spcBef>
              <a:buClr>
                <a:srgbClr val="E781FF"/>
              </a:buClr>
              <a:buNone/>
              <a:defRPr/>
            </a:pPr>
            <a:r>
              <a:rPr lang="en-US" dirty="0" smtClean="0">
                <a:solidFill>
                  <a:srgbClr val="FFFFFF"/>
                </a:solidFill>
              </a:rPr>
              <a:t>26 Blind Pharisee! First clean the inside of the cup and dish, </a:t>
            </a:r>
            <a:r>
              <a:rPr lang="en-US" dirty="0" smtClean="0"/>
              <a:t>so that the outside of it may become clean also.</a:t>
            </a:r>
          </a:p>
        </p:txBody>
      </p:sp>
      <p:sp>
        <p:nvSpPr>
          <p:cNvPr id="4" name="Rectangle 3"/>
          <p:cNvSpPr>
            <a:spLocks noChangeArrowheads="1"/>
          </p:cNvSpPr>
          <p:nvPr/>
        </p:nvSpPr>
        <p:spPr bwMode="auto">
          <a:xfrm>
            <a:off x="1295400" y="3028950"/>
            <a:ext cx="6705600" cy="1524000"/>
          </a:xfrm>
          <a:prstGeom prst="rect">
            <a:avLst/>
          </a:prstGeom>
          <a:gradFill rotWithShape="1">
            <a:gsLst>
              <a:gs pos="0">
                <a:srgbClr val="000000"/>
              </a:gs>
              <a:gs pos="50000">
                <a:srgbClr val="0307CD"/>
              </a:gs>
              <a:gs pos="100000">
                <a:srgbClr val="000000"/>
              </a:gs>
            </a:gsLst>
            <a:lin ang="5400000" scaled="1"/>
          </a:gradFill>
          <a:ln w="19050">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60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Who’s looking at the</a:t>
            </a:r>
            <a:r>
              <a:rPr kumimoji="0" lang="en-US" sz="6000" b="0" i="0" u="none" strike="noStrike" kern="0" cap="none" spc="0" normalizeH="0" noProof="0" dirty="0" smtClean="0">
                <a:ln>
                  <a:noFill/>
                </a:ln>
                <a:effectLst>
                  <a:outerShdw blurRad="38100" dist="38100" dir="2700000" algn="tl">
                    <a:srgbClr val="000000"/>
                  </a:outerShdw>
                </a:effectLst>
                <a:uLnTx/>
                <a:uFillTx/>
                <a:latin typeface="Times New Roman" pitchFamily="18" charset="0"/>
              </a:rPr>
              <a:t> inside of the cup?</a:t>
            </a:r>
            <a:endParaRPr kumimoji="0" lang="en-US" sz="60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lvl="0">
              <a:spcBef>
                <a:spcPct val="5000"/>
              </a:spcBef>
              <a:buClr>
                <a:srgbClr val="E781FF"/>
              </a:buClr>
              <a:buNone/>
              <a:defRPr/>
            </a:pPr>
            <a:r>
              <a:rPr lang="en-US" sz="4800" dirty="0" smtClean="0">
                <a:solidFill>
                  <a:srgbClr val="FFFFFF"/>
                </a:solidFill>
              </a:rPr>
              <a:t>27 Woe to you, teachers of the law and Pharisees, you hypocrites! You are like whitewashed tombs, which look beautiful on the outside but on the inside are full of dead men’s bones and everything unclean.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lvl="0">
              <a:spcBef>
                <a:spcPct val="5000"/>
              </a:spcBef>
              <a:buClr>
                <a:srgbClr val="E781FF"/>
              </a:buClr>
              <a:buNone/>
              <a:defRPr/>
            </a:pPr>
            <a:r>
              <a:rPr lang="en-US" sz="4800" dirty="0" smtClean="0">
                <a:solidFill>
                  <a:srgbClr val="FFFFFF"/>
                </a:solidFill>
              </a:rPr>
              <a:t>28 In the same way, on the outside you appear to people as righteous but on the inside you are full of hypocrisy and wickedness.</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buNone/>
              <a:defRPr/>
            </a:pPr>
            <a:r>
              <a:rPr lang="en-US" dirty="0" smtClean="0"/>
              <a:t>29 “Woe to you, teachers of the law and Pharisees, you hypocrites! You build tombs for the prophets and decorate the graves of the righteous.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buNone/>
              <a:defRPr/>
            </a:pPr>
            <a:r>
              <a:rPr lang="en-US" dirty="0" smtClean="0"/>
              <a:t>29 “Woe to you, teachers of the law and Pharisees, you hypocrites! You build tombs for the prophets and decorate the graves of the righteous.</a:t>
            </a:r>
          </a:p>
          <a:p>
            <a:pPr>
              <a:buNone/>
              <a:defRPr/>
            </a:pPr>
            <a:r>
              <a:rPr lang="en-US" dirty="0" smtClean="0"/>
              <a:t>30 And you say, ‘If we had lived in the days of our forefathers, we would not have taken part with them in shedding the blood of the prophets.’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buNone/>
              <a:defRPr/>
            </a:pPr>
            <a:r>
              <a:rPr lang="en-US" dirty="0" smtClean="0"/>
              <a:t>31 So you testify against yourselves that you are the descendants of those who murdered the prophets. </a:t>
            </a:r>
          </a:p>
          <a:p>
            <a:pPr>
              <a:buNone/>
              <a:defRPr/>
            </a:pPr>
            <a:r>
              <a:rPr lang="en-US" dirty="0" smtClean="0"/>
              <a:t>32 Fill up, then, the measure of the sin of your forefathers!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381000" y="1504950"/>
            <a:ext cx="8382000" cy="1752600"/>
          </a:xfrm>
        </p:spPr>
        <p:txBody>
          <a:bodyPr/>
          <a:lstStyle/>
          <a:p>
            <a:pPr>
              <a:buNone/>
            </a:pPr>
            <a:r>
              <a:rPr lang="en-US" sz="6000" dirty="0" smtClean="0"/>
              <a:t>Huge mistake to think the problem here is Judaism</a:t>
            </a:r>
          </a:p>
          <a:p>
            <a:pPr>
              <a:buNone/>
            </a:pPr>
            <a:r>
              <a:rPr lang="en-US" sz="6000" dirty="0" smtClean="0"/>
              <a:t>Religion, including so-called Christianity is in view</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lvl="0">
              <a:spcBef>
                <a:spcPct val="5000"/>
              </a:spcBef>
              <a:buClr>
                <a:srgbClr val="E781FF"/>
              </a:buClr>
              <a:buNone/>
              <a:defRPr/>
            </a:pPr>
            <a:r>
              <a:rPr lang="en-US" dirty="0" smtClean="0">
                <a:solidFill>
                  <a:srgbClr val="FFFFFF"/>
                </a:solidFill>
              </a:rPr>
              <a:t>33 “You snakes! You brood of vipers! How will you escape being condemned to hell?</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buNone/>
              <a:defRPr/>
            </a:pPr>
            <a:r>
              <a:rPr lang="en-US" dirty="0" smtClean="0"/>
              <a:t>34 Therefore I am sending you prophets and wise men and teachers. Some of them you will kill and crucify; others you will flog in your synagogues and pursue from town to town.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Matthew 24</a:t>
            </a:r>
            <a:endParaRPr lang="en-US" sz="9800" dirty="0"/>
          </a:p>
        </p:txBody>
      </p:sp>
      <p:sp>
        <p:nvSpPr>
          <p:cNvPr id="154627" name="Rectangle 3"/>
          <p:cNvSpPr>
            <a:spLocks noGrp="1" noChangeArrowheads="1"/>
          </p:cNvSpPr>
          <p:nvPr>
            <p:ph type="body" idx="1"/>
          </p:nvPr>
        </p:nvSpPr>
        <p:spPr>
          <a:xfrm>
            <a:off x="0" y="1123950"/>
            <a:ext cx="9144000" cy="3657600"/>
          </a:xfrm>
        </p:spPr>
        <p:txBody>
          <a:bodyPr/>
          <a:lstStyle/>
          <a:p>
            <a:pPr>
              <a:buNone/>
              <a:defRPr/>
            </a:pPr>
            <a:r>
              <a:rPr lang="en-US" dirty="0" smtClean="0"/>
              <a:t>34 Therefore I am sending you prophets and wise men and teachers. Some of them you will kill and crucify; others you will flog in your synagogues and pursue from town to town. </a:t>
            </a:r>
          </a:p>
        </p:txBody>
      </p:sp>
      <p:sp>
        <p:nvSpPr>
          <p:cNvPr id="4" name="Rectangle 3"/>
          <p:cNvSpPr>
            <a:spLocks noChangeArrowheads="1"/>
          </p:cNvSpPr>
          <p:nvPr/>
        </p:nvSpPr>
        <p:spPr bwMode="auto">
          <a:xfrm>
            <a:off x="1752600" y="3486150"/>
            <a:ext cx="7239000" cy="1524000"/>
          </a:xfrm>
          <a:prstGeom prst="rect">
            <a:avLst/>
          </a:prstGeom>
          <a:gradFill rotWithShape="1">
            <a:gsLst>
              <a:gs pos="0">
                <a:srgbClr val="000000"/>
              </a:gs>
              <a:gs pos="50000">
                <a:srgbClr val="0307CD"/>
              </a:gs>
              <a:gs pos="100000">
                <a:srgbClr val="000000"/>
              </a:gs>
            </a:gsLst>
            <a:lin ang="5400000" scaled="1"/>
          </a:gradFill>
          <a:ln w="19050">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60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This was the last time Jesus taught</a:t>
            </a:r>
            <a:r>
              <a:rPr kumimoji="0" lang="en-US" sz="6000" b="0" i="0" u="none" strike="noStrike" kern="0" cap="none" spc="0" normalizeH="0" noProof="0" dirty="0" smtClean="0">
                <a:ln>
                  <a:noFill/>
                </a:ln>
                <a:effectLst>
                  <a:outerShdw blurRad="38100" dist="38100" dir="2700000" algn="tl">
                    <a:srgbClr val="000000"/>
                  </a:outerShdw>
                </a:effectLst>
                <a:uLnTx/>
                <a:uFillTx/>
                <a:latin typeface="Times New Roman" pitchFamily="18" charset="0"/>
              </a:rPr>
              <a:t> in public</a:t>
            </a:r>
            <a:endParaRPr kumimoji="0" lang="en-US" sz="60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Summary</a:t>
            </a:r>
            <a:endParaRPr lang="en-US" sz="9800" dirty="0"/>
          </a:p>
        </p:txBody>
      </p:sp>
      <p:sp>
        <p:nvSpPr>
          <p:cNvPr id="154627" name="Rectangle 3"/>
          <p:cNvSpPr>
            <a:spLocks noGrp="1" noChangeArrowheads="1"/>
          </p:cNvSpPr>
          <p:nvPr>
            <p:ph type="body" idx="1"/>
          </p:nvPr>
        </p:nvSpPr>
        <p:spPr>
          <a:xfrm>
            <a:off x="0" y="1047750"/>
            <a:ext cx="9144000" cy="3657600"/>
          </a:xfrm>
        </p:spPr>
        <p:txBody>
          <a:bodyPr/>
          <a:lstStyle/>
          <a:p>
            <a:pPr>
              <a:lnSpc>
                <a:spcPct val="75000"/>
              </a:lnSpc>
              <a:spcBef>
                <a:spcPts val="0"/>
              </a:spcBef>
              <a:defRPr/>
            </a:pPr>
            <a:r>
              <a:rPr lang="en-US" dirty="0" smtClean="0"/>
              <a:t>Human made religion is a devastating form of spiritual slavery…</a:t>
            </a:r>
          </a:p>
          <a:p>
            <a:pPr>
              <a:lnSpc>
                <a:spcPct val="75000"/>
              </a:lnSpc>
              <a:spcBef>
                <a:spcPts val="0"/>
              </a:spcBef>
              <a:defRPr/>
            </a:pPr>
            <a:r>
              <a:rPr lang="en-US" dirty="0" smtClean="0"/>
              <a:t>It’s a fake attempt to fool others </a:t>
            </a:r>
          </a:p>
          <a:p>
            <a:pPr>
              <a:lnSpc>
                <a:spcPct val="75000"/>
              </a:lnSpc>
              <a:spcBef>
                <a:spcPts val="0"/>
              </a:spcBef>
              <a:defRPr/>
            </a:pPr>
            <a:r>
              <a:rPr lang="en-US" dirty="0" smtClean="0"/>
              <a:t>Never comes to grips with the real God who is there</a:t>
            </a:r>
          </a:p>
          <a:p>
            <a:pPr>
              <a:lnSpc>
                <a:spcPct val="75000"/>
              </a:lnSpc>
              <a:spcBef>
                <a:spcPts val="0"/>
              </a:spcBef>
              <a:defRPr/>
            </a:pPr>
            <a:r>
              <a:rPr lang="en-US" dirty="0" smtClean="0"/>
              <a:t>Not Judaism, but rabbinic religion</a:t>
            </a:r>
          </a:p>
          <a:p>
            <a:pPr>
              <a:lnSpc>
                <a:spcPct val="75000"/>
              </a:lnSpc>
              <a:spcBef>
                <a:spcPts val="0"/>
              </a:spcBef>
              <a:defRPr/>
            </a:pPr>
            <a:r>
              <a:rPr lang="en-US" sz="4800" dirty="0" smtClean="0"/>
              <a:t>No wonder Jesus was upset!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wipe(left)">
                                      <p:cBhvr>
                                        <p:cTn id="7" dur="500"/>
                                        <p:tgtEl>
                                          <p:spTgt spid="154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wipe(left)">
                                      <p:cBhvr>
                                        <p:cTn id="12" dur="500"/>
                                        <p:tgtEl>
                                          <p:spTgt spid="154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wipe(left)">
                                      <p:cBhvr>
                                        <p:cTn id="17" dur="500"/>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wipe(left)">
                                      <p:cBhvr>
                                        <p:cTn id="22" dur="500"/>
                                        <p:tgtEl>
                                          <p:spTgt spid="154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4627">
                                            <p:txEl>
                                              <p:pRg st="4" end="4"/>
                                            </p:txEl>
                                          </p:spTgt>
                                        </p:tgtEl>
                                        <p:attrNameLst>
                                          <p:attrName>style.visibility</p:attrName>
                                        </p:attrNameLst>
                                      </p:cBhvr>
                                      <p:to>
                                        <p:strVal val="visible"/>
                                      </p:to>
                                    </p:set>
                                    <p:animEffect transition="in" filter="wipe(left)">
                                      <p:cBhvr>
                                        <p:cTn id="27"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57150"/>
            <a:ext cx="9144000" cy="1143000"/>
          </a:xfrm>
        </p:spPr>
        <p:txBody>
          <a:bodyPr/>
          <a:lstStyle/>
          <a:p>
            <a:r>
              <a:rPr lang="en-US" sz="9800" dirty="0" smtClean="0"/>
              <a:t>Summary</a:t>
            </a:r>
            <a:endParaRPr lang="en-US" sz="9800" dirty="0"/>
          </a:p>
        </p:txBody>
      </p:sp>
      <p:sp>
        <p:nvSpPr>
          <p:cNvPr id="154627" name="Rectangle 3"/>
          <p:cNvSpPr>
            <a:spLocks noGrp="1" noChangeArrowheads="1"/>
          </p:cNvSpPr>
          <p:nvPr>
            <p:ph type="body" idx="1"/>
          </p:nvPr>
        </p:nvSpPr>
        <p:spPr>
          <a:xfrm>
            <a:off x="0" y="971550"/>
            <a:ext cx="9144000" cy="3657600"/>
          </a:xfrm>
        </p:spPr>
        <p:txBody>
          <a:bodyPr/>
          <a:lstStyle/>
          <a:p>
            <a:pPr>
              <a:lnSpc>
                <a:spcPct val="75000"/>
              </a:lnSpc>
              <a:spcBef>
                <a:spcPts val="0"/>
              </a:spcBef>
              <a:buNone/>
              <a:defRPr/>
            </a:pPr>
            <a:r>
              <a:rPr lang="en-US" dirty="0" smtClean="0"/>
              <a:t>Instead:</a:t>
            </a:r>
          </a:p>
          <a:p>
            <a:pPr>
              <a:lnSpc>
                <a:spcPct val="75000"/>
              </a:lnSpc>
              <a:spcBef>
                <a:spcPts val="0"/>
              </a:spcBef>
              <a:defRPr/>
            </a:pPr>
            <a:r>
              <a:rPr lang="en-US" dirty="0" smtClean="0"/>
              <a:t>God calls us to a relationship… </a:t>
            </a:r>
          </a:p>
          <a:p>
            <a:pPr>
              <a:lnSpc>
                <a:spcPct val="75000"/>
              </a:lnSpc>
              <a:spcBef>
                <a:spcPts val="0"/>
              </a:spcBef>
              <a:defRPr/>
            </a:pPr>
            <a:r>
              <a:rPr lang="en-US" dirty="0" smtClean="0"/>
              <a:t>Not for the righteous but for the </a:t>
            </a:r>
            <a:br>
              <a:rPr lang="en-US" dirty="0" smtClean="0"/>
            </a:br>
            <a:r>
              <a:rPr lang="en-US" dirty="0" smtClean="0"/>
              <a:t>  guilty</a:t>
            </a:r>
          </a:p>
          <a:p>
            <a:pPr>
              <a:lnSpc>
                <a:spcPct val="75000"/>
              </a:lnSpc>
              <a:spcBef>
                <a:spcPts val="0"/>
              </a:spcBef>
              <a:defRPr/>
            </a:pPr>
            <a:r>
              <a:rPr lang="en-US" dirty="0" smtClean="0"/>
              <a:t>Not a waste of time, but real life </a:t>
            </a:r>
            <a:br>
              <a:rPr lang="en-US" dirty="0" smtClean="0"/>
            </a:br>
            <a:r>
              <a:rPr lang="en-US" dirty="0" smtClean="0"/>
              <a:t>  change </a:t>
            </a:r>
          </a:p>
          <a:p>
            <a:pPr>
              <a:lnSpc>
                <a:spcPct val="75000"/>
              </a:lnSpc>
              <a:spcBef>
                <a:spcPts val="0"/>
              </a:spcBef>
              <a:defRPr/>
            </a:pPr>
            <a:r>
              <a:rPr lang="en-US" dirty="0" smtClean="0"/>
              <a:t>Quiet, humble love, not showy </a:t>
            </a:r>
            <a:br>
              <a:rPr lang="en-US" dirty="0" smtClean="0"/>
            </a:br>
            <a:r>
              <a:rPr lang="en-US" dirty="0" smtClean="0"/>
              <a:t>  self-righteousness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4627">
                                            <p:txEl>
                                              <p:pRg st="3" end="3"/>
                                            </p:txEl>
                                          </p:spTgt>
                                        </p:tgtEl>
                                        <p:attrNameLst>
                                          <p:attrName>style.visibility</p:attrName>
                                        </p:attrNameLst>
                                      </p:cBhvr>
                                      <p:to>
                                        <p:strVal val="visible"/>
                                      </p:to>
                                    </p:set>
                                    <p:animEffect transition="in" filter="wipe(left)">
                                      <p:cBhvr>
                                        <p:cTn id="17" dur="500"/>
                                        <p:tgtEl>
                                          <p:spTgt spid="1546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4627">
                                            <p:txEl>
                                              <p:pRg st="4" end="4"/>
                                            </p:txEl>
                                          </p:spTgt>
                                        </p:tgtEl>
                                        <p:attrNameLst>
                                          <p:attrName>style.visibility</p:attrName>
                                        </p:attrNameLst>
                                      </p:cBhvr>
                                      <p:to>
                                        <p:strVal val="visible"/>
                                      </p:to>
                                    </p:set>
                                    <p:animEffect transition="in" filter="wipe(left)">
                                      <p:cBhvr>
                                        <p:cTn id="22"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381000" y="2019300"/>
            <a:ext cx="7086600" cy="1543050"/>
          </a:xfrm>
        </p:spPr>
        <p:txBody>
          <a:bodyPr/>
          <a:lstStyle/>
          <a:p>
            <a:pPr>
              <a:buNone/>
            </a:pPr>
            <a:r>
              <a:rPr lang="en-US" sz="7200" dirty="0" smtClean="0"/>
              <a:t>Why such harsh language?</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381000" y="2019300"/>
            <a:ext cx="7086600" cy="1543050"/>
          </a:xfrm>
        </p:spPr>
        <p:txBody>
          <a:bodyPr/>
          <a:lstStyle/>
          <a:p>
            <a:pPr>
              <a:buNone/>
            </a:pPr>
            <a:r>
              <a:rPr lang="en-US" sz="7200" dirty="0" smtClean="0"/>
              <a:t>Why such harsh language?</a:t>
            </a:r>
          </a:p>
        </p:txBody>
      </p:sp>
      <p:sp>
        <p:nvSpPr>
          <p:cNvPr id="4" name="Rectangle 3"/>
          <p:cNvSpPr>
            <a:spLocks noChangeArrowheads="1"/>
          </p:cNvSpPr>
          <p:nvPr/>
        </p:nvSpPr>
        <p:spPr bwMode="auto">
          <a:xfrm>
            <a:off x="4343400" y="3562350"/>
            <a:ext cx="3962400" cy="838200"/>
          </a:xfrm>
          <a:prstGeom prst="rect">
            <a:avLst/>
          </a:prstGeom>
          <a:gradFill rotWithShape="1">
            <a:gsLst>
              <a:gs pos="0">
                <a:srgbClr val="000000"/>
              </a:gs>
              <a:gs pos="50000">
                <a:srgbClr val="0307CD"/>
              </a:gs>
              <a:gs pos="100000">
                <a:srgbClr val="000000"/>
              </a:gs>
            </a:gsLst>
            <a:lin ang="5400000" scaled="1"/>
          </a:gradFill>
          <a:ln w="50799">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7200" b="0" i="0" u="none" strike="noStrike" kern="0" cap="none" spc="0" normalizeH="0" baseline="0" noProof="0" dirty="0" smtClean="0">
                <a:ln>
                  <a:noFill/>
                </a:ln>
                <a:effectLst>
                  <a:outerShdw blurRad="38100" dist="38100" dir="2700000" algn="tl">
                    <a:srgbClr val="000000"/>
                  </a:outerShdw>
                </a:effectLst>
                <a:uLnTx/>
                <a:uFillTx/>
                <a:latin typeface="Times New Roman" pitchFamily="18" charset="0"/>
              </a:rPr>
              <a:t>Emphasis</a:t>
            </a:r>
            <a:endParaRPr kumimoji="0" lang="en-US" sz="72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a:p>
            <a:pPr marL="0" marR="0" lvl="0" indent="0" algn="l" defTabSz="914400" eaLnBrk="1" fontAlgn="auto" latinLnBrk="1" hangingPunct="1">
              <a:lnSpc>
                <a:spcPct val="77000"/>
              </a:lnSpc>
              <a:spcBef>
                <a:spcPts val="0"/>
              </a:spcBef>
              <a:spcAft>
                <a:spcPts val="0"/>
              </a:spcAft>
              <a:buClrTx/>
              <a:buSzTx/>
              <a:buFontTx/>
              <a:buNone/>
              <a:tabLst/>
              <a:defRPr/>
            </a:pPr>
            <a:endParaRPr kumimoji="0" lang="en-US" sz="7200" b="0" i="0" u="none" strike="noStrike" kern="0" cap="none" spc="0" normalizeH="0" baseline="0" noProof="0" dirty="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381000" y="2019300"/>
            <a:ext cx="7086600" cy="1543050"/>
          </a:xfrm>
        </p:spPr>
        <p:txBody>
          <a:bodyPr/>
          <a:lstStyle/>
          <a:p>
            <a:pPr>
              <a:buNone/>
            </a:pPr>
            <a:r>
              <a:rPr lang="en-US" sz="7200" dirty="0" smtClean="0"/>
              <a:t>Why such harsh language?</a:t>
            </a:r>
          </a:p>
        </p:txBody>
      </p:sp>
      <p:sp>
        <p:nvSpPr>
          <p:cNvPr id="4" name="Rectangle 3"/>
          <p:cNvSpPr>
            <a:spLocks noChangeArrowheads="1"/>
          </p:cNvSpPr>
          <p:nvPr/>
        </p:nvSpPr>
        <p:spPr bwMode="auto">
          <a:xfrm>
            <a:off x="4343400" y="3562350"/>
            <a:ext cx="4572000" cy="838200"/>
          </a:xfrm>
          <a:prstGeom prst="rect">
            <a:avLst/>
          </a:prstGeom>
          <a:gradFill rotWithShape="1">
            <a:gsLst>
              <a:gs pos="0">
                <a:srgbClr val="000000"/>
              </a:gs>
              <a:gs pos="50000">
                <a:srgbClr val="0307CD"/>
              </a:gs>
              <a:gs pos="100000">
                <a:srgbClr val="000000"/>
              </a:gs>
            </a:gsLst>
            <a:lin ang="5400000" scaled="1"/>
          </a:gradFill>
          <a:ln w="50799">
            <a:solidFill>
              <a:srgbClr val="FFFFFF"/>
            </a:solidFill>
            <a:miter lim="800000"/>
            <a:headEnd/>
            <a:tailEnd/>
          </a:ln>
        </p:spPr>
        <p:txBody>
          <a:bodyPr lIns="90488" tIns="44450" rIns="90488" bIns="44450"/>
          <a:lstStyle/>
          <a:p>
            <a:pPr marL="0" marR="0" lvl="0" indent="0" algn="l" defTabSz="914400" eaLnBrk="1" fontAlgn="auto" latinLnBrk="0" hangingPunct="1">
              <a:lnSpc>
                <a:spcPct val="77000"/>
              </a:lnSpc>
              <a:spcBef>
                <a:spcPts val="0"/>
              </a:spcBef>
              <a:spcAft>
                <a:spcPts val="0"/>
              </a:spcAft>
              <a:buClrTx/>
              <a:buSzTx/>
              <a:buFontTx/>
              <a:buNone/>
              <a:tabLst/>
              <a:defRPr/>
            </a:pPr>
            <a:r>
              <a:rPr kumimoji="0" lang="en-US" sz="7200" b="0" i="0" u="none" strike="noStrike" kern="0" cap="none" spc="0" normalizeH="0" baseline="0" noProof="0">
                <a:ln>
                  <a:noFill/>
                </a:ln>
                <a:effectLst>
                  <a:outerShdw blurRad="38100" dist="38100" dir="2700000" algn="tl">
                    <a:srgbClr val="000000"/>
                  </a:outerShdw>
                </a:effectLst>
                <a:uLnTx/>
                <a:uFillTx/>
                <a:latin typeface="Times New Roman" pitchFamily="18" charset="0"/>
              </a:rPr>
              <a:t>God is real!</a:t>
            </a:r>
          </a:p>
          <a:p>
            <a:pPr marL="0" marR="0" lvl="0" indent="0" algn="l" defTabSz="914400" eaLnBrk="1" fontAlgn="auto" latinLnBrk="1" hangingPunct="1">
              <a:lnSpc>
                <a:spcPct val="77000"/>
              </a:lnSpc>
              <a:spcBef>
                <a:spcPts val="0"/>
              </a:spcBef>
              <a:spcAft>
                <a:spcPts val="0"/>
              </a:spcAft>
              <a:buClrTx/>
              <a:buSzTx/>
              <a:buFontTx/>
              <a:buNone/>
              <a:tabLst/>
              <a:defRPr/>
            </a:pPr>
            <a:endParaRPr kumimoji="0" lang="en-US" sz="7200" b="0" i="0" u="none" strike="noStrike" kern="0" cap="none" spc="0" normalizeH="0" baseline="0" noProof="0">
              <a:ln>
                <a:noFill/>
              </a:ln>
              <a:effectLst>
                <a:outerShdw blurRad="38100" dist="38100" dir="2700000" algn="tl">
                  <a:srgbClr val="000000"/>
                </a:outerShdw>
              </a:effectLst>
              <a:uLnTx/>
              <a:uFillTx/>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lnSpc>
                <a:spcPct val="65000"/>
              </a:lnSpc>
              <a:buNone/>
            </a:pPr>
            <a:r>
              <a:rPr lang="en-US" sz="4800" dirty="0" smtClean="0"/>
              <a:t>38As he taught, Jesus said, “Watch out for the teachers of the law. They like to walk around in flowing robes and be greeted with respect in the marketplaces,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lnSpc>
                <a:spcPct val="65000"/>
              </a:lnSpc>
              <a:buNone/>
            </a:pPr>
            <a:r>
              <a:rPr lang="en-US" sz="4800" dirty="0" smtClean="0"/>
              <a:t>39 and have the most important seats in the synagogues and the places of honor at banquets.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sm" len="sm"/>
          <a:tailEnd type="triangle" w="med" len="med"/>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charset="0"/>
          </a:defRPr>
        </a:defPPr>
      </a:lstStyle>
    </a:spDef>
    <a:lnDef>
      <a:spPr bwMode="auto">
        <a:solidFill>
          <a:schemeClr val="accent1"/>
        </a:solidFill>
        <a:ln w="60325" cap="flat" cmpd="sng" algn="ctr">
          <a:solidFill>
            <a:schemeClr val="tx1"/>
          </a:solidFill>
          <a:prstDash val="solid"/>
          <a:round/>
          <a:headEnd type="none" w="sm" len="sm"/>
          <a:tailEnd type="arrow"/>
        </a:ln>
        <a:effectLst/>
      </a:spPr>
      <a:body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10304</TotalTime>
  <Words>1641</Words>
  <Application>Microsoft Office PowerPoint</Application>
  <PresentationFormat>On-screen Show (16:9)</PresentationFormat>
  <Paragraphs>118</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Calibri</vt:lpstr>
      <vt:lpstr>Times New Roman</vt:lpstr>
      <vt:lpstr>Wingdings</vt:lpstr>
      <vt:lpstr>den1.pot</vt:lpstr>
      <vt:lpstr>Mark 12</vt:lpstr>
      <vt:lpstr>Mark 12</vt:lpstr>
      <vt:lpstr>Mark 12</vt:lpstr>
      <vt:lpstr>Mark 12</vt:lpstr>
      <vt:lpstr>Mark 12</vt:lpstr>
      <vt:lpstr>Mark 12</vt:lpstr>
      <vt:lpstr>Mark 12</vt:lpstr>
      <vt:lpstr>Mark 12</vt:lpstr>
      <vt:lpstr>Mark 12</vt:lpstr>
      <vt:lpstr>Mark 12</vt:lpstr>
      <vt:lpstr>Mark 12</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Matthew 24</vt:lpstr>
      <vt:lpstr>Summary</vt:lpstr>
      <vt:lpstr>Summary</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Dennis McCallum</dc:creator>
  <cp:lastModifiedBy>RichS</cp:lastModifiedBy>
  <cp:revision>115</cp:revision>
  <dcterms:created xsi:type="dcterms:W3CDTF">2000-08-22T20:41:21Z</dcterms:created>
  <dcterms:modified xsi:type="dcterms:W3CDTF">2020-10-27T13:21:57Z</dcterms:modified>
</cp:coreProperties>
</file>