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2"/>
  </p:notesMasterIdLst>
  <p:sldIdLst>
    <p:sldId id="1273" r:id="rId2"/>
    <p:sldId id="7538" r:id="rId3"/>
    <p:sldId id="7539" r:id="rId4"/>
    <p:sldId id="7540" r:id="rId5"/>
    <p:sldId id="7541" r:id="rId6"/>
    <p:sldId id="7542" r:id="rId7"/>
    <p:sldId id="7537" r:id="rId8"/>
    <p:sldId id="7543" r:id="rId9"/>
    <p:sldId id="7544" r:id="rId10"/>
    <p:sldId id="7545" r:id="rId11"/>
    <p:sldId id="7547" r:id="rId12"/>
    <p:sldId id="7548" r:id="rId13"/>
    <p:sldId id="7549" r:id="rId14"/>
    <p:sldId id="7550" r:id="rId15"/>
    <p:sldId id="7551" r:id="rId16"/>
    <p:sldId id="7552" r:id="rId17"/>
    <p:sldId id="7460" r:id="rId18"/>
    <p:sldId id="7553" r:id="rId19"/>
    <p:sldId id="7554" r:id="rId20"/>
    <p:sldId id="7464" r:id="rId21"/>
    <p:sldId id="7465" r:id="rId22"/>
    <p:sldId id="7504" r:id="rId23"/>
    <p:sldId id="7506" r:id="rId24"/>
    <p:sldId id="7508" r:id="rId25"/>
    <p:sldId id="7509" r:id="rId26"/>
    <p:sldId id="7534" r:id="rId27"/>
    <p:sldId id="7513" r:id="rId28"/>
    <p:sldId id="7515" r:id="rId29"/>
    <p:sldId id="7516" r:id="rId30"/>
    <p:sldId id="7518" r:id="rId31"/>
    <p:sldId id="7519" r:id="rId32"/>
    <p:sldId id="7520" r:id="rId33"/>
    <p:sldId id="7523" r:id="rId34"/>
    <p:sldId id="7531" r:id="rId35"/>
    <p:sldId id="7532" r:id="rId36"/>
    <p:sldId id="7533" r:id="rId37"/>
    <p:sldId id="7555" r:id="rId38"/>
    <p:sldId id="7556" r:id="rId39"/>
    <p:sldId id="7557" r:id="rId40"/>
    <p:sldId id="7558" r:id="rId41"/>
    <p:sldId id="7559" r:id="rId42"/>
    <p:sldId id="7560" r:id="rId43"/>
    <p:sldId id="7561" r:id="rId44"/>
    <p:sldId id="7562" r:id="rId45"/>
    <p:sldId id="7563" r:id="rId46"/>
    <p:sldId id="7565" r:id="rId47"/>
    <p:sldId id="7567" r:id="rId48"/>
    <p:sldId id="7569" r:id="rId49"/>
    <p:sldId id="7398" r:id="rId50"/>
    <p:sldId id="6665" r:id="rId51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25" autoAdjust="0"/>
    <p:restoredTop sz="90476" autoAdjust="0"/>
  </p:normalViewPr>
  <p:slideViewPr>
    <p:cSldViewPr>
      <p:cViewPr varScale="1">
        <p:scale>
          <a:sx n="79" d="100"/>
          <a:sy n="79" d="100"/>
        </p:scale>
        <p:origin x="84" y="27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05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9514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68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44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23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76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25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37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45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54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38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62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971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604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4858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4201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0405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96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5940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4587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5726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560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84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3026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78644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4344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2880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20864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1455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71039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138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4187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94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1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58497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924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179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830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535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0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711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728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442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12608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1734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844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662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2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21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9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33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" y="99218"/>
            <a:ext cx="7514167" cy="624682"/>
          </a:xfrm>
        </p:spPr>
        <p:txBody>
          <a:bodyPr anchor="t"/>
          <a:lstStyle>
            <a:lvl1pPr algn="ctr">
              <a:defRPr sz="3333" b="0"/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874000" y="79378"/>
            <a:ext cx="2137833" cy="2079623"/>
          </a:xfrm>
        </p:spPr>
        <p:txBody>
          <a:bodyPr/>
          <a:lstStyle>
            <a:lvl1pPr marL="0" indent="0" algn="ctr">
              <a:buNone/>
              <a:defRPr sz="2333" baseline="0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4" y="2204357"/>
            <a:ext cx="9821333" cy="3429000"/>
          </a:xfrm>
        </p:spPr>
        <p:txBody>
          <a:bodyPr/>
          <a:lstStyle>
            <a:lvl1pPr marL="190492" indent="-190492">
              <a:lnSpc>
                <a:spcPct val="90000"/>
              </a:lnSpc>
              <a:buNone/>
              <a:defRPr sz="3000" baseline="0">
                <a:latin typeface="Georgia" pitchFamily="18" charset="0"/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dirty="0"/>
              <a:t>Quote </a:t>
            </a:r>
            <a:r>
              <a:rPr lang="en-US"/>
              <a:t>goes here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69333" y="1143000"/>
            <a:ext cx="7537358" cy="1016000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500" i="1" baseline="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dirty="0"/>
              <a:t>Bibliographic info for quote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9333" y="745069"/>
            <a:ext cx="7537358" cy="436033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667" i="0" baseline="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dirty="0"/>
              <a:t>Who is this person (incl. worldview)</a:t>
            </a:r>
          </a:p>
        </p:txBody>
      </p:sp>
    </p:spTree>
    <p:extLst>
      <p:ext uri="{BB962C8B-B14F-4D97-AF65-F5344CB8AC3E}">
        <p14:creationId xmlns:p14="http://schemas.microsoft.com/office/powerpoint/2010/main" val="45479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  <p:sldLayoutId id="2147484870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ea typeface="ＭＳ Ｐゴシック" pitchFamily="34" charset="-128"/>
              </a:rPr>
              <a:t>Walk as Children of Light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Ephesians 5:1-14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and walk in love, </a:t>
            </a:r>
          </a:p>
          <a:p>
            <a:r>
              <a:rPr lang="en-US" dirty="0"/>
              <a:t>just as Christ also loved you and gave Himself up for us, an offering and a sacrifice to God as a fragrant aroma.</a:t>
            </a:r>
          </a:p>
        </p:txBody>
      </p:sp>
    </p:spTree>
    <p:extLst>
      <p:ext uri="{BB962C8B-B14F-4D97-AF65-F5344CB8AC3E}">
        <p14:creationId xmlns:p14="http://schemas.microsoft.com/office/powerpoint/2010/main" val="34237085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and walk in love, </a:t>
            </a:r>
          </a:p>
          <a:p>
            <a:r>
              <a:rPr lang="en-US" dirty="0"/>
              <a:t>just as Christ also loved you and gave Himself up for us, an offering and a sacrifice to God as a fragrant aroma.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A9B8C128-51C6-BAFF-2D72-CBC43514B766}"/>
              </a:ext>
            </a:extLst>
          </p:cNvPr>
          <p:cNvSpPr/>
          <p:nvPr/>
        </p:nvSpPr>
        <p:spPr bwMode="auto">
          <a:xfrm>
            <a:off x="442686" y="2447175"/>
            <a:ext cx="9274628" cy="2086725"/>
          </a:xfrm>
          <a:prstGeom prst="roundRect">
            <a:avLst>
              <a:gd name="adj" fmla="val 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 to love like Christ loved you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Gave Himself up for us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offering and a sacrifice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sacrifice was a fragrant aroma</a:t>
            </a:r>
          </a:p>
        </p:txBody>
      </p:sp>
    </p:spTree>
    <p:extLst>
      <p:ext uri="{BB962C8B-B14F-4D97-AF65-F5344CB8AC3E}">
        <p14:creationId xmlns:p14="http://schemas.microsoft.com/office/powerpoint/2010/main" val="29626265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and walk in love, </a:t>
            </a:r>
          </a:p>
          <a:p>
            <a:r>
              <a:rPr lang="en-US" dirty="0"/>
              <a:t>just as Christ also loved you and gave Himself up for us, an offering and a sacrifice to God as a fragrant aroma.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A9B8C128-51C6-BAFF-2D72-CBC43514B766}"/>
              </a:ext>
            </a:extLst>
          </p:cNvPr>
          <p:cNvSpPr/>
          <p:nvPr/>
        </p:nvSpPr>
        <p:spPr bwMode="auto">
          <a:xfrm>
            <a:off x="442686" y="2447175"/>
            <a:ext cx="9274628" cy="2086725"/>
          </a:xfrm>
          <a:prstGeom prst="roundRect">
            <a:avLst>
              <a:gd name="adj" fmla="val 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love you if…”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love you because…”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love you.”</a:t>
            </a:r>
          </a:p>
          <a:p>
            <a:pPr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277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But immorality or any impurity or greed must not even be named among you</a:t>
            </a:r>
          </a:p>
        </p:txBody>
      </p:sp>
    </p:spTree>
    <p:extLst>
      <p:ext uri="{BB962C8B-B14F-4D97-AF65-F5344CB8AC3E}">
        <p14:creationId xmlns:p14="http://schemas.microsoft.com/office/powerpoint/2010/main" val="3409902590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</a:t>
            </a:r>
            <a:r>
              <a:rPr lang="en-US" dirty="0"/>
              <a:t>immorality or any impurity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 greed must not even be named among you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C2C38090-F0E2-014C-045D-818530279054}"/>
              </a:ext>
            </a:extLst>
          </p:cNvPr>
          <p:cNvSpPr/>
          <p:nvPr/>
        </p:nvSpPr>
        <p:spPr bwMode="auto">
          <a:xfrm>
            <a:off x="442686" y="3009900"/>
            <a:ext cx="9274628" cy="208672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Immorality = </a:t>
            </a:r>
            <a:r>
              <a:rPr lang="en-US" sz="36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poreneia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“any kind of illegitimate sexual intercourse”</a:t>
            </a:r>
          </a:p>
          <a:p>
            <a:pPr marL="174625" indent="-174625" algn="r">
              <a:lnSpc>
                <a:spcPct val="90000"/>
              </a:lnSpc>
            </a:pPr>
            <a:endParaRPr lang="en-US" sz="1200" i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 algn="r">
              <a:lnSpc>
                <a:spcPct val="90000"/>
              </a:lnSpc>
            </a:pPr>
            <a:endParaRPr lang="en-US" sz="1200" i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 algn="r">
              <a:lnSpc>
                <a:spcPct val="90000"/>
              </a:lnSpc>
            </a:pPr>
            <a:endParaRPr lang="en-US" sz="1200" i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 algn="r">
              <a:lnSpc>
                <a:spcPct val="90000"/>
              </a:lnSpc>
            </a:pPr>
            <a:endParaRPr lang="en-US" sz="1200" i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 algn="r">
              <a:lnSpc>
                <a:spcPct val="90000"/>
              </a:lnSpc>
            </a:pPr>
            <a:endParaRPr lang="en-US" sz="1200" i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 algn="r">
              <a:lnSpc>
                <a:spcPct val="90000"/>
              </a:lnSpc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Colin Brown, New International Dictionary of New Testament Theology (Grand Rapids, MI: Zondervan Publishing House, 1986), 498, 500.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9637EB0D-4A1B-1EE2-DCCF-D4D7CC527F35}"/>
              </a:ext>
            </a:extLst>
          </p:cNvPr>
          <p:cNvSpPr/>
          <p:nvPr/>
        </p:nvSpPr>
        <p:spPr bwMode="auto">
          <a:xfrm>
            <a:off x="464458" y="723900"/>
            <a:ext cx="9252856" cy="208672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“A man will leave his father and mother and be united to his wife, and the two will become one flesh… What God has joined together, let no one separate.”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19:5-6)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215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</a:t>
            </a:r>
            <a:r>
              <a:rPr lang="en-US" dirty="0"/>
              <a:t>immorality or any impurity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 greed must not even be named among you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C2C38090-F0E2-014C-045D-818530279054}"/>
              </a:ext>
            </a:extLst>
          </p:cNvPr>
          <p:cNvSpPr/>
          <p:nvPr/>
        </p:nvSpPr>
        <p:spPr bwMode="auto">
          <a:xfrm>
            <a:off x="442686" y="3009900"/>
            <a:ext cx="9274628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Sex joins two people together</a:t>
            </a:r>
            <a:endParaRPr lang="en-US" sz="1200" i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That’s good within a lifelong commitment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Love gives but lust takes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“Marriage is just a piece of paper”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9637EB0D-4A1B-1EE2-DCCF-D4D7CC527F35}"/>
              </a:ext>
            </a:extLst>
          </p:cNvPr>
          <p:cNvSpPr/>
          <p:nvPr/>
        </p:nvSpPr>
        <p:spPr bwMode="auto">
          <a:xfrm>
            <a:off x="464458" y="723900"/>
            <a:ext cx="9252856" cy="208672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“A man will leave his father and mother and be united to his wife, and the two will become one flesh… What God has joined together, let no one separate.”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19:5-6)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482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</a:t>
            </a:r>
            <a:r>
              <a:rPr lang="en-US" dirty="0"/>
              <a:t>immorality or any impurity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 greed must not even be named among you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C2C38090-F0E2-014C-045D-818530279054}"/>
              </a:ext>
            </a:extLst>
          </p:cNvPr>
          <p:cNvSpPr/>
          <p:nvPr/>
        </p:nvSpPr>
        <p:spPr bwMode="auto">
          <a:xfrm>
            <a:off x="442686" y="3009900"/>
            <a:ext cx="9274628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tells you this for your good</a:t>
            </a:r>
            <a:endParaRPr lang="en-US" sz="1200" i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wants you to have great sex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9637EB0D-4A1B-1EE2-DCCF-D4D7CC527F35}"/>
              </a:ext>
            </a:extLst>
          </p:cNvPr>
          <p:cNvSpPr/>
          <p:nvPr/>
        </p:nvSpPr>
        <p:spPr bwMode="auto">
          <a:xfrm>
            <a:off x="464458" y="723900"/>
            <a:ext cx="9252856" cy="208672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“A man will leave his father and mother and be united to his wife, and the two will become one flesh… What God has joined together, let no one separate.”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19:5-6)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018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67336" y="4991100"/>
            <a:ext cx="3323330" cy="634714"/>
          </a:xfrm>
        </p:spPr>
        <p:txBody>
          <a:bodyPr/>
          <a:lstStyle/>
          <a:p>
            <a:r>
              <a:rPr lang="en-US" sz="1000" dirty="0">
                <a:ea typeface="ＭＳ Ｐゴシック"/>
              </a:rPr>
              <a:t>Linda Waite, Professor of Sociology  at the Univ of Chicago</a:t>
            </a:r>
            <a:br>
              <a:rPr lang="en-US" sz="1000" dirty="0">
                <a:ea typeface="ＭＳ Ｐゴシック"/>
              </a:rPr>
            </a:br>
            <a:r>
              <a:rPr lang="en-US" sz="1000" dirty="0">
                <a:ea typeface="ＭＳ Ｐゴシック"/>
              </a:rPr>
              <a:t>Waite, Linda J., and Maggie Gallagher. The Case for Marriage: Why Married People Are Happier, Healthier, and Better off Financially. New York: Doubleday, 2000. 79.</a:t>
            </a:r>
            <a:endParaRPr lang="en-US" sz="1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r>
              <a:rPr lang="en-US" dirty="0"/>
              <a:t>Married people have both more and better sex than singles do.</a:t>
            </a:r>
          </a:p>
          <a:p>
            <a:r>
              <a:rPr lang="en-US" dirty="0"/>
              <a:t>They not only have sex more often, but they enjoy it more, both physically and emotionally, than do their unmarried counterparts…</a:t>
            </a:r>
          </a:p>
        </p:txBody>
      </p:sp>
    </p:spTree>
    <p:extLst>
      <p:ext uri="{BB962C8B-B14F-4D97-AF65-F5344CB8AC3E}">
        <p14:creationId xmlns:p14="http://schemas.microsoft.com/office/powerpoint/2010/main" val="2790467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</a:t>
            </a:r>
            <a:r>
              <a:rPr lang="en-US" dirty="0"/>
              <a:t>immorality or any impurity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 greed must not even be named among you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C2C38090-F0E2-014C-045D-818530279054}"/>
              </a:ext>
            </a:extLst>
          </p:cNvPr>
          <p:cNvSpPr/>
          <p:nvPr/>
        </p:nvSpPr>
        <p:spPr bwMode="auto">
          <a:xfrm>
            <a:off x="442686" y="3009900"/>
            <a:ext cx="9274628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“Let no one deceive you with empty words”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(Eph. 5:6)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need to stop using others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9637EB0D-4A1B-1EE2-DCCF-D4D7CC527F35}"/>
              </a:ext>
            </a:extLst>
          </p:cNvPr>
          <p:cNvSpPr/>
          <p:nvPr/>
        </p:nvSpPr>
        <p:spPr bwMode="auto">
          <a:xfrm>
            <a:off x="464458" y="723900"/>
            <a:ext cx="9252856" cy="208672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“A man will leave his father and mother and be united to his wife, and the two will become one flesh… What God has joined together, let no one separate.”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19:5-6)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immorality or any impurity </a:t>
            </a:r>
            <a:r>
              <a:rPr lang="en-US" dirty="0"/>
              <a:t>or greed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must not even be named among you</a:t>
            </a:r>
          </a:p>
        </p:txBody>
      </p:sp>
    </p:spTree>
    <p:extLst>
      <p:ext uri="{BB962C8B-B14F-4D97-AF65-F5344CB8AC3E}">
        <p14:creationId xmlns:p14="http://schemas.microsoft.com/office/powerpoint/2010/main" val="70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7BC77-DBFF-A94D-C96F-BCC2AA597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and Darkness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A8BD74-4CAC-1645-81C3-470C88229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– “something that makes vision possible”</a:t>
            </a:r>
          </a:p>
          <a:p>
            <a:r>
              <a:rPr lang="en-US" dirty="0"/>
              <a:t>Darkness – “the total or near total absence of light”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87FF5B-AB64-BFD4-CD1C-58F58FFDA32A}"/>
              </a:ext>
            </a:extLst>
          </p:cNvPr>
          <p:cNvSpPr txBox="1"/>
          <p:nvPr/>
        </p:nvSpPr>
        <p:spPr>
          <a:xfrm>
            <a:off x="3251200" y="5430679"/>
            <a:ext cx="685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www.merriam-webster.com/dictionary/light &amp; www.merriam-webster.com/dictionary/darkness Accessed Oct 6, 2022</a:t>
            </a:r>
          </a:p>
        </p:txBody>
      </p:sp>
    </p:spTree>
    <p:extLst>
      <p:ext uri="{BB962C8B-B14F-4D97-AF65-F5344CB8AC3E}">
        <p14:creationId xmlns:p14="http://schemas.microsoft.com/office/powerpoint/2010/main" val="26974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67934C-5D33-4A0A-9831-9A343587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Happiness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ABC6A99-C41C-45DF-AA88-07ACB29C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5" y="114300"/>
            <a:ext cx="9931484" cy="4635500"/>
          </a:xfrm>
        </p:spPr>
        <p:txBody>
          <a:bodyPr/>
          <a:lstStyle/>
          <a:p>
            <a:r>
              <a:rPr lang="en-US" dirty="0"/>
              <a:t>Dr. Robert Waldinger, Professor of </a:t>
            </a:r>
            <a:br>
              <a:rPr lang="en-US" dirty="0"/>
            </a:br>
            <a:r>
              <a:rPr lang="en-US" dirty="0"/>
              <a:t>Psychiatry at Harvard Medical School</a:t>
            </a:r>
          </a:p>
          <a:p>
            <a:r>
              <a:rPr lang="en-US" dirty="0"/>
              <a:t>Director of the Harvard Study of Adult </a:t>
            </a:r>
            <a:br>
              <a:rPr lang="en-US" dirty="0"/>
            </a:br>
            <a:r>
              <a:rPr lang="en-US" dirty="0"/>
              <a:t>Development</a:t>
            </a:r>
          </a:p>
          <a:p>
            <a:r>
              <a:rPr lang="en-US" dirty="0"/>
              <a:t>Interview with Dr. Laurie Santos, Yale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162A98-0B22-8363-9E1F-DDB3291BA5EA}"/>
              </a:ext>
            </a:extLst>
          </p:cNvPr>
          <p:cNvSpPr txBox="1"/>
          <p:nvPr/>
        </p:nvSpPr>
        <p:spPr>
          <a:xfrm>
            <a:off x="8176765" y="2492148"/>
            <a:ext cx="196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Happiness Lab podcast, Episode 1</a:t>
            </a:r>
          </a:p>
          <a:p>
            <a:pPr algn="ctr"/>
            <a:r>
              <a:rPr lang="en-US" sz="900" i="1" dirty="0">
                <a:solidFill>
                  <a:schemeClr val="bg1">
                    <a:lumMod val="75000"/>
                  </a:schemeClr>
                </a:solidFill>
              </a:rPr>
              <a:t>You Can Change, Sept 2019</a:t>
            </a:r>
          </a:p>
        </p:txBody>
      </p:sp>
    </p:spTree>
    <p:extLst>
      <p:ext uri="{BB962C8B-B14F-4D97-AF65-F5344CB8AC3E}">
        <p14:creationId xmlns:p14="http://schemas.microsoft.com/office/powerpoint/2010/main" val="17170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67934C-5D33-4A0A-9831-9A343587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Happiness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ABC6A99-C41C-45DF-AA88-07ACB29C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5" y="114300"/>
            <a:ext cx="9931484" cy="4635500"/>
          </a:xfrm>
        </p:spPr>
        <p:txBody>
          <a:bodyPr/>
          <a:lstStyle/>
          <a:p>
            <a:r>
              <a:rPr lang="en-US" dirty="0"/>
              <a:t>The Harvard Study of Adult Development</a:t>
            </a:r>
          </a:p>
          <a:p>
            <a:pPr marL="571500" indent="-571500">
              <a:buFontTx/>
              <a:buChar char="-"/>
            </a:pPr>
            <a:r>
              <a:rPr lang="en-US" dirty="0"/>
              <a:t>Began in 1938</a:t>
            </a:r>
          </a:p>
          <a:p>
            <a:pPr marL="571500" indent="-571500">
              <a:buFontTx/>
              <a:buChar char="-"/>
            </a:pPr>
            <a:r>
              <a:rPr lang="en-US" dirty="0"/>
              <a:t>268 Harvard sophomores</a:t>
            </a:r>
          </a:p>
          <a:p>
            <a:pPr marL="571500" indent="-571500">
              <a:buFontTx/>
              <a:buChar char="-"/>
            </a:pPr>
            <a:r>
              <a:rPr lang="en-US" dirty="0"/>
              <a:t>Plus 456 youths from the poorest </a:t>
            </a:r>
            <a:br>
              <a:rPr lang="en-US" dirty="0"/>
            </a:br>
            <a:r>
              <a:rPr lang="en-US" dirty="0"/>
              <a:t>neighborhoods in Boston</a:t>
            </a:r>
          </a:p>
          <a:p>
            <a:pPr marL="571500" indent="-571500">
              <a:buFontTx/>
              <a:buChar char="-"/>
            </a:pPr>
            <a:r>
              <a:rPr lang="en-US" dirty="0"/>
              <a:t>Goal: study physical and mental health over the course of their lives</a:t>
            </a:r>
          </a:p>
        </p:txBody>
      </p:sp>
    </p:spTree>
    <p:extLst>
      <p:ext uri="{BB962C8B-B14F-4D97-AF65-F5344CB8AC3E}">
        <p14:creationId xmlns:p14="http://schemas.microsoft.com/office/powerpoint/2010/main" val="19140651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67934C-5D33-4A0A-9831-9A343587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Happiness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ABC6A99-C41C-45DF-AA88-07ACB29C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5" y="114300"/>
            <a:ext cx="9931484" cy="4635500"/>
          </a:xfrm>
        </p:spPr>
        <p:txBody>
          <a:bodyPr/>
          <a:lstStyle/>
          <a:p>
            <a:r>
              <a:rPr lang="en-US" dirty="0"/>
              <a:t>“Some of what the study found is </a:t>
            </a:r>
            <a:br>
              <a:rPr lang="en-US" dirty="0"/>
            </a:br>
            <a:r>
              <a:rPr lang="en-US" dirty="0"/>
              <a:t>absolutely no surprise to anyone…</a:t>
            </a:r>
          </a:p>
          <a:p>
            <a:r>
              <a:rPr lang="en-US" dirty="0"/>
              <a:t>What was the big surprise? It’s all the </a:t>
            </a:r>
            <a:br>
              <a:rPr lang="en-US" dirty="0"/>
            </a:br>
            <a:r>
              <a:rPr lang="en-US" dirty="0"/>
              <a:t>things we think make us happy but don’t</a:t>
            </a:r>
          </a:p>
          <a:p>
            <a:r>
              <a:rPr lang="en-US" dirty="0"/>
              <a:t>Wealth does not make people happy. </a:t>
            </a:r>
          </a:p>
          <a:p>
            <a:r>
              <a:rPr lang="en-US" dirty="0"/>
              <a:t>Having your material needs met does </a:t>
            </a:r>
            <a:br>
              <a:rPr lang="en-US" dirty="0"/>
            </a:br>
            <a:r>
              <a:rPr lang="en-US" dirty="0"/>
              <a:t>make you happy. Once you get there making more money doesn’t make you appreciably happier.</a:t>
            </a:r>
          </a:p>
        </p:txBody>
      </p:sp>
    </p:spTree>
    <p:extLst>
      <p:ext uri="{BB962C8B-B14F-4D97-AF65-F5344CB8AC3E}">
        <p14:creationId xmlns:p14="http://schemas.microsoft.com/office/powerpoint/2010/main" val="36792886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67934C-5D33-4A0A-9831-9A343587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Happiness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ABC6A99-C41C-45DF-AA88-07ACB29C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5" y="114300"/>
            <a:ext cx="9931484" cy="4635500"/>
          </a:xfrm>
        </p:spPr>
        <p:txBody>
          <a:bodyPr/>
          <a:lstStyle/>
          <a:p>
            <a:r>
              <a:rPr lang="en-US" dirty="0"/>
              <a:t>“The other thing is achieving more at work…</a:t>
            </a:r>
          </a:p>
          <a:p>
            <a:r>
              <a:rPr lang="en-US" dirty="0"/>
              <a:t>“Our men as they were looking back on </a:t>
            </a:r>
            <a:br>
              <a:rPr lang="en-US" dirty="0"/>
            </a:br>
            <a:r>
              <a:rPr lang="en-US" dirty="0"/>
              <a:t>their lives, as they were at the end of </a:t>
            </a:r>
            <a:br>
              <a:rPr lang="en-US" dirty="0"/>
            </a:br>
            <a:r>
              <a:rPr lang="en-US" dirty="0"/>
              <a:t>their lives, said that the things they were </a:t>
            </a:r>
            <a:br>
              <a:rPr lang="en-US" dirty="0"/>
            </a:br>
            <a:r>
              <a:rPr lang="en-US" dirty="0"/>
              <a:t>proudest of were</a:t>
            </a:r>
          </a:p>
          <a:p>
            <a:r>
              <a:rPr lang="en-US" dirty="0"/>
              <a:t>building a family, raising healthy children, having a strong relationship with a partner, teaching their grandchildren to sail.”</a:t>
            </a:r>
          </a:p>
        </p:txBody>
      </p:sp>
    </p:spTree>
    <p:extLst>
      <p:ext uri="{BB962C8B-B14F-4D97-AF65-F5344CB8AC3E}">
        <p14:creationId xmlns:p14="http://schemas.microsoft.com/office/powerpoint/2010/main" val="672175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67934C-5D33-4A0A-9831-9A343587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Happiness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ABC6A99-C41C-45DF-AA88-07ACB29C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5" y="114300"/>
            <a:ext cx="9931484" cy="4635500"/>
          </a:xfrm>
        </p:spPr>
        <p:txBody>
          <a:bodyPr/>
          <a:lstStyle/>
          <a:p>
            <a:r>
              <a:rPr lang="en-US" dirty="0"/>
              <a:t>Santos: Bob’s study showed that the keys </a:t>
            </a:r>
            <a:br>
              <a:rPr lang="en-US" dirty="0"/>
            </a:br>
            <a:r>
              <a:rPr lang="en-US" dirty="0"/>
              <a:t>to happiness don’t often involve what we </a:t>
            </a:r>
            <a:br>
              <a:rPr lang="en-US" dirty="0"/>
            </a:br>
            <a:r>
              <a:rPr lang="en-US" dirty="0"/>
              <a:t>put time into to become happier:</a:t>
            </a:r>
          </a:p>
          <a:p>
            <a:r>
              <a:rPr lang="en-US" dirty="0"/>
              <a:t>Financial achievement so we can buy cool </a:t>
            </a:r>
            <a:br>
              <a:rPr lang="en-US" dirty="0"/>
            </a:br>
            <a:r>
              <a:rPr lang="en-US" dirty="0"/>
              <a:t>stuff or working harder to achieve more in our careers.</a:t>
            </a:r>
          </a:p>
          <a:p>
            <a:r>
              <a:rPr lang="en-US" dirty="0"/>
              <a:t>In fact, his results show that health and happiness often come from the things we sacrifice while spending more hours at work.</a:t>
            </a:r>
          </a:p>
        </p:txBody>
      </p:sp>
    </p:spTree>
    <p:extLst>
      <p:ext uri="{BB962C8B-B14F-4D97-AF65-F5344CB8AC3E}">
        <p14:creationId xmlns:p14="http://schemas.microsoft.com/office/powerpoint/2010/main" val="30744501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67934C-5D33-4A0A-9831-9A343587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Happiness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ABC6A99-C41C-45DF-AA88-07ACB29C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5" y="114300"/>
            <a:ext cx="9931484" cy="4635500"/>
          </a:xfrm>
        </p:spPr>
        <p:txBody>
          <a:bodyPr/>
          <a:lstStyle/>
          <a:p>
            <a:r>
              <a:rPr lang="en-US" dirty="0"/>
              <a:t>“The surprise was in our finding that one </a:t>
            </a:r>
            <a:br>
              <a:rPr lang="en-US" dirty="0"/>
            </a:br>
            <a:r>
              <a:rPr lang="en-US" dirty="0"/>
              <a:t>of the strongest predictors of staying </a:t>
            </a:r>
            <a:br>
              <a:rPr lang="en-US" dirty="0"/>
            </a:br>
            <a:r>
              <a:rPr lang="en-US" dirty="0"/>
              <a:t>healthy and happy in your life was having </a:t>
            </a:r>
            <a:br>
              <a:rPr lang="en-US" dirty="0"/>
            </a:br>
            <a:r>
              <a:rPr lang="en-US" dirty="0"/>
              <a:t>good relationships with other people.”</a:t>
            </a:r>
          </a:p>
        </p:txBody>
      </p:sp>
    </p:spTree>
    <p:extLst>
      <p:ext uri="{BB962C8B-B14F-4D97-AF65-F5344CB8AC3E}">
        <p14:creationId xmlns:p14="http://schemas.microsoft.com/office/powerpoint/2010/main" val="3737406775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67934C-5D33-4A0A-9831-9A343587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Happiness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ABC6A99-C41C-45DF-AA88-07ACB29C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5" y="114300"/>
            <a:ext cx="9931484" cy="4635500"/>
          </a:xfrm>
        </p:spPr>
        <p:txBody>
          <a:bodyPr/>
          <a:lstStyle/>
          <a:p>
            <a:r>
              <a:rPr lang="en-US" dirty="0"/>
              <a:t>Santos: When we think of happiness we </a:t>
            </a:r>
            <a:br>
              <a:rPr lang="en-US" dirty="0"/>
            </a:br>
            <a:r>
              <a:rPr lang="en-US" dirty="0"/>
              <a:t>often think of self-care.</a:t>
            </a:r>
          </a:p>
          <a:p>
            <a:r>
              <a:rPr lang="en-US" dirty="0"/>
              <a:t>But Bob’s study shows that focusing </a:t>
            </a:r>
            <a:br>
              <a:rPr lang="en-US" dirty="0"/>
            </a:br>
            <a:r>
              <a:rPr lang="en-US" dirty="0"/>
              <a:t>only on yourself and turning too far </a:t>
            </a:r>
            <a:br>
              <a:rPr lang="en-US" dirty="0"/>
            </a:br>
            <a:r>
              <a:rPr lang="en-US" dirty="0"/>
              <a:t>inward is a recipe not only for misery but for physical health problems as well.</a:t>
            </a:r>
          </a:p>
        </p:txBody>
      </p:sp>
    </p:spTree>
    <p:extLst>
      <p:ext uri="{BB962C8B-B14F-4D97-AF65-F5344CB8AC3E}">
        <p14:creationId xmlns:p14="http://schemas.microsoft.com/office/powerpoint/2010/main" val="39328327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67934C-5D33-4A0A-9831-9A343587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Happiness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ABC6A99-C41C-45DF-AA88-07ACB29C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5" y="114300"/>
            <a:ext cx="7740734" cy="4635500"/>
          </a:xfrm>
        </p:spPr>
        <p:txBody>
          <a:bodyPr/>
          <a:lstStyle/>
          <a:p>
            <a:r>
              <a:rPr lang="en-US" dirty="0"/>
              <a:t>Clay Cockrell, LCSW in New York City</a:t>
            </a:r>
          </a:p>
          <a:p>
            <a:r>
              <a:rPr lang="en-US" dirty="0"/>
              <a:t>Specializes in therapy sessions for ultra-rich clients</a:t>
            </a:r>
          </a:p>
        </p:txBody>
      </p:sp>
    </p:spTree>
    <p:extLst>
      <p:ext uri="{BB962C8B-B14F-4D97-AF65-F5344CB8AC3E}">
        <p14:creationId xmlns:p14="http://schemas.microsoft.com/office/powerpoint/2010/main" val="166237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67934C-5D33-4A0A-9831-9A343587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Happiness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ABC6A99-C41C-45DF-AA88-07ACB29C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5" y="114300"/>
            <a:ext cx="7740734" cy="4635500"/>
          </a:xfrm>
        </p:spPr>
        <p:txBody>
          <a:bodyPr/>
          <a:lstStyle/>
          <a:p>
            <a:r>
              <a:rPr lang="en-US" dirty="0"/>
              <a:t>“Honestly the general public when they find out what I do, they don’t have a lot of sympathy</a:t>
            </a:r>
          </a:p>
          <a:p>
            <a:r>
              <a:rPr lang="en-US" dirty="0"/>
              <a:t>because they’ve bought into this idea that they have a certain amount of problems that are related to money and they have this belief that if I have money my problems will go away.</a:t>
            </a:r>
          </a:p>
        </p:txBody>
      </p:sp>
    </p:spTree>
    <p:extLst>
      <p:ext uri="{BB962C8B-B14F-4D97-AF65-F5344CB8AC3E}">
        <p14:creationId xmlns:p14="http://schemas.microsoft.com/office/powerpoint/2010/main" val="25843535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67934C-5D33-4A0A-9831-9A343587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Happiness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ABC6A99-C41C-45DF-AA88-07ACB29C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5" y="114300"/>
            <a:ext cx="7740734" cy="4635500"/>
          </a:xfrm>
        </p:spPr>
        <p:txBody>
          <a:bodyPr/>
          <a:lstStyle/>
          <a:p>
            <a:r>
              <a:rPr lang="en-US" dirty="0"/>
              <a:t>“But when they find out that there’s somebody out there that has a lot of money and they still have problems it busts that fantasy.</a:t>
            </a:r>
          </a:p>
          <a:p>
            <a:r>
              <a:rPr lang="en-US" dirty="0"/>
              <a:t>So this thing that they’re working toward </a:t>
            </a:r>
          </a:p>
          <a:p>
            <a:r>
              <a:rPr lang="en-US" dirty="0"/>
              <a:t>‘I just need a little bit more money and that’s going to solve my problems’</a:t>
            </a:r>
          </a:p>
          <a:p>
            <a:r>
              <a:rPr lang="en-US" dirty="0"/>
              <a:t>it really challenges that belief system”</a:t>
            </a:r>
          </a:p>
        </p:txBody>
      </p:sp>
    </p:spTree>
    <p:extLst>
      <p:ext uri="{BB962C8B-B14F-4D97-AF65-F5344CB8AC3E}">
        <p14:creationId xmlns:p14="http://schemas.microsoft.com/office/powerpoint/2010/main" val="1578052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7BC77-DBFF-A94D-C96F-BCC2AA597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Light and Darkness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A8BD74-4CAC-1645-81C3-470C88229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33" y="1028700"/>
            <a:ext cx="9906000" cy="4635500"/>
          </a:xfrm>
        </p:spPr>
        <p:txBody>
          <a:bodyPr/>
          <a:lstStyle/>
          <a:p>
            <a:r>
              <a:rPr lang="en-US" dirty="0"/>
              <a:t>Jesus:</a:t>
            </a:r>
          </a:p>
          <a:p>
            <a:r>
              <a:rPr lang="en-US" dirty="0"/>
              <a:t>	“I am the light of the world. If you follow me, </a:t>
            </a:r>
            <a:br>
              <a:rPr lang="en-US" dirty="0"/>
            </a:br>
            <a:r>
              <a:rPr lang="en-US" dirty="0"/>
              <a:t>you won’t have to walk in darkness, </a:t>
            </a:r>
            <a:br>
              <a:rPr lang="en-US" dirty="0"/>
            </a:br>
            <a:r>
              <a:rPr lang="en-US" dirty="0"/>
              <a:t>because you will have the light that leads to life.” </a:t>
            </a:r>
            <a:r>
              <a:rPr lang="en-US" sz="1400" i="1" dirty="0"/>
              <a:t>(John 8:12)</a:t>
            </a:r>
          </a:p>
        </p:txBody>
      </p:sp>
    </p:spTree>
    <p:extLst>
      <p:ext uri="{BB962C8B-B14F-4D97-AF65-F5344CB8AC3E}">
        <p14:creationId xmlns:p14="http://schemas.microsoft.com/office/powerpoint/2010/main" val="31906592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67934C-5D33-4A0A-9831-9A343587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Happiness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ABC6A99-C41C-45DF-AA88-07ACB29C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5" y="114300"/>
            <a:ext cx="7740734" cy="4635500"/>
          </a:xfrm>
        </p:spPr>
        <p:txBody>
          <a:bodyPr/>
          <a:lstStyle/>
          <a:p>
            <a:r>
              <a:rPr lang="en-US" dirty="0"/>
              <a:t>Two Nobel Prize-winning scientists, Danny Kahneman and Angus Deaton … tested annual salary in the U.S. against three different measures of well-being…</a:t>
            </a:r>
          </a:p>
        </p:txBody>
      </p:sp>
    </p:spTree>
    <p:extLst>
      <p:ext uri="{BB962C8B-B14F-4D97-AF65-F5344CB8AC3E}">
        <p14:creationId xmlns:p14="http://schemas.microsoft.com/office/powerpoint/2010/main" val="571607430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67934C-5D33-4A0A-9831-9A343587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Happiness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ABC6A99-C41C-45DF-AA88-07ACB29C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5" y="114300"/>
            <a:ext cx="7740734" cy="4635500"/>
          </a:xfrm>
        </p:spPr>
        <p:txBody>
          <a:bodyPr/>
          <a:lstStyle/>
          <a:p>
            <a:r>
              <a:rPr lang="en-US" dirty="0"/>
              <a:t>If you earn $10,000 or 20,000, then earning more will make you feel less stressed and happier.</a:t>
            </a:r>
          </a:p>
          <a:p>
            <a:r>
              <a:rPr lang="en-US" dirty="0"/>
              <a:t>But that effect of income on well-being starts to level off and it does so really quickly…</a:t>
            </a:r>
          </a:p>
        </p:txBody>
      </p:sp>
    </p:spTree>
    <p:extLst>
      <p:ext uri="{BB962C8B-B14F-4D97-AF65-F5344CB8AC3E}">
        <p14:creationId xmlns:p14="http://schemas.microsoft.com/office/powerpoint/2010/main" val="204431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67934C-5D33-4A0A-9831-9A343587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Happiness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ABC6A99-C41C-45DF-AA88-07ACB29C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5" y="114300"/>
            <a:ext cx="7740734" cy="4635500"/>
          </a:xfrm>
        </p:spPr>
        <p:txBody>
          <a:bodyPr/>
          <a:lstStyle/>
          <a:p>
            <a:r>
              <a:rPr lang="en-US" dirty="0"/>
              <a:t>Kahneman and Deaton found that once you’re earning an annual income of $75,000, getting more doesn’t help. </a:t>
            </a:r>
          </a:p>
          <a:p>
            <a:r>
              <a:rPr lang="en-US" dirty="0"/>
              <a:t>You don’t get less stressed or happier. Your well-being just flatlines.</a:t>
            </a:r>
          </a:p>
          <a:p>
            <a:r>
              <a:rPr lang="en-US" dirty="0"/>
              <a:t>Even if you double or even quadruple your salary…</a:t>
            </a:r>
          </a:p>
        </p:txBody>
      </p:sp>
    </p:spTree>
    <p:extLst>
      <p:ext uri="{BB962C8B-B14F-4D97-AF65-F5344CB8AC3E}">
        <p14:creationId xmlns:p14="http://schemas.microsoft.com/office/powerpoint/2010/main" val="19186446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67934C-5D33-4A0A-9831-9A343587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Happiness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ABC6A99-C41C-45DF-AA88-07ACB29C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5" y="114300"/>
            <a:ext cx="7740734" cy="4635500"/>
          </a:xfrm>
        </p:spPr>
        <p:txBody>
          <a:bodyPr/>
          <a:lstStyle/>
          <a:p>
            <a:r>
              <a:rPr lang="en-US" dirty="0"/>
              <a:t>Clay has seen the problems of the rich firsthand</a:t>
            </a:r>
          </a:p>
          <a:p>
            <a:r>
              <a:rPr lang="en-US" dirty="0"/>
              <a:t>“They struggle. They are not sleeping at night.</a:t>
            </a:r>
          </a:p>
          <a:p>
            <a:r>
              <a:rPr lang="en-US" dirty="0"/>
              <a:t>They don’t have good relationships.”</a:t>
            </a:r>
          </a:p>
        </p:txBody>
      </p:sp>
    </p:spTree>
    <p:extLst>
      <p:ext uri="{BB962C8B-B14F-4D97-AF65-F5344CB8AC3E}">
        <p14:creationId xmlns:p14="http://schemas.microsoft.com/office/powerpoint/2010/main" val="12474293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67934C-5D33-4A0A-9831-9A343587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Happiness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ABC6A99-C41C-45DF-AA88-07ACB29C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5" y="114300"/>
            <a:ext cx="7740734" cy="4635500"/>
          </a:xfrm>
        </p:spPr>
        <p:txBody>
          <a:bodyPr/>
          <a:lstStyle/>
          <a:p>
            <a:r>
              <a:rPr lang="en-US" dirty="0"/>
              <a:t>“I work with people who had 50 million dollars and they say, yeah, but really I can’t do everything that I want. </a:t>
            </a:r>
          </a:p>
          <a:p>
            <a:r>
              <a:rPr lang="en-US" dirty="0"/>
              <a:t>There’s this wonderful painting that would really eat into my savings.</a:t>
            </a:r>
          </a:p>
          <a:p>
            <a:r>
              <a:rPr lang="en-US" dirty="0"/>
              <a:t>This one guy had five hundred million dollars, but had a sense that </a:t>
            </a:r>
            <a:br>
              <a:rPr lang="en-US" dirty="0"/>
            </a:br>
            <a:r>
              <a:rPr lang="en-US" dirty="0"/>
              <a:t>‘Once I hit that billion, </a:t>
            </a:r>
            <a:r>
              <a:rPr lang="en-US" dirty="0" err="1"/>
              <a:t>mmmm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that’s when things really change.’</a:t>
            </a:r>
          </a:p>
        </p:txBody>
      </p:sp>
    </p:spTree>
    <p:extLst>
      <p:ext uri="{BB962C8B-B14F-4D97-AF65-F5344CB8AC3E}">
        <p14:creationId xmlns:p14="http://schemas.microsoft.com/office/powerpoint/2010/main" val="17466339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67934C-5D33-4A0A-9831-9A343587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Happiness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ABC6A99-C41C-45DF-AA88-07ACB29C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5" y="114300"/>
            <a:ext cx="7740734" cy="4635500"/>
          </a:xfrm>
        </p:spPr>
        <p:txBody>
          <a:bodyPr/>
          <a:lstStyle/>
          <a:p>
            <a:r>
              <a:rPr lang="en-US" dirty="0"/>
              <a:t>“And you think ‘That’s crazy! </a:t>
            </a:r>
            <a:br>
              <a:rPr lang="en-US" dirty="0"/>
            </a:br>
            <a:r>
              <a:rPr lang="en-US" dirty="0"/>
              <a:t>You have more money than you could possibly spend!’</a:t>
            </a:r>
          </a:p>
          <a:p>
            <a:r>
              <a:rPr lang="en-US" dirty="0"/>
              <a:t>But they’re searching for happiness </a:t>
            </a:r>
          </a:p>
          <a:p>
            <a:r>
              <a:rPr lang="en-US" dirty="0"/>
              <a:t>and people don’t believe me. </a:t>
            </a:r>
            <a:br>
              <a:rPr lang="en-US" dirty="0"/>
            </a:br>
            <a:r>
              <a:rPr lang="en-US" dirty="0"/>
              <a:t>And I understand it’s hard. </a:t>
            </a:r>
            <a:br>
              <a:rPr lang="en-US" dirty="0"/>
            </a:br>
            <a:r>
              <a:rPr lang="en-US" dirty="0"/>
              <a:t>It was hard for me to think that.</a:t>
            </a:r>
          </a:p>
        </p:txBody>
      </p:sp>
    </p:spTree>
    <p:extLst>
      <p:ext uri="{BB962C8B-B14F-4D97-AF65-F5344CB8AC3E}">
        <p14:creationId xmlns:p14="http://schemas.microsoft.com/office/powerpoint/2010/main" val="7028323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267934C-5D33-4A0A-9831-9A343587A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Happiness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ABC6A99-C41C-45DF-AA88-07ACB29CB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5" y="114300"/>
            <a:ext cx="7740734" cy="4635500"/>
          </a:xfrm>
        </p:spPr>
        <p:txBody>
          <a:bodyPr/>
          <a:lstStyle/>
          <a:p>
            <a:r>
              <a:rPr lang="en-US" dirty="0"/>
              <a:t>“But after living in this world working with these people, I understand money is not going to buy you happiness.</a:t>
            </a:r>
          </a:p>
          <a:p>
            <a:r>
              <a:rPr lang="en-US" dirty="0"/>
              <a:t>So be careful what you wish for.”</a:t>
            </a:r>
          </a:p>
        </p:txBody>
      </p:sp>
    </p:spTree>
    <p:extLst>
      <p:ext uri="{BB962C8B-B14F-4D97-AF65-F5344CB8AC3E}">
        <p14:creationId xmlns:p14="http://schemas.microsoft.com/office/powerpoint/2010/main" val="2979675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But immorality or any impurity or greed must not even be named among you</a:t>
            </a:r>
          </a:p>
          <a:p>
            <a:r>
              <a:rPr lang="en-US" dirty="0"/>
              <a:t>	as is </a:t>
            </a:r>
            <a:r>
              <a:rPr lang="en-US" u="sng" dirty="0"/>
              <a:t>proper</a:t>
            </a:r>
            <a:r>
              <a:rPr lang="en-US" dirty="0"/>
              <a:t> among saints;</a:t>
            </a:r>
          </a:p>
        </p:txBody>
      </p:sp>
    </p:spTree>
    <p:extLst>
      <p:ext uri="{BB962C8B-B14F-4D97-AF65-F5344CB8AC3E}">
        <p14:creationId xmlns:p14="http://schemas.microsoft.com/office/powerpoint/2010/main" val="31773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and there must be no filthiness and silly talk, or coarse jesting, which are not fitting, but rather giving of thanks</a:t>
            </a:r>
          </a:p>
        </p:txBody>
      </p:sp>
    </p:spTree>
    <p:extLst>
      <p:ext uri="{BB962C8B-B14F-4D97-AF65-F5344CB8AC3E}">
        <p14:creationId xmlns:p14="http://schemas.microsoft.com/office/powerpoint/2010/main" val="1886099282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there must be </a:t>
            </a:r>
            <a:r>
              <a:rPr lang="en-US" dirty="0"/>
              <a:t>no filthiness and silly talk, or coarse jesting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which are not fitting, but rather giving of thanks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BF29FFDF-479B-02A1-BB91-79700C781187}"/>
              </a:ext>
            </a:extLst>
          </p:cNvPr>
          <p:cNvSpPr/>
          <p:nvPr/>
        </p:nvSpPr>
        <p:spPr bwMode="auto">
          <a:xfrm>
            <a:off x="584200" y="24765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Filthiness – “behavior that flouts social and moral standards, shamefulness, obscenity”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(BDAG)</a:t>
            </a:r>
            <a:endParaRPr lang="en-US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Silly talk – “offensive and foolish speech… heresy may also be meant”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(TDNTA)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Coarse jesting – also “risqué wit”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(BDAG)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198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7BC77-DBFF-A94D-C96F-BCC2AA597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Light and Darkness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A8BD74-4CAC-1645-81C3-470C88229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" y="952500"/>
            <a:ext cx="9906000" cy="4635500"/>
          </a:xfrm>
        </p:spPr>
        <p:txBody>
          <a:bodyPr/>
          <a:lstStyle/>
          <a:p>
            <a:r>
              <a:rPr lang="en-US" dirty="0"/>
              <a:t>Jesus:</a:t>
            </a:r>
          </a:p>
          <a:p>
            <a:r>
              <a:rPr lang="en-US" dirty="0"/>
              <a:t>	“I am the light of the world. If you follow me, </a:t>
            </a:r>
            <a:br>
              <a:rPr lang="en-US" dirty="0"/>
            </a:br>
            <a:r>
              <a:rPr lang="en-US" dirty="0"/>
              <a:t>you won’t have to walk in darkness, </a:t>
            </a:r>
            <a:br>
              <a:rPr lang="en-US" dirty="0"/>
            </a:br>
            <a:r>
              <a:rPr lang="en-US" dirty="0"/>
              <a:t>because you will have the light that leads to life.” </a:t>
            </a:r>
            <a:r>
              <a:rPr lang="en-US" sz="1400" i="1" dirty="0"/>
              <a:t>(John 8:12)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71C09E7A-9BB0-3B32-539C-90C0AC879187}"/>
              </a:ext>
            </a:extLst>
          </p:cNvPr>
          <p:cNvSpPr/>
          <p:nvPr/>
        </p:nvSpPr>
        <p:spPr bwMode="auto">
          <a:xfrm>
            <a:off x="453572" y="3860173"/>
            <a:ext cx="9274628" cy="1588127"/>
          </a:xfrm>
          <a:prstGeom prst="roundRect">
            <a:avLst>
              <a:gd name="adj" fmla="val 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Without Jesus, the world walked in darkness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eyes were drawn to his light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big part of that light was the message he spoke</a:t>
            </a:r>
          </a:p>
        </p:txBody>
      </p:sp>
    </p:spTree>
    <p:extLst>
      <p:ext uri="{BB962C8B-B14F-4D97-AF65-F5344CB8AC3E}">
        <p14:creationId xmlns:p14="http://schemas.microsoft.com/office/powerpoint/2010/main" val="35758431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there must be </a:t>
            </a:r>
            <a:r>
              <a:rPr lang="en-US" dirty="0"/>
              <a:t>no filthiness and silly talk, or coarse jesting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which are not fitting, but rather giving of thanks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BF29FFDF-479B-02A1-BB91-79700C781187}"/>
              </a:ext>
            </a:extLst>
          </p:cNvPr>
          <p:cNvSpPr/>
          <p:nvPr/>
        </p:nvSpPr>
        <p:spPr bwMode="auto">
          <a:xfrm>
            <a:off x="584200" y="24765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only verse in the Bible about obscenity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Cursing someone and swearing are worse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Christians “strain out the gnat…”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need to show more restraint in this area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593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there must be no filthiness and silly talk, or coarse jesting, </a:t>
            </a:r>
            <a:r>
              <a:rPr lang="en-US" dirty="0"/>
              <a:t>which are not fitting, but rather giving of thanks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BF29FFDF-479B-02A1-BB91-79700C781187}"/>
              </a:ext>
            </a:extLst>
          </p:cNvPr>
          <p:cNvSpPr/>
          <p:nvPr/>
        </p:nvSpPr>
        <p:spPr bwMode="auto">
          <a:xfrm>
            <a:off x="584200" y="24765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only verse in the Bible about obscenity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Cursing someone and swearing are worse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Christians “strain out the gnat…”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need to show more restraint in this area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“Giving of thanks” fits us better now</a:t>
            </a:r>
          </a:p>
        </p:txBody>
      </p:sp>
    </p:spTree>
    <p:extLst>
      <p:ext uri="{BB962C8B-B14F-4D97-AF65-F5344CB8AC3E}">
        <p14:creationId xmlns:p14="http://schemas.microsoft.com/office/powerpoint/2010/main" val="2679241022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For this you know with certainty, that no immoral or impure person or covetous person, who is an idolater, has an inheritance in the kingdom of Christ and God.</a:t>
            </a:r>
          </a:p>
          <a:p>
            <a:r>
              <a:rPr lang="en-US" baseline="30000" dirty="0"/>
              <a:t>6 </a:t>
            </a:r>
            <a:r>
              <a:rPr lang="en-US" dirty="0"/>
              <a:t>Let no one deceive you with empty words, for because of these things the wrath of God comes upon the sons of disobedience.</a:t>
            </a:r>
          </a:p>
          <a:p>
            <a:r>
              <a:rPr lang="en-US" baseline="30000" dirty="0"/>
              <a:t>7 </a:t>
            </a:r>
            <a:r>
              <a:rPr lang="en-US" dirty="0"/>
              <a:t>Therefore do not be partakers with them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60A09F8C-6859-4602-91A4-0213E2D31772}"/>
              </a:ext>
            </a:extLst>
          </p:cNvPr>
          <p:cNvSpPr/>
          <p:nvPr/>
        </p:nvSpPr>
        <p:spPr bwMode="auto">
          <a:xfrm>
            <a:off x="153458" y="4533900"/>
            <a:ext cx="995574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isn’t threatening them with loss of their salvation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904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this </a:t>
            </a:r>
            <a:r>
              <a:rPr lang="en-US" u="sng" dirty="0"/>
              <a:t>you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know with certainty, that </a:t>
            </a:r>
            <a:r>
              <a:rPr lang="en-US" dirty="0"/>
              <a:t>no immoral or impure person or covetous person, who is an idolater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has an inheritance in the kingdom of Christ and God.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Let no one deceive </a:t>
            </a:r>
            <a:r>
              <a:rPr lang="en-US" u="sng" dirty="0"/>
              <a:t>you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with empty words, for because of these things the wrath of God comes upon </a:t>
            </a:r>
            <a:r>
              <a:rPr lang="en-US" dirty="0"/>
              <a:t>the sons of disobedience.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 do not be partakers with </a:t>
            </a:r>
            <a:r>
              <a:rPr lang="en-US" u="sng" dirty="0"/>
              <a:t>them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60A09F8C-6859-4602-91A4-0213E2D31772}"/>
              </a:ext>
            </a:extLst>
          </p:cNvPr>
          <p:cNvSpPr/>
          <p:nvPr/>
        </p:nvSpPr>
        <p:spPr bwMode="auto">
          <a:xfrm>
            <a:off x="153458" y="4533900"/>
            <a:ext cx="9955742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isn’t threatening them with loss of their salvation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pointing out the diff. between “you” and “them”</a:t>
            </a:r>
          </a:p>
        </p:txBody>
      </p:sp>
    </p:spTree>
    <p:extLst>
      <p:ext uri="{BB962C8B-B14F-4D97-AF65-F5344CB8AC3E}">
        <p14:creationId xmlns:p14="http://schemas.microsoft.com/office/powerpoint/2010/main" val="396351393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for you were formerly darkness, </a:t>
            </a:r>
            <a:br>
              <a:rPr lang="en-US" dirty="0"/>
            </a:br>
            <a:r>
              <a:rPr lang="en-US" dirty="0"/>
              <a:t>but now you are Light in the Lord; </a:t>
            </a:r>
          </a:p>
          <a:p>
            <a:r>
              <a:rPr lang="en-US" dirty="0"/>
              <a:t>	walk as children of Light</a:t>
            </a:r>
          </a:p>
          <a:p>
            <a:r>
              <a:rPr lang="en-US" baseline="30000" dirty="0"/>
              <a:t>9 </a:t>
            </a:r>
            <a:r>
              <a:rPr lang="en-US" dirty="0"/>
              <a:t>(for the fruit of the Light consists in all goodness and righteousness and truth),</a:t>
            </a:r>
          </a:p>
          <a:p>
            <a:r>
              <a:rPr lang="en-US" baseline="30000" dirty="0"/>
              <a:t>10 </a:t>
            </a:r>
            <a:r>
              <a:rPr lang="en-US" dirty="0"/>
              <a:t>trying to learn what is pleasing to the Lord.</a:t>
            </a:r>
          </a:p>
        </p:txBody>
      </p:sp>
    </p:spTree>
    <p:extLst>
      <p:ext uri="{BB962C8B-B14F-4D97-AF65-F5344CB8AC3E}">
        <p14:creationId xmlns:p14="http://schemas.microsoft.com/office/powerpoint/2010/main" val="41599461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for you were formerly darkness, </a:t>
            </a:r>
            <a:br>
              <a:rPr lang="en-US" dirty="0"/>
            </a:br>
            <a:r>
              <a:rPr lang="en-US" dirty="0"/>
              <a:t>but now you are Light in the Lord; </a:t>
            </a:r>
          </a:p>
          <a:p>
            <a:r>
              <a:rPr lang="en-US" dirty="0"/>
              <a:t>	walk as children of Light</a:t>
            </a:r>
          </a:p>
          <a:p>
            <a:r>
              <a:rPr lang="en-US" baseline="30000" dirty="0"/>
              <a:t>9 </a:t>
            </a:r>
            <a:r>
              <a:rPr lang="en-US" dirty="0"/>
              <a:t>(for the fruit of the Light consists in all goodness and righteousness and truth),</a:t>
            </a:r>
          </a:p>
          <a:p>
            <a:r>
              <a:rPr lang="en-US" baseline="30000" dirty="0"/>
              <a:t>10 </a:t>
            </a:r>
            <a:r>
              <a:rPr lang="en-US" dirty="0"/>
              <a:t>trying to learn what is pleasing to the Lord.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D521857-2ABF-30CF-3DF7-A563C49390E4}"/>
              </a:ext>
            </a:extLst>
          </p:cNvPr>
          <p:cNvSpPr/>
          <p:nvPr/>
        </p:nvSpPr>
        <p:spPr bwMode="auto">
          <a:xfrm>
            <a:off x="203200" y="3009900"/>
            <a:ext cx="978746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live as a child of light?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Because the old way doesn’t fit anymore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It’s still possible to live the old way, but why would you want to do that?</a:t>
            </a:r>
          </a:p>
        </p:txBody>
      </p:sp>
    </p:spTree>
    <p:extLst>
      <p:ext uri="{BB962C8B-B14F-4D97-AF65-F5344CB8AC3E}">
        <p14:creationId xmlns:p14="http://schemas.microsoft.com/office/powerpoint/2010/main" val="10625317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you were formerly darkness,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now you are Light in the Lord;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walk as children of Light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(for the fruit of the Light consists in all goodness and righteousness and truth),</a:t>
            </a:r>
          </a:p>
          <a:p>
            <a:r>
              <a:rPr lang="en-US" baseline="30000" dirty="0"/>
              <a:t>10 </a:t>
            </a:r>
            <a:r>
              <a:rPr lang="en-US" dirty="0"/>
              <a:t>trying to learn what is pleasing to the Lord.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D521857-2ABF-30CF-3DF7-A563C49390E4}"/>
              </a:ext>
            </a:extLst>
          </p:cNvPr>
          <p:cNvSpPr/>
          <p:nvPr/>
        </p:nvSpPr>
        <p:spPr bwMode="auto">
          <a:xfrm>
            <a:off x="355600" y="3892046"/>
            <a:ext cx="713105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live as a child of light?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Because we want to please Christ</a:t>
            </a:r>
          </a:p>
        </p:txBody>
      </p:sp>
    </p:spTree>
    <p:extLst>
      <p:ext uri="{BB962C8B-B14F-4D97-AF65-F5344CB8AC3E}">
        <p14:creationId xmlns:p14="http://schemas.microsoft.com/office/powerpoint/2010/main" val="3410141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Do not participate in the unfruitful deeds of darkness, but instead even </a:t>
            </a:r>
            <a:r>
              <a:rPr lang="en-US" u="sng" dirty="0"/>
              <a:t>expose them</a:t>
            </a:r>
            <a:r>
              <a:rPr lang="en-US" dirty="0"/>
              <a:t>;</a:t>
            </a:r>
          </a:p>
          <a:p>
            <a:r>
              <a:rPr lang="en-US" baseline="30000" dirty="0"/>
              <a:t>12 </a:t>
            </a:r>
            <a:r>
              <a:rPr lang="en-US" dirty="0"/>
              <a:t>for it is disgraceful even to speak of the things which are done by them in secret.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8D6C3AF6-E9E2-7D26-76F9-743BFC22FB7C}"/>
              </a:ext>
            </a:extLst>
          </p:cNvPr>
          <p:cNvSpPr/>
          <p:nvPr/>
        </p:nvSpPr>
        <p:spPr bwMode="auto">
          <a:xfrm>
            <a:off x="1514475" y="2933700"/>
            <a:ext cx="713105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does God want us to “expose” these unfruitful deeds?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living a life of love!</a:t>
            </a:r>
          </a:p>
        </p:txBody>
      </p:sp>
    </p:spTree>
    <p:extLst>
      <p:ext uri="{BB962C8B-B14F-4D97-AF65-F5344CB8AC3E}">
        <p14:creationId xmlns:p14="http://schemas.microsoft.com/office/powerpoint/2010/main" val="24689054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13 </a:t>
            </a:r>
            <a:r>
              <a:rPr lang="en-US" dirty="0"/>
              <a:t>It is possible (after all it happened to you) for </a:t>
            </a:r>
            <a:br>
              <a:rPr lang="en-US" dirty="0"/>
            </a:br>
            <a:r>
              <a:rPr lang="en-US" dirty="0"/>
              <a:t>light to turn the thing it shines upon into light. </a:t>
            </a:r>
            <a:r>
              <a:rPr lang="en-US" sz="2000" i="1" dirty="0"/>
              <a:t>[JBP]</a:t>
            </a:r>
            <a:endParaRPr lang="en-US" i="1" dirty="0"/>
          </a:p>
          <a:p>
            <a:r>
              <a:rPr lang="en-US" baseline="30000" dirty="0"/>
              <a:t>14 </a:t>
            </a:r>
            <a:r>
              <a:rPr lang="en-US" dirty="0"/>
              <a:t>For this reason it says, “Awake, sleeper, and arise from the dead, and Christ will shine on you.”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30541459-2AFB-7568-647D-3B5542710804}"/>
              </a:ext>
            </a:extLst>
          </p:cNvPr>
          <p:cNvSpPr/>
          <p:nvPr/>
        </p:nvSpPr>
        <p:spPr bwMode="auto">
          <a:xfrm>
            <a:off x="1514474" y="3086100"/>
            <a:ext cx="7451725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live as a child of light?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For the sake of our witness to others</a:t>
            </a:r>
          </a:p>
        </p:txBody>
      </p:sp>
    </p:spTree>
    <p:extLst>
      <p:ext uri="{BB962C8B-B14F-4D97-AF65-F5344CB8AC3E}">
        <p14:creationId xmlns:p14="http://schemas.microsoft.com/office/powerpoint/2010/main" val="31813540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Walking as a Child of Light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175" indent="-511175">
              <a:buAutoNum type="arabicPeriod"/>
            </a:pPr>
            <a:r>
              <a:rPr lang="en-US" dirty="0"/>
              <a:t>Starts with a relationship with God</a:t>
            </a:r>
          </a:p>
          <a:p>
            <a:pPr marL="511175" indent="-511175">
              <a:buAutoNum type="arabicPeriod"/>
            </a:pPr>
            <a:r>
              <a:rPr lang="en-US" dirty="0"/>
              <a:t>Are you ready to go deeper into the others-centered life?</a:t>
            </a:r>
          </a:p>
          <a:p>
            <a:pPr marL="511175" indent="-511175">
              <a:buAutoNum type="arabicPeriod"/>
            </a:pPr>
            <a:r>
              <a:rPr lang="en-US" dirty="0"/>
              <a:t>Are you ready for Christ to shine through you?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7BC77-DBFF-A94D-C96F-BCC2AA597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Light and Darkness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A8BD74-4CAC-1645-81C3-470C88229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952500"/>
            <a:ext cx="9990666" cy="4635500"/>
          </a:xfrm>
        </p:spPr>
        <p:txBody>
          <a:bodyPr/>
          <a:lstStyle/>
          <a:p>
            <a:r>
              <a:rPr lang="en-US" dirty="0"/>
              <a:t>Jesus:</a:t>
            </a:r>
          </a:p>
          <a:p>
            <a:r>
              <a:rPr lang="en-US" dirty="0"/>
              <a:t>	“You are the light of the world—</a:t>
            </a:r>
            <a:br>
              <a:rPr lang="en-US" dirty="0"/>
            </a:br>
            <a:r>
              <a:rPr lang="en-US" dirty="0"/>
              <a:t>like a city on a hilltop that cannot be hidden…  </a:t>
            </a:r>
          </a:p>
          <a:p>
            <a:r>
              <a:rPr lang="en-US" dirty="0"/>
              <a:t>	Let your good deeds shine out for all to see, so that everyone will praise your heavenly Father.”</a:t>
            </a:r>
            <a:r>
              <a:rPr lang="en-US" sz="1200" i="1" dirty="0"/>
              <a:t>(Matthew 5:14-16)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194378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Ephesians 5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Ephesians 5 – Walking Wisely	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7BC77-DBFF-A94D-C96F-BCC2AA597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Light and Darkness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A8BD74-4CAC-1645-81C3-470C88229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952500"/>
            <a:ext cx="9990666" cy="4635500"/>
          </a:xfrm>
        </p:spPr>
        <p:txBody>
          <a:bodyPr/>
          <a:lstStyle/>
          <a:p>
            <a:r>
              <a:rPr lang="en-US" dirty="0"/>
              <a:t>Paul:</a:t>
            </a:r>
          </a:p>
          <a:p>
            <a:r>
              <a:rPr lang="en-US" dirty="0"/>
              <a:t>	You were formerly darkness, </a:t>
            </a:r>
            <a:br>
              <a:rPr lang="en-US" dirty="0"/>
            </a:br>
            <a:r>
              <a:rPr lang="en-US" dirty="0"/>
              <a:t>but now you are Light in the Lord; </a:t>
            </a:r>
            <a:br>
              <a:rPr lang="en-US" dirty="0"/>
            </a:br>
            <a:r>
              <a:rPr lang="en-US" dirty="0"/>
              <a:t>walk as children of Light </a:t>
            </a:r>
            <a:r>
              <a:rPr lang="en-US" sz="1400" i="1" dirty="0"/>
              <a:t>(Ephesians 5:7)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2D72AB8E-2647-23F0-3CA0-7F5E24778743}"/>
              </a:ext>
            </a:extLst>
          </p:cNvPr>
          <p:cNvSpPr/>
          <p:nvPr/>
        </p:nvSpPr>
        <p:spPr bwMode="auto">
          <a:xfrm>
            <a:off x="453572" y="3860173"/>
            <a:ext cx="9274628" cy="590931"/>
          </a:xfrm>
          <a:prstGeom prst="roundRect">
            <a:avLst>
              <a:gd name="adj" fmla="val 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starting point: A deep change in your identity</a:t>
            </a:r>
          </a:p>
        </p:txBody>
      </p:sp>
    </p:spTree>
    <p:extLst>
      <p:ext uri="{BB962C8B-B14F-4D97-AF65-F5344CB8AC3E}">
        <p14:creationId xmlns:p14="http://schemas.microsoft.com/office/powerpoint/2010/main" val="22431536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4:32 </a:t>
            </a:r>
            <a:r>
              <a:rPr lang="en-US" dirty="0"/>
              <a:t>Be kind… forgiving each other, just as God in Christ also has forgiven you.</a:t>
            </a:r>
            <a:endParaRPr lang="en-US" sz="1600" i="1" dirty="0"/>
          </a:p>
          <a:p>
            <a:r>
              <a:rPr lang="en-US" baseline="30000" dirty="0"/>
              <a:t>1 </a:t>
            </a:r>
            <a:r>
              <a:rPr lang="en-US" u="sng" dirty="0"/>
              <a:t>Therefore</a:t>
            </a:r>
            <a:r>
              <a:rPr lang="en-US" dirty="0"/>
              <a:t> be imitators of God, as beloved children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CFE84D23-39D4-1453-B58D-BA6486BFF56E}"/>
              </a:ext>
            </a:extLst>
          </p:cNvPr>
          <p:cNvSpPr/>
          <p:nvPr/>
        </p:nvSpPr>
        <p:spPr bwMode="auto">
          <a:xfrm>
            <a:off x="442686" y="2247900"/>
            <a:ext cx="9274628" cy="2086725"/>
          </a:xfrm>
          <a:prstGeom prst="roundRect">
            <a:avLst>
              <a:gd name="adj" fmla="val 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live as a child of light?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4:32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kind… forgiving each other, just as God in Christ also </a:t>
            </a:r>
            <a:r>
              <a:rPr lang="en-US" dirty="0"/>
              <a:t>has forgiven you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 be imitators of God, as </a:t>
            </a:r>
            <a:r>
              <a:rPr lang="en-US" dirty="0"/>
              <a:t>beloved children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7FB89642-E508-98F8-B301-24C60D02CC00}"/>
              </a:ext>
            </a:extLst>
          </p:cNvPr>
          <p:cNvSpPr/>
          <p:nvPr/>
        </p:nvSpPr>
        <p:spPr bwMode="auto">
          <a:xfrm>
            <a:off x="442686" y="2247900"/>
            <a:ext cx="9274628" cy="2086725"/>
          </a:xfrm>
          <a:prstGeom prst="roundRect">
            <a:avLst>
              <a:gd name="adj" fmla="val 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live as a child of light?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Because of what God has done for you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forgave you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adopted you as his beloved child</a:t>
            </a:r>
          </a:p>
        </p:txBody>
      </p:sp>
    </p:spTree>
    <p:extLst>
      <p:ext uri="{BB962C8B-B14F-4D97-AF65-F5344CB8AC3E}">
        <p14:creationId xmlns:p14="http://schemas.microsoft.com/office/powerpoint/2010/main" val="3744988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0AFDB-CE31-78CD-58CB-A00D5C4A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1A930-6EDE-B813-E8E7-E22F6E93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4:32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kind… forgiving each other, just as God in Christ also has forgiven you.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 </a:t>
            </a:r>
            <a:r>
              <a:rPr lang="en-US" dirty="0"/>
              <a:t>be imitators of God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as beloved children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7FB89642-E508-98F8-B301-24C60D02CC00}"/>
              </a:ext>
            </a:extLst>
          </p:cNvPr>
          <p:cNvSpPr/>
          <p:nvPr/>
        </p:nvSpPr>
        <p:spPr bwMode="auto">
          <a:xfrm>
            <a:off x="442686" y="2247900"/>
            <a:ext cx="9274628" cy="2086725"/>
          </a:xfrm>
          <a:prstGeom prst="roundRect">
            <a:avLst>
              <a:gd name="adj" fmla="val 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kids should imitate their Father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5709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1958</Words>
  <Application>Microsoft Office PowerPoint</Application>
  <PresentationFormat>Custom</PresentationFormat>
  <Paragraphs>284</Paragraphs>
  <Slides>50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Walk as Children of Light</vt:lpstr>
      <vt:lpstr>Light and Darkness</vt:lpstr>
      <vt:lpstr>Light and Darkness</vt:lpstr>
      <vt:lpstr>Light and Darkness</vt:lpstr>
      <vt:lpstr>Light and Darkness</vt:lpstr>
      <vt:lpstr>Light and Darkness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Linda Waite, Professor of Sociology  at the Univ of Chicago Waite, Linda J., and Maggie Gallagher. The Case for Marriage: Why Married People Are Happier, Healthier, and Better off Financially. New York: Doubleday, 2000. 79.</vt:lpstr>
      <vt:lpstr>Ephesians 5</vt:lpstr>
      <vt:lpstr>Ephesians 5</vt:lpstr>
      <vt:lpstr>The Science of Happiness</vt:lpstr>
      <vt:lpstr>The Science of Happiness</vt:lpstr>
      <vt:lpstr>The Science of Happiness</vt:lpstr>
      <vt:lpstr>The Science of Happiness</vt:lpstr>
      <vt:lpstr>The Science of Happiness</vt:lpstr>
      <vt:lpstr>The Science of Happiness</vt:lpstr>
      <vt:lpstr>The Science of Happiness</vt:lpstr>
      <vt:lpstr>The Science of Happiness</vt:lpstr>
      <vt:lpstr>The Science of Happiness</vt:lpstr>
      <vt:lpstr>The Science of Happiness</vt:lpstr>
      <vt:lpstr>The Science of Happiness</vt:lpstr>
      <vt:lpstr>The Science of Happiness</vt:lpstr>
      <vt:lpstr>The Science of Happiness</vt:lpstr>
      <vt:lpstr>The Science of Happiness</vt:lpstr>
      <vt:lpstr>The Science of Happiness</vt:lpstr>
      <vt:lpstr>The Science of Happiness</vt:lpstr>
      <vt:lpstr>The Science of Happiness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Walking as a Child of Light</vt:lpstr>
      <vt:lpstr>Ephesians 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2022-10-23T18:28:03Z</dcterms:modified>
</cp:coreProperties>
</file>