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1572" r:id="rId2"/>
    <p:sldId id="2410" r:id="rId3"/>
    <p:sldId id="2411" r:id="rId4"/>
    <p:sldId id="2416" r:id="rId5"/>
    <p:sldId id="2418" r:id="rId6"/>
    <p:sldId id="2414" r:id="rId7"/>
    <p:sldId id="2420" r:id="rId8"/>
    <p:sldId id="2477" r:id="rId9"/>
    <p:sldId id="2421" r:id="rId10"/>
    <p:sldId id="2422" r:id="rId11"/>
    <p:sldId id="2424" r:id="rId12"/>
    <p:sldId id="2425" r:id="rId13"/>
    <p:sldId id="2426" r:id="rId14"/>
    <p:sldId id="2427" r:id="rId15"/>
    <p:sldId id="2428" r:id="rId16"/>
    <p:sldId id="2478" r:id="rId17"/>
    <p:sldId id="2430" r:id="rId18"/>
    <p:sldId id="2479" r:id="rId19"/>
    <p:sldId id="2480" r:id="rId20"/>
    <p:sldId id="2481" r:id="rId21"/>
    <p:sldId id="2482" r:id="rId22"/>
    <p:sldId id="2490" r:id="rId23"/>
    <p:sldId id="2435" r:id="rId24"/>
    <p:sldId id="2436" r:id="rId25"/>
    <p:sldId id="2483" r:id="rId26"/>
    <p:sldId id="2437" r:id="rId27"/>
    <p:sldId id="2438" r:id="rId28"/>
    <p:sldId id="2439" r:id="rId29"/>
    <p:sldId id="2440" r:id="rId30"/>
    <p:sldId id="2441" r:id="rId31"/>
    <p:sldId id="2442" r:id="rId32"/>
    <p:sldId id="2444" r:id="rId33"/>
    <p:sldId id="2445" r:id="rId34"/>
    <p:sldId id="2446" r:id="rId35"/>
    <p:sldId id="2447" r:id="rId36"/>
    <p:sldId id="2448" r:id="rId37"/>
    <p:sldId id="2449" r:id="rId38"/>
    <p:sldId id="2450" r:id="rId39"/>
    <p:sldId id="2451" r:id="rId40"/>
    <p:sldId id="2452" r:id="rId41"/>
    <p:sldId id="2453" r:id="rId42"/>
    <p:sldId id="2454" r:id="rId43"/>
    <p:sldId id="2515" r:id="rId44"/>
    <p:sldId id="2517" r:id="rId45"/>
    <p:sldId id="2518" r:id="rId46"/>
    <p:sldId id="2523" r:id="rId47"/>
    <p:sldId id="2521" r:id="rId48"/>
    <p:sldId id="2525" r:id="rId49"/>
    <p:sldId id="245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a:srgbClr val="3C2710"/>
    <a:srgbClr val="7C4B21"/>
    <a:srgbClr val="67431B"/>
    <a:srgbClr val="34411B"/>
    <a:srgbClr val="00582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05" autoAdjust="0"/>
    <p:restoredTop sz="95423" autoAdjust="0"/>
  </p:normalViewPr>
  <p:slideViewPr>
    <p:cSldViewPr>
      <p:cViewPr varScale="1">
        <p:scale>
          <a:sx n="72" d="100"/>
          <a:sy n="72" d="100"/>
        </p:scale>
        <p:origin x="-228" y="-102"/>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varScale="1">
      <p:scale>
        <a:sx n="100" d="100"/>
        <a:sy n="100" d="100"/>
      </p:scale>
      <p:origin x="0" y="-2704"/>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02/23/18</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 xmlns:p14="http://schemas.microsoft.com/office/powerpoint/2010/main" val="1958249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02/23/18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 xmlns:p14="http://schemas.microsoft.com/office/powerpoint/2010/main" val="370631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11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AB1302-63C4-4535-8591-4C94E16243C6}" type="slidenum">
              <a:rPr lang="en-US" altLang="en-US">
                <a:solidFill>
                  <a:srgbClr val="000000"/>
                </a:solidFill>
                <a:latin typeface="Calibri" panose="020F0502020204030204" pitchFamily="34" charset="0"/>
              </a:rPr>
              <a:pPr eaLnBrk="1" hangingPunct="1"/>
              <a:t>22</a:t>
            </a:fld>
            <a:endParaRPr lang="en-US" altLang="en-US">
              <a:solidFill>
                <a:srgbClr val="000000"/>
              </a:solidFill>
              <a:latin typeface="Calibri" panose="020F0502020204030204" pitchFamily="34" charset="0"/>
            </a:endParaRPr>
          </a:p>
        </p:txBody>
      </p:sp>
    </p:spTree>
    <p:extLst>
      <p:ext uri="{BB962C8B-B14F-4D97-AF65-F5344CB8AC3E}">
        <p14:creationId xmlns="" xmlns:p14="http://schemas.microsoft.com/office/powerpoint/2010/main" val="196184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02/23/18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02/23/18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02/23/18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02/23/18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02/23/18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02/23/18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02/23/18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8600" y="0"/>
            <a:ext cx="9525000" cy="5858867"/>
          </a:xfrm>
        </p:spPr>
      </p:pic>
      <p:sp>
        <p:nvSpPr>
          <p:cNvPr id="10" name="TextBox 9"/>
          <p:cNvSpPr txBox="1"/>
          <p:nvPr/>
        </p:nvSpPr>
        <p:spPr>
          <a:xfrm>
            <a:off x="3505200" y="4724400"/>
            <a:ext cx="5410200" cy="923330"/>
          </a:xfrm>
          <a:prstGeom prst="rect">
            <a:avLst/>
          </a:prstGeom>
          <a:solidFill>
            <a:schemeClr val="bg1">
              <a:lumMod val="75000"/>
              <a:alpha val="66000"/>
            </a:schemeClr>
          </a:solidFill>
          <a:ln>
            <a:solidFill>
              <a:schemeClr val="tx1"/>
            </a:solidFill>
          </a:ln>
        </p:spPr>
        <p:txBody>
          <a:bodyPr wrap="square">
            <a:spAutoFit/>
          </a:bodyPr>
          <a:lstStyle/>
          <a:p>
            <a:pPr algn="ctr"/>
            <a:r>
              <a:rPr lang="en-US" sz="5400" b="1" i="1" dirty="0"/>
              <a:t>Acts 2: Pentecost </a:t>
            </a:r>
            <a:endParaRPr lang="en-US" sz="4400" b="1" i="1" dirty="0"/>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231" y="8206"/>
            <a:ext cx="9143999" cy="6858000"/>
          </a:xfrm>
        </p:spPr>
      </p:pic>
      <p:sp>
        <p:nvSpPr>
          <p:cNvPr id="6" name="TextBox 5"/>
          <p:cNvSpPr txBox="1"/>
          <p:nvPr/>
        </p:nvSpPr>
        <p:spPr>
          <a:xfrm>
            <a:off x="-3048" y="-3048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a:t>
            </a:r>
            <a:r>
              <a:rPr lang="en-US" sz="3100" b="1" u="sng" dirty="0">
                <a:solidFill>
                  <a:srgbClr val="002060"/>
                </a:solidFill>
              </a:rPr>
              <a:t>Jews living in Jerusalem</a:t>
            </a:r>
            <a:r>
              <a:rPr lang="en-US" sz="3100" dirty="0"/>
              <a:t>, devout men from every nation under heaven. </a:t>
            </a:r>
            <a:r>
              <a:rPr lang="en-US" sz="3100" b="1" baseline="30000" dirty="0"/>
              <a:t>6 </a:t>
            </a:r>
            <a:r>
              <a:rPr lang="en-US" sz="3100" dirty="0"/>
              <a:t>And when this sound occurred, the crowd came together, and were bewildered because each one of them was hearing them speak in his own language.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how is it that we each hear them in our own language to which we were born? </a:t>
            </a:r>
          </a:p>
        </p:txBody>
      </p:sp>
      <p:sp>
        <p:nvSpPr>
          <p:cNvPr id="7" name="TextBox 6"/>
          <p:cNvSpPr txBox="1"/>
          <p:nvPr/>
        </p:nvSpPr>
        <p:spPr>
          <a:xfrm>
            <a:off x="-6097" y="-3048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Jews living in Jerusalem, </a:t>
            </a:r>
            <a:r>
              <a:rPr lang="en-US" sz="3100" b="1" u="sng" dirty="0">
                <a:solidFill>
                  <a:srgbClr val="002060"/>
                </a:solidFill>
              </a:rPr>
              <a:t>devout men from every nation under heaven</a:t>
            </a:r>
            <a:r>
              <a:rPr lang="en-US" sz="3100" dirty="0"/>
              <a:t>. </a:t>
            </a:r>
            <a:r>
              <a:rPr lang="en-US" sz="3100" b="1" baseline="30000" dirty="0"/>
              <a:t>6 </a:t>
            </a:r>
            <a:r>
              <a:rPr lang="en-US" sz="3100" dirty="0"/>
              <a:t>And when this sound occurred, the crowd came together, and were bewildered because each one of them was hearing them speak in his own language.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how is it that we each hear them in our own language to which we were born? </a:t>
            </a:r>
          </a:p>
        </p:txBody>
      </p:sp>
      <p:sp>
        <p:nvSpPr>
          <p:cNvPr id="8" name="TextBox 7"/>
          <p:cNvSpPr txBox="1"/>
          <p:nvPr/>
        </p:nvSpPr>
        <p:spPr>
          <a:xfrm>
            <a:off x="-9146" y="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Jews living in Jerusalem, devout men from every nation under heaven. </a:t>
            </a:r>
            <a:r>
              <a:rPr lang="en-US" sz="3100" b="1" baseline="30000" dirty="0"/>
              <a:t>6 </a:t>
            </a:r>
            <a:r>
              <a:rPr lang="en-US" sz="3100" dirty="0"/>
              <a:t>And when this sound occurred, the crowd came together, and were bewildered because </a:t>
            </a:r>
            <a:r>
              <a:rPr lang="en-US" sz="3100" b="1" u="sng" dirty="0">
                <a:solidFill>
                  <a:srgbClr val="002060"/>
                </a:solidFill>
              </a:rPr>
              <a:t>each one of them was hearing them speak in his own language</a:t>
            </a:r>
            <a:r>
              <a:rPr lang="en-US" sz="3100" dirty="0"/>
              <a:t>.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a:t>
            </a:r>
            <a:r>
              <a:rPr lang="en-US" sz="3100" b="1" u="sng" dirty="0">
                <a:solidFill>
                  <a:srgbClr val="002060"/>
                </a:solidFill>
              </a:rPr>
              <a:t>how is it that we each hear them in our own language to which we were born?</a:t>
            </a:r>
            <a:r>
              <a:rPr lang="en-US" sz="3100" dirty="0"/>
              <a:t> </a:t>
            </a:r>
          </a:p>
        </p:txBody>
      </p:sp>
      <p:sp>
        <p:nvSpPr>
          <p:cNvPr id="9" name="TextBox 8"/>
          <p:cNvSpPr txBox="1"/>
          <p:nvPr/>
        </p:nvSpPr>
        <p:spPr>
          <a:xfrm>
            <a:off x="0" y="0"/>
            <a:ext cx="9143999" cy="4800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2:9 </a:t>
            </a:r>
            <a:r>
              <a:rPr lang="en-US" sz="3100" dirty="0"/>
              <a:t>Parthians and Medes and Elamites, and residents of Mesopotamia, Judea and Cappadocia, Pontus and  Asia, </a:t>
            </a:r>
            <a:r>
              <a:rPr lang="en-US" sz="3100" b="1" baseline="30000" dirty="0"/>
              <a:t>10 </a:t>
            </a:r>
            <a:r>
              <a:rPr lang="en-US" sz="3100" dirty="0"/>
              <a:t>Phrygia and Pamphylia, Egypt and the districts of Libya around Cyrene, and visitors from Rome, both Jews and proselytes, </a:t>
            </a:r>
            <a:r>
              <a:rPr lang="en-US" sz="3100" b="1" baseline="30000" dirty="0"/>
              <a:t>11 </a:t>
            </a:r>
            <a:r>
              <a:rPr lang="en-US" sz="3100" dirty="0"/>
              <a:t>Cretans and Arabs—</a:t>
            </a:r>
            <a:r>
              <a:rPr lang="en-US" sz="3100" b="1" u="sng" dirty="0">
                <a:solidFill>
                  <a:srgbClr val="002060"/>
                </a:solidFill>
              </a:rPr>
              <a:t>we hear them in </a:t>
            </a:r>
            <a:r>
              <a:rPr lang="en-US" sz="3000" b="1" u="sng" dirty="0">
                <a:solidFill>
                  <a:srgbClr val="002060"/>
                </a:solidFill>
              </a:rPr>
              <a:t>our own tongues speaking of the mighty deeds of God</a:t>
            </a:r>
            <a:r>
              <a:rPr lang="en-US" sz="3100" dirty="0"/>
              <a:t>.” </a:t>
            </a:r>
            <a:r>
              <a:rPr lang="en-US" sz="3100" b="1" baseline="30000" dirty="0"/>
              <a:t>12 </a:t>
            </a:r>
            <a:r>
              <a:rPr lang="en-US" sz="3100" dirty="0"/>
              <a:t>And they all continued in amazement and great perplexity, saying to one another, “What does this mean?” </a:t>
            </a:r>
            <a:r>
              <a:rPr lang="en-US" sz="3100" b="1" baseline="30000" dirty="0"/>
              <a:t>13 </a:t>
            </a:r>
            <a:r>
              <a:rPr lang="en-US" sz="3100" dirty="0"/>
              <a:t>But others were mocking and saying, “They are full of sweet wine.”</a:t>
            </a:r>
          </a:p>
          <a:p>
            <a:endParaRPr lang="en-US" sz="3100" dirty="0"/>
          </a:p>
        </p:txBody>
      </p:sp>
      <p:sp>
        <p:nvSpPr>
          <p:cNvPr id="10" name="TextBox 9"/>
          <p:cNvSpPr txBox="1"/>
          <p:nvPr/>
        </p:nvSpPr>
        <p:spPr>
          <a:xfrm>
            <a:off x="1" y="0"/>
            <a:ext cx="9143999" cy="4800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2:9 </a:t>
            </a:r>
            <a:r>
              <a:rPr lang="en-US" sz="3100" dirty="0"/>
              <a:t>Parthians and Medes and Elamites, and residents of Mesopotamia, Judea and Cappadocia, Pontus and  Asia, </a:t>
            </a:r>
            <a:r>
              <a:rPr lang="en-US" sz="3100" b="1" baseline="30000" dirty="0"/>
              <a:t>10 </a:t>
            </a:r>
            <a:r>
              <a:rPr lang="en-US" sz="3100" dirty="0"/>
              <a:t>Phrygia and Pamphylia, Egypt and the districts of Libya around Cyrene, and visitors from Rome, both Jews and proselytes, </a:t>
            </a:r>
            <a:r>
              <a:rPr lang="en-US" sz="3100" b="1" baseline="30000" dirty="0"/>
              <a:t>11 </a:t>
            </a:r>
            <a:r>
              <a:rPr lang="en-US" sz="3100" dirty="0"/>
              <a:t>Cretans and Arabs—we hear them in our own tongues speaking of the mighty deeds of God.” </a:t>
            </a:r>
            <a:r>
              <a:rPr lang="en-US" sz="3100" b="1" baseline="30000" dirty="0"/>
              <a:t>12 </a:t>
            </a:r>
            <a:r>
              <a:rPr lang="en-US" sz="3100" dirty="0"/>
              <a:t>And </a:t>
            </a:r>
            <a:r>
              <a:rPr lang="en-US" sz="3100" b="1" u="sng" dirty="0">
                <a:solidFill>
                  <a:srgbClr val="002060"/>
                </a:solidFill>
              </a:rPr>
              <a:t>they all continued in amazement and great perplexity</a:t>
            </a:r>
            <a:r>
              <a:rPr lang="en-US" sz="3100" dirty="0"/>
              <a:t>, saying to one another, “What does this mean?” </a:t>
            </a:r>
            <a:r>
              <a:rPr lang="en-US" sz="3100" b="1" baseline="30000" dirty="0"/>
              <a:t>13 </a:t>
            </a:r>
            <a:r>
              <a:rPr lang="en-US" sz="3100" dirty="0"/>
              <a:t>But others were mocking and saying, “They are full of sweet wine.”</a:t>
            </a:r>
          </a:p>
          <a:p>
            <a:endParaRPr lang="en-US" sz="3100" dirty="0"/>
          </a:p>
        </p:txBody>
      </p:sp>
      <p:sp>
        <p:nvSpPr>
          <p:cNvPr id="11" name="Rounded Rectangular Callout 17"/>
          <p:cNvSpPr/>
          <p:nvPr/>
        </p:nvSpPr>
        <p:spPr>
          <a:xfrm>
            <a:off x="372208" y="5867400"/>
            <a:ext cx="83058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Holy Spirit is getting a reaction!</a:t>
            </a:r>
            <a:endParaRPr lang="en-US" sz="3600" b="1" i="1" dirty="0"/>
          </a:p>
        </p:txBody>
      </p:sp>
      <p:sp>
        <p:nvSpPr>
          <p:cNvPr id="12" name="TextBox 11"/>
          <p:cNvSpPr txBox="1"/>
          <p:nvPr/>
        </p:nvSpPr>
        <p:spPr>
          <a:xfrm>
            <a:off x="1" y="0"/>
            <a:ext cx="9143999" cy="4800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2:9 </a:t>
            </a:r>
            <a:r>
              <a:rPr lang="en-US" sz="3100" dirty="0"/>
              <a:t>Parthians and Medes and Elamites, and residents of Mesopotamia, Judea and Cappadocia, Pontus and  Asia, </a:t>
            </a:r>
            <a:r>
              <a:rPr lang="en-US" sz="3100" b="1" baseline="30000" dirty="0"/>
              <a:t>10 </a:t>
            </a:r>
            <a:r>
              <a:rPr lang="en-US" sz="3100" dirty="0"/>
              <a:t>Phrygia and Pamphylia, Egypt and the districts of Libya around Cyrene, and visitors from Rome, both Jews and proselytes, </a:t>
            </a:r>
            <a:r>
              <a:rPr lang="en-US" sz="3100" b="1" baseline="30000" dirty="0"/>
              <a:t>11 </a:t>
            </a:r>
            <a:r>
              <a:rPr lang="en-US" sz="3100" dirty="0"/>
              <a:t>Cretans and Arabs—we hear them in our own tongues speaking of the mighty deeds of God.” </a:t>
            </a:r>
            <a:r>
              <a:rPr lang="en-US" sz="3100" b="1" baseline="30000" dirty="0"/>
              <a:t>12 </a:t>
            </a:r>
            <a:r>
              <a:rPr lang="en-US" sz="3100" dirty="0"/>
              <a:t>And they all continued in amazement and great perplexity, saying to one another, “</a:t>
            </a:r>
            <a:r>
              <a:rPr lang="en-US" sz="3100" b="1" u="sng" dirty="0">
                <a:solidFill>
                  <a:srgbClr val="002060"/>
                </a:solidFill>
              </a:rPr>
              <a:t>What does this mean?</a:t>
            </a:r>
            <a:r>
              <a:rPr lang="en-US" sz="3100" dirty="0"/>
              <a:t>” </a:t>
            </a:r>
            <a:r>
              <a:rPr lang="en-US" sz="3100" b="1" baseline="30000" dirty="0"/>
              <a:t>13 </a:t>
            </a:r>
            <a:r>
              <a:rPr lang="en-US" sz="3100" dirty="0"/>
              <a:t>But others were mocking and saying, “They are full of sweet wine.”</a:t>
            </a:r>
          </a:p>
          <a:p>
            <a:endParaRPr lang="en-US" sz="3100" dirty="0"/>
          </a:p>
        </p:txBody>
      </p:sp>
      <p:sp>
        <p:nvSpPr>
          <p:cNvPr id="13" name="TextBox 12"/>
          <p:cNvSpPr txBox="1"/>
          <p:nvPr/>
        </p:nvSpPr>
        <p:spPr>
          <a:xfrm>
            <a:off x="1" y="0"/>
            <a:ext cx="9143999" cy="48006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2:9 </a:t>
            </a:r>
            <a:r>
              <a:rPr lang="en-US" sz="3100" dirty="0"/>
              <a:t>Parthians and Medes and Elamites, and residents of Mesopotamia, Judea and Cappadocia, Pontus and  Asia, </a:t>
            </a:r>
            <a:r>
              <a:rPr lang="en-US" sz="3100" b="1" baseline="30000" dirty="0"/>
              <a:t>10 </a:t>
            </a:r>
            <a:r>
              <a:rPr lang="en-US" sz="3100" dirty="0"/>
              <a:t>Phrygia and Pamphylia, Egypt and the districts of Libya around Cyrene, and visitors from Rome, both Jews and proselytes, </a:t>
            </a:r>
            <a:r>
              <a:rPr lang="en-US" sz="3100" b="1" baseline="30000" dirty="0"/>
              <a:t>11 </a:t>
            </a:r>
            <a:r>
              <a:rPr lang="en-US" sz="3100" dirty="0"/>
              <a:t>Cretans and Arabs—we hear them in our own tongues speaking of the mighty deeds of God.” </a:t>
            </a:r>
            <a:r>
              <a:rPr lang="en-US" sz="3100" b="1" baseline="30000" dirty="0"/>
              <a:t>12 </a:t>
            </a:r>
            <a:r>
              <a:rPr lang="en-US" sz="3100" dirty="0"/>
              <a:t>And they all continued in amazement and great perplexity, saying to one another, “What does this mean?” </a:t>
            </a:r>
            <a:r>
              <a:rPr lang="en-US" sz="3100" b="1" baseline="30000" dirty="0"/>
              <a:t>13 </a:t>
            </a:r>
            <a:r>
              <a:rPr lang="en-US" sz="3100" dirty="0"/>
              <a:t>But </a:t>
            </a:r>
            <a:r>
              <a:rPr lang="en-US" sz="3100" b="1" u="sng" dirty="0">
                <a:solidFill>
                  <a:srgbClr val="002060"/>
                </a:solidFill>
              </a:rPr>
              <a:t>others were mocking and saying, “They are full of sweet wine</a:t>
            </a:r>
            <a:r>
              <a:rPr lang="en-US" sz="3100" dirty="0"/>
              <a:t>.”</a:t>
            </a:r>
          </a:p>
          <a:p>
            <a:endParaRPr lang="en-US" sz="3100" dirty="0"/>
          </a:p>
        </p:txBody>
      </p:sp>
    </p:spTree>
    <p:extLst>
      <p:ext uri="{BB962C8B-B14F-4D97-AF65-F5344CB8AC3E}">
        <p14:creationId xmlns="" xmlns:p14="http://schemas.microsoft.com/office/powerpoint/2010/main" val="428420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Rounded Rectangular Callout 17"/>
          <p:cNvSpPr/>
          <p:nvPr/>
        </p:nvSpPr>
        <p:spPr>
          <a:xfrm>
            <a:off x="-152400" y="6096000"/>
            <a:ext cx="9448800" cy="685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does Luke want us to get from this account?</a:t>
            </a:r>
            <a:endParaRPr lang="en-US" sz="3400" b="1" i="1" dirty="0"/>
          </a:p>
        </p:txBody>
      </p:sp>
      <p:sp>
        <p:nvSpPr>
          <p:cNvPr id="14" name="Rounded Rectangular Callout 17"/>
          <p:cNvSpPr/>
          <p:nvPr/>
        </p:nvSpPr>
        <p:spPr>
          <a:xfrm>
            <a:off x="195192" y="134591"/>
            <a:ext cx="495702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keeps His Promises</a:t>
            </a:r>
          </a:p>
        </p:txBody>
      </p:sp>
      <p:sp>
        <p:nvSpPr>
          <p:cNvPr id="12" name="Rounded Rectangular Callout 17"/>
          <p:cNvSpPr/>
          <p:nvPr/>
        </p:nvSpPr>
        <p:spPr>
          <a:xfrm>
            <a:off x="3810000" y="838200"/>
            <a:ext cx="44958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 in His perfect timing</a:t>
            </a:r>
            <a:endParaRPr lang="en-US" sz="3600" b="1" dirty="0"/>
          </a:p>
        </p:txBody>
      </p:sp>
    </p:spTree>
    <p:extLst>
      <p:ext uri="{BB962C8B-B14F-4D97-AF65-F5344CB8AC3E}">
        <p14:creationId xmlns="" xmlns:p14="http://schemas.microsoft.com/office/powerpoint/2010/main" val="147580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Rounded Rectangular Callout 17"/>
          <p:cNvSpPr/>
          <p:nvPr/>
        </p:nvSpPr>
        <p:spPr>
          <a:xfrm>
            <a:off x="-152400" y="6096000"/>
            <a:ext cx="9448800" cy="685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does Luke want us to get from this account?</a:t>
            </a:r>
            <a:endParaRPr lang="en-US" sz="3400" b="1" i="1" dirty="0"/>
          </a:p>
        </p:txBody>
      </p:sp>
      <p:sp>
        <p:nvSpPr>
          <p:cNvPr id="14" name="Rounded Rectangular Callout 17"/>
          <p:cNvSpPr/>
          <p:nvPr/>
        </p:nvSpPr>
        <p:spPr>
          <a:xfrm>
            <a:off x="195192" y="134591"/>
            <a:ext cx="495702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keeps His Promises</a:t>
            </a:r>
          </a:p>
        </p:txBody>
      </p:sp>
      <p:sp>
        <p:nvSpPr>
          <p:cNvPr id="12" name="Rounded Rectangular Callout 17"/>
          <p:cNvSpPr/>
          <p:nvPr/>
        </p:nvSpPr>
        <p:spPr>
          <a:xfrm>
            <a:off x="2051424" y="2615525"/>
            <a:ext cx="5715000" cy="179302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fontAlgn="auto">
              <a:spcBef>
                <a:spcPts val="0"/>
              </a:spcBef>
              <a:spcAft>
                <a:spcPts val="0"/>
              </a:spcAft>
              <a:buFont typeface="Arial" panose="020B0604020202020204" pitchFamily="34" charset="0"/>
              <a:buChar char="•"/>
              <a:defRPr/>
            </a:pPr>
            <a:r>
              <a:rPr lang="en-US" sz="3600" b="1" dirty="0"/>
              <a:t>“Upon” Vs “Indwell”</a:t>
            </a:r>
          </a:p>
          <a:p>
            <a:pPr marL="571500" indent="-571500" fontAlgn="auto">
              <a:spcBef>
                <a:spcPts val="0"/>
              </a:spcBef>
              <a:spcAft>
                <a:spcPts val="0"/>
              </a:spcAft>
              <a:buFont typeface="Arial" panose="020B0604020202020204" pitchFamily="34" charset="0"/>
              <a:buChar char="•"/>
              <a:defRPr/>
            </a:pPr>
            <a:endParaRPr lang="en-US" sz="3600" b="1" dirty="0"/>
          </a:p>
          <a:p>
            <a:pPr marL="571500" indent="-571500" fontAlgn="auto">
              <a:spcBef>
                <a:spcPts val="0"/>
              </a:spcBef>
              <a:spcAft>
                <a:spcPts val="0"/>
              </a:spcAft>
              <a:buFont typeface="Arial" panose="020B0604020202020204" pitchFamily="34" charset="0"/>
              <a:buChar char="•"/>
              <a:defRPr/>
            </a:pPr>
            <a:endParaRPr lang="en-US" sz="3600" b="1" dirty="0"/>
          </a:p>
        </p:txBody>
      </p:sp>
      <p:sp>
        <p:nvSpPr>
          <p:cNvPr id="7" name="Rounded Rectangular Callout 17"/>
          <p:cNvSpPr/>
          <p:nvPr/>
        </p:nvSpPr>
        <p:spPr>
          <a:xfrm>
            <a:off x="192144" y="824836"/>
            <a:ext cx="6096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power comes from above</a:t>
            </a:r>
          </a:p>
        </p:txBody>
      </p:sp>
      <p:sp>
        <p:nvSpPr>
          <p:cNvPr id="8" name="Rounded Rectangular Callout 17"/>
          <p:cNvSpPr/>
          <p:nvPr/>
        </p:nvSpPr>
        <p:spPr>
          <a:xfrm>
            <a:off x="193608" y="1512213"/>
            <a:ext cx="8382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change in the way God operates </a:t>
            </a:r>
          </a:p>
        </p:txBody>
      </p:sp>
      <p:sp>
        <p:nvSpPr>
          <p:cNvPr id="13" name="TextBox 12"/>
          <p:cNvSpPr txBox="1"/>
          <p:nvPr/>
        </p:nvSpPr>
        <p:spPr>
          <a:xfrm>
            <a:off x="76200" y="4613087"/>
            <a:ext cx="8991600" cy="1270675"/>
          </a:xfrm>
          <a:prstGeom prst="rect">
            <a:avLst/>
          </a:prstGeom>
          <a:solidFill>
            <a:srgbClr val="3C2710"/>
          </a:solidFill>
          <a:ln>
            <a:solidFill>
              <a:schemeClr val="bg2"/>
            </a:solidFill>
          </a:ln>
        </p:spPr>
        <p:txBody>
          <a:bodyPr wrap="square">
            <a:noAutofit/>
          </a:bodyPr>
          <a:lstStyle/>
          <a:p>
            <a:r>
              <a:rPr lang="en-US" sz="3600" b="1" baseline="30000" dirty="0">
                <a:solidFill>
                  <a:schemeClr val="bg1"/>
                </a:solidFill>
              </a:rPr>
              <a:t>1Cor 3:16    </a:t>
            </a:r>
            <a:r>
              <a:rPr lang="en-US" sz="3600" dirty="0">
                <a:solidFill>
                  <a:schemeClr val="bg1"/>
                </a:solidFill>
              </a:rPr>
              <a:t>Do you not know that you are a temple of God and that the Spirit of God dwells in you?</a:t>
            </a:r>
          </a:p>
        </p:txBody>
      </p:sp>
    </p:spTree>
    <p:extLst>
      <p:ext uri="{BB962C8B-B14F-4D97-AF65-F5344CB8AC3E}">
        <p14:creationId xmlns="" xmlns:p14="http://schemas.microsoft.com/office/powerpoint/2010/main" val="195372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Rounded Rectangular Callout 17"/>
          <p:cNvSpPr/>
          <p:nvPr/>
        </p:nvSpPr>
        <p:spPr>
          <a:xfrm>
            <a:off x="-152400" y="6096000"/>
            <a:ext cx="9448800" cy="685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does Luke want us to get from this account?</a:t>
            </a:r>
            <a:endParaRPr lang="en-US" sz="3400" b="1" i="1" dirty="0"/>
          </a:p>
        </p:txBody>
      </p:sp>
      <p:sp>
        <p:nvSpPr>
          <p:cNvPr id="14" name="Rounded Rectangular Callout 17"/>
          <p:cNvSpPr/>
          <p:nvPr/>
        </p:nvSpPr>
        <p:spPr>
          <a:xfrm>
            <a:off x="195192" y="134591"/>
            <a:ext cx="495702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keeps His Promises</a:t>
            </a:r>
          </a:p>
        </p:txBody>
      </p:sp>
      <p:sp>
        <p:nvSpPr>
          <p:cNvPr id="12" name="Rounded Rectangular Callout 17"/>
          <p:cNvSpPr/>
          <p:nvPr/>
        </p:nvSpPr>
        <p:spPr>
          <a:xfrm>
            <a:off x="2051424" y="2615525"/>
            <a:ext cx="5715000" cy="179302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fontAlgn="auto">
              <a:spcBef>
                <a:spcPts val="0"/>
              </a:spcBef>
              <a:spcAft>
                <a:spcPts val="0"/>
              </a:spcAft>
              <a:buFont typeface="Arial" panose="020B0604020202020204" pitchFamily="34" charset="0"/>
              <a:buChar char="•"/>
              <a:defRPr/>
            </a:pPr>
            <a:r>
              <a:rPr lang="en-US" sz="3600" b="1" dirty="0"/>
              <a:t>“Upon” Vs “Indwell”</a:t>
            </a:r>
          </a:p>
          <a:p>
            <a:pPr marL="571500" indent="-571500" fontAlgn="auto">
              <a:spcBef>
                <a:spcPts val="0"/>
              </a:spcBef>
              <a:spcAft>
                <a:spcPts val="0"/>
              </a:spcAft>
              <a:buFont typeface="Arial" panose="020B0604020202020204" pitchFamily="34" charset="0"/>
              <a:buChar char="•"/>
              <a:defRPr/>
            </a:pPr>
            <a:r>
              <a:rPr lang="en-US" sz="3600" b="1" dirty="0"/>
              <a:t>Temporary Vs Permanent</a:t>
            </a:r>
          </a:p>
          <a:p>
            <a:pPr marL="571500" indent="-571500" fontAlgn="auto">
              <a:spcBef>
                <a:spcPts val="0"/>
              </a:spcBef>
              <a:spcAft>
                <a:spcPts val="0"/>
              </a:spcAft>
              <a:buFont typeface="Arial" panose="020B0604020202020204" pitchFamily="34" charset="0"/>
              <a:buChar char="•"/>
              <a:defRPr/>
            </a:pPr>
            <a:endParaRPr lang="en-US" sz="3600" b="1" dirty="0"/>
          </a:p>
        </p:txBody>
      </p:sp>
      <p:sp>
        <p:nvSpPr>
          <p:cNvPr id="7" name="Rounded Rectangular Callout 17"/>
          <p:cNvSpPr/>
          <p:nvPr/>
        </p:nvSpPr>
        <p:spPr>
          <a:xfrm>
            <a:off x="192144" y="824836"/>
            <a:ext cx="6096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power comes from above</a:t>
            </a:r>
          </a:p>
        </p:txBody>
      </p:sp>
      <p:sp>
        <p:nvSpPr>
          <p:cNvPr id="8" name="Rounded Rectangular Callout 17"/>
          <p:cNvSpPr/>
          <p:nvPr/>
        </p:nvSpPr>
        <p:spPr>
          <a:xfrm>
            <a:off x="193608" y="1512213"/>
            <a:ext cx="8382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change in the way God operates </a:t>
            </a:r>
          </a:p>
        </p:txBody>
      </p:sp>
      <p:sp>
        <p:nvSpPr>
          <p:cNvPr id="9" name="TextBox 8"/>
          <p:cNvSpPr txBox="1"/>
          <p:nvPr/>
        </p:nvSpPr>
        <p:spPr>
          <a:xfrm>
            <a:off x="2932" y="3812565"/>
            <a:ext cx="9141068" cy="2978760"/>
          </a:xfrm>
          <a:prstGeom prst="rect">
            <a:avLst/>
          </a:prstGeom>
          <a:solidFill>
            <a:srgbClr val="3C2710"/>
          </a:solidFill>
          <a:ln>
            <a:solidFill>
              <a:schemeClr val="bg2"/>
            </a:solidFill>
          </a:ln>
        </p:spPr>
        <p:txBody>
          <a:bodyPr wrap="square">
            <a:noAutofit/>
          </a:bodyPr>
          <a:lstStyle/>
          <a:p>
            <a:r>
              <a:rPr lang="en-US" sz="3200" b="1" baseline="30000" dirty="0" err="1">
                <a:solidFill>
                  <a:schemeClr val="bg1"/>
                </a:solidFill>
              </a:rPr>
              <a:t>Eph</a:t>
            </a:r>
            <a:r>
              <a:rPr lang="en-US" sz="3200" b="1" baseline="30000" dirty="0">
                <a:solidFill>
                  <a:schemeClr val="bg1"/>
                </a:solidFill>
              </a:rPr>
              <a:t> 1:13 </a:t>
            </a:r>
            <a:r>
              <a:rPr lang="en-US" sz="3200" dirty="0">
                <a:solidFill>
                  <a:schemeClr val="bg1"/>
                </a:solidFill>
              </a:rPr>
              <a:t>In Him, you also, after listening to the message of truth, the gospel of your salvation—having also believed, you were </a:t>
            </a:r>
            <a:r>
              <a:rPr lang="en-US" sz="3200" b="1" u="sng" dirty="0">
                <a:solidFill>
                  <a:schemeClr val="bg1"/>
                </a:solidFill>
              </a:rPr>
              <a:t>sealed in Him with the Holy Spirit of promise</a:t>
            </a:r>
            <a:r>
              <a:rPr lang="en-US" sz="3200" dirty="0">
                <a:solidFill>
                  <a:schemeClr val="bg1"/>
                </a:solidFill>
              </a:rPr>
              <a:t>, </a:t>
            </a:r>
            <a:r>
              <a:rPr lang="en-US" sz="3200" b="1" baseline="30000" dirty="0">
                <a:solidFill>
                  <a:schemeClr val="bg1"/>
                </a:solidFill>
              </a:rPr>
              <a:t>14 </a:t>
            </a:r>
            <a:r>
              <a:rPr lang="en-US" sz="3200" dirty="0">
                <a:solidFill>
                  <a:schemeClr val="bg1"/>
                </a:solidFill>
              </a:rPr>
              <a:t>who is given as a pledge of our inheritance, with a view to the  redemption of God’s own possession, to the praise of His glory.</a:t>
            </a:r>
          </a:p>
        </p:txBody>
      </p:sp>
    </p:spTree>
    <p:extLst>
      <p:ext uri="{BB962C8B-B14F-4D97-AF65-F5344CB8AC3E}">
        <p14:creationId xmlns="" xmlns:p14="http://schemas.microsoft.com/office/powerpoint/2010/main" val="89517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Rounded Rectangular Callout 17"/>
          <p:cNvSpPr/>
          <p:nvPr/>
        </p:nvSpPr>
        <p:spPr>
          <a:xfrm>
            <a:off x="-152400" y="6096000"/>
            <a:ext cx="9448800" cy="685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does Luke want us to get from this account?</a:t>
            </a:r>
            <a:endParaRPr lang="en-US" sz="3400" b="1" i="1" dirty="0"/>
          </a:p>
        </p:txBody>
      </p:sp>
      <p:sp>
        <p:nvSpPr>
          <p:cNvPr id="14" name="Rounded Rectangular Callout 17"/>
          <p:cNvSpPr/>
          <p:nvPr/>
        </p:nvSpPr>
        <p:spPr>
          <a:xfrm>
            <a:off x="195192" y="134591"/>
            <a:ext cx="495702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keeps His Promises</a:t>
            </a:r>
          </a:p>
        </p:txBody>
      </p:sp>
      <p:sp>
        <p:nvSpPr>
          <p:cNvPr id="12" name="Rounded Rectangular Callout 17"/>
          <p:cNvSpPr/>
          <p:nvPr/>
        </p:nvSpPr>
        <p:spPr>
          <a:xfrm>
            <a:off x="2051424" y="2615525"/>
            <a:ext cx="5715000" cy="179302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fontAlgn="auto">
              <a:spcBef>
                <a:spcPts val="0"/>
              </a:spcBef>
              <a:spcAft>
                <a:spcPts val="0"/>
              </a:spcAft>
              <a:buFont typeface="Arial" panose="020B0604020202020204" pitchFamily="34" charset="0"/>
              <a:buChar char="•"/>
              <a:defRPr/>
            </a:pPr>
            <a:r>
              <a:rPr lang="en-US" sz="3600" b="1" dirty="0"/>
              <a:t>“Upon” Vs “Indwell”</a:t>
            </a:r>
          </a:p>
          <a:p>
            <a:pPr marL="571500" indent="-571500" fontAlgn="auto">
              <a:spcBef>
                <a:spcPts val="0"/>
              </a:spcBef>
              <a:spcAft>
                <a:spcPts val="0"/>
              </a:spcAft>
              <a:buFont typeface="Arial" panose="020B0604020202020204" pitchFamily="34" charset="0"/>
              <a:buChar char="•"/>
              <a:defRPr/>
            </a:pPr>
            <a:r>
              <a:rPr lang="en-US" sz="3600" b="1" dirty="0"/>
              <a:t>Temporary Vs Permanent</a:t>
            </a:r>
          </a:p>
          <a:p>
            <a:pPr marL="571500" indent="-571500" fontAlgn="auto">
              <a:spcBef>
                <a:spcPts val="0"/>
              </a:spcBef>
              <a:spcAft>
                <a:spcPts val="0"/>
              </a:spcAft>
              <a:buFont typeface="Arial" panose="020B0604020202020204" pitchFamily="34" charset="0"/>
              <a:buChar char="•"/>
              <a:defRPr/>
            </a:pPr>
            <a:r>
              <a:rPr lang="en-US" sz="3600" b="1" dirty="0"/>
              <a:t>Select  Vs  All</a:t>
            </a:r>
          </a:p>
        </p:txBody>
      </p:sp>
      <p:sp>
        <p:nvSpPr>
          <p:cNvPr id="7" name="Rounded Rectangular Callout 17"/>
          <p:cNvSpPr/>
          <p:nvPr/>
        </p:nvSpPr>
        <p:spPr>
          <a:xfrm>
            <a:off x="192144" y="824836"/>
            <a:ext cx="6096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power comes from above</a:t>
            </a:r>
          </a:p>
        </p:txBody>
      </p:sp>
      <p:sp>
        <p:nvSpPr>
          <p:cNvPr id="8" name="Rounded Rectangular Callout 17"/>
          <p:cNvSpPr/>
          <p:nvPr/>
        </p:nvSpPr>
        <p:spPr>
          <a:xfrm>
            <a:off x="193608" y="1512213"/>
            <a:ext cx="8382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change in the way God operates </a:t>
            </a:r>
          </a:p>
        </p:txBody>
      </p:sp>
      <p:sp>
        <p:nvSpPr>
          <p:cNvPr id="13" name="TextBox 12"/>
          <p:cNvSpPr txBox="1"/>
          <p:nvPr/>
        </p:nvSpPr>
        <p:spPr>
          <a:xfrm>
            <a:off x="220719" y="4518578"/>
            <a:ext cx="8686800" cy="167347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Acts2:3 </a:t>
            </a:r>
            <a:r>
              <a:rPr lang="en-US" sz="3400" dirty="0"/>
              <a:t>And there appeared to them tongues as of fire </a:t>
            </a:r>
            <a:r>
              <a:rPr lang="en-US" sz="3400" b="1" u="sng" dirty="0">
                <a:solidFill>
                  <a:srgbClr val="002060"/>
                </a:solidFill>
              </a:rPr>
              <a:t>distributing themselves</a:t>
            </a:r>
            <a:r>
              <a:rPr lang="en-US" sz="3400" dirty="0"/>
              <a:t>, and they rested on </a:t>
            </a:r>
            <a:r>
              <a:rPr lang="en-US" sz="3400" b="1" u="sng" dirty="0">
                <a:solidFill>
                  <a:srgbClr val="002060"/>
                </a:solidFill>
              </a:rPr>
              <a:t>each one of them</a:t>
            </a:r>
            <a:r>
              <a:rPr lang="en-US" sz="3400" dirty="0"/>
              <a:t>. </a:t>
            </a:r>
          </a:p>
        </p:txBody>
      </p:sp>
    </p:spTree>
    <p:extLst>
      <p:ext uri="{BB962C8B-B14F-4D97-AF65-F5344CB8AC3E}">
        <p14:creationId xmlns="" xmlns:p14="http://schemas.microsoft.com/office/powerpoint/2010/main" val="2836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Rounded Rectangular Callout 17"/>
          <p:cNvSpPr/>
          <p:nvPr/>
        </p:nvSpPr>
        <p:spPr>
          <a:xfrm>
            <a:off x="-152400" y="6096000"/>
            <a:ext cx="9448800" cy="685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does Luke want us to get from this account?</a:t>
            </a:r>
            <a:endParaRPr lang="en-US" sz="3400" b="1" i="1" dirty="0"/>
          </a:p>
        </p:txBody>
      </p:sp>
      <p:sp>
        <p:nvSpPr>
          <p:cNvPr id="14" name="Rounded Rectangular Callout 17"/>
          <p:cNvSpPr/>
          <p:nvPr/>
        </p:nvSpPr>
        <p:spPr>
          <a:xfrm>
            <a:off x="195192" y="134591"/>
            <a:ext cx="495702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keeps His Promises</a:t>
            </a:r>
          </a:p>
        </p:txBody>
      </p:sp>
      <p:sp>
        <p:nvSpPr>
          <p:cNvPr id="7" name="Rounded Rectangular Callout 17"/>
          <p:cNvSpPr/>
          <p:nvPr/>
        </p:nvSpPr>
        <p:spPr>
          <a:xfrm>
            <a:off x="192144" y="824836"/>
            <a:ext cx="6096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power comes from above</a:t>
            </a:r>
          </a:p>
        </p:txBody>
      </p:sp>
      <p:sp>
        <p:nvSpPr>
          <p:cNvPr id="8" name="Rounded Rectangular Callout 17"/>
          <p:cNvSpPr/>
          <p:nvPr/>
        </p:nvSpPr>
        <p:spPr>
          <a:xfrm>
            <a:off x="193608" y="1512213"/>
            <a:ext cx="8382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change in the way God operates </a:t>
            </a:r>
          </a:p>
        </p:txBody>
      </p:sp>
      <p:sp>
        <p:nvSpPr>
          <p:cNvPr id="13" name="Rounded Rectangular Callout 17"/>
          <p:cNvSpPr/>
          <p:nvPr/>
        </p:nvSpPr>
        <p:spPr>
          <a:xfrm>
            <a:off x="193608" y="2195658"/>
            <a:ext cx="8874192"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t>Spirit is distributed to </a:t>
            </a:r>
            <a:r>
              <a:rPr lang="en-US" sz="3500" b="1" i="1" dirty="0"/>
              <a:t>all </a:t>
            </a:r>
            <a:r>
              <a:rPr lang="en-US" sz="3500" b="1" dirty="0"/>
              <a:t>who believe in Christ </a:t>
            </a:r>
          </a:p>
        </p:txBody>
      </p:sp>
      <p:sp>
        <p:nvSpPr>
          <p:cNvPr id="12" name="TextBox 11"/>
          <p:cNvSpPr txBox="1"/>
          <p:nvPr/>
        </p:nvSpPr>
        <p:spPr>
          <a:xfrm>
            <a:off x="95250" y="3420729"/>
            <a:ext cx="8991600" cy="2272972"/>
          </a:xfrm>
          <a:prstGeom prst="rect">
            <a:avLst/>
          </a:prstGeom>
          <a:solidFill>
            <a:srgbClr val="3C2710"/>
          </a:solidFill>
          <a:ln>
            <a:solidFill>
              <a:schemeClr val="bg2"/>
            </a:solidFill>
          </a:ln>
        </p:spPr>
        <p:txBody>
          <a:bodyPr wrap="square">
            <a:noAutofit/>
          </a:bodyPr>
          <a:lstStyle/>
          <a:p>
            <a:r>
              <a:rPr lang="en-US" sz="3600" b="1" baseline="30000" dirty="0">
                <a:solidFill>
                  <a:schemeClr val="bg1"/>
                </a:solidFill>
              </a:rPr>
              <a:t>1Cor 12:13   </a:t>
            </a:r>
            <a:r>
              <a:rPr lang="en-US" sz="3600" dirty="0">
                <a:solidFill>
                  <a:schemeClr val="bg1"/>
                </a:solidFill>
              </a:rPr>
              <a:t>For by one Spirit we were all baptized into one body, whether Jews or Greeks, whether slaves or free, and we were all made to drink of one Spirit.</a:t>
            </a:r>
          </a:p>
        </p:txBody>
      </p:sp>
    </p:spTree>
    <p:extLst>
      <p:ext uri="{BB962C8B-B14F-4D97-AF65-F5344CB8AC3E}">
        <p14:creationId xmlns="" xmlns:p14="http://schemas.microsoft.com/office/powerpoint/2010/main" val="117504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Rounded Rectangular Callout 17"/>
          <p:cNvSpPr/>
          <p:nvPr/>
        </p:nvSpPr>
        <p:spPr>
          <a:xfrm>
            <a:off x="-152400" y="6096000"/>
            <a:ext cx="9448800" cy="685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does Luke want us to get from this account?</a:t>
            </a:r>
            <a:endParaRPr lang="en-US" sz="3400" b="1" i="1" dirty="0"/>
          </a:p>
        </p:txBody>
      </p:sp>
      <p:sp>
        <p:nvSpPr>
          <p:cNvPr id="14" name="Rounded Rectangular Callout 17"/>
          <p:cNvSpPr/>
          <p:nvPr/>
        </p:nvSpPr>
        <p:spPr>
          <a:xfrm>
            <a:off x="195192" y="134591"/>
            <a:ext cx="495702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keeps His Promises</a:t>
            </a:r>
          </a:p>
        </p:txBody>
      </p:sp>
      <p:sp>
        <p:nvSpPr>
          <p:cNvPr id="7" name="Rounded Rectangular Callout 17"/>
          <p:cNvSpPr/>
          <p:nvPr/>
        </p:nvSpPr>
        <p:spPr>
          <a:xfrm>
            <a:off x="192144" y="824836"/>
            <a:ext cx="6096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power comes from above</a:t>
            </a:r>
          </a:p>
        </p:txBody>
      </p:sp>
      <p:sp>
        <p:nvSpPr>
          <p:cNvPr id="8" name="Rounded Rectangular Callout 17"/>
          <p:cNvSpPr/>
          <p:nvPr/>
        </p:nvSpPr>
        <p:spPr>
          <a:xfrm>
            <a:off x="193608" y="1512213"/>
            <a:ext cx="8382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change in the way God operates </a:t>
            </a:r>
          </a:p>
        </p:txBody>
      </p:sp>
      <p:sp>
        <p:nvSpPr>
          <p:cNvPr id="13" name="Rounded Rectangular Callout 17"/>
          <p:cNvSpPr/>
          <p:nvPr/>
        </p:nvSpPr>
        <p:spPr>
          <a:xfrm>
            <a:off x="193608" y="2195658"/>
            <a:ext cx="8874192"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t>Spirit is distributed to </a:t>
            </a:r>
            <a:r>
              <a:rPr lang="en-US" sz="3500" b="1" i="1" dirty="0"/>
              <a:t>all </a:t>
            </a:r>
            <a:r>
              <a:rPr lang="en-US" sz="3500" b="1" dirty="0"/>
              <a:t>who believe in Christ </a:t>
            </a:r>
          </a:p>
        </p:txBody>
      </p:sp>
      <p:sp>
        <p:nvSpPr>
          <p:cNvPr id="10" name="Rounded Rectangular Callout 17"/>
          <p:cNvSpPr/>
          <p:nvPr/>
        </p:nvSpPr>
        <p:spPr>
          <a:xfrm>
            <a:off x="192144" y="2885020"/>
            <a:ext cx="796125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Spirit’s empowering is for a purpose</a:t>
            </a:r>
          </a:p>
        </p:txBody>
      </p:sp>
      <p:sp>
        <p:nvSpPr>
          <p:cNvPr id="12" name="Rounded Rectangular Callout 17">
            <a:extLst>
              <a:ext uri="{FF2B5EF4-FFF2-40B4-BE49-F238E27FC236}">
                <a16:creationId xmlns="" xmlns:a16="http://schemas.microsoft.com/office/drawing/2014/main" id="{A65F9EEF-2F9C-4AC5-9A5E-DA20ECCA7292}"/>
              </a:ext>
            </a:extLst>
          </p:cNvPr>
          <p:cNvSpPr/>
          <p:nvPr/>
        </p:nvSpPr>
        <p:spPr>
          <a:xfrm>
            <a:off x="228600" y="3516251"/>
            <a:ext cx="8153400" cy="128434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promise of the “Helper” has always been in the context of the </a:t>
            </a:r>
            <a:r>
              <a:rPr lang="en-US" sz="3600" b="1" i="1" dirty="0"/>
              <a:t>mission</a:t>
            </a:r>
          </a:p>
        </p:txBody>
      </p:sp>
      <p:sp>
        <p:nvSpPr>
          <p:cNvPr id="15" name="Rounded Rectangular Callout 17">
            <a:extLst>
              <a:ext uri="{FF2B5EF4-FFF2-40B4-BE49-F238E27FC236}">
                <a16:creationId xmlns="" xmlns:a16="http://schemas.microsoft.com/office/drawing/2014/main" id="{68E15837-14FD-4E48-9D1E-1D868CCCC081}"/>
              </a:ext>
            </a:extLst>
          </p:cNvPr>
          <p:cNvSpPr/>
          <p:nvPr/>
        </p:nvSpPr>
        <p:spPr>
          <a:xfrm>
            <a:off x="990600" y="4800600"/>
            <a:ext cx="8153400" cy="59854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this account puts a fine point on that</a:t>
            </a:r>
            <a:endParaRPr lang="en-US" sz="3600" b="1" i="1" dirty="0"/>
          </a:p>
        </p:txBody>
      </p:sp>
    </p:spTree>
    <p:extLst>
      <p:ext uri="{BB962C8B-B14F-4D97-AF65-F5344CB8AC3E}">
        <p14:creationId xmlns="" xmlns:p14="http://schemas.microsoft.com/office/powerpoint/2010/main" val="318206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36576"/>
            <a:ext cx="9143999" cy="6858000"/>
          </a:xfrm>
          <a:solidFill>
            <a:schemeClr val="tx1"/>
          </a:solidFill>
        </p:spPr>
      </p:pic>
      <p:sp>
        <p:nvSpPr>
          <p:cNvPr id="11" name="Rounded Rectangular Callout 17"/>
          <p:cNvSpPr/>
          <p:nvPr/>
        </p:nvSpPr>
        <p:spPr>
          <a:xfrm>
            <a:off x="-152400" y="6096000"/>
            <a:ext cx="9448800" cy="685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does Luke want us to get from this account?</a:t>
            </a:r>
            <a:endParaRPr lang="en-US" sz="3400" b="1" i="1" dirty="0"/>
          </a:p>
        </p:txBody>
      </p:sp>
      <p:sp>
        <p:nvSpPr>
          <p:cNvPr id="14" name="Rounded Rectangular Callout 17"/>
          <p:cNvSpPr/>
          <p:nvPr/>
        </p:nvSpPr>
        <p:spPr>
          <a:xfrm>
            <a:off x="195192" y="134591"/>
            <a:ext cx="495702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keeps His Promises</a:t>
            </a:r>
          </a:p>
        </p:txBody>
      </p:sp>
      <p:sp>
        <p:nvSpPr>
          <p:cNvPr id="7" name="Rounded Rectangular Callout 17"/>
          <p:cNvSpPr/>
          <p:nvPr/>
        </p:nvSpPr>
        <p:spPr>
          <a:xfrm>
            <a:off x="192144" y="824836"/>
            <a:ext cx="6096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power comes from above</a:t>
            </a:r>
          </a:p>
        </p:txBody>
      </p:sp>
      <p:sp>
        <p:nvSpPr>
          <p:cNvPr id="8" name="Rounded Rectangular Callout 17"/>
          <p:cNvSpPr/>
          <p:nvPr/>
        </p:nvSpPr>
        <p:spPr>
          <a:xfrm>
            <a:off x="193608" y="1512213"/>
            <a:ext cx="8382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change in the way God operates </a:t>
            </a:r>
          </a:p>
        </p:txBody>
      </p:sp>
      <p:sp>
        <p:nvSpPr>
          <p:cNvPr id="13" name="Rounded Rectangular Callout 17"/>
          <p:cNvSpPr/>
          <p:nvPr/>
        </p:nvSpPr>
        <p:spPr>
          <a:xfrm>
            <a:off x="193608" y="2195658"/>
            <a:ext cx="7045392"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Spirit is distributed to </a:t>
            </a:r>
            <a:r>
              <a:rPr lang="en-US" sz="3600" b="1" i="1" dirty="0"/>
              <a:t>everyone</a:t>
            </a:r>
          </a:p>
        </p:txBody>
      </p:sp>
      <p:sp>
        <p:nvSpPr>
          <p:cNvPr id="12" name="Rounded Rectangular Callout 17"/>
          <p:cNvSpPr/>
          <p:nvPr/>
        </p:nvSpPr>
        <p:spPr>
          <a:xfrm>
            <a:off x="192144" y="2885020"/>
            <a:ext cx="796125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Spirit’s empowering is </a:t>
            </a:r>
            <a:r>
              <a:rPr lang="en-US" sz="3600" b="1" i="1" dirty="0"/>
              <a:t>for</a:t>
            </a:r>
            <a:r>
              <a:rPr lang="en-US" sz="3600" b="1" dirty="0"/>
              <a:t> a message</a:t>
            </a:r>
          </a:p>
        </p:txBody>
      </p:sp>
      <p:sp>
        <p:nvSpPr>
          <p:cNvPr id="17" name="TextBox 16"/>
          <p:cNvSpPr txBox="1"/>
          <p:nvPr/>
        </p:nvSpPr>
        <p:spPr>
          <a:xfrm>
            <a:off x="0" y="-38101"/>
            <a:ext cx="9144000" cy="689610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Acts2:4 </a:t>
            </a:r>
            <a:r>
              <a:rPr lang="en-US" sz="3200" dirty="0"/>
              <a:t>And they were all filled with the Holy Spirit and began to speak with other tongues, as the Spirit was giving them utterance. </a:t>
            </a:r>
            <a:r>
              <a:rPr lang="en-US" sz="3200" b="1" baseline="30000" dirty="0"/>
              <a:t>5 </a:t>
            </a:r>
            <a:r>
              <a:rPr lang="en-US" sz="3200" dirty="0"/>
              <a:t>Now there were Jews living in Jerusalem, devout men from every nation under heaven. </a:t>
            </a:r>
            <a:r>
              <a:rPr lang="en-US" sz="3200" b="1" baseline="30000" dirty="0"/>
              <a:t>6 </a:t>
            </a:r>
            <a:r>
              <a:rPr lang="en-US" sz="3200" dirty="0"/>
              <a:t>And when this sound occurred, the crowd came together, and were bewildered because each one of them was hearing them speak in his own language. </a:t>
            </a:r>
            <a:r>
              <a:rPr lang="en-US" sz="3200" b="1" baseline="30000" dirty="0"/>
              <a:t>7 </a:t>
            </a:r>
            <a:r>
              <a:rPr lang="en-US" sz="3200" dirty="0"/>
              <a:t>They were amazed and astonished, saying, “Why, are not all these who are speaking Galileans? … </a:t>
            </a:r>
            <a:r>
              <a:rPr lang="en-US" sz="3200" b="1" baseline="30000" dirty="0"/>
              <a:t>11 </a:t>
            </a:r>
            <a:r>
              <a:rPr lang="en-US" sz="3200" dirty="0"/>
              <a:t>we hear them in our own tongues speaking of the mighty deeds of God.” </a:t>
            </a:r>
            <a:r>
              <a:rPr lang="en-US" sz="3200" b="1" baseline="30000" dirty="0"/>
              <a:t>12 </a:t>
            </a:r>
            <a:r>
              <a:rPr lang="en-US" sz="3200" dirty="0"/>
              <a:t>And they all continued in amazement and great perplexity, saying to one another, “What does this mean?” </a:t>
            </a:r>
            <a:r>
              <a:rPr lang="en-US" sz="3200" b="1" baseline="30000" dirty="0"/>
              <a:t>13 </a:t>
            </a:r>
            <a:r>
              <a:rPr lang="en-US" sz="3200" dirty="0"/>
              <a:t>But others were mocking and saying, “They are full of sweet wine.”</a:t>
            </a:r>
          </a:p>
          <a:p>
            <a:endParaRPr lang="en-US" sz="3400" dirty="0"/>
          </a:p>
        </p:txBody>
      </p:sp>
      <p:sp>
        <p:nvSpPr>
          <p:cNvPr id="18" name="TextBox 17"/>
          <p:cNvSpPr txBox="1"/>
          <p:nvPr/>
        </p:nvSpPr>
        <p:spPr>
          <a:xfrm>
            <a:off x="-1" y="-38102"/>
            <a:ext cx="9144000" cy="689610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Acts2:4 </a:t>
            </a:r>
            <a:r>
              <a:rPr lang="en-US" sz="3200" dirty="0"/>
              <a:t>And they were all filled with the Holy Spirit and began to </a:t>
            </a:r>
            <a:r>
              <a:rPr lang="en-US" sz="3200" b="1" u="sng" dirty="0">
                <a:solidFill>
                  <a:srgbClr val="002060"/>
                </a:solidFill>
              </a:rPr>
              <a:t>speak</a:t>
            </a:r>
            <a:r>
              <a:rPr lang="en-US" sz="3200" dirty="0"/>
              <a:t> with other </a:t>
            </a:r>
            <a:r>
              <a:rPr lang="en-US" sz="3200" b="1" u="sng" dirty="0">
                <a:solidFill>
                  <a:srgbClr val="002060"/>
                </a:solidFill>
              </a:rPr>
              <a:t>tongues</a:t>
            </a:r>
            <a:r>
              <a:rPr lang="en-US" sz="3200" dirty="0"/>
              <a:t>, as the Spirit was giving them </a:t>
            </a:r>
            <a:r>
              <a:rPr lang="en-US" sz="3200" b="1" u="sng" dirty="0">
                <a:solidFill>
                  <a:srgbClr val="002060"/>
                </a:solidFill>
              </a:rPr>
              <a:t>utterance</a:t>
            </a:r>
            <a:r>
              <a:rPr lang="en-US" sz="3200" dirty="0"/>
              <a:t>. </a:t>
            </a:r>
            <a:r>
              <a:rPr lang="en-US" sz="3200" b="1" baseline="30000" dirty="0"/>
              <a:t>5 </a:t>
            </a:r>
            <a:r>
              <a:rPr lang="en-US" sz="3200" dirty="0"/>
              <a:t>Now there were Jews living in Jerusalem, devout men from every nation under heaven. </a:t>
            </a:r>
            <a:r>
              <a:rPr lang="en-US" sz="3200" b="1" baseline="30000" dirty="0"/>
              <a:t>6 </a:t>
            </a:r>
            <a:r>
              <a:rPr lang="en-US" sz="3200" dirty="0"/>
              <a:t>And when this </a:t>
            </a:r>
            <a:r>
              <a:rPr lang="en-US" sz="3200" b="1" u="sng" dirty="0">
                <a:solidFill>
                  <a:srgbClr val="002060"/>
                </a:solidFill>
              </a:rPr>
              <a:t>sound</a:t>
            </a:r>
            <a:r>
              <a:rPr lang="en-US" sz="3200" dirty="0"/>
              <a:t> occurred, the crowd came together, and were bewildered because each one of them was </a:t>
            </a:r>
            <a:r>
              <a:rPr lang="en-US" sz="3200" b="1" u="sng" dirty="0">
                <a:solidFill>
                  <a:srgbClr val="002060"/>
                </a:solidFill>
              </a:rPr>
              <a:t>hearing</a:t>
            </a:r>
            <a:r>
              <a:rPr lang="en-US" sz="3200" dirty="0"/>
              <a:t> them </a:t>
            </a:r>
            <a:r>
              <a:rPr lang="en-US" sz="3200" b="1" u="sng" dirty="0">
                <a:solidFill>
                  <a:srgbClr val="002060"/>
                </a:solidFill>
              </a:rPr>
              <a:t>speak</a:t>
            </a:r>
            <a:r>
              <a:rPr lang="en-US" sz="3200" dirty="0"/>
              <a:t> in his own </a:t>
            </a:r>
            <a:r>
              <a:rPr lang="en-US" sz="3200" b="1" u="sng" dirty="0">
                <a:solidFill>
                  <a:srgbClr val="002060"/>
                </a:solidFill>
              </a:rPr>
              <a:t>language</a:t>
            </a:r>
            <a:r>
              <a:rPr lang="en-US" sz="3200" dirty="0"/>
              <a:t>. </a:t>
            </a:r>
            <a:r>
              <a:rPr lang="en-US" sz="3200" b="1" baseline="30000" dirty="0"/>
              <a:t>7 </a:t>
            </a:r>
            <a:r>
              <a:rPr lang="en-US" sz="3200" dirty="0"/>
              <a:t>They were amazed and astonished, saying, “Why, are not all these who are </a:t>
            </a:r>
            <a:r>
              <a:rPr lang="en-US" sz="3200" b="1" u="sng" dirty="0">
                <a:solidFill>
                  <a:srgbClr val="002060"/>
                </a:solidFill>
              </a:rPr>
              <a:t>speaking</a:t>
            </a:r>
            <a:r>
              <a:rPr lang="en-US" sz="3200" dirty="0"/>
              <a:t> Galileans? … </a:t>
            </a:r>
            <a:r>
              <a:rPr lang="en-US" sz="3200" b="1" baseline="30000" dirty="0"/>
              <a:t>11 </a:t>
            </a:r>
            <a:r>
              <a:rPr lang="en-US" sz="3200" dirty="0"/>
              <a:t>we </a:t>
            </a:r>
            <a:r>
              <a:rPr lang="en-US" sz="3200" b="1" u="sng" dirty="0">
                <a:solidFill>
                  <a:srgbClr val="002060"/>
                </a:solidFill>
              </a:rPr>
              <a:t>hear</a:t>
            </a:r>
            <a:r>
              <a:rPr lang="en-US" sz="3200" dirty="0"/>
              <a:t> them in our own </a:t>
            </a:r>
            <a:r>
              <a:rPr lang="en-US" sz="3200" b="1" u="sng" dirty="0">
                <a:solidFill>
                  <a:srgbClr val="002060"/>
                </a:solidFill>
              </a:rPr>
              <a:t>tongues</a:t>
            </a:r>
            <a:r>
              <a:rPr lang="en-US" sz="3200" dirty="0"/>
              <a:t> </a:t>
            </a:r>
            <a:r>
              <a:rPr lang="en-US" sz="3200" b="1" u="sng" dirty="0">
                <a:solidFill>
                  <a:srgbClr val="002060"/>
                </a:solidFill>
              </a:rPr>
              <a:t>speaking</a:t>
            </a:r>
            <a:r>
              <a:rPr lang="en-US" sz="3200" dirty="0"/>
              <a:t> of the mighty deeds of God.” </a:t>
            </a:r>
            <a:r>
              <a:rPr lang="en-US" sz="3200" b="1" baseline="30000" dirty="0"/>
              <a:t>12 </a:t>
            </a:r>
            <a:r>
              <a:rPr lang="en-US" sz="3200" dirty="0"/>
              <a:t>And they all continued in amazement and great perplexity, </a:t>
            </a:r>
            <a:r>
              <a:rPr lang="en-US" sz="3200" b="1" u="sng" dirty="0">
                <a:solidFill>
                  <a:srgbClr val="002060"/>
                </a:solidFill>
              </a:rPr>
              <a:t>saying</a:t>
            </a:r>
            <a:r>
              <a:rPr lang="en-US" sz="3200" dirty="0"/>
              <a:t> to one another, “What does this mean?” </a:t>
            </a:r>
            <a:r>
              <a:rPr lang="en-US" sz="3200" b="1" baseline="30000" dirty="0"/>
              <a:t>13 </a:t>
            </a:r>
            <a:r>
              <a:rPr lang="en-US" sz="3200" dirty="0"/>
              <a:t>But others were mocking and </a:t>
            </a:r>
            <a:r>
              <a:rPr lang="en-US" sz="3200" b="1" u="sng" dirty="0">
                <a:solidFill>
                  <a:srgbClr val="002060"/>
                </a:solidFill>
              </a:rPr>
              <a:t>saying</a:t>
            </a:r>
            <a:r>
              <a:rPr lang="en-US" sz="3200" dirty="0"/>
              <a:t>, “They are full of sweet wine.”</a:t>
            </a:r>
          </a:p>
          <a:p>
            <a:endParaRPr lang="en-US" sz="3400" dirty="0"/>
          </a:p>
        </p:txBody>
      </p:sp>
    </p:spTree>
    <p:extLst>
      <p:ext uri="{BB962C8B-B14F-4D97-AF65-F5344CB8AC3E}">
        <p14:creationId xmlns="" xmlns:p14="http://schemas.microsoft.com/office/powerpoint/2010/main" val="264750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Rounded Rectangular Callout 17"/>
          <p:cNvSpPr/>
          <p:nvPr/>
        </p:nvSpPr>
        <p:spPr>
          <a:xfrm>
            <a:off x="-152400" y="6096000"/>
            <a:ext cx="9448800" cy="685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does Luke want us to get from this account?</a:t>
            </a:r>
            <a:endParaRPr lang="en-US" sz="3400" b="1" i="1" dirty="0"/>
          </a:p>
        </p:txBody>
      </p:sp>
      <p:sp>
        <p:nvSpPr>
          <p:cNvPr id="14" name="Rounded Rectangular Callout 17"/>
          <p:cNvSpPr/>
          <p:nvPr/>
        </p:nvSpPr>
        <p:spPr>
          <a:xfrm>
            <a:off x="195192" y="134591"/>
            <a:ext cx="495702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keeps His Promises</a:t>
            </a:r>
          </a:p>
        </p:txBody>
      </p:sp>
      <p:sp>
        <p:nvSpPr>
          <p:cNvPr id="7" name="Rounded Rectangular Callout 17"/>
          <p:cNvSpPr/>
          <p:nvPr/>
        </p:nvSpPr>
        <p:spPr>
          <a:xfrm>
            <a:off x="192144" y="824836"/>
            <a:ext cx="6096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power comes from above</a:t>
            </a:r>
          </a:p>
        </p:txBody>
      </p:sp>
      <p:sp>
        <p:nvSpPr>
          <p:cNvPr id="8" name="Rounded Rectangular Callout 17"/>
          <p:cNvSpPr/>
          <p:nvPr/>
        </p:nvSpPr>
        <p:spPr>
          <a:xfrm>
            <a:off x="193608" y="1512213"/>
            <a:ext cx="8382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change in the way God operates </a:t>
            </a:r>
          </a:p>
        </p:txBody>
      </p:sp>
      <p:sp>
        <p:nvSpPr>
          <p:cNvPr id="19" name="TextBox 18"/>
          <p:cNvSpPr txBox="1"/>
          <p:nvPr/>
        </p:nvSpPr>
        <p:spPr>
          <a:xfrm>
            <a:off x="76200" y="3919743"/>
            <a:ext cx="8991600" cy="159727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Acts2:3 </a:t>
            </a:r>
            <a:r>
              <a:rPr lang="en-US" sz="3400" dirty="0"/>
              <a:t>And there appeared to them </a:t>
            </a:r>
            <a:r>
              <a:rPr lang="en-US" sz="3400" b="1" u="sng" dirty="0">
                <a:solidFill>
                  <a:srgbClr val="002060"/>
                </a:solidFill>
              </a:rPr>
              <a:t>tongues as of fire </a:t>
            </a:r>
            <a:r>
              <a:rPr lang="en-US" sz="3400" dirty="0"/>
              <a:t>distributing themselves, and they rested on each one of them. </a:t>
            </a:r>
          </a:p>
        </p:txBody>
      </p:sp>
      <p:sp>
        <p:nvSpPr>
          <p:cNvPr id="15" name="Rounded Rectangular Callout 17"/>
          <p:cNvSpPr/>
          <p:nvPr/>
        </p:nvSpPr>
        <p:spPr>
          <a:xfrm>
            <a:off x="193608" y="2195658"/>
            <a:ext cx="8874192"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t>Spirit is distributed to </a:t>
            </a:r>
            <a:r>
              <a:rPr lang="en-US" sz="3500" b="1" i="1" dirty="0"/>
              <a:t>all </a:t>
            </a:r>
            <a:r>
              <a:rPr lang="en-US" sz="3500" b="1" dirty="0"/>
              <a:t>who believe in Christ </a:t>
            </a:r>
          </a:p>
        </p:txBody>
      </p:sp>
      <p:sp>
        <p:nvSpPr>
          <p:cNvPr id="16" name="Rounded Rectangular Callout 17"/>
          <p:cNvSpPr/>
          <p:nvPr/>
        </p:nvSpPr>
        <p:spPr>
          <a:xfrm>
            <a:off x="192144" y="2885020"/>
            <a:ext cx="796125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Spirit’s empowering is for a purpose</a:t>
            </a:r>
          </a:p>
        </p:txBody>
      </p:sp>
    </p:spTree>
    <p:extLst>
      <p:ext uri="{BB962C8B-B14F-4D97-AF65-F5344CB8AC3E}">
        <p14:creationId xmlns="" xmlns:p14="http://schemas.microsoft.com/office/powerpoint/2010/main" val="4125434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Rounded Rectangular Callout 17"/>
          <p:cNvSpPr/>
          <p:nvPr/>
        </p:nvSpPr>
        <p:spPr>
          <a:xfrm>
            <a:off x="-152400" y="6096000"/>
            <a:ext cx="9448800" cy="685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does Luke want us to get from this account?</a:t>
            </a:r>
            <a:endParaRPr lang="en-US" sz="3400" b="1" i="1" dirty="0"/>
          </a:p>
        </p:txBody>
      </p:sp>
      <p:sp>
        <p:nvSpPr>
          <p:cNvPr id="14" name="Rounded Rectangular Callout 17"/>
          <p:cNvSpPr/>
          <p:nvPr/>
        </p:nvSpPr>
        <p:spPr>
          <a:xfrm>
            <a:off x="195192" y="134591"/>
            <a:ext cx="495702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keeps His Promises</a:t>
            </a:r>
          </a:p>
        </p:txBody>
      </p:sp>
      <p:sp>
        <p:nvSpPr>
          <p:cNvPr id="7" name="Rounded Rectangular Callout 17"/>
          <p:cNvSpPr/>
          <p:nvPr/>
        </p:nvSpPr>
        <p:spPr>
          <a:xfrm>
            <a:off x="192144" y="824836"/>
            <a:ext cx="6096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power comes from above</a:t>
            </a:r>
          </a:p>
        </p:txBody>
      </p:sp>
      <p:sp>
        <p:nvSpPr>
          <p:cNvPr id="8" name="Rounded Rectangular Callout 17"/>
          <p:cNvSpPr/>
          <p:nvPr/>
        </p:nvSpPr>
        <p:spPr>
          <a:xfrm>
            <a:off x="193608" y="1512213"/>
            <a:ext cx="8382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change in the way God operates </a:t>
            </a:r>
          </a:p>
        </p:txBody>
      </p:sp>
      <p:sp>
        <p:nvSpPr>
          <p:cNvPr id="12" name="Rounded Rectangular Callout 17"/>
          <p:cNvSpPr/>
          <p:nvPr/>
        </p:nvSpPr>
        <p:spPr>
          <a:xfrm>
            <a:off x="192144" y="2888460"/>
            <a:ext cx="803745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Spirit’s empowering is </a:t>
            </a:r>
            <a:r>
              <a:rPr lang="en-US" sz="3600" b="1" i="1" dirty="0"/>
              <a:t>for</a:t>
            </a:r>
            <a:r>
              <a:rPr lang="en-US" sz="3600" b="1" dirty="0"/>
              <a:t> </a:t>
            </a:r>
            <a:r>
              <a:rPr lang="en-US" sz="3600" b="1" i="1" dirty="0"/>
              <a:t>a message</a:t>
            </a:r>
          </a:p>
        </p:txBody>
      </p:sp>
      <p:sp>
        <p:nvSpPr>
          <p:cNvPr id="20" name="Rounded Rectangular Callout 17"/>
          <p:cNvSpPr/>
          <p:nvPr/>
        </p:nvSpPr>
        <p:spPr>
          <a:xfrm>
            <a:off x="192144" y="3861370"/>
            <a:ext cx="8566815" cy="192983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God is displaying His power– but He is also telling us what that power is FOR: </a:t>
            </a:r>
          </a:p>
          <a:p>
            <a:pPr algn="ctr"/>
            <a:r>
              <a:rPr lang="en-US" sz="4400" b="1" dirty="0"/>
              <a:t>it’s for the </a:t>
            </a:r>
            <a:r>
              <a:rPr lang="en-US" sz="4400" b="1" i="1" dirty="0"/>
              <a:t>gospel</a:t>
            </a:r>
          </a:p>
        </p:txBody>
      </p:sp>
      <p:sp>
        <p:nvSpPr>
          <p:cNvPr id="15" name="Rounded Rectangular Callout 17"/>
          <p:cNvSpPr/>
          <p:nvPr/>
        </p:nvSpPr>
        <p:spPr>
          <a:xfrm>
            <a:off x="193608" y="2195658"/>
            <a:ext cx="8874192"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t>Spirit is distributed to </a:t>
            </a:r>
            <a:r>
              <a:rPr lang="en-US" sz="3500" b="1" i="1" dirty="0"/>
              <a:t>all </a:t>
            </a:r>
            <a:r>
              <a:rPr lang="en-US" sz="3500" b="1" dirty="0"/>
              <a:t>who believe in Christ </a:t>
            </a:r>
          </a:p>
        </p:txBody>
      </p:sp>
    </p:spTree>
    <p:extLst>
      <p:ext uri="{BB962C8B-B14F-4D97-AF65-F5344CB8AC3E}">
        <p14:creationId xmlns="" xmlns:p14="http://schemas.microsoft.com/office/powerpoint/2010/main" val="169349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r="9775"/>
          <a:stretch/>
        </p:blipFill>
        <p:spPr>
          <a:xfrm>
            <a:off x="8791" y="0"/>
            <a:ext cx="9144000" cy="5410310"/>
          </a:xfrm>
          <a:prstGeom prst="rect">
            <a:avLst/>
          </a:prstGeom>
        </p:spPr>
      </p:pic>
      <p:sp>
        <p:nvSpPr>
          <p:cNvPr id="5" name="TextBox 4"/>
          <p:cNvSpPr txBox="1"/>
          <p:nvPr/>
        </p:nvSpPr>
        <p:spPr>
          <a:xfrm>
            <a:off x="11722" y="4614610"/>
            <a:ext cx="9132278" cy="224339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8 </a:t>
            </a:r>
            <a:r>
              <a:rPr lang="en-US" sz="3400" b="1" u="sng" dirty="0">
                <a:solidFill>
                  <a:srgbClr val="002060"/>
                </a:solidFill>
              </a:rPr>
              <a:t>but</a:t>
            </a:r>
            <a:r>
              <a:rPr lang="en-US" sz="3400" dirty="0"/>
              <a:t> you will receive power when the Holy Spirit has come upon you; and you shall be My witnesses both in Jerusalem, and in all Judea and Samaria, and even to the remotest part of the earth.”</a:t>
            </a:r>
          </a:p>
        </p:txBody>
      </p:sp>
      <p:sp>
        <p:nvSpPr>
          <p:cNvPr id="10" name="TextBox 9"/>
          <p:cNvSpPr txBox="1"/>
          <p:nvPr/>
        </p:nvSpPr>
        <p:spPr>
          <a:xfrm>
            <a:off x="11722" y="4614610"/>
            <a:ext cx="9132278" cy="224339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Acts1:8 </a:t>
            </a:r>
            <a:r>
              <a:rPr lang="en-US" sz="3400" dirty="0"/>
              <a:t>you will receive power when the Holy Spirit has come upon </a:t>
            </a:r>
            <a:r>
              <a:rPr lang="en-US" sz="3300" dirty="0"/>
              <a:t>you</a:t>
            </a:r>
            <a:r>
              <a:rPr lang="en-US" sz="3400" dirty="0"/>
              <a:t>; and </a:t>
            </a:r>
            <a:r>
              <a:rPr lang="en-US" sz="3300" dirty="0"/>
              <a:t>you</a:t>
            </a:r>
            <a:r>
              <a:rPr lang="en-US" sz="3400" dirty="0"/>
              <a:t> shall be My witnesses both in Jerusalem, and in all Judea and Samaria, and even to the remotest part of the earth.”</a:t>
            </a:r>
          </a:p>
        </p:txBody>
      </p:sp>
      <p:sp>
        <p:nvSpPr>
          <p:cNvPr id="6" name="TextBox 5"/>
          <p:cNvSpPr txBox="1"/>
          <p:nvPr/>
        </p:nvSpPr>
        <p:spPr>
          <a:xfrm>
            <a:off x="11722" y="4614610"/>
            <a:ext cx="9132278" cy="224339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Acts1:8 </a:t>
            </a:r>
            <a:r>
              <a:rPr lang="en-US" sz="3400" dirty="0"/>
              <a:t>you will receive power when the Holy Spirit has come upon </a:t>
            </a:r>
            <a:r>
              <a:rPr lang="en-US" sz="3300" dirty="0"/>
              <a:t>you</a:t>
            </a:r>
            <a:r>
              <a:rPr lang="en-US" sz="3400" dirty="0"/>
              <a:t>; and </a:t>
            </a:r>
            <a:r>
              <a:rPr lang="en-US" sz="3300" dirty="0"/>
              <a:t>you</a:t>
            </a:r>
            <a:r>
              <a:rPr lang="en-US" sz="3400" dirty="0"/>
              <a:t> shall be My witnesses both in Jerusalem, and in all Judea and Samaria, and even to the remotest part of the earth.”</a:t>
            </a:r>
          </a:p>
        </p:txBody>
      </p:sp>
    </p:spTree>
    <p:extLst>
      <p:ext uri="{BB962C8B-B14F-4D97-AF65-F5344CB8AC3E}">
        <p14:creationId xmlns="" xmlns:p14="http://schemas.microsoft.com/office/powerpoint/2010/main" val="142007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Rounded Rectangular Callout 17"/>
          <p:cNvSpPr/>
          <p:nvPr/>
        </p:nvSpPr>
        <p:spPr>
          <a:xfrm>
            <a:off x="-152400" y="6096000"/>
            <a:ext cx="9448800" cy="685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does Luke want us to get from this account?</a:t>
            </a:r>
            <a:endParaRPr lang="en-US" sz="3400" b="1" i="1" dirty="0"/>
          </a:p>
        </p:txBody>
      </p:sp>
      <p:sp>
        <p:nvSpPr>
          <p:cNvPr id="14" name="Rounded Rectangular Callout 17"/>
          <p:cNvSpPr/>
          <p:nvPr/>
        </p:nvSpPr>
        <p:spPr>
          <a:xfrm>
            <a:off x="195192" y="134591"/>
            <a:ext cx="495702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keeps His Promises</a:t>
            </a:r>
          </a:p>
        </p:txBody>
      </p:sp>
      <p:sp>
        <p:nvSpPr>
          <p:cNvPr id="7" name="Rounded Rectangular Callout 17"/>
          <p:cNvSpPr/>
          <p:nvPr/>
        </p:nvSpPr>
        <p:spPr>
          <a:xfrm>
            <a:off x="192144" y="824836"/>
            <a:ext cx="6096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power comes from above</a:t>
            </a:r>
          </a:p>
        </p:txBody>
      </p:sp>
      <p:sp>
        <p:nvSpPr>
          <p:cNvPr id="8" name="Rounded Rectangular Callout 17"/>
          <p:cNvSpPr/>
          <p:nvPr/>
        </p:nvSpPr>
        <p:spPr>
          <a:xfrm>
            <a:off x="193608" y="1512213"/>
            <a:ext cx="8382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change in the way God operates </a:t>
            </a:r>
          </a:p>
        </p:txBody>
      </p:sp>
      <p:sp>
        <p:nvSpPr>
          <p:cNvPr id="12" name="Rounded Rectangular Callout 17"/>
          <p:cNvSpPr/>
          <p:nvPr/>
        </p:nvSpPr>
        <p:spPr>
          <a:xfrm>
            <a:off x="192144" y="2888460"/>
            <a:ext cx="803745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Spirit’s empowering is </a:t>
            </a:r>
            <a:r>
              <a:rPr lang="en-US" sz="3600" b="1" i="1" dirty="0"/>
              <a:t>for</a:t>
            </a:r>
            <a:r>
              <a:rPr lang="en-US" sz="3600" b="1" dirty="0"/>
              <a:t> </a:t>
            </a:r>
            <a:r>
              <a:rPr lang="en-US" sz="3600" b="1" i="1" dirty="0"/>
              <a:t>a message</a:t>
            </a:r>
          </a:p>
        </p:txBody>
      </p:sp>
      <p:sp>
        <p:nvSpPr>
          <p:cNvPr id="20" name="Rounded Rectangular Callout 17"/>
          <p:cNvSpPr/>
          <p:nvPr/>
        </p:nvSpPr>
        <p:spPr>
          <a:xfrm>
            <a:off x="192144" y="3861370"/>
            <a:ext cx="8566815" cy="192983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God is displaying His power– but He is also telling us what that power is FOR: </a:t>
            </a:r>
          </a:p>
          <a:p>
            <a:pPr algn="ctr"/>
            <a:r>
              <a:rPr lang="en-US" sz="4400" b="1" dirty="0"/>
              <a:t>it’s for the </a:t>
            </a:r>
            <a:r>
              <a:rPr lang="en-US" sz="4400" b="1" i="1" dirty="0"/>
              <a:t>gospel</a:t>
            </a:r>
          </a:p>
        </p:txBody>
      </p:sp>
      <p:sp>
        <p:nvSpPr>
          <p:cNvPr id="15" name="Rounded Rectangular Callout 17"/>
          <p:cNvSpPr/>
          <p:nvPr/>
        </p:nvSpPr>
        <p:spPr>
          <a:xfrm>
            <a:off x="193608" y="2195658"/>
            <a:ext cx="8874192"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t>Spirit is distributed to </a:t>
            </a:r>
            <a:r>
              <a:rPr lang="en-US" sz="3500" b="1" i="1" dirty="0"/>
              <a:t>all </a:t>
            </a:r>
            <a:r>
              <a:rPr lang="en-US" sz="3500" b="1" dirty="0"/>
              <a:t>who believe in Christ </a:t>
            </a:r>
          </a:p>
        </p:txBody>
      </p:sp>
      <p:sp>
        <p:nvSpPr>
          <p:cNvPr id="13" name="TextBox 12"/>
          <p:cNvSpPr txBox="1"/>
          <p:nvPr/>
        </p:nvSpPr>
        <p:spPr>
          <a:xfrm>
            <a:off x="76200" y="714186"/>
            <a:ext cx="8991600" cy="2678238"/>
          </a:xfrm>
          <a:prstGeom prst="rect">
            <a:avLst/>
          </a:prstGeom>
          <a:solidFill>
            <a:srgbClr val="3C2710"/>
          </a:solidFill>
          <a:ln>
            <a:solidFill>
              <a:schemeClr val="bg2"/>
            </a:solidFill>
          </a:ln>
        </p:spPr>
        <p:txBody>
          <a:bodyPr wrap="square">
            <a:noAutofit/>
          </a:bodyPr>
          <a:lstStyle/>
          <a:p>
            <a:r>
              <a:rPr lang="en-US" sz="3400" b="1" baseline="30000" dirty="0">
                <a:solidFill>
                  <a:schemeClr val="bg1"/>
                </a:solidFill>
              </a:rPr>
              <a:t>Luke 24:46  </a:t>
            </a:r>
            <a:r>
              <a:rPr lang="en-US" sz="3400" dirty="0">
                <a:solidFill>
                  <a:schemeClr val="bg1"/>
                </a:solidFill>
              </a:rPr>
              <a:t>“Thus it is written, that the Christ would suffer and rise again from the dead the third day, </a:t>
            </a:r>
            <a:r>
              <a:rPr lang="en-US" sz="3400" b="1" baseline="30000" dirty="0">
                <a:solidFill>
                  <a:schemeClr val="bg1"/>
                </a:solidFill>
              </a:rPr>
              <a:t>47 </a:t>
            </a:r>
            <a:r>
              <a:rPr lang="en-US" sz="3400" dirty="0">
                <a:solidFill>
                  <a:schemeClr val="bg1"/>
                </a:solidFill>
              </a:rPr>
              <a:t>and that </a:t>
            </a:r>
            <a:r>
              <a:rPr lang="en-US" sz="3400" b="1" u="sng" dirty="0">
                <a:solidFill>
                  <a:schemeClr val="bg1"/>
                </a:solidFill>
              </a:rPr>
              <a:t>repentance for forgiveness of sins would be proclaimed in His name to all the nations</a:t>
            </a:r>
            <a:r>
              <a:rPr lang="en-US" sz="3400" dirty="0">
                <a:solidFill>
                  <a:schemeClr val="bg1"/>
                </a:solidFill>
              </a:rPr>
              <a:t>, beginning from Jerusalem.</a:t>
            </a:r>
          </a:p>
        </p:txBody>
      </p:sp>
      <p:sp>
        <p:nvSpPr>
          <p:cNvPr id="16" name="Rectangle 15"/>
          <p:cNvSpPr/>
          <p:nvPr/>
        </p:nvSpPr>
        <p:spPr>
          <a:xfrm>
            <a:off x="99646" y="94009"/>
            <a:ext cx="8915400" cy="584959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The Holy Spirit is not a good luck charm… If Jesus had come as a professional basketball player, and I said His Spirit was in me, you’d expect my game to improve.  But Jesus came as a servant and a witness to God’s power.  When the Spirit of God comes into us, we become extraordinary at that.  The Spirit isn’t given so we can be empowered for ease and wealth, but so that we can be more like Him and more engaged in His mission.  I once heard a man credit the Spirit for his good parking space at the mall.  In Luke, the Spirit parked Jesus on the cross.  In Acts, He “parked’” the Apostles in prison.  </a:t>
            </a:r>
            <a:r>
              <a:rPr lang="en-US" sz="2400" b="1" dirty="0"/>
              <a:t> - J.D. </a:t>
            </a:r>
            <a:r>
              <a:rPr lang="en-US" sz="2400" b="1" dirty="0" err="1"/>
              <a:t>Greear</a:t>
            </a:r>
            <a:endParaRPr lang="en-US" sz="1400" b="1" dirty="0"/>
          </a:p>
        </p:txBody>
      </p:sp>
    </p:spTree>
    <p:extLst>
      <p:ext uri="{BB962C8B-B14F-4D97-AF65-F5344CB8AC3E}">
        <p14:creationId xmlns="" xmlns:p14="http://schemas.microsoft.com/office/powerpoint/2010/main" val="388863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Rounded Rectangular Callout 17"/>
          <p:cNvSpPr/>
          <p:nvPr/>
        </p:nvSpPr>
        <p:spPr>
          <a:xfrm>
            <a:off x="-152400" y="6096000"/>
            <a:ext cx="9448800" cy="6858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does Luke want us to get from this account?</a:t>
            </a:r>
            <a:endParaRPr lang="en-US" sz="3400" b="1" i="1" dirty="0"/>
          </a:p>
        </p:txBody>
      </p:sp>
      <p:sp>
        <p:nvSpPr>
          <p:cNvPr id="14" name="Rounded Rectangular Callout 17"/>
          <p:cNvSpPr/>
          <p:nvPr/>
        </p:nvSpPr>
        <p:spPr>
          <a:xfrm>
            <a:off x="195192" y="134591"/>
            <a:ext cx="495702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God keeps His Promises</a:t>
            </a:r>
          </a:p>
        </p:txBody>
      </p:sp>
      <p:sp>
        <p:nvSpPr>
          <p:cNvPr id="7" name="Rounded Rectangular Callout 17"/>
          <p:cNvSpPr/>
          <p:nvPr/>
        </p:nvSpPr>
        <p:spPr>
          <a:xfrm>
            <a:off x="192144" y="824836"/>
            <a:ext cx="6096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That power comes from above</a:t>
            </a:r>
          </a:p>
        </p:txBody>
      </p:sp>
      <p:sp>
        <p:nvSpPr>
          <p:cNvPr id="8" name="Rounded Rectangular Callout 17"/>
          <p:cNvSpPr/>
          <p:nvPr/>
        </p:nvSpPr>
        <p:spPr>
          <a:xfrm>
            <a:off x="193608" y="1512213"/>
            <a:ext cx="8382000"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There is a change in the way God operates </a:t>
            </a:r>
          </a:p>
        </p:txBody>
      </p:sp>
      <p:sp>
        <p:nvSpPr>
          <p:cNvPr id="12" name="Rounded Rectangular Callout 17"/>
          <p:cNvSpPr/>
          <p:nvPr/>
        </p:nvSpPr>
        <p:spPr>
          <a:xfrm>
            <a:off x="192144" y="2888460"/>
            <a:ext cx="8037456"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Spirit’s empowering is </a:t>
            </a:r>
            <a:r>
              <a:rPr lang="en-US" sz="3600" b="1" i="1" dirty="0"/>
              <a:t>for</a:t>
            </a:r>
            <a:r>
              <a:rPr lang="en-US" sz="3600" b="1" dirty="0"/>
              <a:t> </a:t>
            </a:r>
            <a:r>
              <a:rPr lang="en-US" sz="3600" b="1" i="1" dirty="0"/>
              <a:t>a message</a:t>
            </a:r>
          </a:p>
        </p:txBody>
      </p:sp>
      <p:sp>
        <p:nvSpPr>
          <p:cNvPr id="15" name="Rounded Rectangular Callout 17"/>
          <p:cNvSpPr/>
          <p:nvPr/>
        </p:nvSpPr>
        <p:spPr>
          <a:xfrm>
            <a:off x="193608" y="2195658"/>
            <a:ext cx="8874192"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t>Spirit is distributed to </a:t>
            </a:r>
            <a:r>
              <a:rPr lang="en-US" sz="3500" b="1" i="1" dirty="0"/>
              <a:t>all </a:t>
            </a:r>
            <a:r>
              <a:rPr lang="en-US" sz="3500" b="1" dirty="0"/>
              <a:t>who believe in Christ </a:t>
            </a:r>
          </a:p>
        </p:txBody>
      </p:sp>
      <p:sp>
        <p:nvSpPr>
          <p:cNvPr id="17" name="Rounded Rectangular Callout 17"/>
          <p:cNvSpPr/>
          <p:nvPr/>
        </p:nvSpPr>
        <p:spPr>
          <a:xfrm>
            <a:off x="179952" y="3568465"/>
            <a:ext cx="6830448" cy="616740"/>
          </a:xfrm>
          <a:prstGeom prst="wedgeRoundRectCallout">
            <a:avLst>
              <a:gd name="adj1" fmla="val -21927"/>
              <a:gd name="adj2" fmla="val 49596"/>
              <a:gd name="adj3" fmla="val 16667"/>
            </a:avLst>
          </a:prstGeom>
          <a:solidFill>
            <a:schemeClr val="tx1">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Spirit moves toward outsiders</a:t>
            </a:r>
          </a:p>
        </p:txBody>
      </p:sp>
      <p:sp>
        <p:nvSpPr>
          <p:cNvPr id="18" name="Rounded Rectangular Callout 17"/>
          <p:cNvSpPr/>
          <p:nvPr/>
        </p:nvSpPr>
        <p:spPr>
          <a:xfrm>
            <a:off x="304800" y="4234772"/>
            <a:ext cx="5416415" cy="62052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Spirit draws a crowd</a:t>
            </a:r>
          </a:p>
        </p:txBody>
      </p:sp>
      <p:sp>
        <p:nvSpPr>
          <p:cNvPr id="19" name="Rounded Rectangular Callout 17"/>
          <p:cNvSpPr/>
          <p:nvPr/>
        </p:nvSpPr>
        <p:spPr>
          <a:xfrm>
            <a:off x="533400" y="4837619"/>
            <a:ext cx="8458200" cy="62052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He speaks to people in their own language</a:t>
            </a:r>
          </a:p>
        </p:txBody>
      </p:sp>
      <p:sp>
        <p:nvSpPr>
          <p:cNvPr id="21" name="Rounded Rectangular Callout 17"/>
          <p:cNvSpPr/>
          <p:nvPr/>
        </p:nvSpPr>
        <p:spPr>
          <a:xfrm>
            <a:off x="685800" y="5436971"/>
            <a:ext cx="8458200" cy="62052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He reaches people from all over the world</a:t>
            </a:r>
          </a:p>
        </p:txBody>
      </p:sp>
    </p:spTree>
    <p:extLst>
      <p:ext uri="{BB962C8B-B14F-4D97-AF65-F5344CB8AC3E}">
        <p14:creationId xmlns="" xmlns:p14="http://schemas.microsoft.com/office/powerpoint/2010/main" val="390233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alternatehistory.com/discussion/attachment.php?attachmentid=132303&amp;stc=1&amp;d=129891439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8"/>
          <p:cNvSpPr txBox="1">
            <a:spLocks noChangeArrowheads="1"/>
          </p:cNvSpPr>
          <p:nvPr/>
        </p:nvSpPr>
        <p:spPr bwMode="auto">
          <a:xfrm>
            <a:off x="1219200" y="2057400"/>
            <a:ext cx="1524000" cy="584775"/>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32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Rome</a:t>
            </a:r>
          </a:p>
        </p:txBody>
      </p:sp>
      <p:sp>
        <p:nvSpPr>
          <p:cNvPr id="7" name="TextBox 8"/>
          <p:cNvSpPr txBox="1">
            <a:spLocks noChangeArrowheads="1"/>
          </p:cNvSpPr>
          <p:nvPr/>
        </p:nvSpPr>
        <p:spPr bwMode="auto">
          <a:xfrm>
            <a:off x="3190111" y="4876800"/>
            <a:ext cx="1077090" cy="400110"/>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20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Cyrene</a:t>
            </a:r>
          </a:p>
        </p:txBody>
      </p:sp>
      <p:sp>
        <p:nvSpPr>
          <p:cNvPr id="8" name="TextBox 8"/>
          <p:cNvSpPr txBox="1">
            <a:spLocks noChangeArrowheads="1"/>
          </p:cNvSpPr>
          <p:nvPr/>
        </p:nvSpPr>
        <p:spPr bwMode="auto">
          <a:xfrm>
            <a:off x="3395133" y="5619690"/>
            <a:ext cx="1100667" cy="400110"/>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20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Libya</a:t>
            </a:r>
          </a:p>
        </p:txBody>
      </p:sp>
      <p:sp>
        <p:nvSpPr>
          <p:cNvPr id="9" name="TextBox 8"/>
          <p:cNvSpPr txBox="1">
            <a:spLocks noChangeArrowheads="1"/>
          </p:cNvSpPr>
          <p:nvPr/>
        </p:nvSpPr>
        <p:spPr bwMode="auto">
          <a:xfrm>
            <a:off x="5147733" y="6019800"/>
            <a:ext cx="1100667" cy="584775"/>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32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Egypt</a:t>
            </a:r>
          </a:p>
        </p:txBody>
      </p:sp>
      <p:sp>
        <p:nvSpPr>
          <p:cNvPr id="11" name="TextBox 8"/>
          <p:cNvSpPr txBox="1">
            <a:spLocks noChangeArrowheads="1"/>
          </p:cNvSpPr>
          <p:nvPr/>
        </p:nvSpPr>
        <p:spPr bwMode="auto">
          <a:xfrm>
            <a:off x="6019800" y="4876800"/>
            <a:ext cx="1905000" cy="584775"/>
          </a:xfrm>
          <a:prstGeom prst="rect">
            <a:avLst/>
          </a:prstGeom>
          <a:solidFill>
            <a:srgbClr val="C00000">
              <a:alpha val="50000"/>
            </a:srgb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3200" b="1" dirty="0">
                <a:solidFill>
                  <a:prstClr val="white"/>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Jerusalem</a:t>
            </a:r>
          </a:p>
        </p:txBody>
      </p:sp>
      <p:sp>
        <p:nvSpPr>
          <p:cNvPr id="12" name="TextBox 8"/>
          <p:cNvSpPr txBox="1">
            <a:spLocks noChangeArrowheads="1"/>
          </p:cNvSpPr>
          <p:nvPr/>
        </p:nvSpPr>
        <p:spPr bwMode="auto">
          <a:xfrm>
            <a:off x="7535520" y="4191000"/>
            <a:ext cx="1761067" cy="1077218"/>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32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Parthian Empire</a:t>
            </a:r>
          </a:p>
        </p:txBody>
      </p:sp>
      <p:sp>
        <p:nvSpPr>
          <p:cNvPr id="13" name="TextBox 8"/>
          <p:cNvSpPr txBox="1">
            <a:spLocks noChangeArrowheads="1"/>
          </p:cNvSpPr>
          <p:nvPr/>
        </p:nvSpPr>
        <p:spPr bwMode="auto">
          <a:xfrm>
            <a:off x="7943744" y="5257800"/>
            <a:ext cx="1176681" cy="400110"/>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20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Media</a:t>
            </a:r>
          </a:p>
        </p:txBody>
      </p:sp>
      <p:sp>
        <p:nvSpPr>
          <p:cNvPr id="15" name="TextBox 8"/>
          <p:cNvSpPr txBox="1">
            <a:spLocks noChangeArrowheads="1"/>
          </p:cNvSpPr>
          <p:nvPr/>
        </p:nvSpPr>
        <p:spPr bwMode="auto">
          <a:xfrm>
            <a:off x="8458200" y="5715000"/>
            <a:ext cx="609600" cy="400110"/>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20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Elam</a:t>
            </a:r>
          </a:p>
        </p:txBody>
      </p:sp>
      <p:sp>
        <p:nvSpPr>
          <p:cNvPr id="16" name="TextBox 8"/>
          <p:cNvSpPr txBox="1">
            <a:spLocks noChangeArrowheads="1"/>
          </p:cNvSpPr>
          <p:nvPr/>
        </p:nvSpPr>
        <p:spPr bwMode="auto">
          <a:xfrm>
            <a:off x="7027333" y="3503712"/>
            <a:ext cx="1430867" cy="400110"/>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20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Mesopotamia</a:t>
            </a:r>
          </a:p>
        </p:txBody>
      </p:sp>
      <p:sp>
        <p:nvSpPr>
          <p:cNvPr id="17" name="TextBox 8"/>
          <p:cNvSpPr txBox="1">
            <a:spLocks noChangeArrowheads="1"/>
          </p:cNvSpPr>
          <p:nvPr/>
        </p:nvSpPr>
        <p:spPr bwMode="auto">
          <a:xfrm>
            <a:off x="6604000" y="3195935"/>
            <a:ext cx="1320800" cy="400110"/>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20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Cappadocia</a:t>
            </a:r>
          </a:p>
        </p:txBody>
      </p:sp>
      <p:sp>
        <p:nvSpPr>
          <p:cNvPr id="18" name="TextBox 8"/>
          <p:cNvSpPr txBox="1">
            <a:spLocks noChangeArrowheads="1"/>
          </p:cNvSpPr>
          <p:nvPr/>
        </p:nvSpPr>
        <p:spPr bwMode="auto">
          <a:xfrm>
            <a:off x="6705600" y="2819400"/>
            <a:ext cx="990600" cy="400110"/>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20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Pontus</a:t>
            </a:r>
          </a:p>
        </p:txBody>
      </p:sp>
      <p:sp>
        <p:nvSpPr>
          <p:cNvPr id="19" name="TextBox 8"/>
          <p:cNvSpPr txBox="1">
            <a:spLocks noChangeArrowheads="1"/>
          </p:cNvSpPr>
          <p:nvPr/>
        </p:nvSpPr>
        <p:spPr bwMode="auto">
          <a:xfrm>
            <a:off x="5156200" y="2438400"/>
            <a:ext cx="863600" cy="584775"/>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32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Asia</a:t>
            </a:r>
          </a:p>
        </p:txBody>
      </p:sp>
      <p:sp>
        <p:nvSpPr>
          <p:cNvPr id="20" name="TextBox 8"/>
          <p:cNvSpPr txBox="1">
            <a:spLocks noChangeArrowheads="1"/>
          </p:cNvSpPr>
          <p:nvPr/>
        </p:nvSpPr>
        <p:spPr bwMode="auto">
          <a:xfrm>
            <a:off x="4842933" y="2895600"/>
            <a:ext cx="1100667" cy="400110"/>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20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Phrygia</a:t>
            </a:r>
          </a:p>
        </p:txBody>
      </p:sp>
      <p:sp>
        <p:nvSpPr>
          <p:cNvPr id="21" name="TextBox 8"/>
          <p:cNvSpPr txBox="1">
            <a:spLocks noChangeArrowheads="1"/>
          </p:cNvSpPr>
          <p:nvPr/>
        </p:nvSpPr>
        <p:spPr bwMode="auto">
          <a:xfrm>
            <a:off x="5003800" y="3200400"/>
            <a:ext cx="1320800" cy="400110"/>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20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Pamphylia</a:t>
            </a:r>
          </a:p>
        </p:txBody>
      </p:sp>
      <p:sp>
        <p:nvSpPr>
          <p:cNvPr id="22" name="TextBox 8"/>
          <p:cNvSpPr txBox="1">
            <a:spLocks noChangeArrowheads="1"/>
          </p:cNvSpPr>
          <p:nvPr/>
        </p:nvSpPr>
        <p:spPr bwMode="auto">
          <a:xfrm>
            <a:off x="3962401" y="4248090"/>
            <a:ext cx="838200" cy="400110"/>
          </a:xfrm>
          <a:prstGeom prst="rect">
            <a:avLst/>
          </a:prstGeom>
          <a:solidFill>
            <a:schemeClr val="tx2">
              <a:lumMod val="10000"/>
              <a:alpha val="50000"/>
            </a:schemeClr>
          </a:solidFill>
          <a:ln w="9525">
            <a:noFill/>
            <a:miter lim="800000"/>
            <a:headEnd/>
            <a:tailEnd/>
          </a:ln>
          <a:effectLst>
            <a:softEdge rad="127000"/>
          </a:effec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en-US" sz="2000" b="1" dirty="0">
                <a:solidFill>
                  <a:prstClr val="white">
                    <a:lumMod val="95000"/>
                  </a:prst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Crete</a:t>
            </a:r>
          </a:p>
        </p:txBody>
      </p:sp>
      <p:cxnSp>
        <p:nvCxnSpPr>
          <p:cNvPr id="3" name="Straight Arrow Connector 2"/>
          <p:cNvCxnSpPr>
            <a:endCxn id="0" idx="0"/>
          </p:cNvCxnSpPr>
          <p:nvPr/>
        </p:nvCxnSpPr>
        <p:spPr>
          <a:xfrm flipH="1">
            <a:off x="6972300" y="3827463"/>
            <a:ext cx="800100" cy="1049337"/>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0" idx="2"/>
          </p:cNvCxnSpPr>
          <p:nvPr/>
        </p:nvCxnSpPr>
        <p:spPr>
          <a:xfrm>
            <a:off x="5664200" y="3600450"/>
            <a:ext cx="1100138" cy="1338263"/>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14600" y="2514600"/>
            <a:ext cx="3860800" cy="2424113"/>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0" idx="3"/>
          </p:cNvCxnSpPr>
          <p:nvPr/>
        </p:nvCxnSpPr>
        <p:spPr>
          <a:xfrm>
            <a:off x="4800600" y="4448175"/>
            <a:ext cx="1490663" cy="752475"/>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138613" y="5237163"/>
            <a:ext cx="2076450" cy="149225"/>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346575" y="5513388"/>
            <a:ext cx="1944688" cy="290512"/>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057900" y="5422900"/>
            <a:ext cx="546100" cy="763588"/>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0" idx="1"/>
          </p:cNvCxnSpPr>
          <p:nvPr/>
        </p:nvCxnSpPr>
        <p:spPr>
          <a:xfrm flipH="1" flipV="1">
            <a:off x="7480300" y="5386388"/>
            <a:ext cx="977900" cy="528637"/>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7696200" y="5276850"/>
            <a:ext cx="476250" cy="146050"/>
          </a:xfrm>
          <a:prstGeom prst="straightConnector1">
            <a:avLst/>
          </a:prstGeom>
          <a:ln w="762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Rounded Rectangular Callout 17"/>
          <p:cNvSpPr/>
          <p:nvPr/>
        </p:nvSpPr>
        <p:spPr>
          <a:xfrm>
            <a:off x="152400" y="76200"/>
            <a:ext cx="8839200" cy="112793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message will be spoken in many tongues, to the “remotest parts of the earth”</a:t>
            </a:r>
          </a:p>
        </p:txBody>
      </p:sp>
    </p:spTree>
    <p:extLst>
      <p:ext uri="{BB962C8B-B14F-4D97-AF65-F5344CB8AC3E}">
        <p14:creationId xmlns="" xmlns:p14="http://schemas.microsoft.com/office/powerpoint/2010/main" val="1364875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750"/>
                                        <p:tgtEl>
                                          <p:spTgt spid="3"/>
                                        </p:tgtEl>
                                      </p:cBhvr>
                                    </p:animEffect>
                                  </p:childTnLst>
                                </p:cTn>
                              </p:par>
                              <p:par>
                                <p:cTn id="43" presetID="22" presetClass="entr" presetSubtype="1"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750"/>
                                        <p:tgtEl>
                                          <p:spTgt spid="24"/>
                                        </p:tgtEl>
                                      </p:cBhvr>
                                    </p:animEffect>
                                  </p:childTnLst>
                                </p:cTn>
                              </p:par>
                              <p:par>
                                <p:cTn id="46" presetID="22" presetClass="entr" presetSubtype="8"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750"/>
                                        <p:tgtEl>
                                          <p:spTgt spid="27"/>
                                        </p:tgtEl>
                                      </p:cBhvr>
                                    </p:animEffect>
                                  </p:childTnLst>
                                </p:cTn>
                              </p:par>
                              <p:par>
                                <p:cTn id="49" presetID="22" presetClass="entr" presetSubtype="8"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750"/>
                                        <p:tgtEl>
                                          <p:spTgt spid="31"/>
                                        </p:tgtEl>
                                      </p:cBhvr>
                                    </p:animEffect>
                                  </p:childTnLst>
                                </p:cTn>
                              </p:par>
                              <p:par>
                                <p:cTn id="52" presetID="22" presetClass="entr" presetSubtype="8"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750"/>
                                        <p:tgtEl>
                                          <p:spTgt spid="33"/>
                                        </p:tgtEl>
                                      </p:cBhvr>
                                    </p:animEffect>
                                  </p:childTnLst>
                                </p:cTn>
                              </p:par>
                              <p:par>
                                <p:cTn id="55" presetID="22" presetClass="entr" presetSubtype="8"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750"/>
                                        <p:tgtEl>
                                          <p:spTgt spid="35"/>
                                        </p:tgtEl>
                                      </p:cBhvr>
                                    </p:animEffect>
                                  </p:childTnLst>
                                </p:cTn>
                              </p:par>
                              <p:par>
                                <p:cTn id="58" presetID="22" presetClass="entr" presetSubtype="4"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750"/>
                                        <p:tgtEl>
                                          <p:spTgt spid="37"/>
                                        </p:tgtEl>
                                      </p:cBhvr>
                                    </p:animEffect>
                                  </p:childTnLst>
                                </p:cTn>
                              </p:par>
                              <p:par>
                                <p:cTn id="61" presetID="22" presetClass="entr" presetSubtype="2"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right)">
                                      <p:cBhvr>
                                        <p:cTn id="63" dur="750"/>
                                        <p:tgtEl>
                                          <p:spTgt spid="40"/>
                                        </p:tgtEl>
                                      </p:cBhvr>
                                    </p:animEffect>
                                  </p:childTnLst>
                                </p:cTn>
                              </p:par>
                              <p:par>
                                <p:cTn id="64" presetID="22" presetClass="entr" presetSubtype="2"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right)">
                                      <p:cBhvr>
                                        <p:cTn id="66" dur="75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7" name="TextBox 16"/>
          <p:cNvSpPr txBox="1"/>
          <p:nvPr/>
        </p:nvSpPr>
        <p:spPr>
          <a:xfrm>
            <a:off x="76200" y="4648200"/>
            <a:ext cx="8991600" cy="210005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Acts2:14 </a:t>
            </a:r>
            <a:r>
              <a:rPr lang="en-US" sz="3300" dirty="0"/>
              <a:t>But </a:t>
            </a:r>
            <a:r>
              <a:rPr lang="en-US" sz="3300" b="1" u="sng" dirty="0">
                <a:solidFill>
                  <a:srgbClr val="002060"/>
                </a:solidFill>
              </a:rPr>
              <a:t>Peter, taking his stand with the eleven</a:t>
            </a:r>
            <a:r>
              <a:rPr lang="en-US" sz="3300" dirty="0"/>
              <a:t>, raised his voice and declared to them: “Men of Judea and all you who live in Jerusalem, let this be known to you and give heed to my words. </a:t>
            </a:r>
          </a:p>
          <a:p>
            <a:endParaRPr lang="en-US" sz="3400" dirty="0"/>
          </a:p>
        </p:txBody>
      </p:sp>
      <p:sp>
        <p:nvSpPr>
          <p:cNvPr id="18" name="Rounded Rectangular Callout 17"/>
          <p:cNvSpPr/>
          <p:nvPr/>
        </p:nvSpPr>
        <p:spPr>
          <a:xfrm>
            <a:off x="152400" y="108126"/>
            <a:ext cx="8839200" cy="1127933"/>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What will be the immediate manifestation of the coming of the Holy Spirit?</a:t>
            </a:r>
            <a:endParaRPr lang="en-US" sz="3600" b="1" i="1" dirty="0"/>
          </a:p>
        </p:txBody>
      </p:sp>
      <p:sp>
        <p:nvSpPr>
          <p:cNvPr id="19" name="TextBox 18"/>
          <p:cNvSpPr txBox="1"/>
          <p:nvPr/>
        </p:nvSpPr>
        <p:spPr>
          <a:xfrm>
            <a:off x="76200" y="4648200"/>
            <a:ext cx="8991600" cy="210005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Acts2:14 </a:t>
            </a:r>
            <a:r>
              <a:rPr lang="en-US" sz="3300" dirty="0"/>
              <a:t>But Peter, taking his stand with the eleven, </a:t>
            </a:r>
            <a:r>
              <a:rPr lang="en-US" sz="3300" b="1" u="sng" dirty="0">
                <a:solidFill>
                  <a:srgbClr val="002060"/>
                </a:solidFill>
              </a:rPr>
              <a:t>raised his voice and declared to them</a:t>
            </a:r>
            <a:r>
              <a:rPr lang="en-US" sz="3300" dirty="0"/>
              <a:t>: “Men of Judea and all you who live in Jerusalem, let this be known to you and give heed to my words. </a:t>
            </a:r>
          </a:p>
          <a:p>
            <a:endParaRPr lang="en-US" sz="3400" dirty="0"/>
          </a:p>
        </p:txBody>
      </p:sp>
      <p:sp>
        <p:nvSpPr>
          <p:cNvPr id="20" name="Rounded Rectangular Callout 17"/>
          <p:cNvSpPr/>
          <p:nvPr/>
        </p:nvSpPr>
        <p:spPr>
          <a:xfrm>
            <a:off x="152400" y="1366124"/>
            <a:ext cx="8839200" cy="62645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Luke is presenting us with </a:t>
            </a:r>
            <a:r>
              <a:rPr lang="en-US" sz="3600" b="1" i="1" dirty="0"/>
              <a:t>changed</a:t>
            </a:r>
            <a:r>
              <a:rPr lang="en-US" sz="3600" b="1" dirty="0"/>
              <a:t> disciples</a:t>
            </a:r>
            <a:endParaRPr lang="en-US" sz="3600" b="1" i="1" dirty="0"/>
          </a:p>
        </p:txBody>
      </p:sp>
      <p:sp>
        <p:nvSpPr>
          <p:cNvPr id="22" name="TextBox 21"/>
          <p:cNvSpPr txBox="1"/>
          <p:nvPr/>
        </p:nvSpPr>
        <p:spPr>
          <a:xfrm>
            <a:off x="76200" y="4656328"/>
            <a:ext cx="8991600" cy="210005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Acts2:14 </a:t>
            </a:r>
            <a:r>
              <a:rPr lang="en-US" sz="3300" dirty="0"/>
              <a:t>But Peter, taking his stand with the eleven, raised his voice and declared to them: </a:t>
            </a:r>
            <a:r>
              <a:rPr lang="en-US" sz="3300" b="1" u="sng" dirty="0">
                <a:solidFill>
                  <a:srgbClr val="002060"/>
                </a:solidFill>
              </a:rPr>
              <a:t>“Men of Judea and all you who live in Jerusalem</a:t>
            </a:r>
            <a:r>
              <a:rPr lang="en-US" sz="3300" dirty="0"/>
              <a:t>, let this be known to you and give heed to my words. </a:t>
            </a:r>
          </a:p>
          <a:p>
            <a:endParaRPr lang="en-US" sz="3400" dirty="0"/>
          </a:p>
        </p:txBody>
      </p:sp>
      <p:sp>
        <p:nvSpPr>
          <p:cNvPr id="23" name="TextBox 22"/>
          <p:cNvSpPr txBox="1"/>
          <p:nvPr/>
        </p:nvSpPr>
        <p:spPr>
          <a:xfrm>
            <a:off x="76200" y="4652264"/>
            <a:ext cx="8991600" cy="210005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Acts2:14 </a:t>
            </a:r>
            <a:r>
              <a:rPr lang="en-US" sz="3300" dirty="0"/>
              <a:t>But Peter, taking his stand with the eleven, raised his voice and declared to them: “Men of Judea and all you who live in Jerusalem, </a:t>
            </a:r>
            <a:r>
              <a:rPr lang="en-US" sz="3300" b="1" u="sng" dirty="0">
                <a:solidFill>
                  <a:srgbClr val="002060"/>
                </a:solidFill>
              </a:rPr>
              <a:t>let this be known to you and give heed to my words</a:t>
            </a:r>
            <a:r>
              <a:rPr lang="en-US" sz="3300" dirty="0"/>
              <a:t>. </a:t>
            </a:r>
          </a:p>
          <a:p>
            <a:endParaRPr lang="en-US" sz="3400" dirty="0"/>
          </a:p>
        </p:txBody>
      </p:sp>
    </p:spTree>
    <p:extLst>
      <p:ext uri="{BB962C8B-B14F-4D97-AF65-F5344CB8AC3E}">
        <p14:creationId xmlns="" xmlns:p14="http://schemas.microsoft.com/office/powerpoint/2010/main" val="330331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b="5858"/>
          <a:stretch/>
        </p:blipFill>
        <p:spPr>
          <a:xfrm>
            <a:off x="0" y="0"/>
            <a:ext cx="9144000" cy="6858000"/>
          </a:xfrm>
        </p:spPr>
      </p:pic>
      <p:sp>
        <p:nvSpPr>
          <p:cNvPr id="21" name="Rounded Rectangular Callout 17"/>
          <p:cNvSpPr/>
          <p:nvPr/>
        </p:nvSpPr>
        <p:spPr>
          <a:xfrm>
            <a:off x="-114300" y="6019800"/>
            <a:ext cx="9410700" cy="626459"/>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role of “speeches” in Acts</a:t>
            </a:r>
            <a:endParaRPr lang="en-US" sz="3600" b="1" i="1" dirty="0"/>
          </a:p>
        </p:txBody>
      </p:sp>
    </p:spTree>
    <p:extLst>
      <p:ext uri="{BB962C8B-B14F-4D97-AF65-F5344CB8AC3E}">
        <p14:creationId xmlns="" xmlns:p14="http://schemas.microsoft.com/office/powerpoint/2010/main" val="153100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b="5858"/>
          <a:stretch/>
        </p:blipFill>
        <p:spPr>
          <a:xfrm>
            <a:off x="0" y="0"/>
            <a:ext cx="9144000" cy="6858000"/>
          </a:xfrm>
        </p:spPr>
      </p:pic>
      <p:sp>
        <p:nvSpPr>
          <p:cNvPr id="21" name="Rounded Rectangular Callout 17"/>
          <p:cNvSpPr/>
          <p:nvPr/>
        </p:nvSpPr>
        <p:spPr>
          <a:xfrm>
            <a:off x="-114300" y="6019800"/>
            <a:ext cx="9410700" cy="626459"/>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role of “speeches” in Acts</a:t>
            </a:r>
            <a:endParaRPr lang="en-US" sz="3600" b="1" i="1" dirty="0"/>
          </a:p>
        </p:txBody>
      </p:sp>
      <p:sp>
        <p:nvSpPr>
          <p:cNvPr id="15" name="Rectangle 14"/>
          <p:cNvSpPr/>
          <p:nvPr/>
        </p:nvSpPr>
        <p:spPr>
          <a:xfrm>
            <a:off x="0" y="312134"/>
            <a:ext cx="9144000" cy="63246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“Rhetoric, or the art of persuasion, was considered primary to education in the first-century Greco-Roman world… Rhetoric was, to the ancients, </a:t>
            </a:r>
            <a:r>
              <a:rPr lang="en-US" sz="3200" i="1" dirty="0"/>
              <a:t>power</a:t>
            </a:r>
            <a:r>
              <a:rPr lang="en-US" sz="3200" dirty="0"/>
              <a:t>, whether for good or for ill.  In the Greco-Roman world, </a:t>
            </a:r>
            <a:r>
              <a:rPr lang="en-US" sz="3200" i="1" dirty="0"/>
              <a:t>speaking</a:t>
            </a:r>
            <a:r>
              <a:rPr lang="en-US" sz="3200" dirty="0"/>
              <a:t> was central to success. Thus, in ancient history books, speeches are not mere commentary on events nor accompaniment to events: speeches must be seen </a:t>
            </a:r>
            <a:r>
              <a:rPr lang="en-US" sz="3200" i="1" dirty="0"/>
              <a:t>as</a:t>
            </a:r>
            <a:r>
              <a:rPr lang="en-US" sz="3200" dirty="0"/>
              <a:t> events in their own right.  In other words, ancient historians tended to focus on battles and speeches as the events that shaped history.  So it is not surprising to find that Acts has 32 speeches, which make up 25% of the narrative.  </a:t>
            </a:r>
          </a:p>
          <a:p>
            <a:r>
              <a:rPr lang="en-US" sz="2400" b="1" dirty="0"/>
              <a:t>	      		 </a:t>
            </a:r>
            <a:r>
              <a:rPr lang="en-US" sz="2400" b="1" dirty="0" err="1"/>
              <a:t>Ajith</a:t>
            </a:r>
            <a:r>
              <a:rPr lang="en-US" sz="2400" b="1" dirty="0"/>
              <a:t> Fernando– </a:t>
            </a:r>
            <a:r>
              <a:rPr lang="en-US" sz="2400" b="1" i="1" dirty="0"/>
              <a:t>NIV Application Commentary</a:t>
            </a:r>
            <a:endParaRPr lang="en-US" sz="1400" b="1" i="1" dirty="0"/>
          </a:p>
        </p:txBody>
      </p:sp>
    </p:spTree>
    <p:extLst>
      <p:ext uri="{BB962C8B-B14F-4D97-AF65-F5344CB8AC3E}">
        <p14:creationId xmlns="" xmlns:p14="http://schemas.microsoft.com/office/powerpoint/2010/main" val="3553482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b="5858"/>
          <a:stretch/>
        </p:blipFill>
        <p:spPr>
          <a:xfrm>
            <a:off x="0" y="0"/>
            <a:ext cx="9144000" cy="6858000"/>
          </a:xfrm>
        </p:spPr>
      </p:pic>
      <p:sp>
        <p:nvSpPr>
          <p:cNvPr id="21" name="Rounded Rectangular Callout 17"/>
          <p:cNvSpPr/>
          <p:nvPr/>
        </p:nvSpPr>
        <p:spPr>
          <a:xfrm>
            <a:off x="-114300" y="6019800"/>
            <a:ext cx="9410700" cy="626459"/>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role of “speeches” in Acts</a:t>
            </a:r>
            <a:endParaRPr lang="en-US" sz="3600" b="1" i="1" dirty="0"/>
          </a:p>
        </p:txBody>
      </p:sp>
      <p:pic>
        <p:nvPicPr>
          <p:cNvPr id="4" name="Picture 3" descr="A group of people posing for the camera&#10;&#10;Description generated with very high confidence">
            <a:extLst>
              <a:ext uri="{FF2B5EF4-FFF2-40B4-BE49-F238E27FC236}">
                <a16:creationId xmlns="" xmlns:a16="http://schemas.microsoft.com/office/drawing/2014/main" id="{60CE790F-0EE1-4911-AB9A-2B70BD3A6055}"/>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b="4463"/>
          <a:stretch/>
        </p:blipFill>
        <p:spPr>
          <a:xfrm>
            <a:off x="-152400" y="884240"/>
            <a:ext cx="9372600" cy="5973760"/>
          </a:xfrm>
          <a:prstGeom prst="rect">
            <a:avLst/>
          </a:prstGeom>
        </p:spPr>
      </p:pic>
      <p:sp>
        <p:nvSpPr>
          <p:cNvPr id="5" name="Rounded Rectangular Callout 17"/>
          <p:cNvSpPr/>
          <p:nvPr/>
        </p:nvSpPr>
        <p:spPr>
          <a:xfrm>
            <a:off x="228600" y="1295400"/>
            <a:ext cx="3429000" cy="1066800"/>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Events in and of themselves</a:t>
            </a:r>
            <a:endParaRPr lang="en-US" sz="3400" b="1" i="1" dirty="0"/>
          </a:p>
        </p:txBody>
      </p:sp>
      <p:sp>
        <p:nvSpPr>
          <p:cNvPr id="6" name="Rounded Rectangular Callout 17"/>
          <p:cNvSpPr/>
          <p:nvPr/>
        </p:nvSpPr>
        <p:spPr>
          <a:xfrm>
            <a:off x="-152400" y="0"/>
            <a:ext cx="9448800" cy="1066800"/>
          </a:xfrm>
          <a:prstGeom prst="wedgeRoundRectCallout">
            <a:avLst>
              <a:gd name="adj1" fmla="val -22225"/>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Tempting to say </a:t>
            </a:r>
          </a:p>
          <a:p>
            <a:pPr algn="ctr"/>
            <a:r>
              <a:rPr lang="en-US" sz="3400" b="1" dirty="0"/>
              <a:t>“let’s skip the speech and get back to the story…” </a:t>
            </a:r>
          </a:p>
        </p:txBody>
      </p:sp>
      <p:sp>
        <p:nvSpPr>
          <p:cNvPr id="8" name="Rounded Rectangular Callout 17">
            <a:extLst>
              <a:ext uri="{FF2B5EF4-FFF2-40B4-BE49-F238E27FC236}">
                <a16:creationId xmlns="" xmlns:a16="http://schemas.microsoft.com/office/drawing/2014/main" id="{91D2E67E-F063-4EE8-963B-C6F6242A1CF9}"/>
              </a:ext>
            </a:extLst>
          </p:cNvPr>
          <p:cNvSpPr/>
          <p:nvPr/>
        </p:nvSpPr>
        <p:spPr>
          <a:xfrm>
            <a:off x="5334000" y="1295400"/>
            <a:ext cx="3429000" cy="1066800"/>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“landmarks” in the book</a:t>
            </a:r>
            <a:endParaRPr lang="en-US" sz="3400" b="1" i="1" dirty="0"/>
          </a:p>
        </p:txBody>
      </p:sp>
      <p:sp>
        <p:nvSpPr>
          <p:cNvPr id="9" name="Rounded Rectangular Callout 17">
            <a:extLst>
              <a:ext uri="{FF2B5EF4-FFF2-40B4-BE49-F238E27FC236}">
                <a16:creationId xmlns="" xmlns:a16="http://schemas.microsoft.com/office/drawing/2014/main" id="{674A2561-25AC-45B3-B7DC-5C2434D95676}"/>
              </a:ext>
            </a:extLst>
          </p:cNvPr>
          <p:cNvSpPr/>
          <p:nvPr/>
        </p:nvSpPr>
        <p:spPr>
          <a:xfrm>
            <a:off x="152400" y="5638800"/>
            <a:ext cx="8839200" cy="1066800"/>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Often representative of the </a:t>
            </a:r>
            <a:r>
              <a:rPr lang="en-US" sz="3400" b="1" i="1" dirty="0"/>
              <a:t>kinds of things</a:t>
            </a:r>
            <a:r>
              <a:rPr lang="en-US" sz="3400" b="1" dirty="0"/>
              <a:t> being proclaimed</a:t>
            </a:r>
          </a:p>
        </p:txBody>
      </p:sp>
      <p:sp>
        <p:nvSpPr>
          <p:cNvPr id="10" name="Rounded Rectangular Callout 17">
            <a:extLst>
              <a:ext uri="{FF2B5EF4-FFF2-40B4-BE49-F238E27FC236}">
                <a16:creationId xmlns="" xmlns:a16="http://schemas.microsoft.com/office/drawing/2014/main" id="{0A957513-EBE4-430A-A109-5F3DF2CFC058}"/>
              </a:ext>
            </a:extLst>
          </p:cNvPr>
          <p:cNvSpPr/>
          <p:nvPr/>
        </p:nvSpPr>
        <p:spPr>
          <a:xfrm>
            <a:off x="152400" y="4495800"/>
            <a:ext cx="8839200" cy="1066800"/>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Presenting and driving the key arguments and themes</a:t>
            </a:r>
          </a:p>
        </p:txBody>
      </p:sp>
    </p:spTree>
    <p:extLst>
      <p:ext uri="{BB962C8B-B14F-4D97-AF65-F5344CB8AC3E}">
        <p14:creationId xmlns="" xmlns:p14="http://schemas.microsoft.com/office/powerpoint/2010/main" val="38191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23" name="TextBox 22"/>
          <p:cNvSpPr txBox="1"/>
          <p:nvPr/>
        </p:nvSpPr>
        <p:spPr>
          <a:xfrm>
            <a:off x="0" y="4269906"/>
            <a:ext cx="9144000" cy="2588094"/>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2:14 </a:t>
            </a:r>
            <a:r>
              <a:rPr lang="en-US" sz="3300" dirty="0"/>
              <a:t>“Men of Judea and all you who live in Jerusalem, let this be known to you and give heed to my words. </a:t>
            </a:r>
            <a:r>
              <a:rPr lang="en-US" sz="3300" b="1" baseline="30000" dirty="0"/>
              <a:t>15 </a:t>
            </a:r>
            <a:r>
              <a:rPr lang="en-US" sz="3300" b="1" u="sng" dirty="0">
                <a:solidFill>
                  <a:srgbClr val="002060"/>
                </a:solidFill>
              </a:rPr>
              <a:t>For these men are not drunk, as you </a:t>
            </a:r>
            <a:r>
              <a:rPr lang="en-US" sz="3200" b="1" u="sng" dirty="0">
                <a:solidFill>
                  <a:srgbClr val="002060"/>
                </a:solidFill>
              </a:rPr>
              <a:t>suppose, for it is only the third hour of the day</a:t>
            </a:r>
            <a:r>
              <a:rPr lang="en-US" sz="3200" b="1" dirty="0">
                <a:solidFill>
                  <a:srgbClr val="002060"/>
                </a:solidFill>
              </a:rPr>
              <a:t> </a:t>
            </a:r>
            <a:r>
              <a:rPr lang="en-US" sz="3300" b="1" baseline="30000" dirty="0"/>
              <a:t>16 </a:t>
            </a:r>
            <a:r>
              <a:rPr lang="en-US" sz="3300" dirty="0"/>
              <a:t>but this is what was spoken of through the prophet Joel:</a:t>
            </a:r>
          </a:p>
          <a:p>
            <a:endParaRPr lang="en-US" sz="3400" dirty="0"/>
          </a:p>
        </p:txBody>
      </p:sp>
    </p:spTree>
    <p:extLst>
      <p:ext uri="{BB962C8B-B14F-4D97-AF65-F5344CB8AC3E}">
        <p14:creationId xmlns="" xmlns:p14="http://schemas.microsoft.com/office/powerpoint/2010/main" val="3369865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23" name="TextBox 22"/>
          <p:cNvSpPr txBox="1"/>
          <p:nvPr/>
        </p:nvSpPr>
        <p:spPr>
          <a:xfrm>
            <a:off x="0" y="4269906"/>
            <a:ext cx="9144000" cy="2588094"/>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2:14 </a:t>
            </a:r>
            <a:r>
              <a:rPr lang="en-US" sz="3300" dirty="0"/>
              <a:t>“Men of Judea and all you who live in Jerusalem, let this be known to you and give heed to my words. </a:t>
            </a:r>
            <a:r>
              <a:rPr lang="en-US" sz="3300" b="1" baseline="30000" dirty="0"/>
              <a:t>15</a:t>
            </a:r>
            <a:r>
              <a:rPr lang="en-US" sz="3300" baseline="30000" dirty="0"/>
              <a:t> </a:t>
            </a:r>
            <a:r>
              <a:rPr lang="en-US" sz="3300" dirty="0"/>
              <a:t>For these men are not drunk, as you suppose, for it is only the third hour of the day </a:t>
            </a:r>
            <a:r>
              <a:rPr lang="en-US" sz="3300" b="1" baseline="30000" dirty="0"/>
              <a:t>16 </a:t>
            </a:r>
            <a:r>
              <a:rPr lang="en-US" sz="3300" dirty="0"/>
              <a:t>but this is </a:t>
            </a:r>
            <a:r>
              <a:rPr lang="en-US" sz="3200" b="1" u="sng" dirty="0">
                <a:solidFill>
                  <a:srgbClr val="002060"/>
                </a:solidFill>
              </a:rPr>
              <a:t>what was spoken of through the prophet Joel</a:t>
            </a:r>
            <a:r>
              <a:rPr lang="en-US" sz="3300" dirty="0"/>
              <a:t>:</a:t>
            </a:r>
          </a:p>
          <a:p>
            <a:endParaRPr lang="en-US" sz="3400" dirty="0"/>
          </a:p>
        </p:txBody>
      </p:sp>
      <p:sp>
        <p:nvSpPr>
          <p:cNvPr id="3" name="Oval 2"/>
          <p:cNvSpPr/>
          <p:nvPr/>
        </p:nvSpPr>
        <p:spPr>
          <a:xfrm>
            <a:off x="-24385" y="6248400"/>
            <a:ext cx="1143000" cy="685800"/>
          </a:xfrm>
          <a:prstGeom prst="ellipse">
            <a:avLst/>
          </a:prstGeom>
          <a:noFill/>
          <a:ln w="889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0769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23" name="TextBox 22"/>
          <p:cNvSpPr txBox="1"/>
          <p:nvPr/>
        </p:nvSpPr>
        <p:spPr>
          <a:xfrm>
            <a:off x="1" y="3124200"/>
            <a:ext cx="9144000" cy="37338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2:17 </a:t>
            </a:r>
            <a:r>
              <a:rPr lang="en-US" sz="3400" dirty="0"/>
              <a:t>‘</a:t>
            </a:r>
            <a:r>
              <a:rPr lang="en-US" sz="3400" cap="small" dirty="0"/>
              <a:t>And it shall be in the last days</a:t>
            </a:r>
            <a:r>
              <a:rPr lang="en-US" sz="3400" dirty="0"/>
              <a:t>,’ God says,</a:t>
            </a:r>
            <a:br>
              <a:rPr lang="en-US" sz="3400" dirty="0"/>
            </a:br>
            <a:r>
              <a:rPr lang="en-US" sz="3400" dirty="0"/>
              <a:t>‘</a:t>
            </a:r>
            <a:r>
              <a:rPr lang="en-US" sz="3400" b="1" u="sng" cap="small" dirty="0">
                <a:solidFill>
                  <a:srgbClr val="002060"/>
                </a:solidFill>
              </a:rPr>
              <a:t>That I will pour forth of My Spirit on all</a:t>
            </a:r>
            <a:r>
              <a:rPr lang="en-US" sz="3400" b="1" u="sng" dirty="0">
                <a:solidFill>
                  <a:srgbClr val="002060"/>
                </a:solidFill>
              </a:rPr>
              <a:t> </a:t>
            </a:r>
            <a:r>
              <a:rPr lang="en-US" sz="3400" b="1" u="sng" cap="small" dirty="0">
                <a:solidFill>
                  <a:srgbClr val="002060"/>
                </a:solidFill>
              </a:rPr>
              <a:t>mankind</a:t>
            </a:r>
            <a:r>
              <a:rPr lang="en-US" sz="3400" b="1" u="sng" dirty="0">
                <a:solidFill>
                  <a:srgbClr val="002060"/>
                </a:solidFill>
              </a:rPr>
              <a:t>;</a:t>
            </a:r>
            <a:r>
              <a:rPr lang="en-US" sz="3400" b="1" dirty="0">
                <a:solidFill>
                  <a:srgbClr val="002060"/>
                </a:solidFill>
              </a:rPr>
              <a:t/>
            </a:r>
            <a:br>
              <a:rPr lang="en-US" sz="3400" b="1" dirty="0">
                <a:solidFill>
                  <a:srgbClr val="002060"/>
                </a:solidFill>
              </a:rPr>
            </a:br>
            <a:r>
              <a:rPr lang="en-US" sz="3400" cap="small" dirty="0"/>
              <a:t>And your sons and your daughters shall prophesy</a:t>
            </a:r>
            <a:r>
              <a:rPr lang="en-US" sz="3400" dirty="0"/>
              <a:t>,</a:t>
            </a:r>
            <a:br>
              <a:rPr lang="en-US" sz="3400" dirty="0"/>
            </a:br>
            <a:r>
              <a:rPr lang="en-US" sz="3400" cap="small" dirty="0"/>
              <a:t>And your young men shall see visions</a:t>
            </a:r>
            <a:r>
              <a:rPr lang="en-US" sz="3400" dirty="0"/>
              <a:t>, </a:t>
            </a:r>
            <a:r>
              <a:rPr lang="en-US" sz="3400" cap="small" dirty="0"/>
              <a:t>And your old men shall dream dreams</a:t>
            </a:r>
            <a:r>
              <a:rPr lang="en-US" sz="3400" dirty="0"/>
              <a:t>; </a:t>
            </a:r>
            <a:r>
              <a:rPr lang="en-US" sz="3400" b="1" baseline="30000" dirty="0"/>
              <a:t>18 </a:t>
            </a:r>
            <a:r>
              <a:rPr lang="en-US" sz="3400" b="1" u="sng" cap="small" dirty="0">
                <a:solidFill>
                  <a:srgbClr val="002060"/>
                </a:solidFill>
              </a:rPr>
              <a:t>Even on My </a:t>
            </a:r>
            <a:r>
              <a:rPr lang="en-US" sz="3400" b="1" u="sng" cap="small" dirty="0" err="1">
                <a:solidFill>
                  <a:srgbClr val="002060"/>
                </a:solidFill>
              </a:rPr>
              <a:t>bondslaves</a:t>
            </a:r>
            <a:r>
              <a:rPr lang="en-US" sz="3400" b="1" u="sng" cap="small" dirty="0">
                <a:solidFill>
                  <a:srgbClr val="002060"/>
                </a:solidFill>
              </a:rPr>
              <a:t>, both men and women</a:t>
            </a:r>
            <a:r>
              <a:rPr lang="en-US" sz="3400" b="1" u="sng" dirty="0">
                <a:solidFill>
                  <a:srgbClr val="002060"/>
                </a:solidFill>
              </a:rPr>
              <a:t>, I </a:t>
            </a:r>
            <a:r>
              <a:rPr lang="en-US" sz="3400" b="1" u="sng" cap="small" dirty="0">
                <a:solidFill>
                  <a:srgbClr val="002060"/>
                </a:solidFill>
              </a:rPr>
              <a:t>will in those days pour forth of My Spirit</a:t>
            </a:r>
            <a:r>
              <a:rPr lang="en-US" sz="3400" cap="small" dirty="0"/>
              <a:t> </a:t>
            </a:r>
            <a:r>
              <a:rPr lang="en-US" sz="3400" dirty="0"/>
              <a:t>And they shall prophesy.</a:t>
            </a:r>
          </a:p>
          <a:p>
            <a:endParaRPr lang="en-US" sz="3400" dirty="0"/>
          </a:p>
        </p:txBody>
      </p:sp>
      <p:sp>
        <p:nvSpPr>
          <p:cNvPr id="6" name="Rounded Rectangular Callout 17"/>
          <p:cNvSpPr/>
          <p:nvPr/>
        </p:nvSpPr>
        <p:spPr>
          <a:xfrm>
            <a:off x="76200" y="141017"/>
            <a:ext cx="8991600" cy="1078183"/>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300" b="1" dirty="0"/>
              <a:t>Point: This was predicted and promised, and is part of God’s plan being fulfilled before your eyes</a:t>
            </a:r>
            <a:endParaRPr lang="en-US" sz="3300" b="1" i="1" dirty="0"/>
          </a:p>
        </p:txBody>
      </p:sp>
      <p:sp>
        <p:nvSpPr>
          <p:cNvPr id="7" name="Rounded Rectangular Callout 17"/>
          <p:cNvSpPr/>
          <p:nvPr/>
        </p:nvSpPr>
        <p:spPr>
          <a:xfrm>
            <a:off x="6477000" y="2579099"/>
            <a:ext cx="2514600" cy="545101"/>
          </a:xfrm>
          <a:prstGeom prst="wedgeRoundRectCallout">
            <a:avLst>
              <a:gd name="adj1" fmla="val -22225"/>
              <a:gd name="adj2" fmla="val 495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300" b="1" dirty="0">
                <a:solidFill>
                  <a:schemeClr val="tx1"/>
                </a:solidFill>
              </a:rPr>
              <a:t>Joel 2:28, 29</a:t>
            </a:r>
            <a:endParaRPr lang="en-US" sz="3300" b="1" i="1" dirty="0">
              <a:solidFill>
                <a:schemeClr val="tx1"/>
              </a:solidFill>
            </a:endParaRPr>
          </a:p>
        </p:txBody>
      </p:sp>
    </p:spTree>
    <p:extLst>
      <p:ext uri="{BB962C8B-B14F-4D97-AF65-F5344CB8AC3E}">
        <p14:creationId xmlns="" xmlns:p14="http://schemas.microsoft.com/office/powerpoint/2010/main" val="38693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r="9775"/>
          <a:stretch/>
        </p:blipFill>
        <p:spPr>
          <a:xfrm>
            <a:off x="8791" y="0"/>
            <a:ext cx="9144000" cy="5410310"/>
          </a:xfrm>
          <a:prstGeom prst="rect">
            <a:avLst/>
          </a:prstGeom>
        </p:spPr>
      </p:pic>
      <p:pic>
        <p:nvPicPr>
          <p:cNvPr id="6" name="Picture 5" descr="A group of people posing for the camera&#10;&#10;Description generated with very high confidence">
            <a:extLst>
              <a:ext uri="{FF2B5EF4-FFF2-40B4-BE49-F238E27FC236}">
                <a16:creationId xmlns="" xmlns:a16="http://schemas.microsoft.com/office/drawing/2014/main" id="{C8648011-30AE-4CBA-BB61-6BCF724BD907}"/>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t="28302" r="43737"/>
          <a:stretch/>
        </p:blipFill>
        <p:spPr>
          <a:xfrm>
            <a:off x="0" y="0"/>
            <a:ext cx="9146053" cy="5791200"/>
          </a:xfrm>
          <a:prstGeom prst="rect">
            <a:avLst/>
          </a:prstGeom>
        </p:spPr>
      </p:pic>
      <p:sp>
        <p:nvSpPr>
          <p:cNvPr id="12" name="TextBox 11"/>
          <p:cNvSpPr txBox="1"/>
          <p:nvPr/>
        </p:nvSpPr>
        <p:spPr>
          <a:xfrm>
            <a:off x="11722" y="4179166"/>
            <a:ext cx="9132278" cy="2667111"/>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Acts1:4</a:t>
            </a:r>
            <a:r>
              <a:rPr lang="en-US" sz="3400" baseline="30000" dirty="0"/>
              <a:t> </a:t>
            </a:r>
            <a:r>
              <a:rPr lang="en-US" sz="3400" dirty="0"/>
              <a:t>He commanded them </a:t>
            </a:r>
            <a:r>
              <a:rPr lang="en-US" sz="3400" b="1" u="sng" dirty="0">
                <a:solidFill>
                  <a:srgbClr val="002060"/>
                </a:solidFill>
              </a:rPr>
              <a:t>not to leave </a:t>
            </a:r>
            <a:r>
              <a:rPr lang="en-US" sz="3400" dirty="0"/>
              <a:t>Jerusalem, but </a:t>
            </a:r>
            <a:r>
              <a:rPr lang="en-US" sz="3400" b="1" u="sng" dirty="0">
                <a:solidFill>
                  <a:srgbClr val="002060"/>
                </a:solidFill>
              </a:rPr>
              <a:t>to wait </a:t>
            </a:r>
            <a:r>
              <a:rPr lang="en-US" sz="3400" dirty="0"/>
              <a:t>for what the Father had promised, “Which,” He said, “you heard of from Me; </a:t>
            </a:r>
            <a:r>
              <a:rPr lang="en-US" sz="3400" b="1" baseline="30000" dirty="0"/>
              <a:t>5</a:t>
            </a:r>
            <a:r>
              <a:rPr lang="en-US" sz="3400" baseline="30000" dirty="0"/>
              <a:t> </a:t>
            </a:r>
            <a:r>
              <a:rPr lang="en-US" sz="3400" dirty="0"/>
              <a:t>for  John baptized with water, but you will be baptized with the Holy Spirit not many days from now.”</a:t>
            </a:r>
          </a:p>
          <a:p>
            <a:endParaRPr lang="en-US" sz="3400" dirty="0"/>
          </a:p>
        </p:txBody>
      </p:sp>
      <p:sp>
        <p:nvSpPr>
          <p:cNvPr id="14" name="TextBox 13"/>
          <p:cNvSpPr txBox="1"/>
          <p:nvPr/>
        </p:nvSpPr>
        <p:spPr>
          <a:xfrm>
            <a:off x="11722" y="4179165"/>
            <a:ext cx="9132278" cy="2667111"/>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Acts1:4</a:t>
            </a:r>
            <a:r>
              <a:rPr lang="en-US" sz="3400" baseline="30000" dirty="0"/>
              <a:t> </a:t>
            </a:r>
            <a:r>
              <a:rPr lang="en-US" sz="3400" dirty="0"/>
              <a:t>He commanded them not to leave Jerusalem, but to wait for what the Father had promised, “Which,” He said, “you heard of from Me; </a:t>
            </a:r>
            <a:r>
              <a:rPr lang="en-US" sz="3400" b="1" baseline="30000" dirty="0"/>
              <a:t>5</a:t>
            </a:r>
            <a:r>
              <a:rPr lang="en-US" sz="3400" baseline="30000" dirty="0"/>
              <a:t> </a:t>
            </a:r>
            <a:r>
              <a:rPr lang="en-US" sz="3400" dirty="0"/>
              <a:t>for  John baptized with water, </a:t>
            </a:r>
            <a:r>
              <a:rPr lang="en-US" sz="3400" b="1" u="sng" dirty="0">
                <a:solidFill>
                  <a:srgbClr val="002060"/>
                </a:solidFill>
              </a:rPr>
              <a:t>but you will be baptized with the Holy Spirit not many days from now</a:t>
            </a:r>
            <a:r>
              <a:rPr lang="en-US" sz="3400" dirty="0"/>
              <a:t>.”</a:t>
            </a:r>
          </a:p>
          <a:p>
            <a:endParaRPr lang="en-US" sz="3400" dirty="0"/>
          </a:p>
        </p:txBody>
      </p:sp>
    </p:spTree>
    <p:extLst>
      <p:ext uri="{BB962C8B-B14F-4D97-AF65-F5344CB8AC3E}">
        <p14:creationId xmlns="" xmlns:p14="http://schemas.microsoft.com/office/powerpoint/2010/main" val="342080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23" name="TextBox 22"/>
          <p:cNvSpPr txBox="1"/>
          <p:nvPr/>
        </p:nvSpPr>
        <p:spPr>
          <a:xfrm>
            <a:off x="1" y="3124200"/>
            <a:ext cx="9144000" cy="37337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2:19 </a:t>
            </a:r>
            <a:r>
              <a:rPr lang="en-US" sz="3400" dirty="0"/>
              <a:t>‘</a:t>
            </a:r>
            <a:r>
              <a:rPr lang="en-US" sz="3400" cap="small" dirty="0"/>
              <a:t>And I will grant wonders in the sky above And signs on the earth below</a:t>
            </a:r>
            <a:r>
              <a:rPr lang="en-US" sz="3400" dirty="0"/>
              <a:t>, </a:t>
            </a:r>
            <a:r>
              <a:rPr lang="en-US" sz="3400" cap="small" dirty="0"/>
              <a:t>Blood, and fire, and vapor of smoke</a:t>
            </a:r>
            <a:r>
              <a:rPr lang="en-US" sz="3400" dirty="0"/>
              <a:t>. </a:t>
            </a:r>
            <a:r>
              <a:rPr lang="en-US" sz="3400" b="1" baseline="30000" dirty="0"/>
              <a:t>20 </a:t>
            </a:r>
            <a:r>
              <a:rPr lang="en-US" sz="3400" dirty="0"/>
              <a:t>‘</a:t>
            </a:r>
            <a:r>
              <a:rPr lang="en-US" sz="3400" cap="small" dirty="0"/>
              <a:t>The sun will be turned into darkness And the moon into blood</a:t>
            </a:r>
            <a:r>
              <a:rPr lang="en-US" sz="3400" dirty="0"/>
              <a:t>, </a:t>
            </a:r>
            <a:r>
              <a:rPr lang="en-US" sz="3400" cap="small" dirty="0"/>
              <a:t>Before the great and glorious day of the Lord shall come</a:t>
            </a:r>
            <a:r>
              <a:rPr lang="en-US" sz="3400" dirty="0"/>
              <a:t>. </a:t>
            </a:r>
            <a:r>
              <a:rPr lang="en-US" sz="3400" b="1" baseline="30000" dirty="0"/>
              <a:t>21 </a:t>
            </a:r>
            <a:r>
              <a:rPr lang="en-US" sz="3400" dirty="0"/>
              <a:t>‘</a:t>
            </a:r>
            <a:r>
              <a:rPr lang="en-US" sz="3400" cap="small" dirty="0"/>
              <a:t>And it shall be that</a:t>
            </a:r>
            <a:r>
              <a:rPr lang="en-US" sz="3400" dirty="0"/>
              <a:t> </a:t>
            </a:r>
            <a:r>
              <a:rPr lang="en-US" sz="3400" cap="small" dirty="0"/>
              <a:t>everyone who calls on the name of the Lord will be saved</a:t>
            </a:r>
            <a:r>
              <a:rPr lang="en-US" sz="3400" dirty="0"/>
              <a:t>.’</a:t>
            </a:r>
          </a:p>
        </p:txBody>
      </p:sp>
      <p:sp>
        <p:nvSpPr>
          <p:cNvPr id="7" name="Rounded Rectangular Callout 17"/>
          <p:cNvSpPr/>
          <p:nvPr/>
        </p:nvSpPr>
        <p:spPr>
          <a:xfrm>
            <a:off x="219075" y="91394"/>
            <a:ext cx="6477000" cy="62645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Describing apocalyptic judgement?  </a:t>
            </a:r>
            <a:endParaRPr lang="en-US" sz="3200" b="1" i="1" dirty="0"/>
          </a:p>
        </p:txBody>
      </p:sp>
      <p:sp>
        <p:nvSpPr>
          <p:cNvPr id="8" name="Rounded Rectangular Callout 17"/>
          <p:cNvSpPr/>
          <p:nvPr/>
        </p:nvSpPr>
        <p:spPr>
          <a:xfrm>
            <a:off x="200025" y="1482044"/>
            <a:ext cx="8839200" cy="62645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The </a:t>
            </a:r>
            <a:r>
              <a:rPr lang="en-US" sz="3200" b="1" i="1" dirty="0"/>
              <a:t>first</a:t>
            </a:r>
            <a:r>
              <a:rPr lang="en-US" sz="3200" b="1" dirty="0"/>
              <a:t> part about the Spirit was fulfilled </a:t>
            </a:r>
            <a:r>
              <a:rPr lang="en-US" sz="3200" b="1" i="1" dirty="0"/>
              <a:t>today</a:t>
            </a:r>
          </a:p>
        </p:txBody>
      </p:sp>
      <p:sp>
        <p:nvSpPr>
          <p:cNvPr id="9" name="Rounded Rectangular Callout 17"/>
          <p:cNvSpPr/>
          <p:nvPr/>
        </p:nvSpPr>
        <p:spPr>
          <a:xfrm>
            <a:off x="847725" y="2037631"/>
            <a:ext cx="7543800" cy="62645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 which means the second part will be too </a:t>
            </a:r>
          </a:p>
        </p:txBody>
      </p:sp>
      <p:sp>
        <p:nvSpPr>
          <p:cNvPr id="11" name="TextBox 10"/>
          <p:cNvSpPr txBox="1"/>
          <p:nvPr/>
        </p:nvSpPr>
        <p:spPr>
          <a:xfrm>
            <a:off x="0" y="3124200"/>
            <a:ext cx="9144000" cy="37337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2:19 </a:t>
            </a:r>
            <a:r>
              <a:rPr lang="en-US" sz="3400" dirty="0"/>
              <a:t>‘</a:t>
            </a:r>
            <a:r>
              <a:rPr lang="en-US" sz="3400" cap="small" dirty="0"/>
              <a:t>And I will grant wonders in the sky above And signs on the earth below</a:t>
            </a:r>
            <a:r>
              <a:rPr lang="en-US" sz="3400" dirty="0"/>
              <a:t>, </a:t>
            </a:r>
            <a:r>
              <a:rPr lang="en-US" sz="3400" cap="small" dirty="0"/>
              <a:t>Blood, and fire, and vapor of smoke</a:t>
            </a:r>
            <a:r>
              <a:rPr lang="en-US" sz="3400" dirty="0"/>
              <a:t>. </a:t>
            </a:r>
            <a:r>
              <a:rPr lang="en-US" sz="3400" b="1" baseline="30000" dirty="0"/>
              <a:t>20 </a:t>
            </a:r>
            <a:r>
              <a:rPr lang="en-US" sz="3400" dirty="0"/>
              <a:t>‘</a:t>
            </a:r>
            <a:r>
              <a:rPr lang="en-US" sz="3400" cap="small" dirty="0"/>
              <a:t>The sun will be turned into darkness And the moon into blood</a:t>
            </a:r>
            <a:r>
              <a:rPr lang="en-US" sz="3400" dirty="0"/>
              <a:t>, </a:t>
            </a:r>
            <a:r>
              <a:rPr lang="en-US" sz="3400" cap="small" dirty="0"/>
              <a:t>Before the great and glorious day of the Lord shall come</a:t>
            </a:r>
            <a:r>
              <a:rPr lang="en-US" sz="3400" dirty="0"/>
              <a:t>. </a:t>
            </a:r>
            <a:r>
              <a:rPr lang="en-US" sz="3400" b="1" baseline="30000" dirty="0"/>
              <a:t>21 </a:t>
            </a:r>
            <a:r>
              <a:rPr lang="en-US" sz="3400" dirty="0"/>
              <a:t>‘</a:t>
            </a:r>
            <a:r>
              <a:rPr lang="en-US" sz="3400" cap="small" dirty="0"/>
              <a:t>And it shall be that</a:t>
            </a:r>
            <a:r>
              <a:rPr lang="en-US" sz="3400" dirty="0"/>
              <a:t> </a:t>
            </a:r>
            <a:r>
              <a:rPr lang="en-US" sz="3400" b="1" u="sng" cap="small" dirty="0">
                <a:solidFill>
                  <a:srgbClr val="002060"/>
                </a:solidFill>
              </a:rPr>
              <a:t>everyone who calls on the name of the Lord will be saved</a:t>
            </a:r>
            <a:r>
              <a:rPr lang="en-US" sz="3400" b="1" u="sng" dirty="0">
                <a:solidFill>
                  <a:srgbClr val="002060"/>
                </a:solidFill>
              </a:rPr>
              <a:t>.’</a:t>
            </a:r>
          </a:p>
        </p:txBody>
      </p:sp>
      <p:sp>
        <p:nvSpPr>
          <p:cNvPr id="12" name="Rounded Rectangular Callout 17"/>
          <p:cNvSpPr/>
          <p:nvPr/>
        </p:nvSpPr>
        <p:spPr>
          <a:xfrm>
            <a:off x="219075" y="786719"/>
            <a:ext cx="8534400" cy="62645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Peter is not saying Joel has been 100% fulfilled</a:t>
            </a:r>
            <a:endParaRPr lang="en-US" sz="3200" b="1" i="1" dirty="0"/>
          </a:p>
        </p:txBody>
      </p:sp>
      <p:sp>
        <p:nvSpPr>
          <p:cNvPr id="13" name="Rounded Rectangular Callout 17"/>
          <p:cNvSpPr/>
          <p:nvPr/>
        </p:nvSpPr>
        <p:spPr>
          <a:xfrm>
            <a:off x="6524625" y="2688446"/>
            <a:ext cx="2514600" cy="545101"/>
          </a:xfrm>
          <a:prstGeom prst="wedgeRoundRectCallout">
            <a:avLst>
              <a:gd name="adj1" fmla="val -22225"/>
              <a:gd name="adj2" fmla="val 495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300" b="1" dirty="0">
                <a:solidFill>
                  <a:schemeClr val="tx1"/>
                </a:solidFill>
              </a:rPr>
              <a:t>Joel 2:30-32</a:t>
            </a:r>
            <a:endParaRPr lang="en-US" sz="3300" b="1" i="1" dirty="0">
              <a:solidFill>
                <a:schemeClr val="tx1"/>
              </a:solidFill>
            </a:endParaRPr>
          </a:p>
        </p:txBody>
      </p:sp>
      <p:sp>
        <p:nvSpPr>
          <p:cNvPr id="10" name="Rounded Rectangular Callout 17"/>
          <p:cNvSpPr/>
          <p:nvPr/>
        </p:nvSpPr>
        <p:spPr>
          <a:xfrm>
            <a:off x="1219201" y="2590800"/>
            <a:ext cx="7924800" cy="62645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Therefore you should take heed and be saved</a:t>
            </a:r>
          </a:p>
        </p:txBody>
      </p:sp>
    </p:spTree>
    <p:extLst>
      <p:ext uri="{BB962C8B-B14F-4D97-AF65-F5344CB8AC3E}">
        <p14:creationId xmlns="" xmlns:p14="http://schemas.microsoft.com/office/powerpoint/2010/main" val="85959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23" name="TextBox 22"/>
          <p:cNvSpPr txBox="1"/>
          <p:nvPr/>
        </p:nvSpPr>
        <p:spPr>
          <a:xfrm>
            <a:off x="1" y="3124200"/>
            <a:ext cx="9144000" cy="37337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2:19 </a:t>
            </a:r>
            <a:r>
              <a:rPr lang="en-US" sz="3400" dirty="0"/>
              <a:t>‘</a:t>
            </a:r>
            <a:r>
              <a:rPr lang="en-US" sz="3400" cap="small" dirty="0"/>
              <a:t>And I will grant wonders in the sky above And signs on the earth below</a:t>
            </a:r>
            <a:r>
              <a:rPr lang="en-US" sz="3400" dirty="0"/>
              <a:t>, </a:t>
            </a:r>
            <a:r>
              <a:rPr lang="en-US" sz="3400" cap="small" dirty="0"/>
              <a:t>Blood, and fire, and vapor of smoke</a:t>
            </a:r>
            <a:r>
              <a:rPr lang="en-US" sz="3400" dirty="0"/>
              <a:t>. </a:t>
            </a:r>
            <a:r>
              <a:rPr lang="en-US" sz="3400" b="1" baseline="30000" dirty="0"/>
              <a:t>20 </a:t>
            </a:r>
            <a:r>
              <a:rPr lang="en-US" sz="3400" dirty="0"/>
              <a:t>‘</a:t>
            </a:r>
            <a:r>
              <a:rPr lang="en-US" sz="3400" cap="small" dirty="0"/>
              <a:t>The sun will be turned into darkness And the moon into blood</a:t>
            </a:r>
            <a:r>
              <a:rPr lang="en-US" sz="3400" dirty="0"/>
              <a:t>, </a:t>
            </a:r>
            <a:r>
              <a:rPr lang="en-US" sz="3400" cap="small" dirty="0"/>
              <a:t>Before the great and glorious day of the Lord shall come</a:t>
            </a:r>
            <a:r>
              <a:rPr lang="en-US" sz="3400" dirty="0"/>
              <a:t>. </a:t>
            </a:r>
            <a:r>
              <a:rPr lang="en-US" sz="3400" b="1" baseline="30000" dirty="0"/>
              <a:t>21 </a:t>
            </a:r>
            <a:r>
              <a:rPr lang="en-US" sz="3400" dirty="0"/>
              <a:t>‘</a:t>
            </a:r>
            <a:r>
              <a:rPr lang="en-US" sz="3400" cap="small" dirty="0"/>
              <a:t>And it shall be that</a:t>
            </a:r>
            <a:r>
              <a:rPr lang="en-US" sz="3400" dirty="0"/>
              <a:t> </a:t>
            </a:r>
            <a:r>
              <a:rPr lang="en-US" sz="3400" cap="small" dirty="0"/>
              <a:t>everyone who calls on the name of the Lord will be saved</a:t>
            </a:r>
            <a:r>
              <a:rPr lang="en-US" sz="3400" dirty="0"/>
              <a:t>.’</a:t>
            </a:r>
          </a:p>
        </p:txBody>
      </p:sp>
      <p:sp>
        <p:nvSpPr>
          <p:cNvPr id="11" name="TextBox 10"/>
          <p:cNvSpPr txBox="1"/>
          <p:nvPr/>
        </p:nvSpPr>
        <p:spPr>
          <a:xfrm>
            <a:off x="0" y="3124200"/>
            <a:ext cx="9144000" cy="37337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2:19 </a:t>
            </a:r>
            <a:r>
              <a:rPr lang="en-US" sz="3400" dirty="0"/>
              <a:t>‘</a:t>
            </a:r>
            <a:r>
              <a:rPr lang="en-US" sz="3400" cap="small" dirty="0"/>
              <a:t>And I will grant wonders in the sky above And signs on the earth below</a:t>
            </a:r>
            <a:r>
              <a:rPr lang="en-US" sz="3400" dirty="0"/>
              <a:t>, </a:t>
            </a:r>
            <a:r>
              <a:rPr lang="en-US" sz="3400" cap="small" dirty="0"/>
              <a:t>Blood, and fire, and vapor of smoke</a:t>
            </a:r>
            <a:r>
              <a:rPr lang="en-US" sz="3400" dirty="0"/>
              <a:t>. </a:t>
            </a:r>
            <a:r>
              <a:rPr lang="en-US" sz="3400" b="1" baseline="30000" dirty="0"/>
              <a:t>20 </a:t>
            </a:r>
            <a:r>
              <a:rPr lang="en-US" sz="3400" dirty="0"/>
              <a:t>‘</a:t>
            </a:r>
            <a:r>
              <a:rPr lang="en-US" sz="3400" cap="small" dirty="0"/>
              <a:t>The sun will be turned into darkness And the moon into blood</a:t>
            </a:r>
            <a:r>
              <a:rPr lang="en-US" sz="3400" dirty="0"/>
              <a:t>, </a:t>
            </a:r>
            <a:r>
              <a:rPr lang="en-US" sz="3400" cap="small" dirty="0"/>
              <a:t>Before the great and glorious day of the Lord shall come</a:t>
            </a:r>
            <a:r>
              <a:rPr lang="en-US" sz="3400" dirty="0"/>
              <a:t>. </a:t>
            </a:r>
            <a:r>
              <a:rPr lang="en-US" sz="3400" b="1" baseline="30000" dirty="0"/>
              <a:t>21 </a:t>
            </a:r>
            <a:r>
              <a:rPr lang="en-US" sz="3400" dirty="0"/>
              <a:t>‘</a:t>
            </a:r>
            <a:r>
              <a:rPr lang="en-US" sz="3400" cap="small" dirty="0"/>
              <a:t>And it shall be that</a:t>
            </a:r>
            <a:r>
              <a:rPr lang="en-US" sz="3400" dirty="0"/>
              <a:t> </a:t>
            </a:r>
            <a:r>
              <a:rPr lang="en-US" sz="3400" b="1" u="sng" cap="small" dirty="0">
                <a:solidFill>
                  <a:srgbClr val="002060"/>
                </a:solidFill>
              </a:rPr>
              <a:t>everyone who calls on the name of the Lord will be saved</a:t>
            </a:r>
            <a:r>
              <a:rPr lang="en-US" sz="3400" b="1" u="sng" dirty="0">
                <a:solidFill>
                  <a:srgbClr val="002060"/>
                </a:solidFill>
              </a:rPr>
              <a:t>.’</a:t>
            </a:r>
          </a:p>
        </p:txBody>
      </p:sp>
      <p:sp>
        <p:nvSpPr>
          <p:cNvPr id="12" name="Rounded Rectangular Callout 17"/>
          <p:cNvSpPr/>
          <p:nvPr/>
        </p:nvSpPr>
        <p:spPr>
          <a:xfrm>
            <a:off x="76200" y="141017"/>
            <a:ext cx="8991600" cy="1078183"/>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300" b="1" dirty="0"/>
              <a:t>Point: There is still time to be made right with God – by calling on His name in faith</a:t>
            </a:r>
            <a:endParaRPr lang="en-US" sz="3300" b="1" i="1" dirty="0"/>
          </a:p>
        </p:txBody>
      </p:sp>
    </p:spTree>
    <p:extLst>
      <p:ext uri="{BB962C8B-B14F-4D97-AF65-F5344CB8AC3E}">
        <p14:creationId xmlns="" xmlns:p14="http://schemas.microsoft.com/office/powerpoint/2010/main" val="4150011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TextBox 10"/>
          <p:cNvSpPr txBox="1"/>
          <p:nvPr/>
        </p:nvSpPr>
        <p:spPr>
          <a:xfrm>
            <a:off x="0" y="4119478"/>
            <a:ext cx="9144000" cy="2738522"/>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2:22 </a:t>
            </a:r>
            <a:r>
              <a:rPr lang="en-US" sz="3400" dirty="0"/>
              <a:t>“</a:t>
            </a:r>
            <a:r>
              <a:rPr lang="en-US" sz="3400" b="1" u="sng" dirty="0">
                <a:solidFill>
                  <a:srgbClr val="002060"/>
                </a:solidFill>
              </a:rPr>
              <a:t>Men of Israel, listen to these words</a:t>
            </a:r>
            <a:r>
              <a:rPr lang="en-US" sz="3400" dirty="0"/>
              <a:t>: Jesus the Nazarene, a man attested to you by God with miracles and wonders and signs which God performed through Him in your midst, just as you yourselves know— </a:t>
            </a:r>
            <a:endParaRPr lang="en-US" sz="3400" b="1" u="sng" dirty="0">
              <a:solidFill>
                <a:srgbClr val="002060"/>
              </a:solidFill>
            </a:endParaRPr>
          </a:p>
        </p:txBody>
      </p:sp>
      <p:sp>
        <p:nvSpPr>
          <p:cNvPr id="6" name="TextBox 5"/>
          <p:cNvSpPr txBox="1"/>
          <p:nvPr/>
        </p:nvSpPr>
        <p:spPr>
          <a:xfrm>
            <a:off x="0" y="4114800"/>
            <a:ext cx="9144000" cy="2738522"/>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2:22 </a:t>
            </a:r>
            <a:r>
              <a:rPr lang="en-US" sz="3400" dirty="0"/>
              <a:t>“Men of Israel, listen to these words: </a:t>
            </a:r>
            <a:r>
              <a:rPr lang="en-US" sz="3400" b="1" u="sng" dirty="0">
                <a:solidFill>
                  <a:srgbClr val="002060"/>
                </a:solidFill>
              </a:rPr>
              <a:t>Jesus the Nazarene</a:t>
            </a:r>
            <a:r>
              <a:rPr lang="en-US" sz="3400" dirty="0"/>
              <a:t>, a man attested to you by God with miracles and wonders and signs which God performed through Him in your midst, just as you yourselves know— </a:t>
            </a:r>
            <a:endParaRPr lang="en-US" sz="3400" b="1" u="sng" dirty="0">
              <a:solidFill>
                <a:srgbClr val="002060"/>
              </a:solidFill>
            </a:endParaRPr>
          </a:p>
        </p:txBody>
      </p:sp>
      <p:sp>
        <p:nvSpPr>
          <p:cNvPr id="7" name="TextBox 6"/>
          <p:cNvSpPr txBox="1"/>
          <p:nvPr/>
        </p:nvSpPr>
        <p:spPr>
          <a:xfrm>
            <a:off x="0" y="4114800"/>
            <a:ext cx="9144000" cy="2738522"/>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2:22 </a:t>
            </a:r>
            <a:r>
              <a:rPr lang="en-US" sz="3400" dirty="0"/>
              <a:t>“Men of Israel, listen to these words: Jesus the Nazarene, a man attested to you by God with miracles and wonders and signs which God performed through Him in your midst, </a:t>
            </a:r>
            <a:r>
              <a:rPr lang="en-US" sz="3400" b="1" u="sng" dirty="0">
                <a:solidFill>
                  <a:srgbClr val="002060"/>
                </a:solidFill>
              </a:rPr>
              <a:t>just as you yourselves know</a:t>
            </a:r>
            <a:r>
              <a:rPr lang="en-US" sz="3400" dirty="0"/>
              <a:t>— </a:t>
            </a:r>
            <a:endParaRPr lang="en-US" sz="3400" b="1" u="sng" dirty="0">
              <a:solidFill>
                <a:srgbClr val="002060"/>
              </a:solidFill>
            </a:endParaRPr>
          </a:p>
        </p:txBody>
      </p:sp>
    </p:spTree>
    <p:extLst>
      <p:ext uri="{BB962C8B-B14F-4D97-AF65-F5344CB8AC3E}">
        <p14:creationId xmlns="" xmlns:p14="http://schemas.microsoft.com/office/powerpoint/2010/main" val="59038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TextBox 10"/>
          <p:cNvSpPr txBox="1"/>
          <p:nvPr/>
        </p:nvSpPr>
        <p:spPr>
          <a:xfrm>
            <a:off x="0" y="3745992"/>
            <a:ext cx="9144000" cy="3124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2:23 </a:t>
            </a:r>
            <a:r>
              <a:rPr lang="en-US" sz="3400" dirty="0"/>
              <a:t>this Man, delivered over by the predetermined plan and foreknowledge of God,  </a:t>
            </a:r>
            <a:r>
              <a:rPr lang="en-US" sz="3400" b="1" u="sng" dirty="0">
                <a:solidFill>
                  <a:srgbClr val="002060"/>
                </a:solidFill>
              </a:rPr>
              <a:t>you nailed to a cross by the hands of godless men and put Him to death.</a:t>
            </a:r>
            <a:r>
              <a:rPr lang="en-US" sz="3400" dirty="0"/>
              <a:t> </a:t>
            </a:r>
            <a:r>
              <a:rPr lang="en-US" sz="3400" b="1" baseline="30000" dirty="0"/>
              <a:t>24 </a:t>
            </a:r>
            <a:r>
              <a:rPr lang="en-US" sz="3400" dirty="0"/>
              <a:t>But God raised Him up again, putting an end to the agony of death, since it was impossible for Him to be held in its power. </a:t>
            </a:r>
            <a:endParaRPr lang="en-US" sz="3400" b="1" u="sng" dirty="0">
              <a:solidFill>
                <a:srgbClr val="002060"/>
              </a:solidFill>
            </a:endParaRPr>
          </a:p>
        </p:txBody>
      </p:sp>
      <p:sp>
        <p:nvSpPr>
          <p:cNvPr id="9" name="TextBox 8"/>
          <p:cNvSpPr txBox="1"/>
          <p:nvPr/>
        </p:nvSpPr>
        <p:spPr>
          <a:xfrm>
            <a:off x="0" y="3733800"/>
            <a:ext cx="9144000" cy="3124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2:23 </a:t>
            </a:r>
            <a:r>
              <a:rPr lang="en-US" sz="3400" dirty="0"/>
              <a:t>this Man, delivered over </a:t>
            </a:r>
            <a:r>
              <a:rPr lang="en-US" sz="3400" b="1" u="sng" dirty="0">
                <a:solidFill>
                  <a:srgbClr val="002060"/>
                </a:solidFill>
              </a:rPr>
              <a:t>by the predetermined plan and foreknowledge of God</a:t>
            </a:r>
            <a:r>
              <a:rPr lang="en-US" sz="3400" dirty="0"/>
              <a:t>,  you nailed to a cross by the hands of godless men and put Him to death. </a:t>
            </a:r>
            <a:r>
              <a:rPr lang="en-US" sz="3400" b="1" baseline="30000" dirty="0"/>
              <a:t>24 </a:t>
            </a:r>
            <a:r>
              <a:rPr lang="en-US" sz="3400" dirty="0"/>
              <a:t>But God raised Him up again, putting an end to the agony of death, since it was impossible for Him to be held in its power. </a:t>
            </a:r>
            <a:endParaRPr lang="en-US" sz="3400" b="1" u="sng" dirty="0">
              <a:solidFill>
                <a:srgbClr val="002060"/>
              </a:solidFill>
            </a:endParaRPr>
          </a:p>
        </p:txBody>
      </p:sp>
      <p:sp>
        <p:nvSpPr>
          <p:cNvPr id="10" name="TextBox 9"/>
          <p:cNvSpPr txBox="1"/>
          <p:nvPr/>
        </p:nvSpPr>
        <p:spPr>
          <a:xfrm>
            <a:off x="0" y="3733800"/>
            <a:ext cx="9144000" cy="3124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2:23 </a:t>
            </a:r>
            <a:r>
              <a:rPr lang="en-US" sz="3400" dirty="0"/>
              <a:t>this Man, delivered over by the predetermined plan and foreknowledge of God,  you nailed to a cross by the hands of godless men and put Him to death. </a:t>
            </a:r>
            <a:r>
              <a:rPr lang="en-US" sz="3400" b="1" baseline="30000" dirty="0"/>
              <a:t>24 </a:t>
            </a:r>
            <a:r>
              <a:rPr lang="en-US" sz="3400" b="1" u="sng" dirty="0">
                <a:solidFill>
                  <a:srgbClr val="002060"/>
                </a:solidFill>
              </a:rPr>
              <a:t>But God raised Him up </a:t>
            </a:r>
            <a:r>
              <a:rPr lang="en-US" sz="3400" dirty="0"/>
              <a:t>again, putting an end to the agony of death, since it was impossible for Him to be held in its power. </a:t>
            </a:r>
            <a:endParaRPr lang="en-US" sz="3400" b="1" u="sng" dirty="0">
              <a:solidFill>
                <a:srgbClr val="002060"/>
              </a:solidFill>
            </a:endParaRPr>
          </a:p>
        </p:txBody>
      </p:sp>
      <p:sp>
        <p:nvSpPr>
          <p:cNvPr id="12" name="Rounded Rectangular Callout 17"/>
          <p:cNvSpPr/>
          <p:nvPr/>
        </p:nvSpPr>
        <p:spPr>
          <a:xfrm>
            <a:off x="228600" y="141017"/>
            <a:ext cx="8686800" cy="1001983"/>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300" b="1" dirty="0"/>
              <a:t>Point: You killed Him, but God raised Him up according to His plan</a:t>
            </a:r>
            <a:endParaRPr lang="en-US" sz="3300" b="1" i="1" dirty="0"/>
          </a:p>
        </p:txBody>
      </p:sp>
    </p:spTree>
    <p:extLst>
      <p:ext uri="{BB962C8B-B14F-4D97-AF65-F5344CB8AC3E}">
        <p14:creationId xmlns="" xmlns:p14="http://schemas.microsoft.com/office/powerpoint/2010/main" val="141465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0" name="TextBox 9"/>
          <p:cNvSpPr txBox="1"/>
          <p:nvPr/>
        </p:nvSpPr>
        <p:spPr>
          <a:xfrm>
            <a:off x="0" y="2133600"/>
            <a:ext cx="9144000" cy="4724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2:25 </a:t>
            </a:r>
            <a:r>
              <a:rPr lang="en-US" sz="3400" b="1" u="sng" dirty="0">
                <a:solidFill>
                  <a:srgbClr val="002060"/>
                </a:solidFill>
              </a:rPr>
              <a:t>For David says of Him</a:t>
            </a:r>
            <a:r>
              <a:rPr lang="en-US" sz="3400" dirty="0"/>
              <a:t>, ‘I </a:t>
            </a:r>
            <a:r>
              <a:rPr lang="en-US" sz="3400" cap="small" dirty="0"/>
              <a:t>saw the Lord always in my presence</a:t>
            </a:r>
            <a:r>
              <a:rPr lang="en-US" sz="3400" dirty="0"/>
              <a:t>; </a:t>
            </a:r>
            <a:r>
              <a:rPr lang="en-US" sz="3400" cap="small" dirty="0"/>
              <a:t>For He is at my right hand, so that I will not be shaken</a:t>
            </a:r>
            <a:r>
              <a:rPr lang="en-US" sz="3400" dirty="0"/>
              <a:t>. </a:t>
            </a:r>
            <a:r>
              <a:rPr lang="en-US" sz="3400" b="1" baseline="30000" dirty="0"/>
              <a:t>26 </a:t>
            </a:r>
            <a:r>
              <a:rPr lang="en-US" sz="3400" dirty="0"/>
              <a:t>‘</a:t>
            </a:r>
            <a:r>
              <a:rPr lang="en-US" sz="3400" cap="small" dirty="0"/>
              <a:t>Therefore my heart was glad and my tongue exulted</a:t>
            </a:r>
            <a:r>
              <a:rPr lang="en-US" sz="3400" dirty="0"/>
              <a:t>; </a:t>
            </a:r>
            <a:r>
              <a:rPr lang="en-US" sz="3400" cap="small" dirty="0"/>
              <a:t>Moreover my flesh also will live in hope</a:t>
            </a:r>
            <a:r>
              <a:rPr lang="en-US" sz="3400" dirty="0"/>
              <a:t>; </a:t>
            </a:r>
            <a:r>
              <a:rPr lang="en-US" sz="3400" b="1" baseline="30000" dirty="0"/>
              <a:t>27 </a:t>
            </a:r>
            <a:r>
              <a:rPr lang="en-US" sz="3400" cap="small" dirty="0"/>
              <a:t>Because You will not abandon my soul to</a:t>
            </a:r>
            <a:r>
              <a:rPr lang="en-US" sz="3400" dirty="0"/>
              <a:t> </a:t>
            </a:r>
            <a:r>
              <a:rPr lang="en-US" sz="3400" cap="small" dirty="0"/>
              <a:t>Hades</a:t>
            </a:r>
            <a:r>
              <a:rPr lang="en-US" sz="3400" dirty="0"/>
              <a:t>, </a:t>
            </a:r>
            <a:r>
              <a:rPr lang="en-US" sz="3400" cap="small" dirty="0"/>
              <a:t>Nor</a:t>
            </a:r>
            <a:r>
              <a:rPr lang="en-US" sz="3400" dirty="0"/>
              <a:t> </a:t>
            </a:r>
            <a:r>
              <a:rPr lang="en-US" sz="3400" cap="small" dirty="0"/>
              <a:t>allow Your</a:t>
            </a:r>
            <a:r>
              <a:rPr lang="en-US" sz="3400" dirty="0"/>
              <a:t> </a:t>
            </a:r>
            <a:r>
              <a:rPr lang="en-US" sz="3400" cap="small" dirty="0"/>
              <a:t>Holy One to undergo decay</a:t>
            </a:r>
            <a:r>
              <a:rPr lang="en-US" sz="3400" dirty="0"/>
              <a:t>. </a:t>
            </a:r>
            <a:r>
              <a:rPr lang="en-US" sz="3400" b="1" baseline="30000" dirty="0"/>
              <a:t>28 </a:t>
            </a:r>
            <a:r>
              <a:rPr lang="en-US" sz="3400" dirty="0"/>
              <a:t>‘</a:t>
            </a:r>
            <a:r>
              <a:rPr lang="en-US" sz="3400" cap="small" dirty="0"/>
              <a:t>You have made known to me the ways of life</a:t>
            </a:r>
            <a:r>
              <a:rPr lang="en-US" sz="3400" dirty="0"/>
              <a:t>; </a:t>
            </a:r>
            <a:r>
              <a:rPr lang="en-US" sz="3400" cap="small" dirty="0"/>
              <a:t>You will make me full of gladness with Your presence</a:t>
            </a:r>
            <a:r>
              <a:rPr lang="en-US" sz="3400" dirty="0"/>
              <a:t>.’</a:t>
            </a:r>
          </a:p>
          <a:p>
            <a:endParaRPr lang="en-US" sz="3400" b="1" u="sng" dirty="0">
              <a:solidFill>
                <a:srgbClr val="002060"/>
              </a:solidFill>
            </a:endParaRPr>
          </a:p>
        </p:txBody>
      </p:sp>
      <p:sp>
        <p:nvSpPr>
          <p:cNvPr id="13" name="TextBox 12"/>
          <p:cNvSpPr txBox="1"/>
          <p:nvPr/>
        </p:nvSpPr>
        <p:spPr>
          <a:xfrm>
            <a:off x="0" y="2133600"/>
            <a:ext cx="9144000" cy="4724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2:25 </a:t>
            </a:r>
            <a:r>
              <a:rPr lang="en-US" sz="3400" dirty="0"/>
              <a:t>For David says of Him, ‘I </a:t>
            </a:r>
            <a:r>
              <a:rPr lang="en-US" sz="3400" cap="small" dirty="0"/>
              <a:t>saw the Lord always in my presence</a:t>
            </a:r>
            <a:r>
              <a:rPr lang="en-US" sz="3400" dirty="0"/>
              <a:t>; </a:t>
            </a:r>
            <a:r>
              <a:rPr lang="en-US" sz="3400" cap="small" dirty="0"/>
              <a:t>For He is at my right hand, so that I will not be shaken</a:t>
            </a:r>
            <a:r>
              <a:rPr lang="en-US" sz="3400" dirty="0"/>
              <a:t>. </a:t>
            </a:r>
            <a:r>
              <a:rPr lang="en-US" sz="3400" b="1" baseline="30000" dirty="0"/>
              <a:t>26 </a:t>
            </a:r>
            <a:r>
              <a:rPr lang="en-US" sz="3400" dirty="0"/>
              <a:t>‘</a:t>
            </a:r>
            <a:r>
              <a:rPr lang="en-US" sz="3400" cap="small" dirty="0"/>
              <a:t>Therefore my heart was glad and my tongue exulted</a:t>
            </a:r>
            <a:r>
              <a:rPr lang="en-US" sz="3400" dirty="0"/>
              <a:t>; </a:t>
            </a:r>
            <a:r>
              <a:rPr lang="en-US" sz="3400" cap="small" dirty="0"/>
              <a:t>Moreover my flesh also will live in hope</a:t>
            </a:r>
            <a:r>
              <a:rPr lang="en-US" sz="3400" dirty="0"/>
              <a:t>; </a:t>
            </a:r>
            <a:r>
              <a:rPr lang="en-US" sz="3400" b="1" baseline="30000" dirty="0"/>
              <a:t>27 </a:t>
            </a:r>
            <a:r>
              <a:rPr lang="en-US" sz="3400" cap="small" dirty="0"/>
              <a:t>Because You will not abandon my soul to</a:t>
            </a:r>
            <a:r>
              <a:rPr lang="en-US" sz="3400" dirty="0"/>
              <a:t> </a:t>
            </a:r>
            <a:r>
              <a:rPr lang="en-US" sz="3400" cap="small" dirty="0"/>
              <a:t>Hades</a:t>
            </a:r>
            <a:r>
              <a:rPr lang="en-US" sz="3400" dirty="0"/>
              <a:t>, </a:t>
            </a:r>
            <a:r>
              <a:rPr lang="en-US" sz="3400" b="1" u="sng" cap="small" dirty="0">
                <a:solidFill>
                  <a:srgbClr val="002060"/>
                </a:solidFill>
              </a:rPr>
              <a:t>Nor</a:t>
            </a:r>
            <a:r>
              <a:rPr lang="en-US" sz="3400" b="1" u="sng" dirty="0">
                <a:solidFill>
                  <a:srgbClr val="002060"/>
                </a:solidFill>
              </a:rPr>
              <a:t> </a:t>
            </a:r>
            <a:r>
              <a:rPr lang="en-US" sz="3400" b="1" u="sng" cap="small" dirty="0">
                <a:solidFill>
                  <a:srgbClr val="002060"/>
                </a:solidFill>
              </a:rPr>
              <a:t>allow Your</a:t>
            </a:r>
            <a:r>
              <a:rPr lang="en-US" sz="3400" b="1" u="sng" dirty="0">
                <a:solidFill>
                  <a:srgbClr val="002060"/>
                </a:solidFill>
              </a:rPr>
              <a:t> </a:t>
            </a:r>
            <a:r>
              <a:rPr lang="en-US" sz="3400" b="1" u="sng" cap="small" dirty="0">
                <a:solidFill>
                  <a:srgbClr val="002060"/>
                </a:solidFill>
              </a:rPr>
              <a:t>Holy One to undergo decay</a:t>
            </a:r>
            <a:r>
              <a:rPr lang="en-US" sz="3400" dirty="0"/>
              <a:t>. </a:t>
            </a:r>
            <a:r>
              <a:rPr lang="en-US" sz="3400" b="1" baseline="30000" dirty="0"/>
              <a:t>28 </a:t>
            </a:r>
            <a:r>
              <a:rPr lang="en-US" sz="3400" dirty="0"/>
              <a:t>‘</a:t>
            </a:r>
            <a:r>
              <a:rPr lang="en-US" sz="3400" cap="small" dirty="0"/>
              <a:t>You have made known to me the ways of life</a:t>
            </a:r>
            <a:r>
              <a:rPr lang="en-US" sz="3400" dirty="0"/>
              <a:t>; </a:t>
            </a:r>
            <a:r>
              <a:rPr lang="en-US" sz="3400" cap="small" dirty="0"/>
              <a:t>You will make me full of gladness with Your presence</a:t>
            </a:r>
            <a:r>
              <a:rPr lang="en-US" sz="3400" dirty="0"/>
              <a:t>.’</a:t>
            </a:r>
          </a:p>
          <a:p>
            <a:endParaRPr lang="en-US" sz="3400" b="1" u="sng" dirty="0">
              <a:solidFill>
                <a:srgbClr val="002060"/>
              </a:solidFill>
            </a:endParaRPr>
          </a:p>
        </p:txBody>
      </p:sp>
      <p:sp>
        <p:nvSpPr>
          <p:cNvPr id="8" name="Rounded Rectangular Callout 17"/>
          <p:cNvSpPr/>
          <p:nvPr/>
        </p:nvSpPr>
        <p:spPr>
          <a:xfrm>
            <a:off x="152400" y="1623668"/>
            <a:ext cx="2819400" cy="545101"/>
          </a:xfrm>
          <a:prstGeom prst="wedgeRoundRectCallout">
            <a:avLst>
              <a:gd name="adj1" fmla="val -22225"/>
              <a:gd name="adj2" fmla="val 495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300" b="1" dirty="0">
                <a:solidFill>
                  <a:schemeClr val="tx1"/>
                </a:solidFill>
              </a:rPr>
              <a:t>Psalm 16:8-11</a:t>
            </a:r>
            <a:endParaRPr lang="en-US" sz="3300" b="1" i="1" dirty="0">
              <a:solidFill>
                <a:schemeClr val="tx1"/>
              </a:solidFill>
            </a:endParaRPr>
          </a:p>
        </p:txBody>
      </p:sp>
      <p:sp>
        <p:nvSpPr>
          <p:cNvPr id="14" name="Rounded Rectangular Callout 17"/>
          <p:cNvSpPr/>
          <p:nvPr/>
        </p:nvSpPr>
        <p:spPr>
          <a:xfrm>
            <a:off x="228600" y="195379"/>
            <a:ext cx="5867400" cy="62645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David is writing in the 1</a:t>
            </a:r>
            <a:r>
              <a:rPr lang="en-US" sz="3200" b="1" baseline="30000" dirty="0"/>
              <a:t>st</a:t>
            </a:r>
            <a:r>
              <a:rPr lang="en-US" sz="3200" b="1" dirty="0"/>
              <a:t> person</a:t>
            </a:r>
            <a:endParaRPr lang="en-US" sz="3200" b="1" i="1" dirty="0"/>
          </a:p>
        </p:txBody>
      </p:sp>
      <p:sp>
        <p:nvSpPr>
          <p:cNvPr id="15" name="Rounded Rectangular Callout 17"/>
          <p:cNvSpPr/>
          <p:nvPr/>
        </p:nvSpPr>
        <p:spPr>
          <a:xfrm>
            <a:off x="4349261" y="786586"/>
            <a:ext cx="1981200" cy="545184"/>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And yet…</a:t>
            </a:r>
            <a:endParaRPr lang="en-US" sz="3200" b="1" i="1" dirty="0"/>
          </a:p>
        </p:txBody>
      </p:sp>
    </p:spTree>
    <p:extLst>
      <p:ext uri="{BB962C8B-B14F-4D97-AF65-F5344CB8AC3E}">
        <p14:creationId xmlns="" xmlns:p14="http://schemas.microsoft.com/office/powerpoint/2010/main" val="7766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0" name="TextBox 9"/>
          <p:cNvSpPr txBox="1"/>
          <p:nvPr/>
        </p:nvSpPr>
        <p:spPr>
          <a:xfrm>
            <a:off x="0" y="5272454"/>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2:29 </a:t>
            </a:r>
            <a:r>
              <a:rPr lang="en-US" sz="3400" dirty="0"/>
              <a:t>“Brethren, I may confidently say to you regarding the patriarch David that he both died and was buried, and </a:t>
            </a:r>
            <a:r>
              <a:rPr lang="en-US" sz="3300" b="1" u="sng" dirty="0">
                <a:solidFill>
                  <a:srgbClr val="002060"/>
                </a:solidFill>
              </a:rPr>
              <a:t>his tomb is with us to this day</a:t>
            </a:r>
            <a:r>
              <a:rPr lang="en-US" sz="3400" dirty="0"/>
              <a:t>.</a:t>
            </a:r>
          </a:p>
          <a:p>
            <a:endParaRPr lang="en-US" sz="3400" b="1" u="sng" dirty="0">
              <a:solidFill>
                <a:srgbClr val="002060"/>
              </a:solidFill>
            </a:endParaRPr>
          </a:p>
        </p:txBody>
      </p:sp>
      <p:sp>
        <p:nvSpPr>
          <p:cNvPr id="14" name="Rounded Rectangular Callout 17"/>
          <p:cNvSpPr/>
          <p:nvPr/>
        </p:nvSpPr>
        <p:spPr>
          <a:xfrm>
            <a:off x="228600" y="195379"/>
            <a:ext cx="5867400" cy="62645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David is writing in the 1</a:t>
            </a:r>
            <a:r>
              <a:rPr lang="en-US" sz="3200" b="1" baseline="30000" dirty="0"/>
              <a:t>st</a:t>
            </a:r>
            <a:r>
              <a:rPr lang="en-US" sz="3200" b="1" dirty="0"/>
              <a:t> person</a:t>
            </a:r>
            <a:endParaRPr lang="en-US" sz="3200" b="1" i="1" dirty="0"/>
          </a:p>
        </p:txBody>
      </p:sp>
      <p:sp>
        <p:nvSpPr>
          <p:cNvPr id="15" name="Rounded Rectangular Callout 17"/>
          <p:cNvSpPr/>
          <p:nvPr/>
        </p:nvSpPr>
        <p:spPr>
          <a:xfrm>
            <a:off x="4349261" y="786586"/>
            <a:ext cx="1981200" cy="545184"/>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And yet…</a:t>
            </a:r>
            <a:endParaRPr lang="en-US" sz="3200" b="1" i="1" dirty="0"/>
          </a:p>
        </p:txBody>
      </p:sp>
      <p:sp>
        <p:nvSpPr>
          <p:cNvPr id="9" name="Rounded Rectangular Callout 17"/>
          <p:cNvSpPr/>
          <p:nvPr/>
        </p:nvSpPr>
        <p:spPr>
          <a:xfrm>
            <a:off x="152400" y="1360208"/>
            <a:ext cx="8915400" cy="545184"/>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David must be writing about someone else…</a:t>
            </a:r>
            <a:endParaRPr lang="en-US" sz="3600" b="1" i="1" dirty="0"/>
          </a:p>
        </p:txBody>
      </p:sp>
      <p:sp>
        <p:nvSpPr>
          <p:cNvPr id="11" name="Rounded Rectangular Callout 17"/>
          <p:cNvSpPr/>
          <p:nvPr/>
        </p:nvSpPr>
        <p:spPr>
          <a:xfrm>
            <a:off x="2851639" y="1898578"/>
            <a:ext cx="6254261" cy="545184"/>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“Holy One” was a term for Messiah</a:t>
            </a:r>
            <a:endParaRPr lang="en-US" sz="3200" b="1" i="1" dirty="0"/>
          </a:p>
        </p:txBody>
      </p:sp>
    </p:spTree>
    <p:extLst>
      <p:ext uri="{BB962C8B-B14F-4D97-AF65-F5344CB8AC3E}">
        <p14:creationId xmlns="" xmlns:p14="http://schemas.microsoft.com/office/powerpoint/2010/main" val="309911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0" name="TextBox 9"/>
          <p:cNvSpPr txBox="1"/>
          <p:nvPr/>
        </p:nvSpPr>
        <p:spPr>
          <a:xfrm>
            <a:off x="0" y="3657600"/>
            <a:ext cx="9144000" cy="3215054"/>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2:30 </a:t>
            </a:r>
            <a:r>
              <a:rPr lang="en-US" sz="3400" dirty="0"/>
              <a:t>And so, because he was a prophet and knew that </a:t>
            </a:r>
            <a:r>
              <a:rPr lang="en-US" sz="3400" cap="small" dirty="0"/>
              <a:t>God had sworn to him with an oath to seat </a:t>
            </a:r>
            <a:r>
              <a:rPr lang="en-US" sz="3400" dirty="0"/>
              <a:t>one </a:t>
            </a:r>
            <a:r>
              <a:rPr lang="en-US" sz="3400" cap="small" dirty="0"/>
              <a:t>of his descendants on his throne</a:t>
            </a:r>
            <a:r>
              <a:rPr lang="en-US" sz="3400" dirty="0"/>
              <a:t>, </a:t>
            </a:r>
            <a:r>
              <a:rPr lang="en-US" sz="3400" b="1" baseline="30000" dirty="0"/>
              <a:t>31 </a:t>
            </a:r>
            <a:r>
              <a:rPr lang="en-US" sz="3400" dirty="0"/>
              <a:t>he looked ahead and spoke of the resurrection of the Christ, that </a:t>
            </a:r>
            <a:r>
              <a:rPr lang="en-US" sz="3400" cap="small" dirty="0"/>
              <a:t>He was neither abandoned to Hades, nor did</a:t>
            </a:r>
            <a:r>
              <a:rPr lang="en-US" sz="3400" dirty="0"/>
              <a:t> His flesh </a:t>
            </a:r>
            <a:r>
              <a:rPr lang="en-US" sz="3400" cap="small" dirty="0"/>
              <a:t>suffer decay</a:t>
            </a:r>
            <a:r>
              <a:rPr lang="en-US" sz="3400" dirty="0"/>
              <a:t>.</a:t>
            </a:r>
          </a:p>
          <a:p>
            <a:endParaRPr lang="en-US" sz="3400" b="1" u="sng" dirty="0">
              <a:solidFill>
                <a:srgbClr val="002060"/>
              </a:solidFill>
            </a:endParaRPr>
          </a:p>
        </p:txBody>
      </p:sp>
      <p:sp>
        <p:nvSpPr>
          <p:cNvPr id="14" name="Rounded Rectangular Callout 17"/>
          <p:cNvSpPr/>
          <p:nvPr/>
        </p:nvSpPr>
        <p:spPr>
          <a:xfrm>
            <a:off x="228600" y="195379"/>
            <a:ext cx="5867400" cy="62645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David is writing in the 1</a:t>
            </a:r>
            <a:r>
              <a:rPr lang="en-US" sz="3200" b="1" baseline="30000" dirty="0"/>
              <a:t>st</a:t>
            </a:r>
            <a:r>
              <a:rPr lang="en-US" sz="3200" b="1" dirty="0"/>
              <a:t> person</a:t>
            </a:r>
            <a:endParaRPr lang="en-US" sz="3200" b="1" i="1" dirty="0"/>
          </a:p>
        </p:txBody>
      </p:sp>
      <p:sp>
        <p:nvSpPr>
          <p:cNvPr id="15" name="Rounded Rectangular Callout 17"/>
          <p:cNvSpPr/>
          <p:nvPr/>
        </p:nvSpPr>
        <p:spPr>
          <a:xfrm>
            <a:off x="4349261" y="786586"/>
            <a:ext cx="1981200" cy="545184"/>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And yet…</a:t>
            </a:r>
            <a:endParaRPr lang="en-US" sz="3200" b="1" i="1" dirty="0"/>
          </a:p>
        </p:txBody>
      </p:sp>
      <p:sp>
        <p:nvSpPr>
          <p:cNvPr id="9" name="Rounded Rectangular Callout 17"/>
          <p:cNvSpPr/>
          <p:nvPr/>
        </p:nvSpPr>
        <p:spPr>
          <a:xfrm>
            <a:off x="152400" y="1360208"/>
            <a:ext cx="8915400" cy="545184"/>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David must be writing about someone else…</a:t>
            </a:r>
            <a:endParaRPr lang="en-US" sz="3600" b="1" i="1" dirty="0"/>
          </a:p>
        </p:txBody>
      </p:sp>
      <p:sp>
        <p:nvSpPr>
          <p:cNvPr id="11" name="Rounded Rectangular Callout 17"/>
          <p:cNvSpPr/>
          <p:nvPr/>
        </p:nvSpPr>
        <p:spPr>
          <a:xfrm>
            <a:off x="2851639" y="1898578"/>
            <a:ext cx="6254261" cy="545184"/>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“Holy One” was a term for Messiah</a:t>
            </a:r>
            <a:endParaRPr lang="en-US" sz="3200" b="1" i="1" dirty="0"/>
          </a:p>
        </p:txBody>
      </p:sp>
      <p:sp>
        <p:nvSpPr>
          <p:cNvPr id="8" name="Rounded Rectangular Callout 17"/>
          <p:cNvSpPr/>
          <p:nvPr/>
        </p:nvSpPr>
        <p:spPr>
          <a:xfrm>
            <a:off x="6330461" y="3200400"/>
            <a:ext cx="2661139" cy="545101"/>
          </a:xfrm>
          <a:prstGeom prst="wedgeRoundRectCallout">
            <a:avLst>
              <a:gd name="adj1" fmla="val -22225"/>
              <a:gd name="adj2" fmla="val 495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300" b="1" dirty="0">
                <a:solidFill>
                  <a:schemeClr val="tx1"/>
                </a:solidFill>
              </a:rPr>
              <a:t>Psalm 132:11</a:t>
            </a:r>
            <a:endParaRPr lang="en-US" sz="3300" b="1" i="1" dirty="0">
              <a:solidFill>
                <a:schemeClr val="tx1"/>
              </a:solidFill>
            </a:endParaRPr>
          </a:p>
        </p:txBody>
      </p:sp>
    </p:spTree>
    <p:extLst>
      <p:ext uri="{BB962C8B-B14F-4D97-AF65-F5344CB8AC3E}">
        <p14:creationId xmlns="" xmlns:p14="http://schemas.microsoft.com/office/powerpoint/2010/main" val="363405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0" name="TextBox 9"/>
          <p:cNvSpPr txBox="1"/>
          <p:nvPr/>
        </p:nvSpPr>
        <p:spPr>
          <a:xfrm>
            <a:off x="0" y="3657600"/>
            <a:ext cx="9144000" cy="3215054"/>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2:30 </a:t>
            </a:r>
            <a:r>
              <a:rPr lang="en-US" sz="3400" dirty="0"/>
              <a:t>And so, because he was a prophet and knew that </a:t>
            </a:r>
            <a:r>
              <a:rPr lang="en-US" sz="3400" cap="small" dirty="0"/>
              <a:t>God had sworn to him with an oath to seat </a:t>
            </a:r>
            <a:r>
              <a:rPr lang="en-US" sz="3400" dirty="0"/>
              <a:t>one </a:t>
            </a:r>
            <a:r>
              <a:rPr lang="en-US" sz="3400" cap="small" dirty="0"/>
              <a:t>of his descendants on his throne</a:t>
            </a:r>
            <a:r>
              <a:rPr lang="en-US" sz="3400" dirty="0"/>
              <a:t>, </a:t>
            </a:r>
            <a:r>
              <a:rPr lang="en-US" sz="3400" b="1" baseline="30000" dirty="0"/>
              <a:t>31 </a:t>
            </a:r>
            <a:r>
              <a:rPr lang="en-US" sz="3400" dirty="0"/>
              <a:t>he looked ahead and spoke of the resurrection of the Christ, that </a:t>
            </a:r>
            <a:r>
              <a:rPr lang="en-US" sz="3400" cap="small" dirty="0"/>
              <a:t>He was neither abandoned to Hades, nor did</a:t>
            </a:r>
            <a:r>
              <a:rPr lang="en-US" sz="3400" dirty="0"/>
              <a:t> His flesh </a:t>
            </a:r>
            <a:r>
              <a:rPr lang="en-US" sz="3400" cap="small" dirty="0"/>
              <a:t>suffer decay</a:t>
            </a:r>
            <a:r>
              <a:rPr lang="en-US" sz="3400" dirty="0"/>
              <a:t>.</a:t>
            </a:r>
          </a:p>
          <a:p>
            <a:endParaRPr lang="en-US" sz="3400" b="1" u="sng" dirty="0">
              <a:solidFill>
                <a:srgbClr val="002060"/>
              </a:solidFill>
            </a:endParaRPr>
          </a:p>
        </p:txBody>
      </p:sp>
      <p:sp>
        <p:nvSpPr>
          <p:cNvPr id="12" name="Rounded Rectangular Callout 17"/>
          <p:cNvSpPr/>
          <p:nvPr/>
        </p:nvSpPr>
        <p:spPr>
          <a:xfrm>
            <a:off x="76200" y="64817"/>
            <a:ext cx="8991600" cy="1078183"/>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Point: David spoke of a promised descendent – a savior king who would rule forever</a:t>
            </a:r>
            <a:endParaRPr lang="en-US" sz="3400" b="1" i="1" dirty="0"/>
          </a:p>
        </p:txBody>
      </p:sp>
      <p:sp>
        <p:nvSpPr>
          <p:cNvPr id="13" name="Rounded Rectangular Callout 17"/>
          <p:cNvSpPr/>
          <p:nvPr/>
        </p:nvSpPr>
        <p:spPr>
          <a:xfrm>
            <a:off x="133350" y="1212778"/>
            <a:ext cx="8877300" cy="1073222"/>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Not news to them – they expected a Messiah to fulfill these promises</a:t>
            </a:r>
            <a:endParaRPr lang="en-US" sz="3600" b="1" i="1" dirty="0"/>
          </a:p>
        </p:txBody>
      </p:sp>
      <p:sp>
        <p:nvSpPr>
          <p:cNvPr id="9" name="Rounded Rectangular Callout 17"/>
          <p:cNvSpPr/>
          <p:nvPr/>
        </p:nvSpPr>
        <p:spPr>
          <a:xfrm>
            <a:off x="6330461" y="3200400"/>
            <a:ext cx="2661139" cy="545101"/>
          </a:xfrm>
          <a:prstGeom prst="wedgeRoundRectCallout">
            <a:avLst>
              <a:gd name="adj1" fmla="val -22225"/>
              <a:gd name="adj2" fmla="val 495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300" b="1" dirty="0">
                <a:solidFill>
                  <a:schemeClr val="tx1"/>
                </a:solidFill>
              </a:rPr>
              <a:t>Psalm 132:11</a:t>
            </a:r>
            <a:endParaRPr lang="en-US" sz="3300" b="1" i="1" dirty="0">
              <a:solidFill>
                <a:schemeClr val="tx1"/>
              </a:solidFill>
            </a:endParaRPr>
          </a:p>
        </p:txBody>
      </p:sp>
    </p:spTree>
    <p:extLst>
      <p:ext uri="{BB962C8B-B14F-4D97-AF65-F5344CB8AC3E}">
        <p14:creationId xmlns="" xmlns:p14="http://schemas.microsoft.com/office/powerpoint/2010/main" val="358956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2" name="Rounded Rectangular Callout 17"/>
          <p:cNvSpPr/>
          <p:nvPr/>
        </p:nvSpPr>
        <p:spPr>
          <a:xfrm>
            <a:off x="76199" y="92422"/>
            <a:ext cx="8991600" cy="1078183"/>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100" b="1" dirty="0"/>
              <a:t>Point: Jesus is the fulfillment of these promises: He ascended to heaven rather than “undergoing decay”</a:t>
            </a:r>
            <a:endParaRPr lang="en-US" sz="3100" b="1" i="1" dirty="0"/>
          </a:p>
        </p:txBody>
      </p:sp>
      <p:sp>
        <p:nvSpPr>
          <p:cNvPr id="16" name="TextBox 15"/>
          <p:cNvSpPr txBox="1"/>
          <p:nvPr/>
        </p:nvSpPr>
        <p:spPr>
          <a:xfrm>
            <a:off x="0" y="4202701"/>
            <a:ext cx="9144000" cy="2667318"/>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2:32 </a:t>
            </a:r>
            <a:r>
              <a:rPr lang="en-US" sz="3400" b="1" u="sng" dirty="0">
                <a:solidFill>
                  <a:srgbClr val="002060"/>
                </a:solidFill>
              </a:rPr>
              <a:t>This Jesus</a:t>
            </a:r>
            <a:r>
              <a:rPr lang="en-US" sz="3400" dirty="0"/>
              <a:t> God raised up again, </a:t>
            </a:r>
            <a:r>
              <a:rPr lang="en-US" sz="3400" b="1" u="sng" dirty="0">
                <a:solidFill>
                  <a:srgbClr val="002060"/>
                </a:solidFill>
              </a:rPr>
              <a:t>to which we are all witnesses</a:t>
            </a:r>
            <a:r>
              <a:rPr lang="en-US" sz="3400" dirty="0"/>
              <a:t>. </a:t>
            </a:r>
            <a:r>
              <a:rPr lang="en-US" sz="3400" b="1" baseline="30000" dirty="0"/>
              <a:t>33 </a:t>
            </a:r>
            <a:r>
              <a:rPr lang="en-US" sz="3400" dirty="0"/>
              <a:t>Therefore having been exalted to the right hand of God, and having received from the Father the promise of the Holy Spirit, He has poured forth this which you both see and hear.</a:t>
            </a:r>
            <a:r>
              <a:rPr lang="en-US" dirty="0"/>
              <a:t> </a:t>
            </a:r>
          </a:p>
          <a:p>
            <a:endParaRPr lang="en-US" sz="3400" b="1" u="sng" dirty="0">
              <a:solidFill>
                <a:srgbClr val="002060"/>
              </a:solidFill>
            </a:endParaRPr>
          </a:p>
        </p:txBody>
      </p:sp>
      <p:sp>
        <p:nvSpPr>
          <p:cNvPr id="9" name="TextBox 8"/>
          <p:cNvSpPr txBox="1"/>
          <p:nvPr/>
        </p:nvSpPr>
        <p:spPr>
          <a:xfrm>
            <a:off x="0" y="4191000"/>
            <a:ext cx="9144000" cy="2667318"/>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2:32 </a:t>
            </a:r>
            <a:r>
              <a:rPr lang="en-US" sz="3400" dirty="0"/>
              <a:t>This Jesus God raised up again, to which we are all witnesses. </a:t>
            </a:r>
            <a:r>
              <a:rPr lang="en-US" sz="3400" b="1" baseline="30000" dirty="0"/>
              <a:t>33 </a:t>
            </a:r>
            <a:r>
              <a:rPr lang="en-US" sz="3400" b="1" u="sng" dirty="0">
                <a:solidFill>
                  <a:srgbClr val="002060"/>
                </a:solidFill>
              </a:rPr>
              <a:t>Therefore having been exalted to the right hand of God</a:t>
            </a:r>
            <a:r>
              <a:rPr lang="en-US" sz="3400" dirty="0"/>
              <a:t>, and having received from the Father the promise of the Holy Spirit, He has poured forth this which you both see and hear.</a:t>
            </a:r>
            <a:r>
              <a:rPr lang="en-US" dirty="0"/>
              <a:t> </a:t>
            </a:r>
          </a:p>
          <a:p>
            <a:endParaRPr lang="en-US" sz="3400" b="1" u="sng" dirty="0">
              <a:solidFill>
                <a:srgbClr val="002060"/>
              </a:solidFill>
            </a:endParaRPr>
          </a:p>
        </p:txBody>
      </p:sp>
      <p:sp>
        <p:nvSpPr>
          <p:cNvPr id="11" name="TextBox 10"/>
          <p:cNvSpPr txBox="1"/>
          <p:nvPr/>
        </p:nvSpPr>
        <p:spPr>
          <a:xfrm>
            <a:off x="-3" y="4191000"/>
            <a:ext cx="9144000" cy="2667318"/>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2:32 </a:t>
            </a:r>
            <a:r>
              <a:rPr lang="en-US" sz="3400" dirty="0"/>
              <a:t>This Jesus God raised up again, to which we are all witnesses. </a:t>
            </a:r>
            <a:r>
              <a:rPr lang="en-US" sz="3400" b="1" baseline="30000" dirty="0"/>
              <a:t>33 </a:t>
            </a:r>
            <a:r>
              <a:rPr lang="en-US" sz="3400" dirty="0"/>
              <a:t>Therefore having been exalted to the right hand of God, and having received from the Father the promise of the Holy Spirit, He has poured forth this </a:t>
            </a:r>
            <a:r>
              <a:rPr lang="en-US" sz="3300" b="1" u="sng" dirty="0">
                <a:solidFill>
                  <a:srgbClr val="002060"/>
                </a:solidFill>
              </a:rPr>
              <a:t>which you both see and hear</a:t>
            </a:r>
            <a:r>
              <a:rPr lang="en-US" sz="3400" dirty="0"/>
              <a:t>.</a:t>
            </a:r>
            <a:r>
              <a:rPr lang="en-US" dirty="0"/>
              <a:t> </a:t>
            </a:r>
          </a:p>
          <a:p>
            <a:endParaRPr lang="en-US" sz="3400" b="1" u="sng" dirty="0">
              <a:solidFill>
                <a:srgbClr val="002060"/>
              </a:solidFill>
            </a:endParaRPr>
          </a:p>
        </p:txBody>
      </p:sp>
      <p:sp>
        <p:nvSpPr>
          <p:cNvPr id="14" name="Rounded Rectangular Callout 17"/>
          <p:cNvSpPr/>
          <p:nvPr/>
        </p:nvSpPr>
        <p:spPr>
          <a:xfrm>
            <a:off x="1657347" y="1066800"/>
            <a:ext cx="7486650" cy="616022"/>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And the evidence is right before your eyes</a:t>
            </a:r>
            <a:endParaRPr lang="en-US" sz="3200" b="1" i="1" dirty="0"/>
          </a:p>
        </p:txBody>
      </p:sp>
    </p:spTree>
    <p:extLst>
      <p:ext uri="{BB962C8B-B14F-4D97-AF65-F5344CB8AC3E}">
        <p14:creationId xmlns="" xmlns:p14="http://schemas.microsoft.com/office/powerpoint/2010/main" val="33193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1" name="TextBox 10"/>
          <p:cNvSpPr txBox="1"/>
          <p:nvPr/>
        </p:nvSpPr>
        <p:spPr>
          <a:xfrm>
            <a:off x="-3" y="4648200"/>
            <a:ext cx="9144000" cy="22098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2:34 </a:t>
            </a:r>
            <a:r>
              <a:rPr lang="en-US" sz="3400" b="1" u="sng" dirty="0">
                <a:solidFill>
                  <a:srgbClr val="002060"/>
                </a:solidFill>
              </a:rPr>
              <a:t>For it was not David who ascended into  heaven</a:t>
            </a:r>
            <a:r>
              <a:rPr lang="en-US" sz="3400" dirty="0"/>
              <a:t>, but he himself says: ‘</a:t>
            </a:r>
            <a:r>
              <a:rPr lang="en-US" sz="3400" cap="small" dirty="0"/>
              <a:t>The Lord said to my Lord</a:t>
            </a:r>
            <a:r>
              <a:rPr lang="en-US" sz="3400" dirty="0"/>
              <a:t>, “</a:t>
            </a:r>
            <a:r>
              <a:rPr lang="en-US" sz="3400" cap="small" dirty="0"/>
              <a:t>Sit at My right hand</a:t>
            </a:r>
            <a:r>
              <a:rPr lang="en-US" sz="3400" dirty="0"/>
              <a:t>, </a:t>
            </a:r>
            <a:r>
              <a:rPr lang="en-US" sz="3400" b="1" baseline="30000" dirty="0"/>
              <a:t>35 </a:t>
            </a:r>
            <a:r>
              <a:rPr lang="en-US" sz="3400" cap="small" dirty="0"/>
              <a:t>Until I make Your enemies a footstool for Your feet</a:t>
            </a:r>
            <a:r>
              <a:rPr lang="en-US" sz="3400" dirty="0"/>
              <a:t>.”’</a:t>
            </a:r>
          </a:p>
          <a:p>
            <a:endParaRPr lang="en-US" dirty="0"/>
          </a:p>
          <a:p>
            <a:r>
              <a:rPr lang="en-US" dirty="0"/>
              <a:t> </a:t>
            </a:r>
          </a:p>
          <a:p>
            <a:endParaRPr lang="en-US" sz="3400" b="1" u="sng" dirty="0">
              <a:solidFill>
                <a:srgbClr val="002060"/>
              </a:solidFill>
            </a:endParaRPr>
          </a:p>
        </p:txBody>
      </p:sp>
      <p:sp>
        <p:nvSpPr>
          <p:cNvPr id="13" name="TextBox 12"/>
          <p:cNvSpPr txBox="1"/>
          <p:nvPr/>
        </p:nvSpPr>
        <p:spPr>
          <a:xfrm>
            <a:off x="0" y="4648200"/>
            <a:ext cx="9144000" cy="22098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2:34 </a:t>
            </a:r>
            <a:r>
              <a:rPr lang="en-US" sz="3400" dirty="0"/>
              <a:t>For it was not David who ascended into  heaven, but he himself says: ‘</a:t>
            </a:r>
            <a:r>
              <a:rPr lang="en-US" sz="3400" b="1" u="sng" cap="small" dirty="0">
                <a:solidFill>
                  <a:srgbClr val="002060"/>
                </a:solidFill>
              </a:rPr>
              <a:t>The Lord said to my Lord</a:t>
            </a:r>
            <a:r>
              <a:rPr lang="en-US" sz="3400" dirty="0"/>
              <a:t>, “</a:t>
            </a:r>
            <a:r>
              <a:rPr lang="en-US" sz="3400" cap="small" dirty="0"/>
              <a:t>Sit at My right hand</a:t>
            </a:r>
            <a:r>
              <a:rPr lang="en-US" sz="3400" dirty="0"/>
              <a:t>, </a:t>
            </a:r>
            <a:r>
              <a:rPr lang="en-US" sz="3400" b="1" baseline="30000" dirty="0"/>
              <a:t>35 </a:t>
            </a:r>
            <a:r>
              <a:rPr lang="en-US" sz="3400" cap="small" dirty="0"/>
              <a:t>Until I make Your enemies a footstool for Your feet</a:t>
            </a:r>
            <a:r>
              <a:rPr lang="en-US" sz="3400" dirty="0"/>
              <a:t>.”’</a:t>
            </a:r>
          </a:p>
          <a:p>
            <a:endParaRPr lang="en-US" dirty="0"/>
          </a:p>
          <a:p>
            <a:r>
              <a:rPr lang="en-US" dirty="0"/>
              <a:t> </a:t>
            </a:r>
          </a:p>
          <a:p>
            <a:endParaRPr lang="en-US" sz="3400" b="1" u="sng" dirty="0">
              <a:solidFill>
                <a:srgbClr val="002060"/>
              </a:solidFill>
            </a:endParaRPr>
          </a:p>
        </p:txBody>
      </p:sp>
      <p:sp>
        <p:nvSpPr>
          <p:cNvPr id="10" name="Rounded Rectangular Callout 17"/>
          <p:cNvSpPr/>
          <p:nvPr/>
        </p:nvSpPr>
        <p:spPr>
          <a:xfrm>
            <a:off x="6400800" y="6259881"/>
            <a:ext cx="2514600" cy="545101"/>
          </a:xfrm>
          <a:prstGeom prst="wedgeRoundRectCallout">
            <a:avLst>
              <a:gd name="adj1" fmla="val -22225"/>
              <a:gd name="adj2" fmla="val 495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300" b="1" dirty="0">
                <a:solidFill>
                  <a:schemeClr val="tx1"/>
                </a:solidFill>
              </a:rPr>
              <a:t>Psalm 110:1</a:t>
            </a:r>
            <a:endParaRPr lang="en-US" sz="3300" b="1" i="1" dirty="0">
              <a:solidFill>
                <a:schemeClr val="tx1"/>
              </a:solidFill>
            </a:endParaRPr>
          </a:p>
        </p:txBody>
      </p:sp>
      <p:sp>
        <p:nvSpPr>
          <p:cNvPr id="15" name="Rounded Rectangular Callout 17"/>
          <p:cNvSpPr/>
          <p:nvPr/>
        </p:nvSpPr>
        <p:spPr>
          <a:xfrm>
            <a:off x="381000" y="228600"/>
            <a:ext cx="2590800" cy="669438"/>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“Exhibit C”</a:t>
            </a:r>
            <a:endParaRPr lang="en-US" sz="4000" b="1" i="1" dirty="0"/>
          </a:p>
        </p:txBody>
      </p:sp>
    </p:spTree>
    <p:extLst>
      <p:ext uri="{BB962C8B-B14F-4D97-AF65-F5344CB8AC3E}">
        <p14:creationId xmlns="" xmlns:p14="http://schemas.microsoft.com/office/powerpoint/2010/main" val="254834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the camera&#10;&#10;Description generated with very high confidence">
            <a:extLst>
              <a:ext uri="{FF2B5EF4-FFF2-40B4-BE49-F238E27FC236}">
                <a16:creationId xmlns="" xmlns:a16="http://schemas.microsoft.com/office/drawing/2014/main" id="{EB7905E1-35CE-44DC-AEE4-A0BAAD5AECC5}"/>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t="28302" r="43737"/>
          <a:stretch/>
        </p:blipFill>
        <p:spPr>
          <a:xfrm>
            <a:off x="0" y="0"/>
            <a:ext cx="9146053" cy="5791200"/>
          </a:xfrm>
          <a:prstGeom prst="rect">
            <a:avLst/>
          </a:prstGeom>
        </p:spPr>
      </p:pic>
      <p:sp>
        <p:nvSpPr>
          <p:cNvPr id="14" name="TextBox 13"/>
          <p:cNvSpPr txBox="1"/>
          <p:nvPr/>
        </p:nvSpPr>
        <p:spPr>
          <a:xfrm>
            <a:off x="0" y="5620760"/>
            <a:ext cx="9171432" cy="1231144"/>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Acts2:1</a:t>
            </a:r>
            <a:r>
              <a:rPr lang="en-US" sz="3600" b="1" dirty="0"/>
              <a:t> </a:t>
            </a:r>
            <a:r>
              <a:rPr lang="en-US" sz="3600" dirty="0"/>
              <a:t>When </a:t>
            </a:r>
            <a:r>
              <a:rPr lang="en-US" sz="3600" b="1" u="sng" dirty="0">
                <a:solidFill>
                  <a:srgbClr val="002060"/>
                </a:solidFill>
              </a:rPr>
              <a:t>the day of Pentecost</a:t>
            </a:r>
            <a:r>
              <a:rPr lang="en-US" sz="3600" dirty="0"/>
              <a:t> had come, they were all together in one place.</a:t>
            </a:r>
          </a:p>
          <a:p>
            <a:endParaRPr lang="en-US" sz="3400" dirty="0"/>
          </a:p>
        </p:txBody>
      </p:sp>
      <p:sp>
        <p:nvSpPr>
          <p:cNvPr id="6" name="TextBox 5"/>
          <p:cNvSpPr txBox="1"/>
          <p:nvPr/>
        </p:nvSpPr>
        <p:spPr>
          <a:xfrm>
            <a:off x="-354" y="5620760"/>
            <a:ext cx="9171785" cy="1231144"/>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Acts2:1</a:t>
            </a:r>
            <a:r>
              <a:rPr lang="en-US" sz="3600" b="1" dirty="0"/>
              <a:t> </a:t>
            </a:r>
            <a:r>
              <a:rPr lang="en-US" sz="3600" dirty="0"/>
              <a:t>When the day of Pentecost had come, they were </a:t>
            </a:r>
            <a:r>
              <a:rPr lang="en-US" sz="3600" b="1" u="sng" dirty="0">
                <a:solidFill>
                  <a:srgbClr val="002060"/>
                </a:solidFill>
              </a:rPr>
              <a:t>all together in one place</a:t>
            </a:r>
            <a:r>
              <a:rPr lang="en-US" sz="3600" b="1" dirty="0">
                <a:solidFill>
                  <a:srgbClr val="002060"/>
                </a:solidFill>
              </a:rPr>
              <a:t>.</a:t>
            </a:r>
          </a:p>
          <a:p>
            <a:endParaRPr lang="en-US" sz="3400" dirty="0"/>
          </a:p>
        </p:txBody>
      </p:sp>
    </p:spTree>
    <p:extLst>
      <p:ext uri="{BB962C8B-B14F-4D97-AF65-F5344CB8AC3E}">
        <p14:creationId xmlns="" xmlns:p14="http://schemas.microsoft.com/office/powerpoint/2010/main" val="422612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3" name="TextBox 12"/>
          <p:cNvSpPr txBox="1"/>
          <p:nvPr/>
        </p:nvSpPr>
        <p:spPr>
          <a:xfrm>
            <a:off x="-1" y="5181600"/>
            <a:ext cx="9144000" cy="1676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2:36 </a:t>
            </a:r>
            <a:r>
              <a:rPr lang="en-US" sz="3400" dirty="0"/>
              <a:t>Therefore let all the house of Israel know for certain that God has made Him both Lord and  Christ—</a:t>
            </a:r>
            <a:r>
              <a:rPr lang="en-US" sz="3400" b="1" u="sng" dirty="0">
                <a:solidFill>
                  <a:srgbClr val="002060"/>
                </a:solidFill>
              </a:rPr>
              <a:t>this Jesus whom you crucified</a:t>
            </a:r>
            <a:r>
              <a:rPr lang="en-US" sz="3400" dirty="0"/>
              <a:t>.”</a:t>
            </a:r>
          </a:p>
          <a:p>
            <a:endParaRPr lang="en-US" sz="3400" dirty="0"/>
          </a:p>
          <a:p>
            <a:endParaRPr lang="en-US" dirty="0"/>
          </a:p>
          <a:p>
            <a:r>
              <a:rPr lang="en-US" dirty="0"/>
              <a:t> </a:t>
            </a:r>
          </a:p>
          <a:p>
            <a:endParaRPr lang="en-US" sz="3400" b="1" u="sng" dirty="0">
              <a:solidFill>
                <a:srgbClr val="002060"/>
              </a:solidFill>
            </a:endParaRPr>
          </a:p>
        </p:txBody>
      </p:sp>
      <p:sp>
        <p:nvSpPr>
          <p:cNvPr id="6" name="Rounded Rectangular Callout 17"/>
          <p:cNvSpPr/>
          <p:nvPr/>
        </p:nvSpPr>
        <p:spPr>
          <a:xfrm>
            <a:off x="76199" y="92422"/>
            <a:ext cx="8991600" cy="1078183"/>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Punchline: God kept His promise and sent the Messiah, and you crucified Him!</a:t>
            </a:r>
            <a:endParaRPr lang="en-US" sz="3200" b="1" i="1"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46457" y="1240929"/>
            <a:ext cx="3815883" cy="3940671"/>
          </a:xfrm>
          <a:prstGeom prst="rect">
            <a:avLst/>
          </a:prstGeom>
        </p:spPr>
      </p:pic>
      <p:sp>
        <p:nvSpPr>
          <p:cNvPr id="8" name="Rounded Rectangular Callout 17"/>
          <p:cNvSpPr/>
          <p:nvPr/>
        </p:nvSpPr>
        <p:spPr>
          <a:xfrm>
            <a:off x="76200" y="1295400"/>
            <a:ext cx="5334000" cy="62645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Peter is connecting the dots…</a:t>
            </a:r>
            <a:endParaRPr lang="en-US" sz="3200" b="1" i="1" dirty="0"/>
          </a:p>
        </p:txBody>
      </p:sp>
      <p:sp>
        <p:nvSpPr>
          <p:cNvPr id="7" name="Rounded Rectangular Callout 17"/>
          <p:cNvSpPr/>
          <p:nvPr/>
        </p:nvSpPr>
        <p:spPr>
          <a:xfrm>
            <a:off x="76200" y="4267200"/>
            <a:ext cx="5278315" cy="685800"/>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It all points to ONE MAN…</a:t>
            </a:r>
            <a:endParaRPr lang="en-US" sz="3600" b="1" i="1" dirty="0"/>
          </a:p>
        </p:txBody>
      </p:sp>
      <p:sp>
        <p:nvSpPr>
          <p:cNvPr id="9" name="Rounded Rectangular Callout 17">
            <a:extLst>
              <a:ext uri="{FF2B5EF4-FFF2-40B4-BE49-F238E27FC236}">
                <a16:creationId xmlns="" xmlns:a16="http://schemas.microsoft.com/office/drawing/2014/main" id="{6D639D07-31CC-41E8-8AE1-4228A56250B2}"/>
              </a:ext>
            </a:extLst>
          </p:cNvPr>
          <p:cNvSpPr/>
          <p:nvPr/>
        </p:nvSpPr>
        <p:spPr>
          <a:xfrm>
            <a:off x="76200" y="1981200"/>
            <a:ext cx="5334000" cy="2209800"/>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Think about what you </a:t>
            </a:r>
            <a:r>
              <a:rPr lang="en-US" sz="3200" b="1" i="1" dirty="0"/>
              <a:t>know</a:t>
            </a:r>
            <a:r>
              <a:rPr lang="en-US" sz="3200" b="1" dirty="0"/>
              <a:t> in the scriptures, what you </a:t>
            </a:r>
            <a:r>
              <a:rPr lang="en-US" sz="3200" b="1" i="1" dirty="0"/>
              <a:t>saw</a:t>
            </a:r>
            <a:r>
              <a:rPr lang="en-US" sz="3200" b="1" dirty="0"/>
              <a:t> in Jesus, and what you </a:t>
            </a:r>
            <a:r>
              <a:rPr lang="en-US" sz="3200" b="1" i="1" dirty="0"/>
              <a:t>are seeing </a:t>
            </a:r>
            <a:r>
              <a:rPr lang="en-US" sz="3200" b="1" dirty="0"/>
              <a:t>today… </a:t>
            </a:r>
            <a:endParaRPr lang="en-US" sz="3200" b="1" i="1" dirty="0"/>
          </a:p>
        </p:txBody>
      </p:sp>
    </p:spTree>
    <p:extLst>
      <p:ext uri="{BB962C8B-B14F-4D97-AF65-F5344CB8AC3E}">
        <p14:creationId xmlns="" xmlns:p14="http://schemas.microsoft.com/office/powerpoint/2010/main" val="9122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3" name="TextBox 12"/>
          <p:cNvSpPr txBox="1"/>
          <p:nvPr/>
        </p:nvSpPr>
        <p:spPr>
          <a:xfrm>
            <a:off x="-1" y="3069039"/>
            <a:ext cx="9144000" cy="3788961"/>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2:37 </a:t>
            </a:r>
            <a:r>
              <a:rPr lang="en-US" sz="3400" dirty="0"/>
              <a:t>Now when they heard this, they were pierced to the heart, and said to Peter and the rest of the apostles, “Brethren, what shall we do?” </a:t>
            </a:r>
            <a:r>
              <a:rPr lang="en-US" sz="3400" b="1" baseline="30000" dirty="0"/>
              <a:t>38 </a:t>
            </a:r>
            <a:r>
              <a:rPr lang="en-US" sz="3400" dirty="0"/>
              <a:t>Peter said to them, </a:t>
            </a:r>
            <a:r>
              <a:rPr lang="en-US" sz="3400" b="1" u="sng" dirty="0">
                <a:solidFill>
                  <a:srgbClr val="002060"/>
                </a:solidFill>
              </a:rPr>
              <a:t>“Repent, and each of you be baptized in the name of Jesus Christ for the forgiveness of your sins</a:t>
            </a:r>
            <a:r>
              <a:rPr lang="en-US" sz="3400" dirty="0"/>
              <a:t>; and you will receive the gift of the Holy Spirit.</a:t>
            </a:r>
          </a:p>
          <a:p>
            <a:endParaRPr lang="en-US" dirty="0"/>
          </a:p>
          <a:p>
            <a:r>
              <a:rPr lang="en-US" dirty="0"/>
              <a:t> </a:t>
            </a:r>
          </a:p>
          <a:p>
            <a:endParaRPr lang="en-US" sz="3400" b="1" u="sng" dirty="0">
              <a:solidFill>
                <a:srgbClr val="002060"/>
              </a:solidFill>
            </a:endParaRPr>
          </a:p>
        </p:txBody>
      </p:sp>
      <p:sp>
        <p:nvSpPr>
          <p:cNvPr id="6" name="Rounded Rectangular Callout 17"/>
          <p:cNvSpPr/>
          <p:nvPr/>
        </p:nvSpPr>
        <p:spPr>
          <a:xfrm>
            <a:off x="228599" y="136976"/>
            <a:ext cx="8686799" cy="821978"/>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Application: “repent for forgiveness of sins”</a:t>
            </a:r>
          </a:p>
        </p:txBody>
      </p:sp>
      <p:sp>
        <p:nvSpPr>
          <p:cNvPr id="9" name="TextBox 8"/>
          <p:cNvSpPr txBox="1"/>
          <p:nvPr/>
        </p:nvSpPr>
        <p:spPr>
          <a:xfrm>
            <a:off x="0" y="3069039"/>
            <a:ext cx="9144000" cy="3788961"/>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2:37 </a:t>
            </a:r>
            <a:r>
              <a:rPr lang="en-US" sz="3400" dirty="0"/>
              <a:t>Now when they heard this, they were pierced to the heart, and said to Peter and the rest of the apostles, “Brethren, what shall we do?” </a:t>
            </a:r>
            <a:r>
              <a:rPr lang="en-US" sz="3400" b="1" baseline="30000" dirty="0"/>
              <a:t>38 </a:t>
            </a:r>
            <a:r>
              <a:rPr lang="en-US" sz="3400" dirty="0"/>
              <a:t>Peter said to them, “Repent, and each of you be baptized in the name of Jesus Christ for the forgiveness of your sins; </a:t>
            </a:r>
            <a:r>
              <a:rPr lang="en-US" sz="3400" b="1" u="sng" dirty="0">
                <a:solidFill>
                  <a:srgbClr val="002060"/>
                </a:solidFill>
              </a:rPr>
              <a:t>and you will receive the gift of the Holy Spirit.</a:t>
            </a:r>
          </a:p>
          <a:p>
            <a:endParaRPr lang="en-US" dirty="0"/>
          </a:p>
          <a:p>
            <a:r>
              <a:rPr lang="en-US" dirty="0"/>
              <a:t> </a:t>
            </a:r>
          </a:p>
          <a:p>
            <a:endParaRPr lang="en-US" sz="3400" b="1" u="sng" dirty="0">
              <a:solidFill>
                <a:srgbClr val="002060"/>
              </a:solidFill>
            </a:endParaRPr>
          </a:p>
        </p:txBody>
      </p:sp>
      <p:sp>
        <p:nvSpPr>
          <p:cNvPr id="10" name="Rounded Rectangular Callout 17"/>
          <p:cNvSpPr/>
          <p:nvPr/>
        </p:nvSpPr>
        <p:spPr>
          <a:xfrm>
            <a:off x="114298" y="1132506"/>
            <a:ext cx="8915400" cy="1666753"/>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Good news: Jesus voluntarily went to the cross to stand in our place – to pay for human sin past present and future</a:t>
            </a:r>
            <a:endParaRPr lang="en-US" sz="3600" b="1" i="1" dirty="0"/>
          </a:p>
        </p:txBody>
      </p:sp>
    </p:spTree>
    <p:extLst>
      <p:ext uri="{BB962C8B-B14F-4D97-AF65-F5344CB8AC3E}">
        <p14:creationId xmlns="" xmlns:p14="http://schemas.microsoft.com/office/powerpoint/2010/main" val="31030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a:solidFill>
            <a:schemeClr val="tx1"/>
          </a:solidFill>
        </p:spPr>
      </p:pic>
      <p:sp>
        <p:nvSpPr>
          <p:cNvPr id="13" name="TextBox 12"/>
          <p:cNvSpPr txBox="1"/>
          <p:nvPr/>
        </p:nvSpPr>
        <p:spPr>
          <a:xfrm>
            <a:off x="1" y="2552700"/>
            <a:ext cx="9144000" cy="4306824"/>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2:39 </a:t>
            </a:r>
            <a:r>
              <a:rPr lang="en-US" sz="3400" b="1" u="sng" dirty="0">
                <a:solidFill>
                  <a:srgbClr val="002060"/>
                </a:solidFill>
              </a:rPr>
              <a:t>For the promise is for you </a:t>
            </a:r>
            <a:r>
              <a:rPr lang="en-US" sz="3400" dirty="0"/>
              <a:t>and your children and </a:t>
            </a:r>
            <a:r>
              <a:rPr lang="en-US" sz="3400" b="1" u="sng" dirty="0">
                <a:solidFill>
                  <a:srgbClr val="002060"/>
                </a:solidFill>
              </a:rPr>
              <a:t>for all </a:t>
            </a:r>
            <a:r>
              <a:rPr lang="en-US" sz="3400" dirty="0"/>
              <a:t>who are far off, as many as the Lord our God will call to Himself.” </a:t>
            </a:r>
            <a:r>
              <a:rPr lang="en-US" sz="3400" b="1" baseline="30000" dirty="0"/>
              <a:t>40 </a:t>
            </a:r>
            <a:r>
              <a:rPr lang="en-US" sz="3400" dirty="0"/>
              <a:t>And with many other words he solemnly testified and kept on exhorting them, saying, “Be saved from this perverse generation!” </a:t>
            </a:r>
            <a:r>
              <a:rPr lang="en-US" sz="3400" b="1" baseline="30000" dirty="0"/>
              <a:t>41 </a:t>
            </a:r>
            <a:r>
              <a:rPr lang="en-US" sz="3400" dirty="0"/>
              <a:t>So then, those who had received his word were baptized; and that day there were added about three thousand souls. </a:t>
            </a:r>
            <a:r>
              <a:rPr lang="en-US" dirty="0"/>
              <a:t> </a:t>
            </a:r>
          </a:p>
          <a:p>
            <a:endParaRPr lang="en-US" dirty="0"/>
          </a:p>
          <a:p>
            <a:r>
              <a:rPr lang="en-US" dirty="0"/>
              <a:t> </a:t>
            </a:r>
          </a:p>
          <a:p>
            <a:endParaRPr lang="en-US" sz="3400" b="1" u="sng" dirty="0">
              <a:solidFill>
                <a:srgbClr val="002060"/>
              </a:solidFill>
            </a:endParaRPr>
          </a:p>
        </p:txBody>
      </p:sp>
      <p:sp>
        <p:nvSpPr>
          <p:cNvPr id="6" name="Rounded Rectangular Callout 17"/>
          <p:cNvSpPr/>
          <p:nvPr/>
        </p:nvSpPr>
        <p:spPr>
          <a:xfrm>
            <a:off x="228599" y="136976"/>
            <a:ext cx="8686799" cy="821978"/>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Application: “repent for forgiveness of sins”</a:t>
            </a:r>
          </a:p>
        </p:txBody>
      </p:sp>
      <p:sp>
        <p:nvSpPr>
          <p:cNvPr id="7" name="TextBox 6"/>
          <p:cNvSpPr txBox="1"/>
          <p:nvPr/>
        </p:nvSpPr>
        <p:spPr>
          <a:xfrm>
            <a:off x="0" y="2552700"/>
            <a:ext cx="9144000" cy="4306824"/>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2:39 </a:t>
            </a:r>
            <a:r>
              <a:rPr lang="en-US" sz="3400" dirty="0"/>
              <a:t>For the promise is for you and your children and for all who are far off, as many as the Lord our God will call to Himself.” </a:t>
            </a:r>
            <a:r>
              <a:rPr lang="en-US" sz="3400" b="1" baseline="30000" dirty="0"/>
              <a:t>40 </a:t>
            </a:r>
            <a:r>
              <a:rPr lang="en-US" sz="3400" dirty="0"/>
              <a:t>And with many other words he solemnly testified and kept on exhorting them, saying, “Be saved from this perverse generation!” </a:t>
            </a:r>
            <a:r>
              <a:rPr lang="en-US" sz="3400" b="1" baseline="30000" dirty="0"/>
              <a:t>41 </a:t>
            </a:r>
            <a:r>
              <a:rPr lang="en-US" sz="3400" dirty="0"/>
              <a:t>So then, those who had received his word were baptized; and </a:t>
            </a:r>
            <a:r>
              <a:rPr lang="en-US" sz="3400" b="1" u="sng" dirty="0">
                <a:solidFill>
                  <a:srgbClr val="002060"/>
                </a:solidFill>
              </a:rPr>
              <a:t>that day there were added about three thousand souls</a:t>
            </a:r>
            <a:r>
              <a:rPr lang="en-US" sz="3400" dirty="0"/>
              <a:t>. </a:t>
            </a:r>
            <a:r>
              <a:rPr lang="en-US" dirty="0"/>
              <a:t> </a:t>
            </a:r>
          </a:p>
          <a:p>
            <a:endParaRPr lang="en-US" dirty="0"/>
          </a:p>
          <a:p>
            <a:r>
              <a:rPr lang="en-US" dirty="0"/>
              <a:t> </a:t>
            </a:r>
          </a:p>
          <a:p>
            <a:endParaRPr lang="en-US" sz="3400" b="1" u="sng" dirty="0">
              <a:solidFill>
                <a:srgbClr val="002060"/>
              </a:solidFill>
            </a:endParaRPr>
          </a:p>
        </p:txBody>
      </p:sp>
      <p:sp>
        <p:nvSpPr>
          <p:cNvPr id="8" name="Rounded Rectangular Callout 17">
            <a:extLst>
              <a:ext uri="{FF2B5EF4-FFF2-40B4-BE49-F238E27FC236}">
                <a16:creationId xmlns="" xmlns:a16="http://schemas.microsoft.com/office/drawing/2014/main" id="{40821637-3640-4DB9-A0C1-B5D4C9EC7EFB}"/>
              </a:ext>
            </a:extLst>
          </p:cNvPr>
          <p:cNvSpPr/>
          <p:nvPr/>
        </p:nvSpPr>
        <p:spPr>
          <a:xfrm>
            <a:off x="152400" y="980106"/>
            <a:ext cx="8915400" cy="2296494"/>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Quite a speech: “You put the exclamation point on human sin… but because of Jesus even you can receive the HS today, and so can anyone else!”</a:t>
            </a:r>
            <a:endParaRPr lang="en-US" sz="3600" b="1" i="1" dirty="0"/>
          </a:p>
        </p:txBody>
      </p:sp>
    </p:spTree>
    <p:extLst>
      <p:ext uri="{BB962C8B-B14F-4D97-AF65-F5344CB8AC3E}">
        <p14:creationId xmlns="" xmlns:p14="http://schemas.microsoft.com/office/powerpoint/2010/main" val="505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8100" y="-8792"/>
            <a:ext cx="9146931" cy="5668521"/>
          </a:xfrm>
        </p:spPr>
      </p:pic>
      <p:sp>
        <p:nvSpPr>
          <p:cNvPr id="4" name="Rounded Rectangular Callout 17"/>
          <p:cNvSpPr/>
          <p:nvPr/>
        </p:nvSpPr>
        <p:spPr>
          <a:xfrm>
            <a:off x="-152400" y="5659729"/>
            <a:ext cx="9448800" cy="1198271"/>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How do we see the Holy Spirit at work </a:t>
            </a:r>
          </a:p>
          <a:p>
            <a:pPr algn="ctr" fontAlgn="auto">
              <a:spcBef>
                <a:spcPts val="0"/>
              </a:spcBef>
              <a:spcAft>
                <a:spcPts val="0"/>
              </a:spcAft>
              <a:defRPr/>
            </a:pPr>
            <a:r>
              <a:rPr lang="en-US" sz="4000" b="1" dirty="0"/>
              <a:t>in Peter’s speech?</a:t>
            </a:r>
            <a:endParaRPr lang="en-US" sz="4000" b="1" i="1" dirty="0"/>
          </a:p>
        </p:txBody>
      </p:sp>
      <p:sp>
        <p:nvSpPr>
          <p:cNvPr id="6" name="Rounded Rectangular Callout 17"/>
          <p:cNvSpPr/>
          <p:nvPr/>
        </p:nvSpPr>
        <p:spPr>
          <a:xfrm>
            <a:off x="304800" y="152400"/>
            <a:ext cx="8534399" cy="3048000"/>
          </a:xfrm>
          <a:prstGeom prst="wedgeRoundRectCallout">
            <a:avLst>
              <a:gd name="adj1" fmla="val -22225"/>
              <a:gd name="adj2" fmla="val 49596"/>
              <a:gd name="adj3" fmla="val 16667"/>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r>
              <a:rPr lang="en-US" sz="3600" b="1" dirty="0">
                <a:solidFill>
                  <a:schemeClr val="tx1"/>
                </a:solidFill>
              </a:rPr>
              <a:t>Peter:</a:t>
            </a:r>
          </a:p>
          <a:p>
            <a:pPr marL="571500" indent="-571500">
              <a:buFont typeface="Arial" panose="020B0604020202020204" pitchFamily="34" charset="0"/>
              <a:buChar char="•"/>
            </a:pPr>
            <a:r>
              <a:rPr lang="en-US" sz="3600" b="1" dirty="0">
                <a:solidFill>
                  <a:schemeClr val="tx1"/>
                </a:solidFill>
              </a:rPr>
              <a:t>Presented His case from the scriptures</a:t>
            </a:r>
          </a:p>
          <a:p>
            <a:pPr marL="571500" indent="-571500">
              <a:buFont typeface="Arial" panose="020B0604020202020204" pitchFamily="34" charset="0"/>
              <a:buChar char="•"/>
            </a:pPr>
            <a:r>
              <a:rPr lang="en-US" sz="3600" b="1" dirty="0">
                <a:solidFill>
                  <a:schemeClr val="tx1"/>
                </a:solidFill>
              </a:rPr>
              <a:t>Bore witness to the resurrection</a:t>
            </a:r>
          </a:p>
          <a:p>
            <a:pPr marL="571500" indent="-571500">
              <a:buFont typeface="Arial" panose="020B0604020202020204" pitchFamily="34" charset="0"/>
              <a:buChar char="•"/>
            </a:pPr>
            <a:r>
              <a:rPr lang="en-US" sz="3600" b="1" dirty="0">
                <a:solidFill>
                  <a:schemeClr val="tx1"/>
                </a:solidFill>
              </a:rPr>
              <a:t>Pointed to evidence in plain sight</a:t>
            </a:r>
          </a:p>
          <a:p>
            <a:pPr marL="571500" indent="-571500">
              <a:buFont typeface="Arial" panose="020B0604020202020204" pitchFamily="34" charset="0"/>
              <a:buChar char="•"/>
            </a:pPr>
            <a:r>
              <a:rPr lang="en-US" sz="3600" b="1" dirty="0">
                <a:solidFill>
                  <a:schemeClr val="tx1"/>
                </a:solidFill>
              </a:rPr>
              <a:t>Proclaimed the Gospel</a:t>
            </a:r>
          </a:p>
          <a:p>
            <a:pPr algn="ctr"/>
            <a:r>
              <a:rPr lang="en-US" sz="3600" b="1" dirty="0">
                <a:solidFill>
                  <a:schemeClr val="tx1"/>
                </a:solidFill>
              </a:rPr>
              <a:t> </a:t>
            </a:r>
          </a:p>
        </p:txBody>
      </p:sp>
    </p:spTree>
    <p:extLst>
      <p:ext uri="{BB962C8B-B14F-4D97-AF65-F5344CB8AC3E}">
        <p14:creationId xmlns="" xmlns:p14="http://schemas.microsoft.com/office/powerpoint/2010/main" val="5123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8100" y="-8792"/>
            <a:ext cx="9146931" cy="5668521"/>
          </a:xfrm>
        </p:spPr>
      </p:pic>
      <p:sp>
        <p:nvSpPr>
          <p:cNvPr id="4" name="Rounded Rectangular Callout 17"/>
          <p:cNvSpPr/>
          <p:nvPr/>
        </p:nvSpPr>
        <p:spPr>
          <a:xfrm>
            <a:off x="-152400" y="5659729"/>
            <a:ext cx="9448800" cy="1198271"/>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How do we see the Holy Spirit at work </a:t>
            </a:r>
          </a:p>
          <a:p>
            <a:pPr algn="ctr" fontAlgn="auto">
              <a:spcBef>
                <a:spcPts val="0"/>
              </a:spcBef>
              <a:spcAft>
                <a:spcPts val="0"/>
              </a:spcAft>
              <a:defRPr/>
            </a:pPr>
            <a:r>
              <a:rPr lang="en-US" sz="4000" b="1" dirty="0"/>
              <a:t>in Peter’s speech?</a:t>
            </a:r>
            <a:endParaRPr lang="en-US" sz="4000" b="1" i="1" dirty="0"/>
          </a:p>
        </p:txBody>
      </p:sp>
      <p:sp>
        <p:nvSpPr>
          <p:cNvPr id="6" name="Rounded Rectangular Callout 17"/>
          <p:cNvSpPr/>
          <p:nvPr/>
        </p:nvSpPr>
        <p:spPr>
          <a:xfrm>
            <a:off x="304800" y="152400"/>
            <a:ext cx="8534399" cy="3048000"/>
          </a:xfrm>
          <a:prstGeom prst="wedgeRoundRectCallout">
            <a:avLst>
              <a:gd name="adj1" fmla="val -22225"/>
              <a:gd name="adj2" fmla="val 49596"/>
              <a:gd name="adj3" fmla="val 16667"/>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r>
              <a:rPr lang="en-US" sz="3600" b="1" dirty="0">
                <a:solidFill>
                  <a:schemeClr val="tx1"/>
                </a:solidFill>
              </a:rPr>
              <a:t>Peter:</a:t>
            </a:r>
          </a:p>
          <a:p>
            <a:pPr marL="571500" indent="-571500">
              <a:buFont typeface="Arial" panose="020B0604020202020204" pitchFamily="34" charset="0"/>
              <a:buChar char="•"/>
            </a:pPr>
            <a:r>
              <a:rPr lang="en-US" sz="3600" b="1" dirty="0">
                <a:solidFill>
                  <a:schemeClr val="tx1"/>
                </a:solidFill>
              </a:rPr>
              <a:t>Presented His case from the scriptures</a:t>
            </a:r>
          </a:p>
          <a:p>
            <a:pPr marL="571500" indent="-571500">
              <a:buFont typeface="Arial" panose="020B0604020202020204" pitchFamily="34" charset="0"/>
              <a:buChar char="•"/>
            </a:pPr>
            <a:r>
              <a:rPr lang="en-US" sz="3600" b="1" dirty="0">
                <a:solidFill>
                  <a:schemeClr val="tx1"/>
                </a:solidFill>
              </a:rPr>
              <a:t>Bore witness to the resurrection</a:t>
            </a:r>
          </a:p>
          <a:p>
            <a:pPr marL="571500" indent="-571500">
              <a:buFont typeface="Arial" panose="020B0604020202020204" pitchFamily="34" charset="0"/>
              <a:buChar char="•"/>
            </a:pPr>
            <a:r>
              <a:rPr lang="en-US" sz="3600" b="1" dirty="0">
                <a:solidFill>
                  <a:schemeClr val="tx1"/>
                </a:solidFill>
              </a:rPr>
              <a:t>Pointed to evidence in plain sight</a:t>
            </a:r>
          </a:p>
          <a:p>
            <a:pPr marL="571500" indent="-571500">
              <a:buFont typeface="Arial" panose="020B0604020202020204" pitchFamily="34" charset="0"/>
              <a:buChar char="•"/>
            </a:pPr>
            <a:r>
              <a:rPr lang="en-US" sz="3600" b="1" dirty="0">
                <a:solidFill>
                  <a:schemeClr val="tx1"/>
                </a:solidFill>
              </a:rPr>
              <a:t>Proclaimed the Gospel</a:t>
            </a:r>
          </a:p>
          <a:p>
            <a:pPr algn="ctr"/>
            <a:r>
              <a:rPr lang="en-US" sz="3600" b="1" dirty="0">
                <a:solidFill>
                  <a:schemeClr val="tx1"/>
                </a:solidFill>
              </a:rPr>
              <a:t> </a:t>
            </a:r>
          </a:p>
        </p:txBody>
      </p:sp>
      <p:sp>
        <p:nvSpPr>
          <p:cNvPr id="7" name="Rounded Rectangular Callout 17">
            <a:extLst>
              <a:ext uri="{FF2B5EF4-FFF2-40B4-BE49-F238E27FC236}">
                <a16:creationId xmlns="" xmlns:a16="http://schemas.microsoft.com/office/drawing/2014/main" id="{7EE02628-B6E5-4B89-8AF2-5FA4833D87F0}"/>
              </a:ext>
            </a:extLst>
          </p:cNvPr>
          <p:cNvSpPr/>
          <p:nvPr/>
        </p:nvSpPr>
        <p:spPr>
          <a:xfrm>
            <a:off x="304800" y="3505200"/>
            <a:ext cx="8534400" cy="1676400"/>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r>
              <a:rPr lang="en-US" sz="3600" b="1" dirty="0"/>
              <a:t>The Holy Spirit:</a:t>
            </a:r>
          </a:p>
          <a:p>
            <a:pPr algn="ctr"/>
            <a:r>
              <a:rPr lang="en-US" sz="4800" b="1" i="1" dirty="0"/>
              <a:t>Empowered</a:t>
            </a:r>
            <a:r>
              <a:rPr lang="en-US" sz="4800" b="1" dirty="0"/>
              <a:t> His speech </a:t>
            </a:r>
            <a:endParaRPr lang="en-US" sz="4800" b="1" i="1" dirty="0"/>
          </a:p>
        </p:txBody>
      </p:sp>
    </p:spTree>
    <p:extLst>
      <p:ext uri="{BB962C8B-B14F-4D97-AF65-F5344CB8AC3E}">
        <p14:creationId xmlns="" xmlns:p14="http://schemas.microsoft.com/office/powerpoint/2010/main" val="23970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8100" y="-8792"/>
            <a:ext cx="9146931" cy="5668521"/>
          </a:xfrm>
        </p:spPr>
      </p:pic>
      <p:sp>
        <p:nvSpPr>
          <p:cNvPr id="4" name="Rounded Rectangular Callout 17"/>
          <p:cNvSpPr/>
          <p:nvPr/>
        </p:nvSpPr>
        <p:spPr>
          <a:xfrm>
            <a:off x="-152400" y="5659729"/>
            <a:ext cx="9448800" cy="1198271"/>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How do we see the Holy Spirit at work </a:t>
            </a:r>
          </a:p>
          <a:p>
            <a:pPr algn="ctr" fontAlgn="auto">
              <a:spcBef>
                <a:spcPts val="0"/>
              </a:spcBef>
              <a:spcAft>
                <a:spcPts val="0"/>
              </a:spcAft>
              <a:defRPr/>
            </a:pPr>
            <a:r>
              <a:rPr lang="en-US" sz="4000" b="1" dirty="0"/>
              <a:t>in Peter’s speech?</a:t>
            </a:r>
            <a:endParaRPr lang="en-US" sz="4000" b="1" i="1" dirty="0"/>
          </a:p>
        </p:txBody>
      </p:sp>
      <p:sp>
        <p:nvSpPr>
          <p:cNvPr id="6" name="Rounded Rectangular Callout 17"/>
          <p:cNvSpPr/>
          <p:nvPr/>
        </p:nvSpPr>
        <p:spPr>
          <a:xfrm>
            <a:off x="304800" y="152400"/>
            <a:ext cx="8534399" cy="3048000"/>
          </a:xfrm>
          <a:prstGeom prst="wedgeRoundRectCallout">
            <a:avLst>
              <a:gd name="adj1" fmla="val -22225"/>
              <a:gd name="adj2" fmla="val 49596"/>
              <a:gd name="adj3" fmla="val 16667"/>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r>
              <a:rPr lang="en-US" sz="3600" b="1" dirty="0">
                <a:solidFill>
                  <a:schemeClr val="tx1"/>
                </a:solidFill>
              </a:rPr>
              <a:t>Peter:</a:t>
            </a:r>
          </a:p>
          <a:p>
            <a:pPr marL="571500" indent="-571500">
              <a:buFont typeface="Arial" panose="020B0604020202020204" pitchFamily="34" charset="0"/>
              <a:buChar char="•"/>
            </a:pPr>
            <a:r>
              <a:rPr lang="en-US" sz="3600" b="1" dirty="0">
                <a:solidFill>
                  <a:schemeClr val="tx1"/>
                </a:solidFill>
              </a:rPr>
              <a:t>Presented His case from the scriptures</a:t>
            </a:r>
          </a:p>
          <a:p>
            <a:pPr marL="571500" indent="-571500">
              <a:buFont typeface="Arial" panose="020B0604020202020204" pitchFamily="34" charset="0"/>
              <a:buChar char="•"/>
            </a:pPr>
            <a:r>
              <a:rPr lang="en-US" sz="3600" b="1" dirty="0">
                <a:solidFill>
                  <a:schemeClr val="tx1"/>
                </a:solidFill>
              </a:rPr>
              <a:t>Bore witness to the resurrection</a:t>
            </a:r>
          </a:p>
          <a:p>
            <a:pPr marL="571500" indent="-571500">
              <a:buFont typeface="Arial" panose="020B0604020202020204" pitchFamily="34" charset="0"/>
              <a:buChar char="•"/>
            </a:pPr>
            <a:r>
              <a:rPr lang="en-US" sz="3600" b="1" dirty="0">
                <a:solidFill>
                  <a:schemeClr val="tx1"/>
                </a:solidFill>
              </a:rPr>
              <a:t>Pointed to evidence in plain sight</a:t>
            </a:r>
          </a:p>
          <a:p>
            <a:pPr marL="571500" indent="-571500">
              <a:buFont typeface="Arial" panose="020B0604020202020204" pitchFamily="34" charset="0"/>
              <a:buChar char="•"/>
            </a:pPr>
            <a:r>
              <a:rPr lang="en-US" sz="3600" b="1" dirty="0">
                <a:solidFill>
                  <a:schemeClr val="tx1"/>
                </a:solidFill>
              </a:rPr>
              <a:t>Proclaimed the Gospel</a:t>
            </a:r>
          </a:p>
          <a:p>
            <a:pPr algn="ctr"/>
            <a:r>
              <a:rPr lang="en-US" sz="3600" b="1" dirty="0">
                <a:solidFill>
                  <a:schemeClr val="tx1"/>
                </a:solidFill>
              </a:rPr>
              <a:t> </a:t>
            </a:r>
          </a:p>
        </p:txBody>
      </p:sp>
      <p:sp>
        <p:nvSpPr>
          <p:cNvPr id="7" name="Rounded Rectangular Callout 17">
            <a:extLst>
              <a:ext uri="{FF2B5EF4-FFF2-40B4-BE49-F238E27FC236}">
                <a16:creationId xmlns="" xmlns:a16="http://schemas.microsoft.com/office/drawing/2014/main" id="{7EE02628-B6E5-4B89-8AF2-5FA4833D87F0}"/>
              </a:ext>
            </a:extLst>
          </p:cNvPr>
          <p:cNvSpPr/>
          <p:nvPr/>
        </p:nvSpPr>
        <p:spPr>
          <a:xfrm>
            <a:off x="304800" y="3505200"/>
            <a:ext cx="8534400" cy="1676400"/>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r>
              <a:rPr lang="en-US" sz="3600" b="1" dirty="0"/>
              <a:t>The Holy Spirit:</a:t>
            </a:r>
          </a:p>
          <a:p>
            <a:pPr algn="ctr"/>
            <a:r>
              <a:rPr lang="en-US" sz="4800" b="1" i="1" dirty="0"/>
              <a:t>Illuminated </a:t>
            </a:r>
            <a:r>
              <a:rPr lang="en-US" sz="4800" b="1" dirty="0"/>
              <a:t>the Scriptures</a:t>
            </a:r>
          </a:p>
        </p:txBody>
      </p:sp>
    </p:spTree>
    <p:extLst>
      <p:ext uri="{BB962C8B-B14F-4D97-AF65-F5344CB8AC3E}">
        <p14:creationId xmlns="" xmlns:p14="http://schemas.microsoft.com/office/powerpoint/2010/main" val="263256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8100" y="-8792"/>
            <a:ext cx="9146931" cy="5668521"/>
          </a:xfrm>
        </p:spPr>
      </p:pic>
      <p:sp>
        <p:nvSpPr>
          <p:cNvPr id="4" name="Rounded Rectangular Callout 17"/>
          <p:cNvSpPr/>
          <p:nvPr/>
        </p:nvSpPr>
        <p:spPr>
          <a:xfrm>
            <a:off x="-152400" y="5659729"/>
            <a:ext cx="9448800" cy="1198271"/>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How do we see the Holy Spirit at work </a:t>
            </a:r>
          </a:p>
          <a:p>
            <a:pPr algn="ctr" fontAlgn="auto">
              <a:spcBef>
                <a:spcPts val="0"/>
              </a:spcBef>
              <a:spcAft>
                <a:spcPts val="0"/>
              </a:spcAft>
              <a:defRPr/>
            </a:pPr>
            <a:r>
              <a:rPr lang="en-US" sz="4000" b="1" dirty="0"/>
              <a:t>in Peter’s speech?</a:t>
            </a:r>
            <a:endParaRPr lang="en-US" sz="4000" b="1" i="1" dirty="0"/>
          </a:p>
        </p:txBody>
      </p:sp>
      <p:sp>
        <p:nvSpPr>
          <p:cNvPr id="6" name="Rounded Rectangular Callout 17"/>
          <p:cNvSpPr/>
          <p:nvPr/>
        </p:nvSpPr>
        <p:spPr>
          <a:xfrm>
            <a:off x="304800" y="152400"/>
            <a:ext cx="8534399" cy="3048000"/>
          </a:xfrm>
          <a:prstGeom prst="wedgeRoundRectCallout">
            <a:avLst>
              <a:gd name="adj1" fmla="val -22225"/>
              <a:gd name="adj2" fmla="val 49596"/>
              <a:gd name="adj3" fmla="val 16667"/>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r>
              <a:rPr lang="en-US" sz="3600" b="1" dirty="0">
                <a:solidFill>
                  <a:schemeClr val="tx1"/>
                </a:solidFill>
              </a:rPr>
              <a:t>Peter:</a:t>
            </a:r>
          </a:p>
          <a:p>
            <a:pPr marL="571500" indent="-571500">
              <a:buFont typeface="Arial" panose="020B0604020202020204" pitchFamily="34" charset="0"/>
              <a:buChar char="•"/>
            </a:pPr>
            <a:r>
              <a:rPr lang="en-US" sz="3600" b="1" dirty="0">
                <a:solidFill>
                  <a:schemeClr val="tx1"/>
                </a:solidFill>
              </a:rPr>
              <a:t>Presented His case from the scriptures</a:t>
            </a:r>
          </a:p>
          <a:p>
            <a:pPr marL="571500" indent="-571500">
              <a:buFont typeface="Arial" panose="020B0604020202020204" pitchFamily="34" charset="0"/>
              <a:buChar char="•"/>
            </a:pPr>
            <a:r>
              <a:rPr lang="en-US" sz="3600" b="1" dirty="0">
                <a:solidFill>
                  <a:schemeClr val="tx1"/>
                </a:solidFill>
              </a:rPr>
              <a:t>Bore witness to the resurrection</a:t>
            </a:r>
          </a:p>
          <a:p>
            <a:pPr marL="571500" indent="-571500">
              <a:buFont typeface="Arial" panose="020B0604020202020204" pitchFamily="34" charset="0"/>
              <a:buChar char="•"/>
            </a:pPr>
            <a:r>
              <a:rPr lang="en-US" sz="3600" b="1" dirty="0">
                <a:solidFill>
                  <a:schemeClr val="tx1"/>
                </a:solidFill>
              </a:rPr>
              <a:t>Pointed to evidence in plain sight</a:t>
            </a:r>
          </a:p>
          <a:p>
            <a:pPr marL="571500" indent="-571500">
              <a:buFont typeface="Arial" panose="020B0604020202020204" pitchFamily="34" charset="0"/>
              <a:buChar char="•"/>
            </a:pPr>
            <a:r>
              <a:rPr lang="en-US" sz="3600" b="1" dirty="0">
                <a:solidFill>
                  <a:schemeClr val="tx1"/>
                </a:solidFill>
              </a:rPr>
              <a:t>Proclaimed the Gospel</a:t>
            </a:r>
          </a:p>
          <a:p>
            <a:pPr algn="ctr"/>
            <a:r>
              <a:rPr lang="en-US" sz="3600" b="1" dirty="0">
                <a:solidFill>
                  <a:schemeClr val="tx1"/>
                </a:solidFill>
              </a:rPr>
              <a:t> </a:t>
            </a:r>
          </a:p>
        </p:txBody>
      </p:sp>
      <p:sp>
        <p:nvSpPr>
          <p:cNvPr id="7" name="Rounded Rectangular Callout 17">
            <a:extLst>
              <a:ext uri="{FF2B5EF4-FFF2-40B4-BE49-F238E27FC236}">
                <a16:creationId xmlns="" xmlns:a16="http://schemas.microsoft.com/office/drawing/2014/main" id="{7EE02628-B6E5-4B89-8AF2-5FA4833D87F0}"/>
              </a:ext>
            </a:extLst>
          </p:cNvPr>
          <p:cNvSpPr/>
          <p:nvPr/>
        </p:nvSpPr>
        <p:spPr>
          <a:xfrm>
            <a:off x="304800" y="3505200"/>
            <a:ext cx="8534400" cy="1676400"/>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r>
              <a:rPr lang="en-US" sz="3600" b="1" dirty="0"/>
              <a:t>The Holy Spirit:</a:t>
            </a:r>
          </a:p>
          <a:p>
            <a:pPr algn="ctr"/>
            <a:r>
              <a:rPr lang="en-US" sz="4400" b="1" i="1" dirty="0"/>
              <a:t>Convicted </a:t>
            </a:r>
            <a:r>
              <a:rPr lang="en-US" sz="4400" b="1" dirty="0"/>
              <a:t>the hearts of the hearers</a:t>
            </a:r>
          </a:p>
        </p:txBody>
      </p:sp>
    </p:spTree>
    <p:extLst>
      <p:ext uri="{BB962C8B-B14F-4D97-AF65-F5344CB8AC3E}">
        <p14:creationId xmlns="" xmlns:p14="http://schemas.microsoft.com/office/powerpoint/2010/main" val="28502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8100" y="-8792"/>
            <a:ext cx="9146931" cy="5668521"/>
          </a:xfrm>
        </p:spPr>
      </p:pic>
      <p:sp>
        <p:nvSpPr>
          <p:cNvPr id="4" name="Rounded Rectangular Callout 17"/>
          <p:cNvSpPr/>
          <p:nvPr/>
        </p:nvSpPr>
        <p:spPr>
          <a:xfrm>
            <a:off x="-152400" y="5659729"/>
            <a:ext cx="9448800" cy="1198271"/>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How do we see the Holy Spirit at work </a:t>
            </a:r>
          </a:p>
          <a:p>
            <a:pPr algn="ctr" fontAlgn="auto">
              <a:spcBef>
                <a:spcPts val="0"/>
              </a:spcBef>
              <a:spcAft>
                <a:spcPts val="0"/>
              </a:spcAft>
              <a:defRPr/>
            </a:pPr>
            <a:r>
              <a:rPr lang="en-US" sz="4000" b="1" dirty="0"/>
              <a:t>in Peter’s speech?</a:t>
            </a:r>
            <a:endParaRPr lang="en-US" sz="4000" b="1" i="1" dirty="0"/>
          </a:p>
        </p:txBody>
      </p:sp>
      <p:sp>
        <p:nvSpPr>
          <p:cNvPr id="7" name="Rounded Rectangular Callout 17">
            <a:extLst>
              <a:ext uri="{FF2B5EF4-FFF2-40B4-BE49-F238E27FC236}">
                <a16:creationId xmlns="" xmlns:a16="http://schemas.microsoft.com/office/drawing/2014/main" id="{7EE02628-B6E5-4B89-8AF2-5FA4833D87F0}"/>
              </a:ext>
            </a:extLst>
          </p:cNvPr>
          <p:cNvSpPr/>
          <p:nvPr/>
        </p:nvSpPr>
        <p:spPr>
          <a:xfrm>
            <a:off x="304800" y="3505200"/>
            <a:ext cx="8534400" cy="1676400"/>
          </a:xfrm>
          <a:prstGeom prst="wedgeRoundRectCallout">
            <a:avLst>
              <a:gd name="adj1" fmla="val -22225"/>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r>
              <a:rPr lang="en-US" sz="3600" b="1" dirty="0"/>
              <a:t>The Holy Spirit:</a:t>
            </a:r>
          </a:p>
          <a:p>
            <a:pPr algn="ctr"/>
            <a:r>
              <a:rPr lang="en-US" sz="4400" b="1" i="1" dirty="0"/>
              <a:t>Convicted </a:t>
            </a:r>
            <a:r>
              <a:rPr lang="en-US" sz="4400" b="1" dirty="0"/>
              <a:t>the hearts of the hearers</a:t>
            </a:r>
          </a:p>
        </p:txBody>
      </p:sp>
      <p:sp>
        <p:nvSpPr>
          <p:cNvPr id="10" name="TextBox 9">
            <a:extLst>
              <a:ext uri="{FF2B5EF4-FFF2-40B4-BE49-F238E27FC236}">
                <a16:creationId xmlns="" xmlns:a16="http://schemas.microsoft.com/office/drawing/2014/main" id="{B4D0CD89-931C-4B92-A131-0ED7296E10F3}"/>
              </a:ext>
            </a:extLst>
          </p:cNvPr>
          <p:cNvSpPr txBox="1"/>
          <p:nvPr/>
        </p:nvSpPr>
        <p:spPr>
          <a:xfrm>
            <a:off x="0" y="5562600"/>
            <a:ext cx="9185031" cy="1295400"/>
          </a:xfrm>
          <a:prstGeom prst="rect">
            <a:avLst/>
          </a:prstGeom>
          <a:solidFill>
            <a:srgbClr val="3C2710"/>
          </a:solidFill>
          <a:ln>
            <a:solidFill>
              <a:schemeClr val="bg2"/>
            </a:solidFill>
          </a:ln>
        </p:spPr>
        <p:txBody>
          <a:bodyPr wrap="square">
            <a:noAutofit/>
          </a:bodyPr>
          <a:lstStyle/>
          <a:p>
            <a:r>
              <a:rPr lang="en-US" sz="3200" b="1" baseline="30000" dirty="0" err="1">
                <a:solidFill>
                  <a:schemeClr val="bg1"/>
                </a:solidFill>
              </a:rPr>
              <a:t>Jn</a:t>
            </a:r>
            <a:r>
              <a:rPr lang="en-US" sz="3200" b="1" baseline="30000" dirty="0">
                <a:solidFill>
                  <a:schemeClr val="bg1"/>
                </a:solidFill>
              </a:rPr>
              <a:t> 16:8 </a:t>
            </a:r>
            <a:r>
              <a:rPr lang="en-US" sz="3200" dirty="0">
                <a:solidFill>
                  <a:schemeClr val="bg1"/>
                </a:solidFill>
              </a:rPr>
              <a:t>And He, when He comes, </a:t>
            </a:r>
            <a:r>
              <a:rPr lang="en-US" sz="3200" b="1" u="sng" dirty="0">
                <a:solidFill>
                  <a:schemeClr val="bg1"/>
                </a:solidFill>
              </a:rPr>
              <a:t>will convict the world</a:t>
            </a:r>
            <a:r>
              <a:rPr lang="en-US" sz="3200" dirty="0">
                <a:solidFill>
                  <a:schemeClr val="bg1"/>
                </a:solidFill>
              </a:rPr>
              <a:t> concerning sin and righteousness and judgment;</a:t>
            </a:r>
          </a:p>
        </p:txBody>
      </p:sp>
      <p:sp>
        <p:nvSpPr>
          <p:cNvPr id="11" name="Rounded Rectangular Callout 17">
            <a:extLst>
              <a:ext uri="{FF2B5EF4-FFF2-40B4-BE49-F238E27FC236}">
                <a16:creationId xmlns="" xmlns:a16="http://schemas.microsoft.com/office/drawing/2014/main" id="{3C39F223-A0EC-461C-BBDD-7A6C7F8CACD2}"/>
              </a:ext>
            </a:extLst>
          </p:cNvPr>
          <p:cNvSpPr/>
          <p:nvPr/>
        </p:nvSpPr>
        <p:spPr>
          <a:xfrm>
            <a:off x="838200" y="2057400"/>
            <a:ext cx="7543800" cy="63938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This is something that He does </a:t>
            </a:r>
            <a:r>
              <a:rPr lang="en-US" sz="3600" b="1" i="1" dirty="0"/>
              <a:t>in Love</a:t>
            </a:r>
          </a:p>
        </p:txBody>
      </p:sp>
      <p:sp>
        <p:nvSpPr>
          <p:cNvPr id="12" name="Rounded Rectangular Callout 17">
            <a:extLst>
              <a:ext uri="{FF2B5EF4-FFF2-40B4-BE49-F238E27FC236}">
                <a16:creationId xmlns="" xmlns:a16="http://schemas.microsoft.com/office/drawing/2014/main" id="{0A60B81C-4C46-4864-9E38-5204CA6C61DD}"/>
              </a:ext>
            </a:extLst>
          </p:cNvPr>
          <p:cNvSpPr/>
          <p:nvPr/>
        </p:nvSpPr>
        <p:spPr>
          <a:xfrm>
            <a:off x="76200" y="2743200"/>
            <a:ext cx="9067800" cy="63938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Conviction softens our heart to hear from Him</a:t>
            </a:r>
            <a:endParaRPr lang="en-US" sz="3600" b="1" i="1" dirty="0"/>
          </a:p>
        </p:txBody>
      </p:sp>
      <p:sp>
        <p:nvSpPr>
          <p:cNvPr id="15" name="TextBox 14">
            <a:extLst>
              <a:ext uri="{FF2B5EF4-FFF2-40B4-BE49-F238E27FC236}">
                <a16:creationId xmlns="" xmlns:a16="http://schemas.microsoft.com/office/drawing/2014/main" id="{A427C70C-9818-495F-9DA3-B4FAE2D5BF70}"/>
              </a:ext>
            </a:extLst>
          </p:cNvPr>
          <p:cNvSpPr txBox="1"/>
          <p:nvPr/>
        </p:nvSpPr>
        <p:spPr>
          <a:xfrm>
            <a:off x="83128" y="152400"/>
            <a:ext cx="9060872" cy="1676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2:37 </a:t>
            </a:r>
            <a:r>
              <a:rPr lang="en-US" sz="3400" dirty="0"/>
              <a:t>Now when they heard this, they were </a:t>
            </a:r>
            <a:r>
              <a:rPr lang="en-US" sz="3400" b="1" u="sng" dirty="0">
                <a:solidFill>
                  <a:srgbClr val="002060"/>
                </a:solidFill>
              </a:rPr>
              <a:t>pierced to the heart</a:t>
            </a:r>
            <a:r>
              <a:rPr lang="en-US" sz="3400" dirty="0"/>
              <a:t>, and said to Peter and the rest of the apostles, “Brethren, what shall we do?”</a:t>
            </a:r>
            <a:endParaRPr lang="en-US" dirty="0"/>
          </a:p>
          <a:p>
            <a:r>
              <a:rPr lang="en-US" dirty="0"/>
              <a:t> </a:t>
            </a:r>
          </a:p>
          <a:p>
            <a:endParaRPr lang="en-US" sz="3400" b="1" u="sng" dirty="0">
              <a:solidFill>
                <a:srgbClr val="002060"/>
              </a:solidFill>
            </a:endParaRPr>
          </a:p>
        </p:txBody>
      </p:sp>
    </p:spTree>
    <p:extLst>
      <p:ext uri="{BB962C8B-B14F-4D97-AF65-F5344CB8AC3E}">
        <p14:creationId xmlns="" xmlns:p14="http://schemas.microsoft.com/office/powerpoint/2010/main" val="256322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8100" y="-8792"/>
            <a:ext cx="9146931" cy="5668521"/>
          </a:xfrm>
        </p:spPr>
      </p:pic>
      <p:sp>
        <p:nvSpPr>
          <p:cNvPr id="11" name="Rounded Rectangular Callout 17">
            <a:extLst>
              <a:ext uri="{FF2B5EF4-FFF2-40B4-BE49-F238E27FC236}">
                <a16:creationId xmlns="" xmlns:a16="http://schemas.microsoft.com/office/drawing/2014/main" id="{3C39F223-A0EC-461C-BBDD-7A6C7F8CACD2}"/>
              </a:ext>
            </a:extLst>
          </p:cNvPr>
          <p:cNvSpPr/>
          <p:nvPr/>
        </p:nvSpPr>
        <p:spPr>
          <a:xfrm>
            <a:off x="838200" y="2057400"/>
            <a:ext cx="7543800" cy="63938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This is something that He does </a:t>
            </a:r>
            <a:r>
              <a:rPr lang="en-US" sz="3600" b="1" i="1" dirty="0"/>
              <a:t>in Love</a:t>
            </a:r>
          </a:p>
        </p:txBody>
      </p:sp>
      <p:sp>
        <p:nvSpPr>
          <p:cNvPr id="12" name="Rounded Rectangular Callout 17">
            <a:extLst>
              <a:ext uri="{FF2B5EF4-FFF2-40B4-BE49-F238E27FC236}">
                <a16:creationId xmlns="" xmlns:a16="http://schemas.microsoft.com/office/drawing/2014/main" id="{0A60B81C-4C46-4864-9E38-5204CA6C61DD}"/>
              </a:ext>
            </a:extLst>
          </p:cNvPr>
          <p:cNvSpPr/>
          <p:nvPr/>
        </p:nvSpPr>
        <p:spPr>
          <a:xfrm>
            <a:off x="76200" y="2743200"/>
            <a:ext cx="9067800" cy="63938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Conviction softens our heart to hear from Him</a:t>
            </a:r>
            <a:endParaRPr lang="en-US" sz="3600" b="1" i="1" dirty="0"/>
          </a:p>
        </p:txBody>
      </p:sp>
      <p:sp>
        <p:nvSpPr>
          <p:cNvPr id="15" name="TextBox 14">
            <a:extLst>
              <a:ext uri="{FF2B5EF4-FFF2-40B4-BE49-F238E27FC236}">
                <a16:creationId xmlns="" xmlns:a16="http://schemas.microsoft.com/office/drawing/2014/main" id="{A427C70C-9818-495F-9DA3-B4FAE2D5BF70}"/>
              </a:ext>
            </a:extLst>
          </p:cNvPr>
          <p:cNvSpPr txBox="1"/>
          <p:nvPr/>
        </p:nvSpPr>
        <p:spPr>
          <a:xfrm>
            <a:off x="83128" y="152400"/>
            <a:ext cx="9060872" cy="1676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2:37 </a:t>
            </a:r>
            <a:r>
              <a:rPr lang="en-US" sz="3400" dirty="0"/>
              <a:t>Now when they heard this, they were pierced to the heart, and said to Peter and the rest of the apostles, </a:t>
            </a:r>
            <a:r>
              <a:rPr lang="en-US" sz="3400" b="1" u="sng" dirty="0">
                <a:solidFill>
                  <a:srgbClr val="002060"/>
                </a:solidFill>
              </a:rPr>
              <a:t>“Brethren, what shall we do?”</a:t>
            </a:r>
            <a:endParaRPr lang="en-US" b="1" u="sng" dirty="0">
              <a:solidFill>
                <a:srgbClr val="002060"/>
              </a:solidFill>
            </a:endParaRPr>
          </a:p>
          <a:p>
            <a:r>
              <a:rPr lang="en-US" dirty="0"/>
              <a:t> </a:t>
            </a:r>
          </a:p>
          <a:p>
            <a:endParaRPr lang="en-US" sz="3400" b="1" u="sng" dirty="0">
              <a:solidFill>
                <a:srgbClr val="002060"/>
              </a:solidFill>
            </a:endParaRPr>
          </a:p>
        </p:txBody>
      </p:sp>
      <p:sp>
        <p:nvSpPr>
          <p:cNvPr id="13" name="TextBox 12">
            <a:extLst>
              <a:ext uri="{FF2B5EF4-FFF2-40B4-BE49-F238E27FC236}">
                <a16:creationId xmlns="" xmlns:a16="http://schemas.microsoft.com/office/drawing/2014/main" id="{18D72E89-186A-4EC7-A63E-95A9EB853C44}"/>
              </a:ext>
            </a:extLst>
          </p:cNvPr>
          <p:cNvSpPr txBox="1"/>
          <p:nvPr/>
        </p:nvSpPr>
        <p:spPr>
          <a:xfrm>
            <a:off x="76200" y="3505200"/>
            <a:ext cx="9067800"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38 </a:t>
            </a:r>
            <a:r>
              <a:rPr lang="en-US" sz="3400" dirty="0"/>
              <a:t>Peter said to them, </a:t>
            </a:r>
            <a:r>
              <a:rPr lang="en-US" sz="3400" b="1" u="sng" dirty="0">
                <a:solidFill>
                  <a:srgbClr val="002060"/>
                </a:solidFill>
              </a:rPr>
              <a:t>“Repent</a:t>
            </a:r>
            <a:r>
              <a:rPr lang="en-US" sz="3400" dirty="0"/>
              <a:t>, and each of you be baptized in the name of Jesus Christ for the forgiveness of your sins; and you will receive the gift of the Holy Spirit.</a:t>
            </a:r>
            <a:endParaRPr lang="en-US" sz="3400" b="1" u="sng" dirty="0">
              <a:solidFill>
                <a:srgbClr val="002060"/>
              </a:solidFill>
            </a:endParaRPr>
          </a:p>
        </p:txBody>
      </p:sp>
      <p:sp>
        <p:nvSpPr>
          <p:cNvPr id="14" name="Rounded Rectangular Callout 17">
            <a:extLst>
              <a:ext uri="{FF2B5EF4-FFF2-40B4-BE49-F238E27FC236}">
                <a16:creationId xmlns="" xmlns:a16="http://schemas.microsoft.com/office/drawing/2014/main" id="{F9D3CE58-8851-4352-B4DD-410BC12B7678}"/>
              </a:ext>
            </a:extLst>
          </p:cNvPr>
          <p:cNvSpPr/>
          <p:nvPr/>
        </p:nvSpPr>
        <p:spPr>
          <a:xfrm>
            <a:off x="38100" y="5791200"/>
            <a:ext cx="9067800" cy="639389"/>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Conviction is always followed up with an </a:t>
            </a:r>
            <a:r>
              <a:rPr lang="en-US" sz="3200" b="1" i="1" dirty="0"/>
              <a:t>invitation</a:t>
            </a:r>
          </a:p>
        </p:txBody>
      </p:sp>
      <p:sp>
        <p:nvSpPr>
          <p:cNvPr id="16" name="TextBox 15">
            <a:extLst>
              <a:ext uri="{FF2B5EF4-FFF2-40B4-BE49-F238E27FC236}">
                <a16:creationId xmlns="" xmlns:a16="http://schemas.microsoft.com/office/drawing/2014/main" id="{20D44BB9-D9E4-4286-B68B-F01D2B8248A5}"/>
              </a:ext>
            </a:extLst>
          </p:cNvPr>
          <p:cNvSpPr txBox="1"/>
          <p:nvPr/>
        </p:nvSpPr>
        <p:spPr>
          <a:xfrm>
            <a:off x="76200" y="3505200"/>
            <a:ext cx="9067800"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38 </a:t>
            </a:r>
            <a:r>
              <a:rPr lang="en-US" sz="3400" dirty="0"/>
              <a:t>Peter said to them, “Repent, and each of you be baptized in the name of Jesus Christ </a:t>
            </a:r>
            <a:r>
              <a:rPr lang="en-US" sz="3400" b="1" u="sng" dirty="0">
                <a:solidFill>
                  <a:srgbClr val="002060"/>
                </a:solidFill>
              </a:rPr>
              <a:t>for the forgiveness of your sins</a:t>
            </a:r>
            <a:r>
              <a:rPr lang="en-US" sz="3400" dirty="0"/>
              <a:t>; and you will receive the gift of the Holy Spirit.</a:t>
            </a:r>
            <a:endParaRPr lang="en-US" sz="3400" b="1" u="sng" dirty="0">
              <a:solidFill>
                <a:srgbClr val="002060"/>
              </a:solidFill>
            </a:endParaRPr>
          </a:p>
        </p:txBody>
      </p:sp>
      <p:sp>
        <p:nvSpPr>
          <p:cNvPr id="17" name="TextBox 16">
            <a:extLst>
              <a:ext uri="{FF2B5EF4-FFF2-40B4-BE49-F238E27FC236}">
                <a16:creationId xmlns="" xmlns:a16="http://schemas.microsoft.com/office/drawing/2014/main" id="{71F625E5-C5AC-4A85-B85E-872E6D26569E}"/>
              </a:ext>
            </a:extLst>
          </p:cNvPr>
          <p:cNvSpPr txBox="1"/>
          <p:nvPr/>
        </p:nvSpPr>
        <p:spPr>
          <a:xfrm>
            <a:off x="76200" y="3505200"/>
            <a:ext cx="9067800"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38 </a:t>
            </a:r>
            <a:r>
              <a:rPr lang="en-US" sz="3400" dirty="0"/>
              <a:t>Peter said to them, “Repent, and each of you be baptized in the name of Jesus Christ for the forgiveness of your sins; </a:t>
            </a:r>
            <a:r>
              <a:rPr lang="en-US" sz="3400" b="1" u="sng" dirty="0">
                <a:solidFill>
                  <a:srgbClr val="002060"/>
                </a:solidFill>
              </a:rPr>
              <a:t>and you will receive the gift of the Holy Spirit</a:t>
            </a:r>
            <a:r>
              <a:rPr lang="en-US" sz="3400" dirty="0"/>
              <a:t>.</a:t>
            </a:r>
            <a:endParaRPr lang="en-US" sz="3400" b="1" u="sng" dirty="0">
              <a:solidFill>
                <a:srgbClr val="002060"/>
              </a:solidFill>
            </a:endParaRPr>
          </a:p>
        </p:txBody>
      </p:sp>
    </p:spTree>
    <p:extLst>
      <p:ext uri="{BB962C8B-B14F-4D97-AF65-F5344CB8AC3E}">
        <p14:creationId xmlns="" xmlns:p14="http://schemas.microsoft.com/office/powerpoint/2010/main" val="348107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8792"/>
            <a:ext cx="9146931" cy="5668521"/>
          </a:xfrm>
        </p:spPr>
      </p:pic>
      <p:sp>
        <p:nvSpPr>
          <p:cNvPr id="4" name="Rounded Rectangular Callout 17"/>
          <p:cNvSpPr/>
          <p:nvPr/>
        </p:nvSpPr>
        <p:spPr>
          <a:xfrm>
            <a:off x="-152400" y="5659729"/>
            <a:ext cx="9448800" cy="1198271"/>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made Peter’s Speech so great? </a:t>
            </a:r>
          </a:p>
        </p:txBody>
      </p:sp>
      <p:sp>
        <p:nvSpPr>
          <p:cNvPr id="11" name="Rounded Rectangular Callout 17"/>
          <p:cNvSpPr/>
          <p:nvPr/>
        </p:nvSpPr>
        <p:spPr>
          <a:xfrm>
            <a:off x="152399" y="457200"/>
            <a:ext cx="8915401" cy="706392"/>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What made it great was that God decided to use it </a:t>
            </a:r>
            <a:endParaRPr lang="en-US" sz="3200" b="1" i="1" dirty="0"/>
          </a:p>
        </p:txBody>
      </p:sp>
      <p:sp>
        <p:nvSpPr>
          <p:cNvPr id="12" name="Rounded Rectangular Callout 17"/>
          <p:cNvSpPr/>
          <p:nvPr/>
        </p:nvSpPr>
        <p:spPr>
          <a:xfrm>
            <a:off x="152400" y="1371600"/>
            <a:ext cx="8911172" cy="739066"/>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God wants to use our speech in just the same way</a:t>
            </a:r>
            <a:endParaRPr lang="en-US" sz="3200" b="1" i="1" dirty="0"/>
          </a:p>
        </p:txBody>
      </p:sp>
      <p:sp>
        <p:nvSpPr>
          <p:cNvPr id="13" name="Rounded Rectangular Callout 17"/>
          <p:cNvSpPr/>
          <p:nvPr/>
        </p:nvSpPr>
        <p:spPr>
          <a:xfrm>
            <a:off x="152400" y="2286000"/>
            <a:ext cx="8915401" cy="739066"/>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If we are willing to open our mouths</a:t>
            </a:r>
            <a:endParaRPr lang="en-US" sz="3200" b="1" i="1" dirty="0"/>
          </a:p>
        </p:txBody>
      </p:sp>
      <p:sp>
        <p:nvSpPr>
          <p:cNvPr id="10" name="Rounded Rectangular Callout 17">
            <a:extLst>
              <a:ext uri="{FF2B5EF4-FFF2-40B4-BE49-F238E27FC236}">
                <a16:creationId xmlns="" xmlns:a16="http://schemas.microsoft.com/office/drawing/2014/main" id="{480632E8-2D3C-43ED-A57E-A59389A09903}"/>
              </a:ext>
            </a:extLst>
          </p:cNvPr>
          <p:cNvSpPr/>
          <p:nvPr/>
        </p:nvSpPr>
        <p:spPr>
          <a:xfrm>
            <a:off x="112018" y="3211645"/>
            <a:ext cx="8915400" cy="1665155"/>
          </a:xfrm>
          <a:prstGeom prst="wedgeRoundRectCallout">
            <a:avLst>
              <a:gd name="adj1" fmla="val -22225"/>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We should look for opportunities to speak truth in one another’s lives, and we should pray for and expect the same empowering today!</a:t>
            </a:r>
            <a:endParaRPr lang="en-US" sz="3400" b="1" i="1" dirty="0"/>
          </a:p>
        </p:txBody>
      </p:sp>
    </p:spTree>
    <p:extLst>
      <p:ext uri="{BB962C8B-B14F-4D97-AF65-F5344CB8AC3E}">
        <p14:creationId xmlns="" xmlns:p14="http://schemas.microsoft.com/office/powerpoint/2010/main" val="242619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r="6255"/>
          <a:stretch/>
        </p:blipFill>
        <p:spPr>
          <a:xfrm>
            <a:off x="5410201" y="0"/>
            <a:ext cx="3733800" cy="6858000"/>
          </a:xfrm>
          <a:prstGeom prst="rect">
            <a:avLst/>
          </a:prstGeom>
        </p:spPr>
      </p:pic>
      <p:sp>
        <p:nvSpPr>
          <p:cNvPr id="9" name="Rounded Rectangular Callout 17"/>
          <p:cNvSpPr/>
          <p:nvPr/>
        </p:nvSpPr>
        <p:spPr>
          <a:xfrm>
            <a:off x="5652006" y="5638800"/>
            <a:ext cx="3415794" cy="1095891"/>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Account of a miraculous event</a:t>
            </a:r>
          </a:p>
        </p:txBody>
      </p:sp>
      <p:sp>
        <p:nvSpPr>
          <p:cNvPr id="15" name="Rounded Rectangular Callout 17"/>
          <p:cNvSpPr/>
          <p:nvPr/>
        </p:nvSpPr>
        <p:spPr>
          <a:xfrm>
            <a:off x="5410200" y="2819400"/>
            <a:ext cx="3962400" cy="609600"/>
          </a:xfrm>
          <a:prstGeom prst="wedgeRoundRectCallout">
            <a:avLst>
              <a:gd name="adj1" fmla="val -21927"/>
              <a:gd name="adj2" fmla="val 49596"/>
              <a:gd name="adj3" fmla="val 16667"/>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Auditory</a:t>
            </a:r>
          </a:p>
        </p:txBody>
      </p:sp>
      <p:sp>
        <p:nvSpPr>
          <p:cNvPr id="16" name="Rounded Rectangular Callout 17"/>
          <p:cNvSpPr/>
          <p:nvPr/>
        </p:nvSpPr>
        <p:spPr>
          <a:xfrm>
            <a:off x="5435707" y="3429000"/>
            <a:ext cx="3947159" cy="609600"/>
          </a:xfrm>
          <a:prstGeom prst="wedgeRoundRectCallout">
            <a:avLst>
              <a:gd name="adj1" fmla="val -21927"/>
              <a:gd name="adj2" fmla="val 49596"/>
              <a:gd name="adj3" fmla="val 16667"/>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Visual</a:t>
            </a:r>
          </a:p>
        </p:txBody>
      </p:sp>
      <p:sp>
        <p:nvSpPr>
          <p:cNvPr id="17" name="Rounded Rectangular Callout 17"/>
          <p:cNvSpPr/>
          <p:nvPr/>
        </p:nvSpPr>
        <p:spPr>
          <a:xfrm>
            <a:off x="5420467" y="4036701"/>
            <a:ext cx="3952133" cy="609600"/>
          </a:xfrm>
          <a:prstGeom prst="wedgeRoundRectCallout">
            <a:avLst>
              <a:gd name="adj1" fmla="val -21927"/>
              <a:gd name="adj2" fmla="val 49596"/>
              <a:gd name="adj3" fmla="val 16667"/>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Presence</a:t>
            </a:r>
          </a:p>
        </p:txBody>
      </p:sp>
      <p:sp>
        <p:nvSpPr>
          <p:cNvPr id="18" name="Rounded Rectangular Callout 17"/>
          <p:cNvSpPr/>
          <p:nvPr/>
        </p:nvSpPr>
        <p:spPr>
          <a:xfrm>
            <a:off x="5435707" y="4646301"/>
            <a:ext cx="3947159" cy="609600"/>
          </a:xfrm>
          <a:prstGeom prst="wedgeRoundRectCallout">
            <a:avLst>
              <a:gd name="adj1" fmla="val -21927"/>
              <a:gd name="adj2" fmla="val 49596"/>
              <a:gd name="adj3" fmla="val 16667"/>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Experiential</a:t>
            </a:r>
          </a:p>
        </p:txBody>
      </p:sp>
      <p:sp>
        <p:nvSpPr>
          <p:cNvPr id="12" name="TextBox 11"/>
          <p:cNvSpPr txBox="1"/>
          <p:nvPr/>
        </p:nvSpPr>
        <p:spPr>
          <a:xfrm>
            <a:off x="1" y="2930"/>
            <a:ext cx="5575805" cy="685507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Acts2:2 </a:t>
            </a:r>
            <a:r>
              <a:rPr lang="en-US" sz="3200" dirty="0"/>
              <a:t>And suddenly there came from heaven a noise like a</a:t>
            </a:r>
            <a:r>
              <a:rPr lang="en-US" sz="3200" b="1" u="sng" dirty="0">
                <a:solidFill>
                  <a:srgbClr val="002060"/>
                </a:solidFill>
              </a:rPr>
              <a:t> </a:t>
            </a:r>
            <a:r>
              <a:rPr lang="en-US" sz="3200" dirty="0"/>
              <a:t>violent rushing wind, and it filled the whole house where they were sitting. </a:t>
            </a:r>
            <a:r>
              <a:rPr lang="en-US" sz="3200" b="1" baseline="30000" dirty="0"/>
              <a:t>3 </a:t>
            </a:r>
            <a:r>
              <a:rPr lang="en-US" sz="3200" dirty="0"/>
              <a:t>And there appeared to them tongues as of fire distributing themselves, and they rested on each one of them. </a:t>
            </a:r>
            <a:r>
              <a:rPr lang="en-US" sz="3200" b="1" baseline="30000" dirty="0"/>
              <a:t>4 </a:t>
            </a:r>
            <a:r>
              <a:rPr lang="en-US" sz="3200" dirty="0"/>
              <a:t>And they were all filled with the Holy Spirit and began to speak with other tongues, as the Spirit was giving them  utterance.</a:t>
            </a:r>
          </a:p>
          <a:p>
            <a:endParaRPr lang="en-US" sz="3400" dirty="0"/>
          </a:p>
        </p:txBody>
      </p:sp>
      <p:sp>
        <p:nvSpPr>
          <p:cNvPr id="19" name="TextBox 18"/>
          <p:cNvSpPr txBox="1"/>
          <p:nvPr/>
        </p:nvSpPr>
        <p:spPr>
          <a:xfrm>
            <a:off x="0" y="7626"/>
            <a:ext cx="5575805" cy="685507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Acts2:2 </a:t>
            </a:r>
            <a:r>
              <a:rPr lang="en-US" sz="3200" dirty="0"/>
              <a:t>And suddenly there came from heaven a noise </a:t>
            </a:r>
            <a:r>
              <a:rPr lang="en-US" sz="3200" b="1" u="sng" dirty="0">
                <a:solidFill>
                  <a:srgbClr val="002060"/>
                </a:solidFill>
              </a:rPr>
              <a:t>like a </a:t>
            </a:r>
            <a:r>
              <a:rPr lang="en-US" sz="3200" dirty="0"/>
              <a:t>violent rushing wind, and it filled the whole house where they were sitting. </a:t>
            </a:r>
            <a:r>
              <a:rPr lang="en-US" sz="3200" b="1" baseline="30000" dirty="0"/>
              <a:t>3 </a:t>
            </a:r>
            <a:r>
              <a:rPr lang="en-US" sz="3200" dirty="0"/>
              <a:t>And there appeared to them tongues </a:t>
            </a:r>
            <a:r>
              <a:rPr lang="en-US" sz="3200" b="1" u="sng" dirty="0">
                <a:solidFill>
                  <a:srgbClr val="002060"/>
                </a:solidFill>
              </a:rPr>
              <a:t>as of </a:t>
            </a:r>
            <a:r>
              <a:rPr lang="en-US" sz="3200" dirty="0"/>
              <a:t>fire distributing themselves, and they rested on each one of them. </a:t>
            </a:r>
            <a:r>
              <a:rPr lang="en-US" sz="3200" b="1" baseline="30000" dirty="0"/>
              <a:t>4 </a:t>
            </a:r>
            <a:r>
              <a:rPr lang="en-US" sz="3200" dirty="0"/>
              <a:t>And they were all filled with the Holy Spirit and began to speak with other tongues, as the Spirit was giving them  utterance.</a:t>
            </a:r>
          </a:p>
          <a:p>
            <a:endParaRPr lang="en-US" sz="3400" dirty="0"/>
          </a:p>
        </p:txBody>
      </p:sp>
      <p:sp>
        <p:nvSpPr>
          <p:cNvPr id="11" name="Rounded Rectangular Callout 17"/>
          <p:cNvSpPr/>
          <p:nvPr/>
        </p:nvSpPr>
        <p:spPr>
          <a:xfrm>
            <a:off x="5562600" y="76200"/>
            <a:ext cx="3581400" cy="1524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100" b="1" dirty="0"/>
              <a:t>Luke is trying to describe something </a:t>
            </a:r>
            <a:r>
              <a:rPr lang="en-US" sz="3100" b="1" i="1" dirty="0"/>
              <a:t>indescribable</a:t>
            </a:r>
          </a:p>
        </p:txBody>
      </p:sp>
      <p:sp>
        <p:nvSpPr>
          <p:cNvPr id="13" name="Rounded Rectangular Callout 17"/>
          <p:cNvSpPr/>
          <p:nvPr/>
        </p:nvSpPr>
        <p:spPr>
          <a:xfrm>
            <a:off x="5562600" y="1676400"/>
            <a:ext cx="35814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Yet concrete / tangible</a:t>
            </a:r>
            <a:endParaRPr lang="en-US" sz="3200" b="1" i="1" dirty="0"/>
          </a:p>
        </p:txBody>
      </p:sp>
    </p:spTree>
    <p:extLst>
      <p:ext uri="{BB962C8B-B14F-4D97-AF65-F5344CB8AC3E}">
        <p14:creationId xmlns="" xmlns:p14="http://schemas.microsoft.com/office/powerpoint/2010/main" val="209701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19"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8574" y="0"/>
            <a:ext cx="9143999" cy="6858000"/>
          </a:xfrm>
        </p:spPr>
      </p:pic>
      <p:sp>
        <p:nvSpPr>
          <p:cNvPr id="6" name="TextBox 5"/>
          <p:cNvSpPr txBox="1"/>
          <p:nvPr/>
        </p:nvSpPr>
        <p:spPr>
          <a:xfrm>
            <a:off x="-3048" y="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a:t>
            </a:r>
            <a:r>
              <a:rPr lang="en-US" sz="3100" b="1" u="sng" dirty="0">
                <a:solidFill>
                  <a:srgbClr val="002060"/>
                </a:solidFill>
              </a:rPr>
              <a:t>Jews living in Jerusalem</a:t>
            </a:r>
            <a:r>
              <a:rPr lang="en-US" sz="3100" dirty="0"/>
              <a:t>, devout men from every nation under heaven. </a:t>
            </a:r>
            <a:r>
              <a:rPr lang="en-US" sz="3100" b="1" baseline="30000" dirty="0"/>
              <a:t>6 </a:t>
            </a:r>
            <a:r>
              <a:rPr lang="en-US" sz="3100" dirty="0"/>
              <a:t>And when this sound occurred, the crowd came together, and were bewildered because each one of them was hearing them speak in his own language.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how is it that we each hear them in our own language to which we were born? </a:t>
            </a:r>
          </a:p>
        </p:txBody>
      </p:sp>
      <p:sp>
        <p:nvSpPr>
          <p:cNvPr id="7" name="TextBox 6"/>
          <p:cNvSpPr txBox="1"/>
          <p:nvPr/>
        </p:nvSpPr>
        <p:spPr>
          <a:xfrm>
            <a:off x="-6097" y="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Jews living in Jerusalem, </a:t>
            </a:r>
            <a:r>
              <a:rPr lang="en-US" sz="3100" b="1" u="sng" dirty="0">
                <a:solidFill>
                  <a:srgbClr val="002060"/>
                </a:solidFill>
              </a:rPr>
              <a:t>devout men from every nation under heaven</a:t>
            </a:r>
            <a:r>
              <a:rPr lang="en-US" sz="3100" dirty="0"/>
              <a:t>. </a:t>
            </a:r>
            <a:r>
              <a:rPr lang="en-US" sz="3100" b="1" baseline="30000" dirty="0"/>
              <a:t>6 </a:t>
            </a:r>
            <a:r>
              <a:rPr lang="en-US" sz="3100" dirty="0"/>
              <a:t>And when this sound occurred, the crowd came together, and were bewildered because each one of them was hearing them speak in his own language.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how is it that we each hear them in our own language to which we were born? </a:t>
            </a:r>
          </a:p>
        </p:txBody>
      </p:sp>
      <p:sp>
        <p:nvSpPr>
          <p:cNvPr id="8" name="TextBox 7"/>
          <p:cNvSpPr txBox="1"/>
          <p:nvPr/>
        </p:nvSpPr>
        <p:spPr>
          <a:xfrm>
            <a:off x="-9146" y="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Jews living in Jerusalem, devout men from every nation under heaven. </a:t>
            </a:r>
            <a:r>
              <a:rPr lang="en-US" sz="3100" b="1" baseline="30000" dirty="0"/>
              <a:t>6 </a:t>
            </a:r>
            <a:r>
              <a:rPr lang="en-US" sz="3100" b="1" u="sng" dirty="0">
                <a:solidFill>
                  <a:srgbClr val="002060"/>
                </a:solidFill>
              </a:rPr>
              <a:t>And when this sound occurred, the crowd came together</a:t>
            </a:r>
            <a:r>
              <a:rPr lang="en-US" sz="3100" dirty="0"/>
              <a:t>, and were bewildered because each one of them was hearing them speak in his own language.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how is it that we each hear them in our own language to which we were born? </a:t>
            </a:r>
          </a:p>
        </p:txBody>
      </p:sp>
    </p:spTree>
    <p:extLst>
      <p:ext uri="{BB962C8B-B14F-4D97-AF65-F5344CB8AC3E}">
        <p14:creationId xmlns="" xmlns:p14="http://schemas.microsoft.com/office/powerpoint/2010/main" val="40917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231" y="8206"/>
            <a:ext cx="9143999" cy="6858000"/>
          </a:xfrm>
        </p:spPr>
      </p:pic>
      <p:sp>
        <p:nvSpPr>
          <p:cNvPr id="6" name="TextBox 5"/>
          <p:cNvSpPr txBox="1"/>
          <p:nvPr/>
        </p:nvSpPr>
        <p:spPr>
          <a:xfrm>
            <a:off x="-3048" y="-3048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a:t>
            </a:r>
            <a:r>
              <a:rPr lang="en-US" sz="3100" b="1" u="sng" dirty="0">
                <a:solidFill>
                  <a:srgbClr val="002060"/>
                </a:solidFill>
              </a:rPr>
              <a:t>Jews living in Jerusalem</a:t>
            </a:r>
            <a:r>
              <a:rPr lang="en-US" sz="3100" dirty="0"/>
              <a:t>, devout men from every nation under heaven. </a:t>
            </a:r>
            <a:r>
              <a:rPr lang="en-US" sz="3100" b="1" baseline="30000" dirty="0"/>
              <a:t>6 </a:t>
            </a:r>
            <a:r>
              <a:rPr lang="en-US" sz="3100" dirty="0"/>
              <a:t>And when this sound occurred, the crowd came together, and were bewildered because each one of them was hearing them speak in his own language.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how is it that we each hear them in our own language to which we were born? </a:t>
            </a:r>
          </a:p>
        </p:txBody>
      </p:sp>
      <p:sp>
        <p:nvSpPr>
          <p:cNvPr id="7" name="TextBox 6"/>
          <p:cNvSpPr txBox="1"/>
          <p:nvPr/>
        </p:nvSpPr>
        <p:spPr>
          <a:xfrm>
            <a:off x="-6097" y="-3048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Jews living in Jerusalem, </a:t>
            </a:r>
            <a:r>
              <a:rPr lang="en-US" sz="3100" b="1" u="sng" dirty="0">
                <a:solidFill>
                  <a:srgbClr val="002060"/>
                </a:solidFill>
              </a:rPr>
              <a:t>devout men from every nation under heaven</a:t>
            </a:r>
            <a:r>
              <a:rPr lang="en-US" sz="3100" dirty="0"/>
              <a:t>. </a:t>
            </a:r>
            <a:r>
              <a:rPr lang="en-US" sz="3100" b="1" baseline="30000" dirty="0"/>
              <a:t>6 </a:t>
            </a:r>
            <a:r>
              <a:rPr lang="en-US" sz="3100" dirty="0"/>
              <a:t>And when this sound occurred, the crowd came together, and were bewildered because each one of them was hearing them speak in his own language.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how is it that we each hear them in our own language to which we were born? </a:t>
            </a:r>
          </a:p>
        </p:txBody>
      </p:sp>
      <p:sp>
        <p:nvSpPr>
          <p:cNvPr id="8" name="TextBox 7"/>
          <p:cNvSpPr txBox="1"/>
          <p:nvPr/>
        </p:nvSpPr>
        <p:spPr>
          <a:xfrm>
            <a:off x="-9146" y="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Jews living in Jerusalem, devout men from every nation under heaven. </a:t>
            </a:r>
            <a:r>
              <a:rPr lang="en-US" sz="3100" b="1" baseline="30000" dirty="0"/>
              <a:t>6 </a:t>
            </a:r>
            <a:r>
              <a:rPr lang="en-US" sz="3100" dirty="0"/>
              <a:t>And when this sound occurred, the crowd came together, and were bewildered because </a:t>
            </a:r>
            <a:r>
              <a:rPr lang="en-US" sz="3100" b="1" u="sng" dirty="0">
                <a:solidFill>
                  <a:srgbClr val="002060"/>
                </a:solidFill>
              </a:rPr>
              <a:t>each one of them was hearing them speak in his own language</a:t>
            </a:r>
            <a:r>
              <a:rPr lang="en-US" sz="3100" dirty="0"/>
              <a:t>.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a:t>
            </a:r>
            <a:r>
              <a:rPr lang="en-US" sz="3100" b="1" u="sng" dirty="0">
                <a:solidFill>
                  <a:srgbClr val="002060"/>
                </a:solidFill>
              </a:rPr>
              <a:t>how is it that we each hear them in our own language to which we were born?</a:t>
            </a:r>
            <a:r>
              <a:rPr lang="en-US" sz="3100" dirty="0"/>
              <a:t> </a:t>
            </a:r>
          </a:p>
        </p:txBody>
      </p:sp>
      <p:sp>
        <p:nvSpPr>
          <p:cNvPr id="9" name="TextBox 8"/>
          <p:cNvSpPr txBox="1"/>
          <p:nvPr/>
        </p:nvSpPr>
        <p:spPr>
          <a:xfrm>
            <a:off x="0" y="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Jews living in Jerusalem, devout men from every nation under heaven. </a:t>
            </a:r>
            <a:r>
              <a:rPr lang="en-US" sz="3100" b="1" baseline="30000" dirty="0"/>
              <a:t>6 </a:t>
            </a:r>
            <a:r>
              <a:rPr lang="en-US" sz="3100" dirty="0"/>
              <a:t>And when this sound occurred, the crowd came together, and were bewildered because each one of them was hearing them speak in his own language. </a:t>
            </a:r>
            <a:r>
              <a:rPr lang="en-US" sz="3100" b="1" baseline="30000" dirty="0"/>
              <a:t>7 </a:t>
            </a:r>
            <a:r>
              <a:rPr lang="en-US" sz="3100" dirty="0"/>
              <a:t>They were amazed and astonished, saying, “</a:t>
            </a:r>
            <a:r>
              <a:rPr lang="en-US" sz="3100" b="1" u="sng" dirty="0">
                <a:solidFill>
                  <a:srgbClr val="002060"/>
                </a:solidFill>
              </a:rPr>
              <a:t>Why, are not all these who are speaking Galileans?</a:t>
            </a:r>
            <a:r>
              <a:rPr lang="en-US" sz="3100" dirty="0"/>
              <a:t> </a:t>
            </a:r>
            <a:r>
              <a:rPr lang="en-US" sz="3100" b="1" baseline="30000" dirty="0"/>
              <a:t>8 </a:t>
            </a:r>
            <a:r>
              <a:rPr lang="en-US" sz="3100" dirty="0"/>
              <a:t>And how is it that we each hear them in our own language to which we were born? </a:t>
            </a:r>
          </a:p>
        </p:txBody>
      </p:sp>
      <p:sp>
        <p:nvSpPr>
          <p:cNvPr id="3" name="Rectangle 2"/>
          <p:cNvSpPr/>
          <p:nvPr/>
        </p:nvSpPr>
        <p:spPr>
          <a:xfrm>
            <a:off x="105153" y="4191000"/>
            <a:ext cx="8915400" cy="23317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“Galileans had difficulty pronouncing gutturals and had the habit of swallowing syllables when speaking; so they were looked down upon by the people of Jerusalem as being provincial.” </a:t>
            </a:r>
          </a:p>
          <a:p>
            <a:r>
              <a:rPr lang="en-US" sz="2400" b="1" dirty="0"/>
              <a:t>	       Richard </a:t>
            </a:r>
            <a:r>
              <a:rPr lang="en-US" sz="2400" b="1" dirty="0" err="1"/>
              <a:t>Longenecker</a:t>
            </a:r>
            <a:r>
              <a:rPr lang="en-US" sz="2400" b="1" dirty="0"/>
              <a:t> – The Expositor’s Bible Commentary</a:t>
            </a:r>
            <a:endParaRPr lang="en-US" sz="1400" b="1" dirty="0"/>
          </a:p>
        </p:txBody>
      </p:sp>
    </p:spTree>
    <p:extLst>
      <p:ext uri="{BB962C8B-B14F-4D97-AF65-F5344CB8AC3E}">
        <p14:creationId xmlns="" xmlns:p14="http://schemas.microsoft.com/office/powerpoint/2010/main" val="40724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81200" y="-76200"/>
            <a:ext cx="12344400" cy="6172200"/>
          </a:xfrm>
          <a:prstGeom prst="rect">
            <a:avLst/>
          </a:prstGeom>
        </p:spPr>
      </p:pic>
      <p:pic>
        <p:nvPicPr>
          <p:cNvPr id="13" name="Picture 12"/>
          <p:cNvPicPr>
            <a:picLocks noChangeAspect="1"/>
          </p:cNvPicPr>
          <p:nvPr/>
        </p:nvPicPr>
        <p:blipFill rotWithShape="1">
          <a:blip r:embed="rId3" cstate="print">
            <a:extLst>
              <a:ext uri="{28A0092B-C50C-407E-A947-70E740481C1C}">
                <a14:useLocalDpi xmlns="" xmlns:a14="http://schemas.microsoft.com/office/drawing/2010/main" val="0"/>
              </a:ext>
            </a:extLst>
          </a:blip>
          <a:srcRect t="13333"/>
          <a:stretch/>
        </p:blipFill>
        <p:spPr>
          <a:xfrm>
            <a:off x="-1295400" y="-76200"/>
            <a:ext cx="10533674" cy="6846888"/>
          </a:xfrm>
          <a:prstGeom prst="rect">
            <a:avLst/>
          </a:prstGeom>
        </p:spPr>
      </p:pic>
    </p:spTree>
    <p:extLst>
      <p:ext uri="{BB962C8B-B14F-4D97-AF65-F5344CB8AC3E}">
        <p14:creationId xmlns="" xmlns:p14="http://schemas.microsoft.com/office/powerpoint/2010/main" val="356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231" y="8206"/>
            <a:ext cx="9143999" cy="6858000"/>
          </a:xfrm>
        </p:spPr>
      </p:pic>
      <p:sp>
        <p:nvSpPr>
          <p:cNvPr id="6" name="TextBox 5"/>
          <p:cNvSpPr txBox="1"/>
          <p:nvPr/>
        </p:nvSpPr>
        <p:spPr>
          <a:xfrm>
            <a:off x="-3048" y="-3048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a:t>
            </a:r>
            <a:r>
              <a:rPr lang="en-US" sz="3100" b="1" u="sng" dirty="0">
                <a:solidFill>
                  <a:srgbClr val="002060"/>
                </a:solidFill>
              </a:rPr>
              <a:t>Jews living in Jerusalem</a:t>
            </a:r>
            <a:r>
              <a:rPr lang="en-US" sz="3100" dirty="0"/>
              <a:t>, devout men from every nation under heaven. </a:t>
            </a:r>
            <a:r>
              <a:rPr lang="en-US" sz="3100" b="1" baseline="30000" dirty="0"/>
              <a:t>6 </a:t>
            </a:r>
            <a:r>
              <a:rPr lang="en-US" sz="3100" dirty="0"/>
              <a:t>And when this sound occurred, the crowd came together, and were bewildered because each one of them was hearing them speak in his own language.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how is it that we each hear them in our own language to which we were born? </a:t>
            </a:r>
          </a:p>
        </p:txBody>
      </p:sp>
      <p:sp>
        <p:nvSpPr>
          <p:cNvPr id="7" name="TextBox 6"/>
          <p:cNvSpPr txBox="1"/>
          <p:nvPr/>
        </p:nvSpPr>
        <p:spPr>
          <a:xfrm>
            <a:off x="-6097" y="-3048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Jews living in Jerusalem, </a:t>
            </a:r>
            <a:r>
              <a:rPr lang="en-US" sz="3100" b="1" u="sng" dirty="0">
                <a:solidFill>
                  <a:srgbClr val="002060"/>
                </a:solidFill>
              </a:rPr>
              <a:t>devout men from every nation under heaven</a:t>
            </a:r>
            <a:r>
              <a:rPr lang="en-US" sz="3100" dirty="0"/>
              <a:t>. </a:t>
            </a:r>
            <a:r>
              <a:rPr lang="en-US" sz="3100" b="1" baseline="30000" dirty="0"/>
              <a:t>6 </a:t>
            </a:r>
            <a:r>
              <a:rPr lang="en-US" sz="3100" dirty="0"/>
              <a:t>And when this sound occurred, the crowd came together, and were bewildered because each one of them was hearing them speak in his own language.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how is it that we each hear them in our own language to which we were born? </a:t>
            </a:r>
          </a:p>
        </p:txBody>
      </p:sp>
      <p:sp>
        <p:nvSpPr>
          <p:cNvPr id="8" name="TextBox 7"/>
          <p:cNvSpPr txBox="1"/>
          <p:nvPr/>
        </p:nvSpPr>
        <p:spPr>
          <a:xfrm>
            <a:off x="-9146" y="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Jews living in Jerusalem, devout men from every nation under heaven. </a:t>
            </a:r>
            <a:r>
              <a:rPr lang="en-US" sz="3100" b="1" baseline="30000" dirty="0"/>
              <a:t>6 </a:t>
            </a:r>
            <a:r>
              <a:rPr lang="en-US" sz="3100" dirty="0"/>
              <a:t>And when this sound occurred, the crowd came together, and were bewildered because </a:t>
            </a:r>
            <a:r>
              <a:rPr lang="en-US" sz="3100" b="1" u="sng" dirty="0">
                <a:solidFill>
                  <a:srgbClr val="002060"/>
                </a:solidFill>
              </a:rPr>
              <a:t>each one of them was hearing them speak in his own language</a:t>
            </a:r>
            <a:r>
              <a:rPr lang="en-US" sz="3100" dirty="0"/>
              <a:t>. </a:t>
            </a:r>
            <a:r>
              <a:rPr lang="en-US" sz="3100" b="1" baseline="30000" dirty="0"/>
              <a:t>7 </a:t>
            </a:r>
            <a:r>
              <a:rPr lang="en-US" sz="3100" dirty="0"/>
              <a:t>They were amazed and astonished, saying, “Why, are not all these who are speaking Galileans? </a:t>
            </a:r>
            <a:r>
              <a:rPr lang="en-US" sz="3100" b="1" baseline="30000" dirty="0"/>
              <a:t>8 </a:t>
            </a:r>
            <a:r>
              <a:rPr lang="en-US" sz="3100" dirty="0"/>
              <a:t>And </a:t>
            </a:r>
            <a:r>
              <a:rPr lang="en-US" sz="3100" b="1" u="sng" dirty="0">
                <a:solidFill>
                  <a:srgbClr val="002060"/>
                </a:solidFill>
              </a:rPr>
              <a:t>how is it that we each hear them in our own language to which we were born?</a:t>
            </a:r>
            <a:r>
              <a:rPr lang="en-US" sz="3100" dirty="0"/>
              <a:t> </a:t>
            </a:r>
          </a:p>
        </p:txBody>
      </p:sp>
      <p:sp>
        <p:nvSpPr>
          <p:cNvPr id="9" name="TextBox 8"/>
          <p:cNvSpPr txBox="1"/>
          <p:nvPr/>
        </p:nvSpPr>
        <p:spPr>
          <a:xfrm>
            <a:off x="0" y="0"/>
            <a:ext cx="9143999" cy="391668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Acts2:5 </a:t>
            </a:r>
            <a:r>
              <a:rPr lang="en-US" sz="3100" dirty="0"/>
              <a:t>Now there were Jews living in Jerusalem, devout men from every nation under heaven. </a:t>
            </a:r>
            <a:r>
              <a:rPr lang="en-US" sz="3100" b="1" baseline="30000" dirty="0"/>
              <a:t>6 </a:t>
            </a:r>
            <a:r>
              <a:rPr lang="en-US" sz="3100" dirty="0"/>
              <a:t>And when this sound occurred, the crowd came together, and were bewildered because each one of them was hearing them speak in his own language. </a:t>
            </a:r>
            <a:r>
              <a:rPr lang="en-US" sz="3100" b="1" baseline="30000" dirty="0"/>
              <a:t>7 </a:t>
            </a:r>
            <a:r>
              <a:rPr lang="en-US" sz="3100" dirty="0"/>
              <a:t>They were amazed and astonished, saying, “</a:t>
            </a:r>
            <a:r>
              <a:rPr lang="en-US" sz="3100" b="1" u="sng" dirty="0">
                <a:solidFill>
                  <a:srgbClr val="002060"/>
                </a:solidFill>
              </a:rPr>
              <a:t>Why, are not all these who are speaking Galileans?</a:t>
            </a:r>
            <a:r>
              <a:rPr lang="en-US" sz="3100" dirty="0"/>
              <a:t> </a:t>
            </a:r>
            <a:r>
              <a:rPr lang="en-US" sz="3100" b="1" baseline="30000" dirty="0"/>
              <a:t>8 </a:t>
            </a:r>
            <a:r>
              <a:rPr lang="en-US" sz="3100" dirty="0"/>
              <a:t>And how is it that we each hear them in our own language to which we were born? </a:t>
            </a:r>
          </a:p>
        </p:txBody>
      </p:sp>
      <p:sp>
        <p:nvSpPr>
          <p:cNvPr id="4" name="Thought Bubble: Cloud 3"/>
          <p:cNvSpPr/>
          <p:nvPr/>
        </p:nvSpPr>
        <p:spPr>
          <a:xfrm>
            <a:off x="4724400" y="4129772"/>
            <a:ext cx="3420384" cy="1371600"/>
          </a:xfrm>
          <a:prstGeom prst="cloudCallout">
            <a:avLst>
              <a:gd name="adj1" fmla="val -67104"/>
              <a:gd name="adj2" fmla="val 439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What in the world??</a:t>
            </a:r>
          </a:p>
        </p:txBody>
      </p:sp>
    </p:spTree>
    <p:extLst>
      <p:ext uri="{BB962C8B-B14F-4D97-AF65-F5344CB8AC3E}">
        <p14:creationId xmlns="" xmlns:p14="http://schemas.microsoft.com/office/powerpoint/2010/main" val="3887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22928</TotalTime>
  <Words>1925</Words>
  <Application>Microsoft Office PowerPoint</Application>
  <PresentationFormat>On-screen Show (4:3)</PresentationFormat>
  <Paragraphs>296</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Xenos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mcguired</cp:lastModifiedBy>
  <cp:revision>2450</cp:revision>
  <dcterms:created xsi:type="dcterms:W3CDTF">2015-11-05T16:00:32Z</dcterms:created>
  <dcterms:modified xsi:type="dcterms:W3CDTF">2018-02-23T17:25:33Z</dcterms:modified>
</cp:coreProperties>
</file>