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256" r:id="rId2"/>
    <p:sldId id="257" r:id="rId3"/>
    <p:sldId id="286" r:id="rId4"/>
    <p:sldId id="280" r:id="rId5"/>
    <p:sldId id="281" r:id="rId6"/>
    <p:sldId id="287" r:id="rId7"/>
    <p:sldId id="259" r:id="rId8"/>
    <p:sldId id="268" r:id="rId9"/>
    <p:sldId id="269" r:id="rId10"/>
    <p:sldId id="270" r:id="rId11"/>
    <p:sldId id="288" r:id="rId12"/>
    <p:sldId id="289" r:id="rId13"/>
    <p:sldId id="273" r:id="rId14"/>
    <p:sldId id="272" r:id="rId15"/>
    <p:sldId id="274" r:id="rId16"/>
    <p:sldId id="261" r:id="rId17"/>
    <p:sldId id="275" r:id="rId18"/>
    <p:sldId id="277" r:id="rId19"/>
    <p:sldId id="276" r:id="rId20"/>
    <p:sldId id="271" r:id="rId21"/>
    <p:sldId id="293" r:id="rId22"/>
    <p:sldId id="292" r:id="rId23"/>
    <p:sldId id="282" r:id="rId24"/>
    <p:sldId id="291" r:id="rId25"/>
    <p:sldId id="294" r:id="rId26"/>
    <p:sldId id="295" r:id="rId27"/>
    <p:sldId id="262" r:id="rId28"/>
    <p:sldId id="278" r:id="rId29"/>
    <p:sldId id="279" r:id="rId30"/>
    <p:sldId id="263" r:id="rId31"/>
    <p:sldId id="283" r:id="rId32"/>
    <p:sldId id="284" r:id="rId33"/>
    <p:sldId id="285" r:id="rId34"/>
    <p:sldId id="264" r:id="rId35"/>
    <p:sldId id="300" r:id="rId36"/>
    <p:sldId id="301" r:id="rId37"/>
    <p:sldId id="302" r:id="rId38"/>
    <p:sldId id="303" r:id="rId39"/>
    <p:sldId id="304" r:id="rId40"/>
    <p:sldId id="305" r:id="rId41"/>
    <p:sldId id="265" r:id="rId42"/>
    <p:sldId id="290" r:id="rId43"/>
    <p:sldId id="296" r:id="rId44"/>
    <p:sldId id="297" r:id="rId45"/>
    <p:sldId id="298" r:id="rId46"/>
    <p:sldId id="306"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64" autoAdjust="0"/>
    <p:restoredTop sz="80816"/>
  </p:normalViewPr>
  <p:slideViewPr>
    <p:cSldViewPr snapToGrid="0" snapToObjects="1">
      <p:cViewPr varScale="1">
        <p:scale>
          <a:sx n="42" d="100"/>
          <a:sy n="42" d="100"/>
        </p:scale>
        <p:origin x="12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80C5D2-952E-8E4B-AC52-E0CB33A83879}" type="datetimeFigureOut">
              <a:rPr lang="en-US" smtClean="0"/>
              <a:t>8/19/2019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5E59B0-B79E-7C46-A6EF-32C9268676C1}" type="slidenum">
              <a:rPr lang="en-US" smtClean="0"/>
              <a:t>‹#›</a:t>
            </a:fld>
            <a:endParaRPr lang="en-US"/>
          </a:p>
        </p:txBody>
      </p:sp>
    </p:spTree>
    <p:extLst>
      <p:ext uri="{BB962C8B-B14F-4D97-AF65-F5344CB8AC3E}">
        <p14:creationId xmlns:p14="http://schemas.microsoft.com/office/powerpoint/2010/main" val="293253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FDA036-7458-3B4E-8505-067551FDE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872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FDA036-7458-3B4E-8505-067551FDE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227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FDA036-7458-3B4E-8505-067551FDE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682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FDA036-7458-3B4E-8505-067551FDE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258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FDA036-7458-3B4E-8505-067551FDE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122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FDA036-7458-3B4E-8505-067551FDE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491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FDA036-7458-3B4E-8505-067551FDE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040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FDA036-7458-3B4E-8505-067551FDE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690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FDA036-7458-3B4E-8505-067551FDE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232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FDA036-7458-3B4E-8505-067551FDE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060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FDA036-7458-3B4E-8505-067551FDE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654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FDA036-7458-3B4E-8505-067551FDE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986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FDA036-7458-3B4E-8505-067551FDE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631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FDA036-7458-3B4E-8505-067551FDE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10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FDA036-7458-3B4E-8505-067551FDE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6717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FDA036-7458-3B4E-8505-067551FDE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382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8345A0-C5EF-774D-BCC6-05630B9D8C81}" type="datetimeFigureOut">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90CD9B-684F-DF42-B4D3-8EC73B42AC6F}" type="slidenum">
              <a:rPr lang="en-US" smtClean="0"/>
              <a:t>‹#›</a:t>
            </a:fld>
            <a:endParaRPr lang="en-US"/>
          </a:p>
        </p:txBody>
      </p:sp>
    </p:spTree>
    <p:extLst>
      <p:ext uri="{BB962C8B-B14F-4D97-AF65-F5344CB8AC3E}">
        <p14:creationId xmlns:p14="http://schemas.microsoft.com/office/powerpoint/2010/main" val="2817947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8345A0-C5EF-774D-BCC6-05630B9D8C81}" type="datetimeFigureOut">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90CD9B-684F-DF42-B4D3-8EC73B42AC6F}" type="slidenum">
              <a:rPr lang="en-US" smtClean="0"/>
              <a:t>‹#›</a:t>
            </a:fld>
            <a:endParaRPr lang="en-US"/>
          </a:p>
        </p:txBody>
      </p:sp>
    </p:spTree>
    <p:extLst>
      <p:ext uri="{BB962C8B-B14F-4D97-AF65-F5344CB8AC3E}">
        <p14:creationId xmlns:p14="http://schemas.microsoft.com/office/powerpoint/2010/main" val="3491919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8345A0-C5EF-774D-BCC6-05630B9D8C81}" type="datetimeFigureOut">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90CD9B-684F-DF42-B4D3-8EC73B42AC6F}" type="slidenum">
              <a:rPr lang="en-US" smtClean="0"/>
              <a:t>‹#›</a:t>
            </a:fld>
            <a:endParaRPr lang="en-US"/>
          </a:p>
        </p:txBody>
      </p:sp>
    </p:spTree>
    <p:extLst>
      <p:ext uri="{BB962C8B-B14F-4D97-AF65-F5344CB8AC3E}">
        <p14:creationId xmlns:p14="http://schemas.microsoft.com/office/powerpoint/2010/main" val="1054131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8345A0-C5EF-774D-BCC6-05630B9D8C81}" type="datetimeFigureOut">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90CD9B-684F-DF42-B4D3-8EC73B42AC6F}" type="slidenum">
              <a:rPr lang="en-US" smtClean="0"/>
              <a:t>‹#›</a:t>
            </a:fld>
            <a:endParaRPr lang="en-US"/>
          </a:p>
        </p:txBody>
      </p:sp>
    </p:spTree>
    <p:extLst>
      <p:ext uri="{BB962C8B-B14F-4D97-AF65-F5344CB8AC3E}">
        <p14:creationId xmlns:p14="http://schemas.microsoft.com/office/powerpoint/2010/main" val="490996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8345A0-C5EF-774D-BCC6-05630B9D8C81}" type="datetimeFigureOut">
              <a:rPr lang="en-US" smtClean="0"/>
              <a:t>8/19/2019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90CD9B-684F-DF42-B4D3-8EC73B42AC6F}" type="slidenum">
              <a:rPr lang="en-US" smtClean="0"/>
              <a:t>‹#›</a:t>
            </a:fld>
            <a:endParaRPr lang="en-US"/>
          </a:p>
        </p:txBody>
      </p:sp>
    </p:spTree>
    <p:extLst>
      <p:ext uri="{BB962C8B-B14F-4D97-AF65-F5344CB8AC3E}">
        <p14:creationId xmlns:p14="http://schemas.microsoft.com/office/powerpoint/2010/main" val="1215751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8345A0-C5EF-774D-BCC6-05630B9D8C81}" type="datetimeFigureOut">
              <a:rPr lang="en-US" smtClean="0"/>
              <a:t>8/19/2019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90CD9B-684F-DF42-B4D3-8EC73B42AC6F}" type="slidenum">
              <a:rPr lang="en-US" smtClean="0"/>
              <a:t>‹#›</a:t>
            </a:fld>
            <a:endParaRPr lang="en-US"/>
          </a:p>
        </p:txBody>
      </p:sp>
    </p:spTree>
    <p:extLst>
      <p:ext uri="{BB962C8B-B14F-4D97-AF65-F5344CB8AC3E}">
        <p14:creationId xmlns:p14="http://schemas.microsoft.com/office/powerpoint/2010/main" val="513060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8345A0-C5EF-774D-BCC6-05630B9D8C81}" type="datetimeFigureOut">
              <a:rPr lang="en-US" smtClean="0"/>
              <a:t>8/19/2019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90CD9B-684F-DF42-B4D3-8EC73B42AC6F}" type="slidenum">
              <a:rPr lang="en-US" smtClean="0"/>
              <a:t>‹#›</a:t>
            </a:fld>
            <a:endParaRPr lang="en-US"/>
          </a:p>
        </p:txBody>
      </p:sp>
    </p:spTree>
    <p:extLst>
      <p:ext uri="{BB962C8B-B14F-4D97-AF65-F5344CB8AC3E}">
        <p14:creationId xmlns:p14="http://schemas.microsoft.com/office/powerpoint/2010/main" val="3348767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8345A0-C5EF-774D-BCC6-05630B9D8C81}" type="datetimeFigureOut">
              <a:rPr lang="en-US" smtClean="0"/>
              <a:t>8/19/2019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90CD9B-684F-DF42-B4D3-8EC73B42AC6F}" type="slidenum">
              <a:rPr lang="en-US" smtClean="0"/>
              <a:t>‹#›</a:t>
            </a:fld>
            <a:endParaRPr lang="en-US"/>
          </a:p>
        </p:txBody>
      </p:sp>
    </p:spTree>
    <p:extLst>
      <p:ext uri="{BB962C8B-B14F-4D97-AF65-F5344CB8AC3E}">
        <p14:creationId xmlns:p14="http://schemas.microsoft.com/office/powerpoint/2010/main" val="682670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8345A0-C5EF-774D-BCC6-05630B9D8C81}" type="datetimeFigureOut">
              <a:rPr lang="en-US" smtClean="0"/>
              <a:t>8/19/2019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90CD9B-684F-DF42-B4D3-8EC73B42AC6F}" type="slidenum">
              <a:rPr lang="en-US" smtClean="0"/>
              <a:t>‹#›</a:t>
            </a:fld>
            <a:endParaRPr lang="en-US"/>
          </a:p>
        </p:txBody>
      </p:sp>
    </p:spTree>
    <p:extLst>
      <p:ext uri="{BB962C8B-B14F-4D97-AF65-F5344CB8AC3E}">
        <p14:creationId xmlns:p14="http://schemas.microsoft.com/office/powerpoint/2010/main" val="24602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8345A0-C5EF-774D-BCC6-05630B9D8C81}" type="datetimeFigureOut">
              <a:rPr lang="en-US" smtClean="0"/>
              <a:t>8/19/2019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90CD9B-684F-DF42-B4D3-8EC73B42AC6F}" type="slidenum">
              <a:rPr lang="en-US" smtClean="0"/>
              <a:t>‹#›</a:t>
            </a:fld>
            <a:endParaRPr lang="en-US"/>
          </a:p>
        </p:txBody>
      </p:sp>
    </p:spTree>
    <p:extLst>
      <p:ext uri="{BB962C8B-B14F-4D97-AF65-F5344CB8AC3E}">
        <p14:creationId xmlns:p14="http://schemas.microsoft.com/office/powerpoint/2010/main" val="1468320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8345A0-C5EF-774D-BCC6-05630B9D8C81}" type="datetimeFigureOut">
              <a:rPr lang="en-US" smtClean="0"/>
              <a:t>8/19/2019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90CD9B-684F-DF42-B4D3-8EC73B42AC6F}" type="slidenum">
              <a:rPr lang="en-US" smtClean="0"/>
              <a:t>‹#›</a:t>
            </a:fld>
            <a:endParaRPr lang="en-US"/>
          </a:p>
        </p:txBody>
      </p:sp>
    </p:spTree>
    <p:extLst>
      <p:ext uri="{BB962C8B-B14F-4D97-AF65-F5344CB8AC3E}">
        <p14:creationId xmlns:p14="http://schemas.microsoft.com/office/powerpoint/2010/main" val="91548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8345A0-C5EF-774D-BCC6-05630B9D8C81}" type="datetimeFigureOut">
              <a:rPr lang="en-US" smtClean="0"/>
              <a:t>8/19/2019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90CD9B-684F-DF42-B4D3-8EC73B42AC6F}" type="slidenum">
              <a:rPr lang="en-US" smtClean="0"/>
              <a:t>‹#›</a:t>
            </a:fld>
            <a:endParaRPr lang="en-US"/>
          </a:p>
        </p:txBody>
      </p:sp>
    </p:spTree>
    <p:extLst>
      <p:ext uri="{BB962C8B-B14F-4D97-AF65-F5344CB8AC3E}">
        <p14:creationId xmlns:p14="http://schemas.microsoft.com/office/powerpoint/2010/main" val="2356873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2.jpg"/><Relationship Id="rId7"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jp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2.jp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standing on a hill with a sunset in the background&#10;&#10;Description automatically generated">
            <a:extLst>
              <a:ext uri="{FF2B5EF4-FFF2-40B4-BE49-F238E27FC236}">
                <a16:creationId xmlns:a16="http://schemas.microsoft.com/office/drawing/2014/main" xmlns="" id="{4579A01A-EA03-8144-8008-CAA926A9B5E0}"/>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brightnessContrast bright="34000" contrast="33000"/>
                    </a14:imgEffect>
                  </a14:imgLayer>
                </a14:imgProps>
              </a:ext>
            </a:extLst>
          </a:blip>
          <a:srcRect l="16091" r="17242"/>
          <a:stretch/>
        </p:blipFill>
        <p:spPr>
          <a:xfrm>
            <a:off x="0" y="-7"/>
            <a:ext cx="9144000" cy="6858014"/>
          </a:xfrm>
          <a:prstGeom prst="rect">
            <a:avLst/>
          </a:prstGeom>
        </p:spPr>
      </p:pic>
      <p:sp>
        <p:nvSpPr>
          <p:cNvPr id="2" name="Title 1">
            <a:extLst>
              <a:ext uri="{FF2B5EF4-FFF2-40B4-BE49-F238E27FC236}">
                <a16:creationId xmlns:a16="http://schemas.microsoft.com/office/drawing/2014/main" xmlns="" id="{CD83365C-9016-6A46-9E64-F32072B7A0F8}"/>
              </a:ext>
            </a:extLst>
          </p:cNvPr>
          <p:cNvSpPr>
            <a:spLocks noGrp="1"/>
          </p:cNvSpPr>
          <p:nvPr>
            <p:ph type="ctrTitle"/>
          </p:nvPr>
        </p:nvSpPr>
        <p:spPr>
          <a:xfrm>
            <a:off x="1143000" y="1122362"/>
            <a:ext cx="6858000" cy="2900518"/>
          </a:xfrm>
        </p:spPr>
        <p:txBody>
          <a:bodyPr>
            <a:normAutofit fontScale="90000"/>
          </a:bodyPr>
          <a:lstStyle/>
          <a:p>
            <a:r>
              <a:rPr lang="en-US" sz="215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Joshua</a:t>
            </a:r>
          </a:p>
        </p:txBody>
      </p:sp>
      <p:sp>
        <p:nvSpPr>
          <p:cNvPr id="3" name="Subtitle 2">
            <a:extLst>
              <a:ext uri="{FF2B5EF4-FFF2-40B4-BE49-F238E27FC236}">
                <a16:creationId xmlns:a16="http://schemas.microsoft.com/office/drawing/2014/main" xmlns="" id="{9B7B413A-E85B-F74E-86D4-E0E3BC0E1045}"/>
              </a:ext>
            </a:extLst>
          </p:cNvPr>
          <p:cNvSpPr>
            <a:spLocks noGrp="1"/>
          </p:cNvSpPr>
          <p:nvPr>
            <p:ph type="subTitle" idx="1"/>
          </p:nvPr>
        </p:nvSpPr>
        <p:spPr>
          <a:xfrm>
            <a:off x="0" y="4159404"/>
            <a:ext cx="9144000" cy="1098395"/>
          </a:xfrm>
          <a:noFill/>
        </p:spPr>
        <p:txBody>
          <a:bodyPr>
            <a:noAutofit/>
          </a:bodyPr>
          <a:lstStyle/>
          <a:p>
            <a:r>
              <a:rPr lang="en-US" sz="7200" b="1" dirty="0">
                <a:effectLst>
                  <a:outerShdw blurRad="38100" dist="38100" dir="2700000" algn="tl">
                    <a:srgbClr val="000000">
                      <a:alpha val="43137"/>
                    </a:srgbClr>
                  </a:outerShdw>
                </a:effectLst>
                <a:latin typeface="Baskerville Old Face" panose="02020602080505020303" pitchFamily="18" charset="77"/>
              </a:rPr>
              <a:t>Courage from God</a:t>
            </a:r>
          </a:p>
        </p:txBody>
      </p:sp>
    </p:spTree>
    <p:extLst>
      <p:ext uri="{BB962C8B-B14F-4D97-AF65-F5344CB8AC3E}">
        <p14:creationId xmlns:p14="http://schemas.microsoft.com/office/powerpoint/2010/main" val="18207531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7244 0.11307" pathEditMode="relative" ptsTypes="AA">
                                      <p:cBhvr>
                                        <p:cTn id="6" dur="10500" fill="hold"/>
                                        <p:tgtEl>
                                          <p:spTgt spid="5"/>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10500" fill="hold"/>
                                        <p:tgtEl>
                                          <p:spTgt spid="5"/>
                                        </p:tgtEl>
                                      </p:cBhvr>
                                      <p:by x="150000" y="150000"/>
                                    </p:animScale>
                                  </p:childTnLst>
                                </p:cTn>
                              </p:par>
                            </p:childTnLst>
                          </p:cTn>
                        </p:par>
                        <p:par>
                          <p:cTn id="9" fill="hold">
                            <p:stCondLst>
                              <p:cond delay="10500"/>
                            </p:stCondLst>
                            <p:childTnLst>
                              <p:par>
                                <p:cTn id="10" presetID="0" presetClass="path" presetSubtype="0" accel="50000" decel="50000" fill="hold" nodeType="afterEffect">
                                  <p:stCondLst>
                                    <p:cond delay="0"/>
                                  </p:stCondLst>
                                  <p:childTnLst>
                                    <p:animMotion origin="layout" path="M 0.07244 0.11307 L -0.24896 0.24008" pathEditMode="relative" ptsTypes="AA">
                                      <p:cBhvr>
                                        <p:cTn id="11" dur="10500" fill="hold"/>
                                        <p:tgtEl>
                                          <p:spTgt spid="5"/>
                                        </p:tgtEl>
                                        <p:attrNameLst>
                                          <p:attrName>ppt_x</p:attrName>
                                          <p:attrName>ppt_y</p:attrName>
                                        </p:attrNameLst>
                                      </p:cBhvr>
                                    </p:animMotion>
                                  </p:childTnLst>
                                </p:cTn>
                              </p:par>
                            </p:childTnLst>
                          </p:cTn>
                        </p:par>
                        <p:par>
                          <p:cTn id="12" fill="hold">
                            <p:stCondLst>
                              <p:cond delay="21000"/>
                            </p:stCondLst>
                            <p:childTnLst>
                              <p:par>
                                <p:cTn id="13" presetID="0" presetClass="path" presetSubtype="0" accel="50000" decel="50000" fill="hold" nodeType="afterEffect">
                                  <p:stCondLst>
                                    <p:cond delay="0"/>
                                  </p:stCondLst>
                                  <p:childTnLst>
                                    <p:animMotion origin="layout" path="M -0.24896 0.24008 L 0 0" pathEditMode="relative" ptsTypes="AA">
                                      <p:cBhvr>
                                        <p:cTn id="14" dur="10500" fill="hold"/>
                                        <p:tgtEl>
                                          <p:spTgt spid="5"/>
                                        </p:tgtEl>
                                        <p:attrNameLst>
                                          <p:attrName>ppt_x</p:attrName>
                                          <p:attrName>ppt_y</p:attrName>
                                        </p:attrNameLst>
                                      </p:cBhvr>
                                    </p:animMotion>
                                  </p:childTnLst>
                                </p:cTn>
                              </p:par>
                              <p:par>
                                <p:cTn id="15" presetID="6" presetClass="emph" presetSubtype="0" accel="50000" decel="50000" fill="hold" nodeType="withEffect">
                                  <p:stCondLst>
                                    <p:cond delay="0"/>
                                  </p:stCondLst>
                                  <p:childTnLst>
                                    <p:animScale>
                                      <p:cBhvr>
                                        <p:cTn id="16" dur="10500" fill="hold"/>
                                        <p:tgtEl>
                                          <p:spTgt spid="5"/>
                                        </p:tgtEl>
                                      </p:cBhvr>
                                      <p:by x="150000" y="150000"/>
                                      <p:to x="100000" y="100000"/>
                                    </p:animScale>
                                  </p:childTnLst>
                                </p:cTn>
                              </p:par>
                            </p:childTnLst>
                          </p:cTn>
                        </p:par>
                        <p:par>
                          <p:cTn id="17" fill="hold">
                            <p:stCondLst>
                              <p:cond delay="31500"/>
                            </p:stCondLst>
                            <p:childTnLst>
                              <p:par>
                                <p:cTn id="18" presetID="0" presetClass="path" presetSubtype="0" accel="50000" decel="50000" fill="hold" nodeType="afterEffect">
                                  <p:stCondLst>
                                    <p:cond delay="0"/>
                                  </p:stCondLst>
                                  <p:childTnLst>
                                    <p:animMotion origin="layout" path="M 0 0 L 0 0" pathEditMode="relative" ptsTypes="AA">
                                      <p:cBhvr>
                                        <p:cTn id="19" dur="10500" fill="hold"/>
                                        <p:tgtEl>
                                          <p:spTgt spid="5"/>
                                        </p:tgtEl>
                                        <p:attrNameLst>
                                          <p:attrName>ppt_x</p:attrName>
                                          <p:attrName>ppt_y</p:attrName>
                                        </p:attrNameLst>
                                      </p:cBhvr>
                                    </p:animMotion>
                                  </p:childTnLst>
                                </p:cTn>
                              </p:par>
                            </p:childTnLst>
                          </p:cTn>
                        </p:par>
                      </p:childTnLst>
                    </p:cTn>
                  </p:par>
                </p:childTnLst>
              </p:cTn>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avestone in front of a stone building&#10;&#10;Description automatically generated">
            <a:extLst>
              <a:ext uri="{FF2B5EF4-FFF2-40B4-BE49-F238E27FC236}">
                <a16:creationId xmlns:a16="http://schemas.microsoft.com/office/drawing/2014/main" xmlns="" id="{9E91A70F-3816-624E-BA79-4C5C821DA358}"/>
              </a:ext>
            </a:extLst>
          </p:cNvPr>
          <p:cNvPicPr>
            <a:picLocks noChangeAspect="1"/>
          </p:cNvPicPr>
          <p:nvPr/>
        </p:nvPicPr>
        <p:blipFill rotWithShape="1">
          <a:blip r:embed="rId3"/>
          <a:srcRect t="25514" b="24611"/>
          <a:stretch/>
        </p:blipFill>
        <p:spPr>
          <a:xfrm>
            <a:off x="20" y="10"/>
            <a:ext cx="9143980" cy="6857990"/>
          </a:xfrm>
          <a:prstGeom prst="rect">
            <a:avLst/>
          </a:prstGeom>
        </p:spPr>
      </p:pic>
      <p:sp>
        <p:nvSpPr>
          <p:cNvPr id="6" name="TextBox 5">
            <a:extLst>
              <a:ext uri="{FF2B5EF4-FFF2-40B4-BE49-F238E27FC236}">
                <a16:creationId xmlns:a16="http://schemas.microsoft.com/office/drawing/2014/main" xmlns="" id="{E4A6063F-1E16-414E-B301-C38CBA00758F}"/>
              </a:ext>
            </a:extLst>
          </p:cNvPr>
          <p:cNvSpPr txBox="1"/>
          <p:nvPr/>
        </p:nvSpPr>
        <p:spPr>
          <a:xfrm>
            <a:off x="1902941" y="877330"/>
            <a:ext cx="5511113" cy="5816977"/>
          </a:xfrm>
          <a:prstGeom prst="rect">
            <a:avLst/>
          </a:prstGeom>
          <a:solidFill>
            <a:srgbClr val="84807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7E6E6">
                    <a:lumMod val="90000"/>
                  </a:srgbClr>
                </a:solidFill>
                <a:effectLst>
                  <a:outerShdw blurRad="38100" dist="38100" dir="2700000" algn="tl">
                    <a:srgbClr val="000000">
                      <a:alpha val="43137"/>
                    </a:srgbClr>
                  </a:outerShdw>
                </a:effectLst>
                <a:uLnTx/>
                <a:uFillTx/>
                <a:latin typeface="American Typewriter Condensed L" panose="02090306020004020304" pitchFamily="18" charset="77"/>
                <a:ea typeface="+mn-ea"/>
                <a:cs typeface="+mn-cs"/>
              </a:rPr>
              <a:t>~Meaningless~ Life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E7E6E6">
                    <a:lumMod val="90000"/>
                  </a:srgbClr>
                </a:solidFill>
                <a:effectLst>
                  <a:outerShdw blurRad="38100" dist="38100" dir="2700000" algn="tl">
                    <a:srgbClr val="000000">
                      <a:alpha val="43137"/>
                    </a:srgbClr>
                  </a:outerShdw>
                </a:effectLst>
                <a:uLnTx/>
                <a:uFillTx/>
                <a:latin typeface="American Typewriter Condensed L" panose="02090306020004020304" pitchFamily="18" charset="77"/>
                <a:ea typeface="+mn-ea"/>
                <a:cs typeface="+mn-cs"/>
              </a:rPr>
              <a:t>Here I lay broken hearted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E7E6E6">
                    <a:lumMod val="90000"/>
                  </a:srgbClr>
                </a:solidFill>
                <a:effectLst>
                  <a:outerShdw blurRad="38100" dist="38100" dir="2700000" algn="tl">
                    <a:srgbClr val="000000">
                      <a:alpha val="43137"/>
                    </a:srgbClr>
                  </a:outerShdw>
                </a:effectLst>
                <a:uLnTx/>
                <a:uFillTx/>
                <a:latin typeface="American Typewriter Condensed L" panose="02090306020004020304" pitchFamily="18" charset="77"/>
                <a:ea typeface="+mn-ea"/>
                <a:cs typeface="+mn-cs"/>
              </a:rPr>
              <a:t>Sat to poop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srgbClr val="E7E6E6">
                    <a:lumMod val="90000"/>
                  </a:srgbClr>
                </a:solidFill>
                <a:effectLst>
                  <a:outerShdw blurRad="38100" dist="38100" dir="2700000" algn="tl">
                    <a:srgbClr val="000000">
                      <a:alpha val="43137"/>
                    </a:srgbClr>
                  </a:outerShdw>
                </a:effectLst>
                <a:uLnTx/>
                <a:uFillTx/>
                <a:latin typeface="American Typewriter Condensed L" panose="02090306020004020304" pitchFamily="18" charset="77"/>
                <a:ea typeface="+mn-ea"/>
                <a:cs typeface="+mn-cs"/>
              </a:rPr>
              <a:t>But only farted</a:t>
            </a:r>
            <a:endParaRPr kumimoji="0" lang="en-US" sz="1800" b="1" i="1" u="none" strike="noStrike" kern="1200" cap="none" spc="0" normalizeH="0" baseline="0" noProof="0" dirty="0">
              <a:ln>
                <a:noFill/>
              </a:ln>
              <a:solidFill>
                <a:srgbClr val="E7E6E6">
                  <a:lumMod val="90000"/>
                </a:srgbClr>
              </a:solidFill>
              <a:effectLst>
                <a:outerShdw blurRad="38100" dist="38100" dir="2700000" algn="tl">
                  <a:srgbClr val="000000">
                    <a:alpha val="43137"/>
                  </a:srgbClr>
                </a:outerShdw>
              </a:effectLst>
              <a:uLnTx/>
              <a:uFillTx/>
              <a:latin typeface="American Typewriter Condensed L" panose="02090306020004020304" pitchFamily="18" charset="77"/>
              <a:ea typeface="+mn-ea"/>
              <a:cs typeface="+mn-cs"/>
            </a:endParaRPr>
          </a:p>
        </p:txBody>
      </p:sp>
      <p:sp>
        <p:nvSpPr>
          <p:cNvPr id="7" name="Rectangle 6">
            <a:extLst>
              <a:ext uri="{FF2B5EF4-FFF2-40B4-BE49-F238E27FC236}">
                <a16:creationId xmlns:a16="http://schemas.microsoft.com/office/drawing/2014/main" xmlns="" id="{F29D9390-A7B3-C541-979E-7967FDA6BF47}"/>
              </a:ext>
            </a:extLst>
          </p:cNvPr>
          <p:cNvSpPr/>
          <p:nvPr/>
        </p:nvSpPr>
        <p:spPr>
          <a:xfrm>
            <a:off x="-20" y="5899"/>
            <a:ext cx="9143981" cy="2440740"/>
          </a:xfrm>
          <a:prstGeom prst="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(Jas. 4:14) You do not know about tomorrow. What is your life like? For </a:t>
            </a:r>
            <a:r>
              <a:rPr kumimoji="0" lang="en-US" sz="46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you are a puff of smoke that appears for a short time and then vanishes</a:t>
            </a:r>
            <a:r>
              <a:rPr kumimoji="0" lang="en-US" sz="4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a:t>
            </a:r>
          </a:p>
        </p:txBody>
      </p:sp>
      <p:sp>
        <p:nvSpPr>
          <p:cNvPr id="8" name="Rounded Rectangle 7">
            <a:extLst>
              <a:ext uri="{FF2B5EF4-FFF2-40B4-BE49-F238E27FC236}">
                <a16:creationId xmlns:a16="http://schemas.microsoft.com/office/drawing/2014/main" xmlns="" id="{773B194F-FE4B-2B4D-B562-0C682E38ACF3}"/>
              </a:ext>
            </a:extLst>
          </p:cNvPr>
          <p:cNvSpPr/>
          <p:nvPr/>
        </p:nvSpPr>
        <p:spPr>
          <a:xfrm>
            <a:off x="383059" y="2619632"/>
            <a:ext cx="8204887" cy="3225114"/>
          </a:xfrm>
          <a:prstGeom prst="roundRect">
            <a:avLst/>
          </a:prstGeom>
          <a:solidFill>
            <a:schemeClr val="accent6">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Apart from God there is little reason to care about anything, but </a:t>
            </a:r>
            <a:r>
              <a:rPr kumimoji="0" lang="en-US" sz="48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with God</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we have </a:t>
            </a:r>
            <a:r>
              <a:rPr kumimoji="0" lang="en-US" sz="4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unlimited, eternal, encouragement!</a:t>
            </a:r>
          </a:p>
        </p:txBody>
      </p:sp>
    </p:spTree>
    <p:extLst>
      <p:ext uri="{BB962C8B-B14F-4D97-AF65-F5344CB8AC3E}">
        <p14:creationId xmlns:p14="http://schemas.microsoft.com/office/powerpoint/2010/main" val="426289203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fill="hold" grpId="0" nodeType="click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5. No one will be able to resist you all the days of your life. As I was with Moses, so I will be with you. I will not abandon you or leave you alone.</a:t>
            </a:r>
          </a:p>
        </p:txBody>
      </p:sp>
    </p:spTree>
    <p:extLst>
      <p:ext uri="{BB962C8B-B14F-4D97-AF65-F5344CB8AC3E}">
        <p14:creationId xmlns:p14="http://schemas.microsoft.com/office/powerpoint/2010/main" val="31627507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3">
            <a:alphaModFix amt="35000"/>
          </a:blip>
          <a:srcRect l="16091" r="17242"/>
          <a:stretch/>
        </p:blipFill>
        <p:spPr>
          <a:xfrm>
            <a:off x="0" y="18255"/>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5.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No one will be able to resist you all the days of your life. </a:t>
            </a: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As I was with Moses</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 so I will be with you.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I will not abandon you or leave you alone.</a:t>
            </a:r>
          </a:p>
        </p:txBody>
      </p:sp>
      <p:sp>
        <p:nvSpPr>
          <p:cNvPr id="3" name="Rounded Rectangle 2">
            <a:extLst>
              <a:ext uri="{FF2B5EF4-FFF2-40B4-BE49-F238E27FC236}">
                <a16:creationId xmlns:a16="http://schemas.microsoft.com/office/drawing/2014/main" xmlns="" id="{46135FC0-42DB-9B49-BB22-6CC9AFAA7504}"/>
              </a:ext>
            </a:extLst>
          </p:cNvPr>
          <p:cNvSpPr/>
          <p:nvPr/>
        </p:nvSpPr>
        <p:spPr>
          <a:xfrm>
            <a:off x="1890584" y="3429000"/>
            <a:ext cx="6734432" cy="2551670"/>
          </a:xfrm>
          <a:prstGeom prst="roundRect">
            <a:avLst/>
          </a:prstGeom>
          <a:solidFill>
            <a:schemeClr val="accent6">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God will put Godly examples of faith in our lives to </a:t>
            </a:r>
            <a:r>
              <a:rPr kumimoji="0" lang="en-US" sz="4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remind</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us that he is with us.</a:t>
            </a:r>
          </a:p>
        </p:txBody>
      </p:sp>
      <p:sp>
        <p:nvSpPr>
          <p:cNvPr id="7" name="Rectangle 6">
            <a:extLst>
              <a:ext uri="{FF2B5EF4-FFF2-40B4-BE49-F238E27FC236}">
                <a16:creationId xmlns:a16="http://schemas.microsoft.com/office/drawing/2014/main" xmlns="" id="{05908855-4B1A-8E44-841D-379D88A64620}"/>
              </a:ext>
            </a:extLst>
          </p:cNvPr>
          <p:cNvSpPr/>
          <p:nvPr/>
        </p:nvSpPr>
        <p:spPr>
          <a:xfrm>
            <a:off x="-20" y="5899"/>
            <a:ext cx="9143981" cy="2440740"/>
          </a:xfrm>
          <a:prstGeom prst="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(Heb. 13:7) </a:t>
            </a:r>
            <a:r>
              <a:rPr kumimoji="0" lang="en-US" sz="46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Remember</a:t>
            </a:r>
            <a:r>
              <a:rPr kumimoji="0" lang="en-US" sz="4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those who led you, who spoke the word of God to you; and considering the result of their conduct, imitate their faith.</a:t>
            </a:r>
          </a:p>
        </p:txBody>
      </p:sp>
    </p:spTree>
    <p:extLst>
      <p:ext uri="{BB962C8B-B14F-4D97-AF65-F5344CB8AC3E}">
        <p14:creationId xmlns:p14="http://schemas.microsoft.com/office/powerpoint/2010/main" val="38670946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grpId="0" nodeType="click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decel="5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decel="5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3">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5.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No one will be able to resist you all the days of your life. As I was with Moses, so I will be with you. </a:t>
            </a: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I will not abandon you or leave you alone</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a:t>
            </a:r>
          </a:p>
        </p:txBody>
      </p:sp>
      <p:sp>
        <p:nvSpPr>
          <p:cNvPr id="6" name="Rectangle 5">
            <a:extLst>
              <a:ext uri="{FF2B5EF4-FFF2-40B4-BE49-F238E27FC236}">
                <a16:creationId xmlns:a16="http://schemas.microsoft.com/office/drawing/2014/main" xmlns="" id="{B49652FC-9BE6-8740-B8C2-9F43896DD5D0}"/>
              </a:ext>
            </a:extLst>
          </p:cNvPr>
          <p:cNvSpPr/>
          <p:nvPr/>
        </p:nvSpPr>
        <p:spPr>
          <a:xfrm>
            <a:off x="-1" y="3744097"/>
            <a:ext cx="9143981" cy="3141445"/>
          </a:xfrm>
          <a:prstGeom prst="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(Deut. 31:6) “So be strong and courageous! Do not be afraid and do not panic before them. For </a:t>
            </a:r>
            <a:r>
              <a:rPr kumimoji="0" lang="en-US" sz="44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the Lord your God will personally go ahead of you. He will neither fail you nor abandon you</a:t>
            </a: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a:t>
            </a:r>
          </a:p>
        </p:txBody>
      </p:sp>
    </p:spTree>
    <p:extLst>
      <p:ext uri="{BB962C8B-B14F-4D97-AF65-F5344CB8AC3E}">
        <p14:creationId xmlns:p14="http://schemas.microsoft.com/office/powerpoint/2010/main" val="6543609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grpId="0" nodeType="click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5.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No one will be able to resist you all the days of your life. As I was with Moses, so I will be with you. </a:t>
            </a: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I will not abandon you or leave you alone</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a:t>
            </a:r>
          </a:p>
        </p:txBody>
      </p:sp>
      <p:sp>
        <p:nvSpPr>
          <p:cNvPr id="6" name="Rectangle 5">
            <a:extLst>
              <a:ext uri="{FF2B5EF4-FFF2-40B4-BE49-F238E27FC236}">
                <a16:creationId xmlns:a16="http://schemas.microsoft.com/office/drawing/2014/main" xmlns="" id="{B49652FC-9BE6-8740-B8C2-9F43896DD5D0}"/>
              </a:ext>
            </a:extLst>
          </p:cNvPr>
          <p:cNvSpPr/>
          <p:nvPr/>
        </p:nvSpPr>
        <p:spPr>
          <a:xfrm>
            <a:off x="-1" y="3744097"/>
            <a:ext cx="9143981" cy="3141445"/>
          </a:xfrm>
          <a:prstGeom prst="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(Rom. 8:31-32) If God is for us, </a:t>
            </a:r>
            <a:r>
              <a:rPr kumimoji="0" lang="en-US" sz="48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who can ever be against us</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Since he did not spare even his own Son but gave him up for us all, </a:t>
            </a:r>
            <a:r>
              <a:rPr kumimoji="0" lang="en-US" sz="48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won’t he also give us everything else</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a:t>
            </a:r>
          </a:p>
        </p:txBody>
      </p:sp>
    </p:spTree>
    <p:extLst>
      <p:ext uri="{BB962C8B-B14F-4D97-AF65-F5344CB8AC3E}">
        <p14:creationId xmlns:p14="http://schemas.microsoft.com/office/powerpoint/2010/main" val="319962633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5.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No one will be able to resist you all the days of your life. As I was with Moses, so I will be with you. </a:t>
            </a: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I will not abandon you or leave you alone</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a:t>
            </a:r>
          </a:p>
        </p:txBody>
      </p:sp>
      <p:sp>
        <p:nvSpPr>
          <p:cNvPr id="6" name="Rectangle 5">
            <a:extLst>
              <a:ext uri="{FF2B5EF4-FFF2-40B4-BE49-F238E27FC236}">
                <a16:creationId xmlns:a16="http://schemas.microsoft.com/office/drawing/2014/main" xmlns="" id="{B49652FC-9BE6-8740-B8C2-9F43896DD5D0}"/>
              </a:ext>
            </a:extLst>
          </p:cNvPr>
          <p:cNvSpPr/>
          <p:nvPr/>
        </p:nvSpPr>
        <p:spPr>
          <a:xfrm>
            <a:off x="-1" y="3744097"/>
            <a:ext cx="9143981" cy="3141445"/>
          </a:xfrm>
          <a:prstGeom prst="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(Matt. 28:20) “[Jesus said], be sure of this: </a:t>
            </a:r>
            <a:r>
              <a:rPr kumimoji="0" lang="en-US" sz="54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I am with you always</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even to the end of the age.”</a:t>
            </a:r>
          </a:p>
        </p:txBody>
      </p:sp>
    </p:spTree>
    <p:extLst>
      <p:ext uri="{BB962C8B-B14F-4D97-AF65-F5344CB8AC3E}">
        <p14:creationId xmlns:p14="http://schemas.microsoft.com/office/powerpoint/2010/main" val="340666288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6. Be strong and courageous! You must lead these people in the conquest of this land that I solemnly promised their ancestors I would hand over to them.</a:t>
            </a:r>
          </a:p>
        </p:txBody>
      </p:sp>
    </p:spTree>
    <p:extLst>
      <p:ext uri="{BB962C8B-B14F-4D97-AF65-F5344CB8AC3E}">
        <p14:creationId xmlns:p14="http://schemas.microsoft.com/office/powerpoint/2010/main" val="99752205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3">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6. </a:t>
            </a: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Be strong and courageous</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 You must lead these people in the conquest of this land that I solemnly promised their ancestors I would hand over to them.</a:t>
            </a:r>
          </a:p>
        </p:txBody>
      </p:sp>
      <p:sp>
        <p:nvSpPr>
          <p:cNvPr id="3" name="Rectangle 2">
            <a:extLst>
              <a:ext uri="{FF2B5EF4-FFF2-40B4-BE49-F238E27FC236}">
                <a16:creationId xmlns:a16="http://schemas.microsoft.com/office/drawing/2014/main" xmlns="" id="{C37FBBDF-9C57-E649-9F06-A544C3534582}"/>
              </a:ext>
            </a:extLst>
          </p:cNvPr>
          <p:cNvSpPr/>
          <p:nvPr/>
        </p:nvSpPr>
        <p:spPr>
          <a:xfrm>
            <a:off x="1297459" y="1742304"/>
            <a:ext cx="7846521" cy="5097442"/>
          </a:xfrm>
          <a:prstGeom prst="rect">
            <a:avLst/>
          </a:prstGeom>
          <a:solidFill>
            <a:schemeClr val="accent6">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When we are </a:t>
            </a:r>
            <a:r>
              <a:rPr kumimoji="0" lang="en-US" sz="50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not</a:t>
            </a:r>
            <a:r>
              <a:rPr kumimoji="0" lang="en-US" sz="5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courageous for God…</a:t>
            </a:r>
          </a:p>
          <a:p>
            <a:pPr marL="685800" marR="0" lvl="0" indent="-685800" algn="l" defTabSz="4572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4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Perpetual</a:t>
            </a: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follower.</a:t>
            </a:r>
          </a:p>
          <a:p>
            <a:pPr marL="685800" marR="0" lvl="0" indent="-685800" algn="l" defTabSz="4572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Easily </a:t>
            </a:r>
            <a:r>
              <a:rPr kumimoji="0" lang="en-US" sz="4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distracted</a:t>
            </a: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by the world.</a:t>
            </a:r>
          </a:p>
          <a:p>
            <a:pPr marL="685800" marR="0" lvl="0" indent="-685800" algn="l" defTabSz="4572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Little ability to form </a:t>
            </a:r>
            <a:r>
              <a:rPr kumimoji="0" lang="en-US" sz="4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internal</a:t>
            </a: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motivation.</a:t>
            </a:r>
          </a:p>
          <a:p>
            <a:pPr marL="685800" marR="0" lvl="0" indent="-685800" algn="l" defTabSz="4572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Loss of determination.</a:t>
            </a:r>
          </a:p>
          <a:p>
            <a:pPr marL="685800" marR="0" lvl="0" indent="-685800" algn="l" defTabSz="4572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4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Settles</a:t>
            </a: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for easiest path.</a:t>
            </a:r>
          </a:p>
          <a:p>
            <a:pPr marL="685800" marR="0" lvl="0" indent="-685800" algn="l" defTabSz="4572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Live in </a:t>
            </a:r>
            <a:r>
              <a:rPr kumimoji="0" lang="en-US" sz="4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fear.</a:t>
            </a:r>
            <a:endPar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Tree>
    <p:extLst>
      <p:ext uri="{BB962C8B-B14F-4D97-AF65-F5344CB8AC3E}">
        <p14:creationId xmlns:p14="http://schemas.microsoft.com/office/powerpoint/2010/main" val="34614918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fill="hold" grpId="0" nodeType="click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accel="50000" fill="hold" nodeType="withEffect" p14:presetBounceEnd="50000">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14:bounceEnd="50000">
                                          <p:cBhvr additive="base">
                                            <p:cTn id="11" dur="500" fill="hold"/>
                                            <p:tgtEl>
                                              <p:spTgt spid="3">
                                                <p:txEl>
                                                  <p:pRg st="0" end="0"/>
                                                </p:txEl>
                                              </p:spTgt>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left)">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accel="5000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left)">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6. </a:t>
            </a: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Be strong and courageous</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 You must lead these people in the conquest of this land that I solemnly promised their ancestors I would hand over to them.</a:t>
            </a:r>
          </a:p>
        </p:txBody>
      </p:sp>
      <p:sp>
        <p:nvSpPr>
          <p:cNvPr id="9" name="Rectangle 8">
            <a:extLst>
              <a:ext uri="{FF2B5EF4-FFF2-40B4-BE49-F238E27FC236}">
                <a16:creationId xmlns:a16="http://schemas.microsoft.com/office/drawing/2014/main" xmlns="" id="{01DB84E6-C125-E549-90DB-AB74B02F54D3}"/>
              </a:ext>
            </a:extLst>
          </p:cNvPr>
          <p:cNvSpPr/>
          <p:nvPr/>
        </p:nvSpPr>
        <p:spPr>
          <a:xfrm>
            <a:off x="1297459" y="1742304"/>
            <a:ext cx="7846521" cy="5097442"/>
          </a:xfrm>
          <a:prstGeom prst="rect">
            <a:avLst/>
          </a:prstGeom>
          <a:solidFill>
            <a:schemeClr val="accent6">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When we are </a:t>
            </a:r>
            <a:r>
              <a:rPr kumimoji="0" lang="en-US" sz="50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not</a:t>
            </a:r>
            <a:r>
              <a:rPr kumimoji="0" lang="en-US" sz="5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courageous for God…</a:t>
            </a:r>
          </a:p>
          <a:p>
            <a:pPr marL="685800" marR="0" lvl="0" indent="-685800" algn="l" defTabSz="4572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4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Perpetual</a:t>
            </a: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follower.</a:t>
            </a:r>
          </a:p>
          <a:p>
            <a:pPr marL="685800" marR="0" lvl="0" indent="-685800" algn="l" defTabSz="4572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Easily </a:t>
            </a:r>
            <a:r>
              <a:rPr kumimoji="0" lang="en-US" sz="4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distracted</a:t>
            </a: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by the world.</a:t>
            </a:r>
          </a:p>
          <a:p>
            <a:pPr marL="685800" marR="0" lvl="0" indent="-685800" algn="l" defTabSz="4572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Little ability to form </a:t>
            </a:r>
            <a:r>
              <a:rPr kumimoji="0" lang="en-US" sz="4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internal</a:t>
            </a: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motivation.</a:t>
            </a:r>
          </a:p>
          <a:p>
            <a:pPr marL="685800" marR="0" lvl="0" indent="-685800" algn="l" defTabSz="4572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Loss of determination.</a:t>
            </a:r>
          </a:p>
          <a:p>
            <a:pPr marL="685800" marR="0" lvl="0" indent="-685800" algn="l" defTabSz="4572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4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Settles</a:t>
            </a: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for easiest path.</a:t>
            </a:r>
          </a:p>
          <a:p>
            <a:pPr marL="685800" marR="0" lvl="0" indent="-685800" algn="l" defTabSz="4572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Live in </a:t>
            </a:r>
            <a:r>
              <a:rPr kumimoji="0" lang="en-US" sz="4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fear.</a:t>
            </a:r>
            <a:endPar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4" name="Rectangle 3">
            <a:extLst>
              <a:ext uri="{FF2B5EF4-FFF2-40B4-BE49-F238E27FC236}">
                <a16:creationId xmlns:a16="http://schemas.microsoft.com/office/drawing/2014/main" xmlns="" id="{B2DBB199-73E7-AD4C-B14F-7AEAB0B13B43}"/>
              </a:ext>
            </a:extLst>
          </p:cNvPr>
          <p:cNvSpPr/>
          <p:nvPr/>
        </p:nvSpPr>
        <p:spPr>
          <a:xfrm>
            <a:off x="210065" y="2187146"/>
            <a:ext cx="8723870" cy="3113903"/>
          </a:xfrm>
          <a:prstGeom prst="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(Gal. 6:9) So let’s not get tired of doing what is good. At just the right time we will reap a harvest of blessing </a:t>
            </a:r>
            <a:r>
              <a:rPr kumimoji="0" lang="en-US" sz="48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if we don’t give up</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a:t>
            </a:r>
          </a:p>
        </p:txBody>
      </p:sp>
    </p:spTree>
    <p:extLst>
      <p:ext uri="{BB962C8B-B14F-4D97-AF65-F5344CB8AC3E}">
        <p14:creationId xmlns:p14="http://schemas.microsoft.com/office/powerpoint/2010/main" val="148763517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3">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6.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Be strong and courageous! </a:t>
            </a: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You must lead</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 these people in the conquest of this land that I solemnly promised their ancestors I would hand over to them.</a:t>
            </a:r>
          </a:p>
        </p:txBody>
      </p:sp>
      <p:sp>
        <p:nvSpPr>
          <p:cNvPr id="3" name="Rounded Rectangle 2">
            <a:extLst>
              <a:ext uri="{FF2B5EF4-FFF2-40B4-BE49-F238E27FC236}">
                <a16:creationId xmlns:a16="http://schemas.microsoft.com/office/drawing/2014/main" xmlns="" id="{011DA4C0-2EAF-F949-BCCB-32E1AE0B3DA2}"/>
              </a:ext>
            </a:extLst>
          </p:cNvPr>
          <p:cNvSpPr/>
          <p:nvPr/>
        </p:nvSpPr>
        <p:spPr>
          <a:xfrm>
            <a:off x="1062681" y="2523568"/>
            <a:ext cx="7895967" cy="2866768"/>
          </a:xfrm>
          <a:prstGeom prst="roundRect">
            <a:avLst/>
          </a:prstGeom>
          <a:solidFill>
            <a:schemeClr val="accent6">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If we aren’t taking our courage from God, then leading people towards God becomes nearly impossible!</a:t>
            </a:r>
          </a:p>
        </p:txBody>
      </p:sp>
    </p:spTree>
    <p:extLst>
      <p:ext uri="{BB962C8B-B14F-4D97-AF65-F5344CB8AC3E}">
        <p14:creationId xmlns:p14="http://schemas.microsoft.com/office/powerpoint/2010/main" val="11684717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fill="hold" grpId="0" nodeType="click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1-2. After Moses the Lord’s servant died, the Lord said to Joshua son of Nun, Moses’ assistant: “Moses my servant is dead. Get ready! Cross the Jordan River! Lead these people into the land which I am ready to hand over to them.</a:t>
            </a:r>
          </a:p>
        </p:txBody>
      </p:sp>
    </p:spTree>
    <p:extLst>
      <p:ext uri="{BB962C8B-B14F-4D97-AF65-F5344CB8AC3E}">
        <p14:creationId xmlns:p14="http://schemas.microsoft.com/office/powerpoint/2010/main" val="316916156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3">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6.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Be strong and courageous! You must lead these people in the conquest of this land that </a:t>
            </a: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I solemnly promised</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their ancestors I would hand over to them.</a:t>
            </a:r>
          </a:p>
        </p:txBody>
      </p:sp>
      <p:sp>
        <p:nvSpPr>
          <p:cNvPr id="9" name="Rounded Rectangle 8">
            <a:extLst>
              <a:ext uri="{FF2B5EF4-FFF2-40B4-BE49-F238E27FC236}">
                <a16:creationId xmlns:a16="http://schemas.microsoft.com/office/drawing/2014/main" xmlns="" id="{FFDB52E9-103B-1B41-ABBA-8FF7227D2692}"/>
              </a:ext>
            </a:extLst>
          </p:cNvPr>
          <p:cNvSpPr/>
          <p:nvPr/>
        </p:nvSpPr>
        <p:spPr>
          <a:xfrm>
            <a:off x="1729946" y="4103322"/>
            <a:ext cx="6870357" cy="1680519"/>
          </a:xfrm>
          <a:prstGeom prst="roundRect">
            <a:avLst/>
          </a:prstGeom>
          <a:solidFill>
            <a:schemeClr val="accent6">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Is God like people in that he breaks his promises?</a:t>
            </a:r>
          </a:p>
        </p:txBody>
      </p:sp>
    </p:spTree>
    <p:extLst>
      <p:ext uri="{BB962C8B-B14F-4D97-AF65-F5344CB8AC3E}">
        <p14:creationId xmlns:p14="http://schemas.microsoft.com/office/powerpoint/2010/main" val="36931713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grpId="0" nodeType="click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3">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6.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Be strong and courageous! You must lead these people in the conquest of this land that </a:t>
            </a: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I solemnly promised</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their ancestors I would hand over to them.</a:t>
            </a:r>
          </a:p>
        </p:txBody>
      </p:sp>
      <p:sp>
        <p:nvSpPr>
          <p:cNvPr id="29" name="Rounded Rectangle 28">
            <a:extLst>
              <a:ext uri="{FF2B5EF4-FFF2-40B4-BE49-F238E27FC236}">
                <a16:creationId xmlns:a16="http://schemas.microsoft.com/office/drawing/2014/main" xmlns="" id="{ED9E7113-930C-264A-A03F-D2A0CC219436}"/>
              </a:ext>
            </a:extLst>
          </p:cNvPr>
          <p:cNvSpPr/>
          <p:nvPr/>
        </p:nvSpPr>
        <p:spPr>
          <a:xfrm>
            <a:off x="1729946" y="4103322"/>
            <a:ext cx="6870357" cy="1680519"/>
          </a:xfrm>
          <a:prstGeom prst="roundRect">
            <a:avLst/>
          </a:prstGeom>
          <a:solidFill>
            <a:schemeClr val="accent6">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Is God like people in that he breaks his promises?</a:t>
            </a:r>
          </a:p>
        </p:txBody>
      </p:sp>
      <p:pic>
        <p:nvPicPr>
          <p:cNvPr id="6" name="Picture 5" descr="A picture containing text, book, photo&#10;&#10;Description automatically generated">
            <a:extLst>
              <a:ext uri="{FF2B5EF4-FFF2-40B4-BE49-F238E27FC236}">
                <a16:creationId xmlns:a16="http://schemas.microsoft.com/office/drawing/2014/main" xmlns="" id="{6BA0CE89-5EBC-4F46-9D47-76B9302C0C5E}"/>
              </a:ext>
            </a:extLst>
          </p:cNvPr>
          <p:cNvPicPr>
            <a:picLocks noChangeAspect="1"/>
          </p:cNvPicPr>
          <p:nvPr/>
        </p:nvPicPr>
        <p:blipFill>
          <a:blip r:embed="rId4"/>
          <a:stretch>
            <a:fillRect/>
          </a:stretch>
        </p:blipFill>
        <p:spPr>
          <a:xfrm>
            <a:off x="-91440" y="-18255"/>
            <a:ext cx="4804307" cy="6858000"/>
          </a:xfrm>
          <a:prstGeom prst="rect">
            <a:avLst/>
          </a:prstGeom>
          <a:scene3d>
            <a:camera prst="orthographicFront"/>
            <a:lightRig rig="threePt" dir="t"/>
          </a:scene3d>
          <a:sp3d>
            <a:bevelT/>
          </a:sp3d>
        </p:spPr>
      </p:pic>
      <p:sp>
        <p:nvSpPr>
          <p:cNvPr id="7" name="Rounded Rectangle 6">
            <a:extLst>
              <a:ext uri="{FF2B5EF4-FFF2-40B4-BE49-F238E27FC236}">
                <a16:creationId xmlns:a16="http://schemas.microsoft.com/office/drawing/2014/main" xmlns="" id="{A112CD11-AF54-ED43-B270-AA775D174BB6}"/>
              </a:ext>
            </a:extLst>
          </p:cNvPr>
          <p:cNvSpPr/>
          <p:nvPr/>
        </p:nvSpPr>
        <p:spPr>
          <a:xfrm>
            <a:off x="0" y="5016843"/>
            <a:ext cx="2014151" cy="877330"/>
          </a:xfrm>
          <a:prstGeom prst="roundRect">
            <a:avLst/>
          </a:prstGeom>
          <a:solidFill>
            <a:srgbClr val="7030A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1929</a:t>
            </a:r>
          </a:p>
        </p:txBody>
      </p:sp>
      <p:pic>
        <p:nvPicPr>
          <p:cNvPr id="4" name="Picture 3" descr="A picture containing text, building&#10;&#10;Description automatically generated">
            <a:extLst>
              <a:ext uri="{FF2B5EF4-FFF2-40B4-BE49-F238E27FC236}">
                <a16:creationId xmlns:a16="http://schemas.microsoft.com/office/drawing/2014/main" xmlns="" id="{9B210742-EF71-0342-A0C1-5CA20181F2E2}"/>
              </a:ext>
            </a:extLst>
          </p:cNvPr>
          <p:cNvPicPr>
            <a:picLocks noChangeAspect="1"/>
          </p:cNvPicPr>
          <p:nvPr/>
        </p:nvPicPr>
        <p:blipFill>
          <a:blip r:embed="rId5"/>
          <a:stretch>
            <a:fillRect/>
          </a:stretch>
        </p:blipFill>
        <p:spPr>
          <a:xfrm>
            <a:off x="2155031" y="0"/>
            <a:ext cx="4833938" cy="6858000"/>
          </a:xfrm>
          <a:prstGeom prst="rect">
            <a:avLst/>
          </a:prstGeom>
          <a:scene3d>
            <a:camera prst="orthographicFront"/>
            <a:lightRig rig="threePt" dir="t"/>
          </a:scene3d>
          <a:sp3d>
            <a:bevelT/>
          </a:sp3d>
        </p:spPr>
      </p:pic>
      <p:sp>
        <p:nvSpPr>
          <p:cNvPr id="11" name="Rounded Rectangle 10">
            <a:extLst>
              <a:ext uri="{FF2B5EF4-FFF2-40B4-BE49-F238E27FC236}">
                <a16:creationId xmlns:a16="http://schemas.microsoft.com/office/drawing/2014/main" xmlns="" id="{C4DEE136-B320-DD4F-A4AD-3A55571A4F69}"/>
              </a:ext>
            </a:extLst>
          </p:cNvPr>
          <p:cNvSpPr/>
          <p:nvPr/>
        </p:nvSpPr>
        <p:spPr>
          <a:xfrm>
            <a:off x="2310713" y="5016843"/>
            <a:ext cx="2014151" cy="877330"/>
          </a:xfrm>
          <a:prstGeom prst="roundRect">
            <a:avLst/>
          </a:prstGeom>
          <a:solidFill>
            <a:srgbClr val="7030A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1951</a:t>
            </a:r>
          </a:p>
        </p:txBody>
      </p:sp>
      <p:pic>
        <p:nvPicPr>
          <p:cNvPr id="9" name="Picture 8" descr="A sign in a parking lot&#10;&#10;Description automatically generated">
            <a:extLst>
              <a:ext uri="{FF2B5EF4-FFF2-40B4-BE49-F238E27FC236}">
                <a16:creationId xmlns:a16="http://schemas.microsoft.com/office/drawing/2014/main" xmlns="" id="{10D4608D-98FB-F74E-BFDD-641ED9BA57DE}"/>
              </a:ext>
            </a:extLst>
          </p:cNvPr>
          <p:cNvPicPr>
            <a:picLocks noChangeAspect="1"/>
          </p:cNvPicPr>
          <p:nvPr/>
        </p:nvPicPr>
        <p:blipFill>
          <a:blip r:embed="rId6"/>
          <a:stretch>
            <a:fillRect/>
          </a:stretch>
        </p:blipFill>
        <p:spPr>
          <a:xfrm>
            <a:off x="4208556" y="18255"/>
            <a:ext cx="4935424" cy="6858000"/>
          </a:xfrm>
          <a:prstGeom prst="rect">
            <a:avLst/>
          </a:prstGeom>
          <a:scene3d>
            <a:camera prst="orthographicFront"/>
            <a:lightRig rig="threePt" dir="t"/>
          </a:scene3d>
          <a:sp3d>
            <a:bevelT/>
          </a:sp3d>
        </p:spPr>
      </p:pic>
      <p:sp>
        <p:nvSpPr>
          <p:cNvPr id="14" name="Rounded Rectangle 13">
            <a:extLst>
              <a:ext uri="{FF2B5EF4-FFF2-40B4-BE49-F238E27FC236}">
                <a16:creationId xmlns:a16="http://schemas.microsoft.com/office/drawing/2014/main" xmlns="" id="{6128CD77-4558-8B43-9F40-D62D47782136}"/>
              </a:ext>
            </a:extLst>
          </p:cNvPr>
          <p:cNvSpPr/>
          <p:nvPr/>
        </p:nvSpPr>
        <p:spPr>
          <a:xfrm>
            <a:off x="4395294" y="5016843"/>
            <a:ext cx="2014151" cy="877330"/>
          </a:xfrm>
          <a:prstGeom prst="roundRect">
            <a:avLst/>
          </a:prstGeom>
          <a:solidFill>
            <a:srgbClr val="7030A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1957</a:t>
            </a:r>
          </a:p>
        </p:txBody>
      </p:sp>
      <p:pic>
        <p:nvPicPr>
          <p:cNvPr id="15" name="Picture 14" descr="A close up of a sign&#10;&#10;Description automatically generated">
            <a:extLst>
              <a:ext uri="{FF2B5EF4-FFF2-40B4-BE49-F238E27FC236}">
                <a16:creationId xmlns:a16="http://schemas.microsoft.com/office/drawing/2014/main" xmlns="" id="{57167B1F-ED25-DD4A-BEA5-C5E35B28C11D}"/>
              </a:ext>
            </a:extLst>
          </p:cNvPr>
          <p:cNvPicPr>
            <a:picLocks noChangeAspect="1"/>
          </p:cNvPicPr>
          <p:nvPr/>
        </p:nvPicPr>
        <p:blipFill>
          <a:blip r:embed="rId7"/>
          <a:stretch>
            <a:fillRect/>
          </a:stretch>
        </p:blipFill>
        <p:spPr>
          <a:xfrm>
            <a:off x="-91461" y="-36510"/>
            <a:ext cx="4947879" cy="6857990"/>
          </a:xfrm>
          <a:prstGeom prst="rect">
            <a:avLst/>
          </a:prstGeom>
          <a:scene3d>
            <a:camera prst="orthographicFront"/>
            <a:lightRig rig="threePt" dir="t"/>
          </a:scene3d>
          <a:sp3d>
            <a:bevelT/>
          </a:sp3d>
        </p:spPr>
      </p:pic>
      <p:sp>
        <p:nvSpPr>
          <p:cNvPr id="17" name="Rounded Rectangle 16">
            <a:extLst>
              <a:ext uri="{FF2B5EF4-FFF2-40B4-BE49-F238E27FC236}">
                <a16:creationId xmlns:a16="http://schemas.microsoft.com/office/drawing/2014/main" xmlns="" id="{44CC7F4E-4B20-F247-B76E-CFD0C481C3D8}"/>
              </a:ext>
            </a:extLst>
          </p:cNvPr>
          <p:cNvSpPr/>
          <p:nvPr/>
        </p:nvSpPr>
        <p:spPr>
          <a:xfrm>
            <a:off x="-39653" y="5016843"/>
            <a:ext cx="2014151" cy="877330"/>
          </a:xfrm>
          <a:prstGeom prst="roundRect">
            <a:avLst/>
          </a:prstGeom>
          <a:solidFill>
            <a:srgbClr val="7030A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1991</a:t>
            </a:r>
          </a:p>
        </p:txBody>
      </p:sp>
      <p:pic>
        <p:nvPicPr>
          <p:cNvPr id="19" name="Picture 18" descr="A close up of a sign&#10;&#10;Description automatically generated">
            <a:extLst>
              <a:ext uri="{FF2B5EF4-FFF2-40B4-BE49-F238E27FC236}">
                <a16:creationId xmlns:a16="http://schemas.microsoft.com/office/drawing/2014/main" xmlns="" id="{E8AD6844-33B1-734F-A4E3-5388C4F5AE0A}"/>
              </a:ext>
            </a:extLst>
          </p:cNvPr>
          <p:cNvPicPr>
            <a:picLocks noChangeAspect="1"/>
          </p:cNvPicPr>
          <p:nvPr/>
        </p:nvPicPr>
        <p:blipFill>
          <a:blip r:embed="rId8"/>
          <a:stretch>
            <a:fillRect/>
          </a:stretch>
        </p:blipFill>
        <p:spPr>
          <a:xfrm>
            <a:off x="2031990" y="36520"/>
            <a:ext cx="5080000" cy="6743700"/>
          </a:xfrm>
          <a:prstGeom prst="rect">
            <a:avLst/>
          </a:prstGeom>
          <a:scene3d>
            <a:camera prst="orthographicFront"/>
            <a:lightRig rig="threePt" dir="t"/>
          </a:scene3d>
          <a:sp3d>
            <a:bevelT/>
          </a:sp3d>
        </p:spPr>
      </p:pic>
      <p:sp>
        <p:nvSpPr>
          <p:cNvPr id="20" name="Rounded Rectangle 19">
            <a:extLst>
              <a:ext uri="{FF2B5EF4-FFF2-40B4-BE49-F238E27FC236}">
                <a16:creationId xmlns:a16="http://schemas.microsoft.com/office/drawing/2014/main" xmlns="" id="{C7567A07-4D4B-D042-9226-7A3722A23C55}"/>
              </a:ext>
            </a:extLst>
          </p:cNvPr>
          <p:cNvSpPr/>
          <p:nvPr/>
        </p:nvSpPr>
        <p:spPr>
          <a:xfrm>
            <a:off x="2137192" y="5016843"/>
            <a:ext cx="2014151" cy="877330"/>
          </a:xfrm>
          <a:prstGeom prst="roundRect">
            <a:avLst/>
          </a:prstGeom>
          <a:solidFill>
            <a:srgbClr val="7030A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2011</a:t>
            </a:r>
          </a:p>
        </p:txBody>
      </p:sp>
      <p:pic>
        <p:nvPicPr>
          <p:cNvPr id="22" name="Picture 21" descr="A close up of a sign&#10;&#10;Description automatically generated">
            <a:extLst>
              <a:ext uri="{FF2B5EF4-FFF2-40B4-BE49-F238E27FC236}">
                <a16:creationId xmlns:a16="http://schemas.microsoft.com/office/drawing/2014/main" xmlns="" id="{A969FE0A-6DC3-2D4E-A914-5B42A17FB959}"/>
              </a:ext>
            </a:extLst>
          </p:cNvPr>
          <p:cNvPicPr>
            <a:picLocks noChangeAspect="1"/>
          </p:cNvPicPr>
          <p:nvPr/>
        </p:nvPicPr>
        <p:blipFill>
          <a:blip r:embed="rId9"/>
          <a:stretch>
            <a:fillRect/>
          </a:stretch>
        </p:blipFill>
        <p:spPr>
          <a:xfrm>
            <a:off x="4077318" y="9128"/>
            <a:ext cx="4987636" cy="6858000"/>
          </a:xfrm>
          <a:prstGeom prst="rect">
            <a:avLst/>
          </a:prstGeom>
          <a:scene3d>
            <a:camera prst="orthographicFront"/>
            <a:lightRig rig="threePt" dir="t"/>
          </a:scene3d>
          <a:sp3d>
            <a:bevelT/>
          </a:sp3d>
        </p:spPr>
      </p:pic>
      <p:sp>
        <p:nvSpPr>
          <p:cNvPr id="24" name="Rounded Rectangle 23">
            <a:extLst>
              <a:ext uri="{FF2B5EF4-FFF2-40B4-BE49-F238E27FC236}">
                <a16:creationId xmlns:a16="http://schemas.microsoft.com/office/drawing/2014/main" xmlns="" id="{61B0C4C3-9539-7445-B441-5E6A87F64C7B}"/>
              </a:ext>
            </a:extLst>
          </p:cNvPr>
          <p:cNvSpPr/>
          <p:nvPr/>
        </p:nvSpPr>
        <p:spPr>
          <a:xfrm>
            <a:off x="4265378" y="4975583"/>
            <a:ext cx="2014151" cy="877330"/>
          </a:xfrm>
          <a:prstGeom prst="roundRect">
            <a:avLst/>
          </a:prstGeom>
          <a:solidFill>
            <a:srgbClr val="7030A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2016</a:t>
            </a:r>
          </a:p>
        </p:txBody>
      </p:sp>
      <p:sp>
        <p:nvSpPr>
          <p:cNvPr id="27" name="Triangle 26">
            <a:extLst>
              <a:ext uri="{FF2B5EF4-FFF2-40B4-BE49-F238E27FC236}">
                <a16:creationId xmlns:a16="http://schemas.microsoft.com/office/drawing/2014/main" xmlns="" id="{472ECE18-231A-4449-8506-5BFAD6396565}"/>
              </a:ext>
            </a:extLst>
          </p:cNvPr>
          <p:cNvSpPr/>
          <p:nvPr/>
        </p:nvSpPr>
        <p:spPr>
          <a:xfrm rot="5709891">
            <a:off x="3627099" y="1601366"/>
            <a:ext cx="3101326" cy="1993075"/>
          </a:xfrm>
          <a:prstGeom prst="triangle">
            <a:avLst/>
          </a:prstGeom>
          <a:solidFill>
            <a:schemeClr val="tx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descr="A close up of a sign&#10;&#10;Description automatically generated">
            <a:extLst>
              <a:ext uri="{FF2B5EF4-FFF2-40B4-BE49-F238E27FC236}">
                <a16:creationId xmlns:a16="http://schemas.microsoft.com/office/drawing/2014/main" xmlns="" id="{84C3A71B-3C8C-7A46-89DE-430E30F6FA35}"/>
              </a:ext>
            </a:extLst>
          </p:cNvPr>
          <p:cNvPicPr>
            <a:picLocks noChangeAspect="1"/>
          </p:cNvPicPr>
          <p:nvPr/>
        </p:nvPicPr>
        <p:blipFill>
          <a:blip r:embed="rId10"/>
          <a:stretch>
            <a:fillRect/>
          </a:stretch>
        </p:blipFill>
        <p:spPr>
          <a:xfrm>
            <a:off x="-94675" y="518381"/>
            <a:ext cx="5367128" cy="3851704"/>
          </a:xfrm>
          <a:prstGeom prst="rect">
            <a:avLst/>
          </a:prstGeom>
          <a:ln w="57150">
            <a:noFill/>
          </a:ln>
          <a:scene3d>
            <a:camera prst="orthographicFront"/>
            <a:lightRig rig="threePt" dir="t"/>
          </a:scene3d>
          <a:sp3d>
            <a:bevelT/>
          </a:sp3d>
        </p:spPr>
      </p:pic>
      <p:sp>
        <p:nvSpPr>
          <p:cNvPr id="28" name="Rounded Rectangle 27">
            <a:extLst>
              <a:ext uri="{FF2B5EF4-FFF2-40B4-BE49-F238E27FC236}">
                <a16:creationId xmlns:a16="http://schemas.microsoft.com/office/drawing/2014/main" xmlns="" id="{003F02AB-E16C-EE40-9FD3-49E5401703F4}"/>
              </a:ext>
            </a:extLst>
          </p:cNvPr>
          <p:cNvSpPr/>
          <p:nvPr/>
        </p:nvSpPr>
        <p:spPr>
          <a:xfrm>
            <a:off x="4208556" y="3429000"/>
            <a:ext cx="4367033" cy="1946189"/>
          </a:xfrm>
          <a:prstGeom prst="round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Broken Promises!</a:t>
            </a:r>
          </a:p>
        </p:txBody>
      </p:sp>
    </p:spTree>
    <p:extLst>
      <p:ext uri="{BB962C8B-B14F-4D97-AF65-F5344CB8AC3E}">
        <p14:creationId xmlns:p14="http://schemas.microsoft.com/office/powerpoint/2010/main" val="8860496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 presetClass="entr" presetSubtype="8" accel="50000" fill="hold" grpId="0" nodeType="withEffect" p14:presetBounceEnd="50000">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14:bounceEnd="50000">
                                          <p:cBhvr additive="base">
                                            <p:cTn id="9"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2" presetClass="entr" presetSubtype="8" accel="50000" fill="hold" grpId="0" nodeType="withEffect" p14:presetBounceEnd="50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50000">
                                          <p:cBhvr additive="base">
                                            <p:cTn id="17"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2" presetClass="entr" presetSubtype="8" accel="50000" fill="hold" grpId="0" nodeType="withEffect" p14:presetBounceEnd="50000">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14:bounceEnd="50000">
                                          <p:cBhvr additive="base">
                                            <p:cTn id="25"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2" presetClass="entr" presetSubtype="8" accel="50000" fill="hold" grpId="0" nodeType="withEffect" p14:presetBounceEnd="50000">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14:bounceEnd="50000">
                                          <p:cBhvr additive="base">
                                            <p:cTn id="33" dur="500" fill="hold"/>
                                            <p:tgtEl>
                                              <p:spTgt spid="17"/>
                                            </p:tgtEl>
                                            <p:attrNameLst>
                                              <p:attrName>ppt_x</p:attrName>
                                            </p:attrNameLst>
                                          </p:cBhvr>
                                          <p:tavLst>
                                            <p:tav tm="0">
                                              <p:val>
                                                <p:strVal val="0-#ppt_w/2"/>
                                              </p:val>
                                            </p:tav>
                                            <p:tav tm="100000">
                                              <p:val>
                                                <p:strVal val="#ppt_x"/>
                                              </p:val>
                                            </p:tav>
                                          </p:tavLst>
                                        </p:anim>
                                        <p:anim calcmode="lin" valueType="num" p14:bounceEnd="50000">
                                          <p:cBhvr additive="base">
                                            <p:cTn id="3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2" presetClass="entr" presetSubtype="8" accel="50000" fill="hold" grpId="0" nodeType="withEffect" p14:presetBounceEnd="50000">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14:bounceEnd="50000">
                                          <p:cBhvr additive="base">
                                            <p:cTn id="41" dur="500" fill="hold"/>
                                            <p:tgtEl>
                                              <p:spTgt spid="20"/>
                                            </p:tgtEl>
                                            <p:attrNameLst>
                                              <p:attrName>ppt_x</p:attrName>
                                            </p:attrNameLst>
                                          </p:cBhvr>
                                          <p:tavLst>
                                            <p:tav tm="0">
                                              <p:val>
                                                <p:strVal val="0-#ppt_w/2"/>
                                              </p:val>
                                            </p:tav>
                                            <p:tav tm="100000">
                                              <p:val>
                                                <p:strVal val="#ppt_x"/>
                                              </p:val>
                                            </p:tav>
                                          </p:tavLst>
                                        </p:anim>
                                        <p:anim calcmode="lin" valueType="num" p14:bounceEnd="50000">
                                          <p:cBhvr additive="base">
                                            <p:cTn id="4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2" presetClass="entr" presetSubtype="8" accel="50000" fill="hold" grpId="0" nodeType="withEffect" p14:presetBounceEnd="50000">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14:bounceEnd="50000">
                                          <p:cBhvr additive="base">
                                            <p:cTn id="49" dur="500" fill="hold"/>
                                            <p:tgtEl>
                                              <p:spTgt spid="24"/>
                                            </p:tgtEl>
                                            <p:attrNameLst>
                                              <p:attrName>ppt_x</p:attrName>
                                            </p:attrNameLst>
                                          </p:cBhvr>
                                          <p:tavLst>
                                            <p:tav tm="0">
                                              <p:val>
                                                <p:strVal val="0-#ppt_w/2"/>
                                              </p:val>
                                            </p:tav>
                                            <p:tav tm="100000">
                                              <p:val>
                                                <p:strVal val="#ppt_x"/>
                                              </p:val>
                                            </p:tav>
                                          </p:tavLst>
                                        </p:anim>
                                        <p:anim calcmode="lin" valueType="num" p14:bounceEnd="50000">
                                          <p:cBhvr additive="base">
                                            <p:cTn id="5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50000" fill="hold" grpId="0" nodeType="clickEffect" p14:presetBounceEnd="50000">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14:bounceEnd="50000">
                                          <p:cBhvr additive="base">
                                            <p:cTn id="61" dur="2000" fill="hold"/>
                                            <p:tgtEl>
                                              <p:spTgt spid="28"/>
                                            </p:tgtEl>
                                            <p:attrNameLst>
                                              <p:attrName>ppt_x</p:attrName>
                                            </p:attrNameLst>
                                          </p:cBhvr>
                                          <p:tavLst>
                                            <p:tav tm="0">
                                              <p:val>
                                                <p:strVal val="1+#ppt_w/2"/>
                                              </p:val>
                                            </p:tav>
                                            <p:tav tm="100000">
                                              <p:val>
                                                <p:strVal val="#ppt_x"/>
                                              </p:val>
                                            </p:tav>
                                          </p:tavLst>
                                        </p:anim>
                                        <p:anim calcmode="lin" valueType="num" p14:bounceEnd="50000">
                                          <p:cBhvr additive="base">
                                            <p:cTn id="62" dur="2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4" grpId="0" animBg="1"/>
          <p:bldP spid="17" grpId="0" animBg="1"/>
          <p:bldP spid="20" grpId="0" animBg="1"/>
          <p:bldP spid="24" grpId="0" animBg="1"/>
          <p:bldP spid="27" grpId="0" animBg="1"/>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 presetClass="entr" presetSubtype="8" accel="5000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0-#ppt_w/2"/>
                                              </p:val>
                                            </p:tav>
                                            <p:tav tm="100000">
                                              <p:val>
                                                <p:strVal val="#ppt_x"/>
                                              </p:val>
                                            </p:tav>
                                          </p:tavLst>
                                        </p:anim>
                                        <p:anim calcmode="lin" valueType="num">
                                          <p:cBhvr additive="base">
                                            <p:cTn id="1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2" presetClass="entr" presetSubtype="8" accel="5000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2" presetClass="entr" presetSubtype="8" accel="5000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2" presetClass="entr" presetSubtype="8" accel="5000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0-#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2" presetClass="entr" presetSubtype="8" accel="5000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0-#ppt_w/2"/>
                                              </p:val>
                                            </p:tav>
                                            <p:tav tm="100000">
                                              <p:val>
                                                <p:strVal val="#ppt_x"/>
                                              </p:val>
                                            </p:tav>
                                          </p:tavLst>
                                        </p:anim>
                                        <p:anim calcmode="lin" valueType="num">
                                          <p:cBhvr additive="base">
                                            <p:cTn id="4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2" presetClass="entr" presetSubtype="8" accel="5000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0-#ppt_w/2"/>
                                              </p:val>
                                            </p:tav>
                                            <p:tav tm="100000">
                                              <p:val>
                                                <p:strVal val="#ppt_x"/>
                                              </p:val>
                                            </p:tav>
                                          </p:tavLst>
                                        </p:anim>
                                        <p:anim calcmode="lin" valueType="num">
                                          <p:cBhvr additive="base">
                                            <p:cTn id="5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5000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2000" fill="hold"/>
                                            <p:tgtEl>
                                              <p:spTgt spid="28"/>
                                            </p:tgtEl>
                                            <p:attrNameLst>
                                              <p:attrName>ppt_x</p:attrName>
                                            </p:attrNameLst>
                                          </p:cBhvr>
                                          <p:tavLst>
                                            <p:tav tm="0">
                                              <p:val>
                                                <p:strVal val="1+#ppt_w/2"/>
                                              </p:val>
                                            </p:tav>
                                            <p:tav tm="100000">
                                              <p:val>
                                                <p:strVal val="#ppt_x"/>
                                              </p:val>
                                            </p:tav>
                                          </p:tavLst>
                                        </p:anim>
                                        <p:anim calcmode="lin" valueType="num">
                                          <p:cBhvr additive="base">
                                            <p:cTn id="62" dur="2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4" grpId="0" animBg="1"/>
          <p:bldP spid="17" grpId="0" animBg="1"/>
          <p:bldP spid="20" grpId="0" animBg="1"/>
          <p:bldP spid="24" grpId="0" animBg="1"/>
          <p:bldP spid="27" grpId="0" animBg="1"/>
          <p:bldP spid="28"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3">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6.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Be strong and courageous! You must lead these people in the conquest of this land that </a:t>
            </a: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I solemnly promised</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their ancestors I would hand over to them.</a:t>
            </a:r>
          </a:p>
        </p:txBody>
      </p:sp>
      <p:sp>
        <p:nvSpPr>
          <p:cNvPr id="3" name="Rounded Rectangle 2">
            <a:extLst>
              <a:ext uri="{FF2B5EF4-FFF2-40B4-BE49-F238E27FC236}">
                <a16:creationId xmlns:a16="http://schemas.microsoft.com/office/drawing/2014/main" xmlns="" id="{6524BF6A-C863-5D4D-A2C1-F532CBF1357C}"/>
              </a:ext>
            </a:extLst>
          </p:cNvPr>
          <p:cNvSpPr/>
          <p:nvPr/>
        </p:nvSpPr>
        <p:spPr>
          <a:xfrm>
            <a:off x="55596" y="3855449"/>
            <a:ext cx="9032788" cy="1995616"/>
          </a:xfrm>
          <a:prstGeom prst="roundRect">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Courage from God:</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1. Rests on his </a:t>
            </a:r>
            <a:r>
              <a:rPr kumimoji="0" lang="en-US" sz="66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promises.</a:t>
            </a:r>
          </a:p>
        </p:txBody>
      </p:sp>
      <p:sp>
        <p:nvSpPr>
          <p:cNvPr id="4" name="Rectangle 3">
            <a:extLst>
              <a:ext uri="{FF2B5EF4-FFF2-40B4-BE49-F238E27FC236}">
                <a16:creationId xmlns:a16="http://schemas.microsoft.com/office/drawing/2014/main" xmlns="" id="{B62ADDCB-EA68-8747-95EB-4208E70529B1}"/>
              </a:ext>
            </a:extLst>
          </p:cNvPr>
          <p:cNvSpPr/>
          <p:nvPr/>
        </p:nvSpPr>
        <p:spPr>
          <a:xfrm>
            <a:off x="0" y="5898"/>
            <a:ext cx="9143980" cy="2403669"/>
          </a:xfrm>
          <a:prstGeom prst="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(Eph. 1:3) Blessed is the God and Father of our Lord Jesus Christ, who has </a:t>
            </a:r>
            <a:r>
              <a:rPr kumimoji="0" lang="en-US" sz="40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blessed us with every spiritual blessing</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in the heavenly realms in Christ.</a:t>
            </a:r>
          </a:p>
        </p:txBody>
      </p:sp>
    </p:spTree>
    <p:extLst>
      <p:ext uri="{BB962C8B-B14F-4D97-AF65-F5344CB8AC3E}">
        <p14:creationId xmlns:p14="http://schemas.microsoft.com/office/powerpoint/2010/main" val="42631408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grpId="0" nodeType="click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accel="50000" fill="hold" nodeType="withEffect" p14:presetBounceEnd="50000">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14:bounceEnd="50000">
                                          <p:cBhvr additive="base">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accel="50000" decel="5000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accel="5000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accel="50000" decel="5000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3">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6.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Be strong and courageous! You must lead these people in the conquest of this land that </a:t>
            </a: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I solemnly promised</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their ancestors I would hand over to them.</a:t>
            </a:r>
          </a:p>
        </p:txBody>
      </p:sp>
      <p:sp>
        <p:nvSpPr>
          <p:cNvPr id="3" name="Rounded Rectangle 2">
            <a:extLst>
              <a:ext uri="{FF2B5EF4-FFF2-40B4-BE49-F238E27FC236}">
                <a16:creationId xmlns:a16="http://schemas.microsoft.com/office/drawing/2014/main" xmlns="" id="{6524BF6A-C863-5D4D-A2C1-F532CBF1357C}"/>
              </a:ext>
            </a:extLst>
          </p:cNvPr>
          <p:cNvSpPr/>
          <p:nvPr/>
        </p:nvSpPr>
        <p:spPr>
          <a:xfrm>
            <a:off x="55596" y="3855449"/>
            <a:ext cx="9032788" cy="1995616"/>
          </a:xfrm>
          <a:prstGeom prst="roundRect">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Courage from God:</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1. Rests on his </a:t>
            </a:r>
            <a:r>
              <a:rPr kumimoji="0" lang="en-US" sz="66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promises.</a:t>
            </a:r>
          </a:p>
        </p:txBody>
      </p:sp>
      <p:sp>
        <p:nvSpPr>
          <p:cNvPr id="4" name="Rectangle 3">
            <a:extLst>
              <a:ext uri="{FF2B5EF4-FFF2-40B4-BE49-F238E27FC236}">
                <a16:creationId xmlns:a16="http://schemas.microsoft.com/office/drawing/2014/main" xmlns="" id="{B62ADDCB-EA68-8747-95EB-4208E70529B1}"/>
              </a:ext>
            </a:extLst>
          </p:cNvPr>
          <p:cNvSpPr/>
          <p:nvPr/>
        </p:nvSpPr>
        <p:spPr>
          <a:xfrm>
            <a:off x="0" y="5898"/>
            <a:ext cx="9143980" cy="2403669"/>
          </a:xfrm>
          <a:prstGeom prst="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(2 Pt. 3:13) But we are looking forward to the new heavens and new earth </a:t>
            </a:r>
            <a:r>
              <a:rPr kumimoji="0" lang="en-US" sz="48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he has promised</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a world filled with God’s righteousness.</a:t>
            </a:r>
          </a:p>
        </p:txBody>
      </p:sp>
    </p:spTree>
    <p:extLst>
      <p:ext uri="{BB962C8B-B14F-4D97-AF65-F5344CB8AC3E}">
        <p14:creationId xmlns:p14="http://schemas.microsoft.com/office/powerpoint/2010/main" val="79809586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3">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6.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Be strong and courageous! You must lead these people in the conquest of this land that </a:t>
            </a: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I solemnly promised</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their ancestors I would hand over to them.</a:t>
            </a:r>
          </a:p>
        </p:txBody>
      </p:sp>
      <p:sp>
        <p:nvSpPr>
          <p:cNvPr id="3" name="Rounded Rectangle 2">
            <a:extLst>
              <a:ext uri="{FF2B5EF4-FFF2-40B4-BE49-F238E27FC236}">
                <a16:creationId xmlns:a16="http://schemas.microsoft.com/office/drawing/2014/main" xmlns="" id="{6524BF6A-C863-5D4D-A2C1-F532CBF1357C}"/>
              </a:ext>
            </a:extLst>
          </p:cNvPr>
          <p:cNvSpPr/>
          <p:nvPr/>
        </p:nvSpPr>
        <p:spPr>
          <a:xfrm>
            <a:off x="55596" y="3855449"/>
            <a:ext cx="9032788" cy="1995616"/>
          </a:xfrm>
          <a:prstGeom prst="roundRect">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Courage from God:</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1. Rests on his </a:t>
            </a:r>
            <a:r>
              <a:rPr kumimoji="0" lang="en-US" sz="66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promises.</a:t>
            </a:r>
          </a:p>
        </p:txBody>
      </p:sp>
      <p:sp>
        <p:nvSpPr>
          <p:cNvPr id="4" name="Rectangle 3">
            <a:extLst>
              <a:ext uri="{FF2B5EF4-FFF2-40B4-BE49-F238E27FC236}">
                <a16:creationId xmlns:a16="http://schemas.microsoft.com/office/drawing/2014/main" xmlns="" id="{B62ADDCB-EA68-8747-95EB-4208E70529B1}"/>
              </a:ext>
            </a:extLst>
          </p:cNvPr>
          <p:cNvSpPr/>
          <p:nvPr/>
        </p:nvSpPr>
        <p:spPr>
          <a:xfrm>
            <a:off x="0" y="5898"/>
            <a:ext cx="9143980" cy="2403669"/>
          </a:xfrm>
          <a:prstGeom prst="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(1 Jn 2:25) Now this is the </a:t>
            </a:r>
            <a:r>
              <a:rPr kumimoji="0" lang="en-US" sz="54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promise</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that he himself made to us: </a:t>
            </a:r>
            <a:r>
              <a:rPr kumimoji="0" lang="en-US" sz="54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eternal life</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a:t>
            </a:r>
          </a:p>
        </p:txBody>
      </p:sp>
    </p:spTree>
    <p:extLst>
      <p:ext uri="{BB962C8B-B14F-4D97-AF65-F5344CB8AC3E}">
        <p14:creationId xmlns:p14="http://schemas.microsoft.com/office/powerpoint/2010/main" val="2742224771"/>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3">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6.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Be strong and courageous! You must lead these people in the conquest of this land that </a:t>
            </a: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I solemnly promised</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their ancestors I would hand over to them.</a:t>
            </a:r>
          </a:p>
        </p:txBody>
      </p:sp>
      <p:sp>
        <p:nvSpPr>
          <p:cNvPr id="3" name="Rounded Rectangle 2">
            <a:extLst>
              <a:ext uri="{FF2B5EF4-FFF2-40B4-BE49-F238E27FC236}">
                <a16:creationId xmlns:a16="http://schemas.microsoft.com/office/drawing/2014/main" xmlns="" id="{6524BF6A-C863-5D4D-A2C1-F532CBF1357C}"/>
              </a:ext>
            </a:extLst>
          </p:cNvPr>
          <p:cNvSpPr/>
          <p:nvPr/>
        </p:nvSpPr>
        <p:spPr>
          <a:xfrm>
            <a:off x="55596" y="3855449"/>
            <a:ext cx="9032788" cy="1995616"/>
          </a:xfrm>
          <a:prstGeom prst="roundRect">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Courage from God:</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1. Rests on his </a:t>
            </a:r>
            <a:r>
              <a:rPr kumimoji="0" lang="en-US" sz="66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promises.</a:t>
            </a:r>
          </a:p>
        </p:txBody>
      </p:sp>
      <p:sp>
        <p:nvSpPr>
          <p:cNvPr id="4" name="Rectangle 3">
            <a:extLst>
              <a:ext uri="{FF2B5EF4-FFF2-40B4-BE49-F238E27FC236}">
                <a16:creationId xmlns:a16="http://schemas.microsoft.com/office/drawing/2014/main" xmlns="" id="{B62ADDCB-EA68-8747-95EB-4208E70529B1}"/>
              </a:ext>
            </a:extLst>
          </p:cNvPr>
          <p:cNvSpPr/>
          <p:nvPr/>
        </p:nvSpPr>
        <p:spPr>
          <a:xfrm>
            <a:off x="0" y="5898"/>
            <a:ext cx="9143980" cy="2403669"/>
          </a:xfrm>
          <a:prstGeom prst="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(Heb 6:18) So God has given both his </a:t>
            </a:r>
            <a:r>
              <a:rPr kumimoji="0" lang="en-US" sz="48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promise and his oath</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These two things are unchangeable because </a:t>
            </a:r>
            <a:r>
              <a:rPr kumimoji="0" lang="en-US" sz="48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it is impossible for God to lie</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a:t>
            </a:r>
          </a:p>
        </p:txBody>
      </p:sp>
    </p:spTree>
    <p:extLst>
      <p:ext uri="{BB962C8B-B14F-4D97-AF65-F5344CB8AC3E}">
        <p14:creationId xmlns:p14="http://schemas.microsoft.com/office/powerpoint/2010/main" val="409930305"/>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3">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6.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Be strong and courageous! You must lead these people in the conquest of this land that </a:t>
            </a: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I solemnly promised</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their ancestors I would hand over to them.</a:t>
            </a:r>
          </a:p>
        </p:txBody>
      </p:sp>
      <p:sp>
        <p:nvSpPr>
          <p:cNvPr id="3" name="Rounded Rectangle 2">
            <a:extLst>
              <a:ext uri="{FF2B5EF4-FFF2-40B4-BE49-F238E27FC236}">
                <a16:creationId xmlns:a16="http://schemas.microsoft.com/office/drawing/2014/main" xmlns="" id="{6524BF6A-C863-5D4D-A2C1-F532CBF1357C}"/>
              </a:ext>
            </a:extLst>
          </p:cNvPr>
          <p:cNvSpPr/>
          <p:nvPr/>
        </p:nvSpPr>
        <p:spPr>
          <a:xfrm>
            <a:off x="55596" y="3855449"/>
            <a:ext cx="9032788" cy="1995616"/>
          </a:xfrm>
          <a:prstGeom prst="roundRect">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Courage from God:</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1. Rests on his </a:t>
            </a:r>
            <a:r>
              <a:rPr kumimoji="0" lang="en-US" sz="66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promises.</a:t>
            </a:r>
          </a:p>
        </p:txBody>
      </p:sp>
      <p:sp>
        <p:nvSpPr>
          <p:cNvPr id="4" name="Rectangle 3">
            <a:extLst>
              <a:ext uri="{FF2B5EF4-FFF2-40B4-BE49-F238E27FC236}">
                <a16:creationId xmlns:a16="http://schemas.microsoft.com/office/drawing/2014/main" xmlns="" id="{B62ADDCB-EA68-8747-95EB-4208E70529B1}"/>
              </a:ext>
            </a:extLst>
          </p:cNvPr>
          <p:cNvSpPr/>
          <p:nvPr/>
        </p:nvSpPr>
        <p:spPr>
          <a:xfrm>
            <a:off x="0" y="5898"/>
            <a:ext cx="9143980" cy="2403669"/>
          </a:xfrm>
          <a:prstGeom prst="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(Heb 6:18)…Therefore, we who have fled to him for refuge can have </a:t>
            </a:r>
            <a:r>
              <a:rPr kumimoji="0" lang="en-US" sz="48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great confidence</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as we hold to the hope that lies before us.</a:t>
            </a:r>
          </a:p>
        </p:txBody>
      </p:sp>
    </p:spTree>
    <p:extLst>
      <p:ext uri="{BB962C8B-B14F-4D97-AF65-F5344CB8AC3E}">
        <p14:creationId xmlns:p14="http://schemas.microsoft.com/office/powerpoint/2010/main" val="533175446"/>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7. Be strong and very courageous. Be careful to obey all the instructions Moses gave you. Do not deviate from them, turning either to the right or to the left. Then you will be successful in everything you do.</a:t>
            </a:r>
          </a:p>
        </p:txBody>
      </p:sp>
    </p:spTree>
    <p:extLst>
      <p:ext uri="{BB962C8B-B14F-4D97-AF65-F5344CB8AC3E}">
        <p14:creationId xmlns:p14="http://schemas.microsoft.com/office/powerpoint/2010/main" val="7386417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7. Be strong and </a:t>
            </a: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very</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 courageous.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Be careful to obey all the instructions Moses gave you. Do not deviate from them, turning either to the right or to the left. Then you will be successful in everything you do.</a:t>
            </a:r>
          </a:p>
        </p:txBody>
      </p:sp>
    </p:spTree>
    <p:extLst>
      <p:ext uri="{BB962C8B-B14F-4D97-AF65-F5344CB8AC3E}">
        <p14:creationId xmlns:p14="http://schemas.microsoft.com/office/powerpoint/2010/main" val="1312535904"/>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7.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Be strong and very courageous. </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Be careful to obey </a:t>
            </a: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all the instructions</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 </a:t>
            </a: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Moses gave you</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Do not deviate from them, turning either to the right or to the left. Then you will be successful in everything you do.</a:t>
            </a:r>
          </a:p>
        </p:txBody>
      </p:sp>
      <p:sp>
        <p:nvSpPr>
          <p:cNvPr id="6" name="Rounded Rectangle 5">
            <a:extLst>
              <a:ext uri="{FF2B5EF4-FFF2-40B4-BE49-F238E27FC236}">
                <a16:creationId xmlns:a16="http://schemas.microsoft.com/office/drawing/2014/main" xmlns="" id="{D8DD1ED3-C5B8-1B44-A3AE-9BC3EA43DDDA}"/>
              </a:ext>
            </a:extLst>
          </p:cNvPr>
          <p:cNvSpPr/>
          <p:nvPr/>
        </p:nvSpPr>
        <p:spPr>
          <a:xfrm>
            <a:off x="55596" y="3707027"/>
            <a:ext cx="9032788" cy="2144038"/>
          </a:xfrm>
          <a:prstGeom prst="roundRect">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Courage from God:</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2</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Comes through the </a:t>
            </a:r>
            <a:r>
              <a:rPr kumimoji="0" lang="en-US" sz="5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power</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of his </a:t>
            </a:r>
            <a:r>
              <a:rPr kumimoji="0" lang="en-US" sz="54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word</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a:t>
            </a:r>
            <a:endParaRPr kumimoji="0" lang="en-US" sz="4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Tree>
    <p:extLst>
      <p:ext uri="{BB962C8B-B14F-4D97-AF65-F5344CB8AC3E}">
        <p14:creationId xmlns:p14="http://schemas.microsoft.com/office/powerpoint/2010/main" val="23669977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grpId="0" nodeType="click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accel="50000" fill="hold" nodeType="withEffect" p14:presetBounceEnd="50000">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14:bounceEnd="50000">
                                          <p:cBhvr additive="base">
                                            <p:cTn id="11" dur="1000" fill="hold"/>
                                            <p:tgtEl>
                                              <p:spTgt spid="6">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accel="50000"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1-2.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After</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 </a:t>
            </a: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Moses the Lord’s servant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died, the Lord said to Joshua son of Nun, Moses’ assistant: “Moses my servant is dead. Get ready! Cross the Jordan River! Lead these people into the land which I am ready to hand over to them.</a:t>
            </a:r>
          </a:p>
        </p:txBody>
      </p:sp>
    </p:spTree>
    <p:extLst>
      <p:ext uri="{BB962C8B-B14F-4D97-AF65-F5344CB8AC3E}">
        <p14:creationId xmlns:p14="http://schemas.microsoft.com/office/powerpoint/2010/main" val="793657290"/>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8. Study this book of instruction continually. Meditate on it day and night so you will be careful to do everything written in it. Only then will you prosper and succeed in all you do.</a:t>
            </a:r>
          </a:p>
        </p:txBody>
      </p:sp>
    </p:spTree>
    <p:extLst>
      <p:ext uri="{BB962C8B-B14F-4D97-AF65-F5344CB8AC3E}">
        <p14:creationId xmlns:p14="http://schemas.microsoft.com/office/powerpoint/2010/main" val="37930957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8. </a:t>
            </a: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Study this book</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of instruction </a:t>
            </a: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continually</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 Meditate on it day and night so you will be careful to do everything written in it. Only then will you prosper and succeed in all you do.</a:t>
            </a:r>
          </a:p>
        </p:txBody>
      </p:sp>
      <p:pic>
        <p:nvPicPr>
          <p:cNvPr id="5" name="Picture 4" descr="A close up of a slug on the ground&#10;&#10;Description automatically generated">
            <a:extLst>
              <a:ext uri="{FF2B5EF4-FFF2-40B4-BE49-F238E27FC236}">
                <a16:creationId xmlns:a16="http://schemas.microsoft.com/office/drawing/2014/main" xmlns="" id="{1A5AF000-7E9A-8F4A-B437-BC88B8118165}"/>
              </a:ext>
            </a:extLst>
          </p:cNvPr>
          <p:cNvPicPr>
            <a:picLocks noChangeAspect="1"/>
          </p:cNvPicPr>
          <p:nvPr/>
        </p:nvPicPr>
        <p:blipFill>
          <a:blip r:embed="rId3"/>
          <a:stretch>
            <a:fillRect/>
          </a:stretch>
        </p:blipFill>
        <p:spPr>
          <a:xfrm>
            <a:off x="0" y="2421925"/>
            <a:ext cx="9144000" cy="4426948"/>
          </a:xfrm>
          <a:prstGeom prst="rect">
            <a:avLst/>
          </a:prstGeom>
          <a:scene3d>
            <a:camera prst="orthographicFront"/>
            <a:lightRig rig="threePt" dir="t"/>
          </a:scene3d>
          <a:sp3d>
            <a:bevelT/>
          </a:sp3d>
        </p:spPr>
      </p:pic>
      <p:sp>
        <p:nvSpPr>
          <p:cNvPr id="3" name="Rounded Rectangle 2">
            <a:extLst>
              <a:ext uri="{FF2B5EF4-FFF2-40B4-BE49-F238E27FC236}">
                <a16:creationId xmlns:a16="http://schemas.microsoft.com/office/drawing/2014/main" xmlns="" id="{38131DAD-297C-7F43-9F3B-A2E56BFB7F91}"/>
              </a:ext>
            </a:extLst>
          </p:cNvPr>
          <p:cNvSpPr/>
          <p:nvPr/>
        </p:nvSpPr>
        <p:spPr>
          <a:xfrm>
            <a:off x="3138617" y="191091"/>
            <a:ext cx="5906529" cy="3113903"/>
          </a:xfrm>
          <a:prstGeom prst="roundRect">
            <a:avLst/>
          </a:prstGeom>
          <a:solidFill>
            <a:schemeClr val="accent6">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When I’m unwilling to study and learn, what’s the </a:t>
            </a:r>
            <a:r>
              <a:rPr kumimoji="0" lang="en-US" sz="4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real </a:t>
            </a: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difference between me and this disgusting slug?</a:t>
            </a:r>
          </a:p>
        </p:txBody>
      </p:sp>
      <p:sp>
        <p:nvSpPr>
          <p:cNvPr id="9" name="Rectangle 8">
            <a:extLst>
              <a:ext uri="{FF2B5EF4-FFF2-40B4-BE49-F238E27FC236}">
                <a16:creationId xmlns:a16="http://schemas.microsoft.com/office/drawing/2014/main" xmlns="" id="{68F51C1D-3457-2546-B44B-778A118F34B2}"/>
              </a:ext>
            </a:extLst>
          </p:cNvPr>
          <p:cNvSpPr/>
          <p:nvPr/>
        </p:nvSpPr>
        <p:spPr>
          <a:xfrm>
            <a:off x="0" y="1964724"/>
            <a:ext cx="9143980" cy="4875021"/>
          </a:xfrm>
          <a:prstGeom prst="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(2 Tim. 3:16-17) All Scripture is inspired by God and is useful to teach us what is true and to make us realize what is wrong in our lives. It corrects us when we are wrong and teaches us to do what is right. God uses it to prepare and equip his people to do every good work.</a:t>
            </a:r>
          </a:p>
        </p:txBody>
      </p:sp>
    </p:spTree>
    <p:extLst>
      <p:ext uri="{BB962C8B-B14F-4D97-AF65-F5344CB8AC3E}">
        <p14:creationId xmlns:p14="http://schemas.microsoft.com/office/powerpoint/2010/main" val="41530299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accel="50000" fill="hold" grpId="0" nodeType="clickEffect" p14:presetBounceEnd="50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50000">
                                          <p:cBhvr additive="base">
                                            <p:cTn id="12"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accel="5000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8.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Study this book of instruction continually. </a:t>
            </a: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Meditate on it day and night</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 so you will be careful to do everything written in it. Only then will you prosper and succeed in all you do.</a:t>
            </a:r>
          </a:p>
        </p:txBody>
      </p:sp>
      <p:sp>
        <p:nvSpPr>
          <p:cNvPr id="6" name="Rounded Rectangle 5">
            <a:extLst>
              <a:ext uri="{FF2B5EF4-FFF2-40B4-BE49-F238E27FC236}">
                <a16:creationId xmlns:a16="http://schemas.microsoft.com/office/drawing/2014/main" xmlns="" id="{E3BC56B4-6D9B-3044-A044-8B8F5C6150C8}"/>
              </a:ext>
            </a:extLst>
          </p:cNvPr>
          <p:cNvSpPr/>
          <p:nvPr/>
        </p:nvSpPr>
        <p:spPr>
          <a:xfrm>
            <a:off x="1841158" y="2879124"/>
            <a:ext cx="7018638" cy="1908681"/>
          </a:xfrm>
          <a:prstGeom prst="roundRect">
            <a:avLst/>
          </a:prstGeom>
          <a:solidFill>
            <a:schemeClr val="accent6">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We need to recapture the lost art of </a:t>
            </a:r>
            <a:r>
              <a:rPr kumimoji="0" lang="en-US" sz="4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memorization!</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Tree>
    <p:extLst>
      <p:ext uri="{BB962C8B-B14F-4D97-AF65-F5344CB8AC3E}">
        <p14:creationId xmlns:p14="http://schemas.microsoft.com/office/powerpoint/2010/main" val="2882826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fill="hold" grpId="0" nodeType="click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8.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Study this book of instruction continually. Meditate on it day and night so you will </a:t>
            </a: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be careful to do everything written in it</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 Only then will you prosper and succeed in all you do.</a:t>
            </a:r>
          </a:p>
        </p:txBody>
      </p:sp>
      <p:sp>
        <p:nvSpPr>
          <p:cNvPr id="3" name="Rectangle 2">
            <a:extLst>
              <a:ext uri="{FF2B5EF4-FFF2-40B4-BE49-F238E27FC236}">
                <a16:creationId xmlns:a16="http://schemas.microsoft.com/office/drawing/2014/main" xmlns="" id="{280E531B-F527-604D-BC93-41D2120F08DC}"/>
              </a:ext>
            </a:extLst>
          </p:cNvPr>
          <p:cNvSpPr/>
          <p:nvPr/>
        </p:nvSpPr>
        <p:spPr>
          <a:xfrm>
            <a:off x="0" y="4188941"/>
            <a:ext cx="9143980" cy="2650804"/>
          </a:xfrm>
          <a:prstGeom prst="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(Jn. 13:17) Now that you know these things, God will bless you for </a:t>
            </a:r>
            <a:r>
              <a:rPr kumimoji="0" lang="en-US" sz="54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doing</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them.</a:t>
            </a:r>
          </a:p>
        </p:txBody>
      </p:sp>
    </p:spTree>
    <p:extLst>
      <p:ext uri="{BB962C8B-B14F-4D97-AF65-F5344CB8AC3E}">
        <p14:creationId xmlns:p14="http://schemas.microsoft.com/office/powerpoint/2010/main" val="35218383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9. </a:t>
            </a: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I repeat, be strong and courageous</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a:t>
            </a:r>
          </a:p>
        </p:txBody>
      </p:sp>
    </p:spTree>
    <p:extLst>
      <p:ext uri="{BB962C8B-B14F-4D97-AF65-F5344CB8AC3E}">
        <p14:creationId xmlns:p14="http://schemas.microsoft.com/office/powerpoint/2010/main" val="12557178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9. I repeat, be strong and courageous!</a:t>
            </a:r>
          </a:p>
          <a:p>
            <a:pPr marL="0" indent="0">
              <a:buNone/>
            </a:pP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Don’t be afraid and don’t panic</a:t>
            </a:r>
          </a:p>
        </p:txBody>
      </p:sp>
    </p:spTree>
    <p:extLst>
      <p:ext uri="{BB962C8B-B14F-4D97-AF65-F5344CB8AC3E}">
        <p14:creationId xmlns:p14="http://schemas.microsoft.com/office/powerpoint/2010/main" val="30161143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wipe(left)">
                                      <p:cBhvr>
                                        <p:cTn id="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9. I repeat, be strong and courageous!</a:t>
            </a:r>
          </a:p>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Don’t be afraid and don’t panic</a:t>
            </a:r>
          </a:p>
          <a:p>
            <a:pPr marL="0" indent="0">
              <a:buNone/>
            </a:pP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I, the Lord your God, am with you in all you do</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a:t>
            </a:r>
          </a:p>
        </p:txBody>
      </p:sp>
    </p:spTree>
    <p:extLst>
      <p:ext uri="{BB962C8B-B14F-4D97-AF65-F5344CB8AC3E}">
        <p14:creationId xmlns:p14="http://schemas.microsoft.com/office/powerpoint/2010/main" val="109475606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wipe(left)">
                                      <p:cBhvr>
                                        <p:cTn id="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9. I repeat, be strong and courageous!</a:t>
            </a:r>
          </a:p>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Don’t be afraid and don’t panic</a:t>
            </a:r>
          </a:p>
          <a:p>
            <a:pPr marL="0" indent="0">
              <a:buNone/>
            </a:pP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I, the Lord your God, am with you in all you do</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a:t>
            </a:r>
          </a:p>
        </p:txBody>
      </p:sp>
      <p:sp>
        <p:nvSpPr>
          <p:cNvPr id="6" name="Rounded Rectangle 5">
            <a:extLst>
              <a:ext uri="{FF2B5EF4-FFF2-40B4-BE49-F238E27FC236}">
                <a16:creationId xmlns:a16="http://schemas.microsoft.com/office/drawing/2014/main" xmlns="" id="{4052EC1C-27FB-774C-9482-22BCEEB59DBF}"/>
              </a:ext>
            </a:extLst>
          </p:cNvPr>
          <p:cNvSpPr/>
          <p:nvPr/>
        </p:nvSpPr>
        <p:spPr>
          <a:xfrm>
            <a:off x="55596" y="4658638"/>
            <a:ext cx="9032788" cy="1995616"/>
          </a:xfrm>
          <a:prstGeom prst="roundRect">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Courage from God:</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3. Is realized by his </a:t>
            </a:r>
            <a:r>
              <a:rPr kumimoji="0" lang="en-US" sz="4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presence.</a:t>
            </a:r>
          </a:p>
        </p:txBody>
      </p:sp>
    </p:spTree>
    <p:extLst>
      <p:ext uri="{BB962C8B-B14F-4D97-AF65-F5344CB8AC3E}">
        <p14:creationId xmlns:p14="http://schemas.microsoft.com/office/powerpoint/2010/main" val="39093303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grpId="0"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accel="50000" fill="hold" nodeType="withEffect" p14:presetBounceEnd="50000">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14:bounceEnd="50000">
                                          <p:cBhvr additive="base">
                                            <p:cTn id="11" dur="1000" fill="hold"/>
                                            <p:tgtEl>
                                              <p:spTgt spid="6">
                                                <p:txEl>
                                                  <p:pRg st="0" end="0"/>
                                                </p:txEl>
                                              </p:spTgt>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accel="50000"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9. I repeat, be strong and courageous!</a:t>
            </a:r>
          </a:p>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Don’t be afraid and don’t panic</a:t>
            </a:r>
          </a:p>
          <a:p>
            <a:pPr marL="0" indent="0">
              <a:buNone/>
            </a:pP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I, the Lord your God, am with you in all you do</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a:t>
            </a:r>
          </a:p>
        </p:txBody>
      </p:sp>
      <p:sp>
        <p:nvSpPr>
          <p:cNvPr id="6" name="Rounded Rectangle 5">
            <a:extLst>
              <a:ext uri="{FF2B5EF4-FFF2-40B4-BE49-F238E27FC236}">
                <a16:creationId xmlns:a16="http://schemas.microsoft.com/office/drawing/2014/main" xmlns="" id="{4052EC1C-27FB-774C-9482-22BCEEB59DBF}"/>
              </a:ext>
            </a:extLst>
          </p:cNvPr>
          <p:cNvSpPr/>
          <p:nvPr/>
        </p:nvSpPr>
        <p:spPr>
          <a:xfrm>
            <a:off x="55596" y="4658638"/>
            <a:ext cx="9032788" cy="1995616"/>
          </a:xfrm>
          <a:prstGeom prst="roundRect">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Courage from God:</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3. Is realized by his </a:t>
            </a:r>
            <a:r>
              <a:rPr kumimoji="0" lang="en-US" sz="4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presence.</a:t>
            </a:r>
          </a:p>
        </p:txBody>
      </p:sp>
      <p:sp>
        <p:nvSpPr>
          <p:cNvPr id="3" name="Rectangle 2">
            <a:extLst>
              <a:ext uri="{FF2B5EF4-FFF2-40B4-BE49-F238E27FC236}">
                <a16:creationId xmlns:a16="http://schemas.microsoft.com/office/drawing/2014/main" xmlns="" id="{D6FD2176-7DA0-FC4A-BA1D-DDAD43708CF2}"/>
              </a:ext>
            </a:extLst>
          </p:cNvPr>
          <p:cNvSpPr/>
          <p:nvPr/>
        </p:nvSpPr>
        <p:spPr>
          <a:xfrm>
            <a:off x="24714" y="18255"/>
            <a:ext cx="9088384" cy="3552848"/>
          </a:xfrm>
          <a:prstGeom prst="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(Isaiah 40:28-31) Have you never heard? Have you never understood? The Lord is the everlasting God, the Creator of all the earth. He never grows weak or weary. No one can measure the depths of his understanding…</a:t>
            </a:r>
          </a:p>
        </p:txBody>
      </p:sp>
    </p:spTree>
    <p:extLst>
      <p:ext uri="{BB962C8B-B14F-4D97-AF65-F5344CB8AC3E}">
        <p14:creationId xmlns:p14="http://schemas.microsoft.com/office/powerpoint/2010/main" val="760665068"/>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9. I repeat, be strong and courageous!</a:t>
            </a:r>
          </a:p>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Don’t be afraid and don’t panic</a:t>
            </a:r>
          </a:p>
          <a:p>
            <a:pPr marL="0" indent="0">
              <a:buNone/>
            </a:pP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I, the Lord your God, am with you in all you do</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a:t>
            </a:r>
          </a:p>
        </p:txBody>
      </p:sp>
      <p:sp>
        <p:nvSpPr>
          <p:cNvPr id="6" name="Rounded Rectangle 5">
            <a:extLst>
              <a:ext uri="{FF2B5EF4-FFF2-40B4-BE49-F238E27FC236}">
                <a16:creationId xmlns:a16="http://schemas.microsoft.com/office/drawing/2014/main" xmlns="" id="{4052EC1C-27FB-774C-9482-22BCEEB59DBF}"/>
              </a:ext>
            </a:extLst>
          </p:cNvPr>
          <p:cNvSpPr/>
          <p:nvPr/>
        </p:nvSpPr>
        <p:spPr>
          <a:xfrm>
            <a:off x="55596" y="4658638"/>
            <a:ext cx="9032788" cy="1995616"/>
          </a:xfrm>
          <a:prstGeom prst="roundRect">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Courage from God:</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3. Is realized by his </a:t>
            </a:r>
            <a:r>
              <a:rPr kumimoji="0" lang="en-US" sz="4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presence.</a:t>
            </a:r>
          </a:p>
        </p:txBody>
      </p:sp>
      <p:sp>
        <p:nvSpPr>
          <p:cNvPr id="3" name="Rectangle 2">
            <a:extLst>
              <a:ext uri="{FF2B5EF4-FFF2-40B4-BE49-F238E27FC236}">
                <a16:creationId xmlns:a16="http://schemas.microsoft.com/office/drawing/2014/main" xmlns="" id="{D6FD2176-7DA0-FC4A-BA1D-DDAD43708CF2}"/>
              </a:ext>
            </a:extLst>
          </p:cNvPr>
          <p:cNvSpPr/>
          <p:nvPr/>
        </p:nvSpPr>
        <p:spPr>
          <a:xfrm>
            <a:off x="24714" y="18255"/>
            <a:ext cx="9088384" cy="3318069"/>
          </a:xfrm>
          <a:prstGeom prst="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(Isaiah 40:28-31)…He gives power to the weak and strength to the powerless. Even youths will become weak and tired, and young men will fall in exhaustion…</a:t>
            </a:r>
          </a:p>
        </p:txBody>
      </p:sp>
    </p:spTree>
    <p:extLst>
      <p:ext uri="{BB962C8B-B14F-4D97-AF65-F5344CB8AC3E}">
        <p14:creationId xmlns:p14="http://schemas.microsoft.com/office/powerpoint/2010/main" val="24815585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3">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1-2.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After Moses the Lord’s servant died, the Lord said to </a:t>
            </a: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Joshua</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son of Nun, </a:t>
            </a: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Moses’ assistant</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 “Moses my servant is dead. Get ready! Cross the Jordan River! Lead these people into the land which I am ready to hand over to them.</a:t>
            </a:r>
          </a:p>
        </p:txBody>
      </p:sp>
      <p:sp>
        <p:nvSpPr>
          <p:cNvPr id="3" name="Rectangle 2">
            <a:extLst>
              <a:ext uri="{FF2B5EF4-FFF2-40B4-BE49-F238E27FC236}">
                <a16:creationId xmlns:a16="http://schemas.microsoft.com/office/drawing/2014/main" xmlns="" id="{DE2642AF-1A76-9642-95AE-62C31E3F8949}"/>
              </a:ext>
            </a:extLst>
          </p:cNvPr>
          <p:cNvSpPr/>
          <p:nvPr/>
        </p:nvSpPr>
        <p:spPr>
          <a:xfrm>
            <a:off x="0" y="4596714"/>
            <a:ext cx="9144000" cy="2261286"/>
          </a:xfrm>
          <a:prstGeom prst="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(Josh. 24:29) After all this </a:t>
            </a:r>
            <a:r>
              <a:rPr kumimoji="0" lang="en-US" sz="48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Joshua</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son of Nun, </a:t>
            </a:r>
            <a:r>
              <a:rPr kumimoji="0" lang="en-US" sz="48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the Lord’s servant</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died at the age of one hundred ten.</a:t>
            </a:r>
          </a:p>
        </p:txBody>
      </p:sp>
    </p:spTree>
    <p:extLst>
      <p:ext uri="{BB962C8B-B14F-4D97-AF65-F5344CB8AC3E}">
        <p14:creationId xmlns:p14="http://schemas.microsoft.com/office/powerpoint/2010/main" val="23160308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grpId="0" nodeType="click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9. I repeat, be strong and courageous!</a:t>
            </a:r>
          </a:p>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Don’t be afraid and don’t panic</a:t>
            </a:r>
          </a:p>
          <a:p>
            <a:pPr marL="0" indent="0">
              <a:buNone/>
            </a:pP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I, the Lord your God, am with you in all you do</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a:t>
            </a:r>
          </a:p>
        </p:txBody>
      </p:sp>
      <p:sp>
        <p:nvSpPr>
          <p:cNvPr id="6" name="Rounded Rectangle 5">
            <a:extLst>
              <a:ext uri="{FF2B5EF4-FFF2-40B4-BE49-F238E27FC236}">
                <a16:creationId xmlns:a16="http://schemas.microsoft.com/office/drawing/2014/main" xmlns="" id="{4052EC1C-27FB-774C-9482-22BCEEB59DBF}"/>
              </a:ext>
            </a:extLst>
          </p:cNvPr>
          <p:cNvSpPr/>
          <p:nvPr/>
        </p:nvSpPr>
        <p:spPr>
          <a:xfrm>
            <a:off x="55596" y="4658638"/>
            <a:ext cx="9032788" cy="1995616"/>
          </a:xfrm>
          <a:prstGeom prst="roundRect">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Courage from God:</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3. Is realized by his </a:t>
            </a:r>
            <a:r>
              <a:rPr kumimoji="0" lang="en-US" sz="4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presence.</a:t>
            </a:r>
          </a:p>
        </p:txBody>
      </p:sp>
      <p:sp>
        <p:nvSpPr>
          <p:cNvPr id="3" name="Rectangle 2">
            <a:extLst>
              <a:ext uri="{FF2B5EF4-FFF2-40B4-BE49-F238E27FC236}">
                <a16:creationId xmlns:a16="http://schemas.microsoft.com/office/drawing/2014/main" xmlns="" id="{D6FD2176-7DA0-FC4A-BA1D-DDAD43708CF2}"/>
              </a:ext>
            </a:extLst>
          </p:cNvPr>
          <p:cNvSpPr/>
          <p:nvPr/>
        </p:nvSpPr>
        <p:spPr>
          <a:xfrm>
            <a:off x="24714" y="18255"/>
            <a:ext cx="9088384" cy="3318069"/>
          </a:xfrm>
          <a:prstGeom prst="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7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(Isaiah 40:28-31)…</a:t>
            </a:r>
            <a:r>
              <a:rPr kumimoji="0" lang="en-US" sz="48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But those who trust in the Lord will find new strength</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They will soar high on wings like eagles. They will run and not grow weary. They will walk and not faint.</a:t>
            </a:r>
          </a:p>
        </p:txBody>
      </p:sp>
    </p:spTree>
    <p:extLst>
      <p:ext uri="{BB962C8B-B14F-4D97-AF65-F5344CB8AC3E}">
        <p14:creationId xmlns:p14="http://schemas.microsoft.com/office/powerpoint/2010/main" val="4161783659"/>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10-11. Joshua instructed the leaders of the people: “Go through the camp and command the people, ‘Prepare your supplies, for within three days you will cross the Jordan River and begin the conquest of the land the Lord your God is ready to hand over to you.’”</a:t>
            </a:r>
          </a:p>
        </p:txBody>
      </p:sp>
    </p:spTree>
    <p:extLst>
      <p:ext uri="{BB962C8B-B14F-4D97-AF65-F5344CB8AC3E}">
        <p14:creationId xmlns:p14="http://schemas.microsoft.com/office/powerpoint/2010/main" val="96119064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8" name="Content Placeholder 4" descr="A person standing on a hill with a sunset in the background&#10;&#10;Description automatically generated">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srcRect l="20292" r="21443"/>
          <a:stretch/>
        </p:blipFill>
        <p:spPr>
          <a:xfrm>
            <a:off x="2" y="10"/>
            <a:ext cx="7991591"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p:spPr>
      </p:pic>
      <p:sp>
        <p:nvSpPr>
          <p:cNvPr id="7" name="TextBox 6">
            <a:extLst>
              <a:ext uri="{FF2B5EF4-FFF2-40B4-BE49-F238E27FC236}">
                <a16:creationId xmlns:a16="http://schemas.microsoft.com/office/drawing/2014/main" xmlns="" id="{DA57C5D9-95A8-6048-9C79-457033ACE6E2}"/>
              </a:ext>
            </a:extLst>
          </p:cNvPr>
          <p:cNvSpPr txBox="1"/>
          <p:nvPr/>
        </p:nvSpPr>
        <p:spPr>
          <a:xfrm>
            <a:off x="0" y="12355"/>
            <a:ext cx="9143998" cy="1446550"/>
          </a:xfrm>
          <a:prstGeom prst="rect">
            <a:avLst/>
          </a:prstGeom>
          <a:solidFill>
            <a:schemeClr val="tx1">
              <a:lumMod val="85000"/>
              <a:lumOff val="1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Final Thoughts…</a:t>
            </a:r>
          </a:p>
        </p:txBody>
      </p:sp>
      <p:sp>
        <p:nvSpPr>
          <p:cNvPr id="9" name="TextBox 8">
            <a:extLst>
              <a:ext uri="{FF2B5EF4-FFF2-40B4-BE49-F238E27FC236}">
                <a16:creationId xmlns:a16="http://schemas.microsoft.com/office/drawing/2014/main" xmlns="" id="{022B9676-0A73-9148-95DE-B849CD24CEEB}"/>
              </a:ext>
            </a:extLst>
          </p:cNvPr>
          <p:cNvSpPr txBox="1"/>
          <p:nvPr/>
        </p:nvSpPr>
        <p:spPr>
          <a:xfrm>
            <a:off x="1" y="4337221"/>
            <a:ext cx="9143998" cy="2333524"/>
          </a:xfrm>
          <a:prstGeom prst="rect">
            <a:avLst/>
          </a:prstGeom>
          <a:solidFill>
            <a:schemeClr val="tx1">
              <a:lumMod val="85000"/>
              <a:lumOff val="15000"/>
            </a:schemeClr>
          </a:solid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God offers you his </a:t>
            </a:r>
            <a:r>
              <a:rPr kumimoji="0" lang="en-US" sz="6000" b="1"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promise</a:t>
            </a:r>
            <a:r>
              <a:rPr kumimoji="0" lang="en-US" sz="6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of eternal life. </a:t>
            </a:r>
            <a:r>
              <a:rPr kumimoji="0" lang="en-US" sz="6000" b="1"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Will you accept this?</a:t>
            </a:r>
          </a:p>
        </p:txBody>
      </p:sp>
    </p:spTree>
    <p:extLst>
      <p:ext uri="{BB962C8B-B14F-4D97-AF65-F5344CB8AC3E}">
        <p14:creationId xmlns:p14="http://schemas.microsoft.com/office/powerpoint/2010/main" val="126686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8" name="Content Placeholder 4" descr="A person standing on a hill with a sunset in the background&#10;&#10;Description automatically generated">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srcRect l="20292" r="21443"/>
          <a:stretch/>
        </p:blipFill>
        <p:spPr>
          <a:xfrm>
            <a:off x="2" y="10"/>
            <a:ext cx="7991591"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p:spPr>
      </p:pic>
      <p:sp>
        <p:nvSpPr>
          <p:cNvPr id="7" name="TextBox 6">
            <a:extLst>
              <a:ext uri="{FF2B5EF4-FFF2-40B4-BE49-F238E27FC236}">
                <a16:creationId xmlns:a16="http://schemas.microsoft.com/office/drawing/2014/main" xmlns="" id="{DA57C5D9-95A8-6048-9C79-457033ACE6E2}"/>
              </a:ext>
            </a:extLst>
          </p:cNvPr>
          <p:cNvSpPr txBox="1"/>
          <p:nvPr/>
        </p:nvSpPr>
        <p:spPr>
          <a:xfrm>
            <a:off x="0" y="12355"/>
            <a:ext cx="9143998" cy="1446550"/>
          </a:xfrm>
          <a:prstGeom prst="rect">
            <a:avLst/>
          </a:prstGeom>
          <a:solidFill>
            <a:schemeClr val="tx1">
              <a:lumMod val="85000"/>
              <a:lumOff val="1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Final Thoughts…</a:t>
            </a:r>
          </a:p>
        </p:txBody>
      </p:sp>
      <p:sp>
        <p:nvSpPr>
          <p:cNvPr id="9" name="TextBox 8">
            <a:extLst>
              <a:ext uri="{FF2B5EF4-FFF2-40B4-BE49-F238E27FC236}">
                <a16:creationId xmlns:a16="http://schemas.microsoft.com/office/drawing/2014/main" xmlns="" id="{022B9676-0A73-9148-95DE-B849CD24CEEB}"/>
              </a:ext>
            </a:extLst>
          </p:cNvPr>
          <p:cNvSpPr txBox="1"/>
          <p:nvPr/>
        </p:nvSpPr>
        <p:spPr>
          <a:xfrm>
            <a:off x="1" y="4337221"/>
            <a:ext cx="9143998" cy="2333524"/>
          </a:xfrm>
          <a:prstGeom prst="rect">
            <a:avLst/>
          </a:prstGeom>
          <a:solidFill>
            <a:schemeClr val="tx1">
              <a:lumMod val="85000"/>
              <a:lumOff val="15000"/>
            </a:schemeClr>
          </a:solid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God speaks to us through the </a:t>
            </a:r>
            <a:r>
              <a:rPr kumimoji="0" lang="en-US" sz="6000" b="1"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power</a:t>
            </a:r>
            <a:r>
              <a:rPr kumimoji="0" lang="en-US" sz="6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of his word. </a:t>
            </a:r>
            <a:r>
              <a:rPr kumimoji="0" lang="en-US" sz="6000" b="1"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Will you turn to it?</a:t>
            </a:r>
          </a:p>
        </p:txBody>
      </p:sp>
    </p:spTree>
    <p:extLst>
      <p:ext uri="{BB962C8B-B14F-4D97-AF65-F5344CB8AC3E}">
        <p14:creationId xmlns:p14="http://schemas.microsoft.com/office/powerpoint/2010/main" val="537438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8" name="Content Placeholder 4" descr="A person standing on a hill with a sunset in the background&#10;&#10;Description automatically generated">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srcRect l="20292" r="21443"/>
          <a:stretch/>
        </p:blipFill>
        <p:spPr>
          <a:xfrm>
            <a:off x="2" y="10"/>
            <a:ext cx="7991591"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p:spPr>
      </p:pic>
      <p:sp>
        <p:nvSpPr>
          <p:cNvPr id="7" name="TextBox 6">
            <a:extLst>
              <a:ext uri="{FF2B5EF4-FFF2-40B4-BE49-F238E27FC236}">
                <a16:creationId xmlns:a16="http://schemas.microsoft.com/office/drawing/2014/main" xmlns="" id="{DA57C5D9-95A8-6048-9C79-457033ACE6E2}"/>
              </a:ext>
            </a:extLst>
          </p:cNvPr>
          <p:cNvSpPr txBox="1"/>
          <p:nvPr/>
        </p:nvSpPr>
        <p:spPr>
          <a:xfrm>
            <a:off x="0" y="12355"/>
            <a:ext cx="9143998" cy="1446550"/>
          </a:xfrm>
          <a:prstGeom prst="rect">
            <a:avLst/>
          </a:prstGeom>
          <a:solidFill>
            <a:schemeClr val="tx1">
              <a:lumMod val="85000"/>
              <a:lumOff val="1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Final Thoughts…</a:t>
            </a:r>
          </a:p>
        </p:txBody>
      </p:sp>
      <p:sp>
        <p:nvSpPr>
          <p:cNvPr id="9" name="TextBox 8">
            <a:extLst>
              <a:ext uri="{FF2B5EF4-FFF2-40B4-BE49-F238E27FC236}">
                <a16:creationId xmlns:a16="http://schemas.microsoft.com/office/drawing/2014/main" xmlns="" id="{022B9676-0A73-9148-95DE-B849CD24CEEB}"/>
              </a:ext>
            </a:extLst>
          </p:cNvPr>
          <p:cNvSpPr txBox="1"/>
          <p:nvPr/>
        </p:nvSpPr>
        <p:spPr>
          <a:xfrm>
            <a:off x="1" y="4337221"/>
            <a:ext cx="9143998" cy="1594860"/>
          </a:xfrm>
          <a:prstGeom prst="rect">
            <a:avLst/>
          </a:prstGeom>
          <a:solidFill>
            <a:schemeClr val="tx1">
              <a:lumMod val="85000"/>
              <a:lumOff val="15000"/>
            </a:schemeClr>
          </a:solid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God promises to </a:t>
            </a:r>
            <a:r>
              <a:rPr kumimoji="0" lang="en-US" sz="6000" b="1"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be with you</a:t>
            </a:r>
            <a:r>
              <a:rPr kumimoji="0" lang="en-US" sz="6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always. </a:t>
            </a:r>
            <a:r>
              <a:rPr kumimoji="0" lang="en-US" sz="6000" b="1"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Do you believe that?</a:t>
            </a:r>
          </a:p>
        </p:txBody>
      </p:sp>
    </p:spTree>
    <p:extLst>
      <p:ext uri="{BB962C8B-B14F-4D97-AF65-F5344CB8AC3E}">
        <p14:creationId xmlns:p14="http://schemas.microsoft.com/office/powerpoint/2010/main" val="8289266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8" name="Content Placeholder 4" descr="A person standing on a hill with a sunset in the background&#10;&#10;Description automatically generated">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srcRect l="20292" r="21443"/>
          <a:stretch/>
        </p:blipFill>
        <p:spPr>
          <a:xfrm>
            <a:off x="2" y="10"/>
            <a:ext cx="7991591"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p:spPr>
      </p:pic>
      <p:sp>
        <p:nvSpPr>
          <p:cNvPr id="7" name="TextBox 6">
            <a:extLst>
              <a:ext uri="{FF2B5EF4-FFF2-40B4-BE49-F238E27FC236}">
                <a16:creationId xmlns:a16="http://schemas.microsoft.com/office/drawing/2014/main" xmlns="" id="{DA57C5D9-95A8-6048-9C79-457033ACE6E2}"/>
              </a:ext>
            </a:extLst>
          </p:cNvPr>
          <p:cNvSpPr txBox="1"/>
          <p:nvPr/>
        </p:nvSpPr>
        <p:spPr>
          <a:xfrm>
            <a:off x="0" y="12355"/>
            <a:ext cx="9143998" cy="1446550"/>
          </a:xfrm>
          <a:prstGeom prst="rect">
            <a:avLst/>
          </a:prstGeom>
          <a:solidFill>
            <a:schemeClr val="tx1">
              <a:lumMod val="85000"/>
              <a:lumOff val="1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Final Thoughts…</a:t>
            </a:r>
          </a:p>
        </p:txBody>
      </p:sp>
      <p:sp>
        <p:nvSpPr>
          <p:cNvPr id="9" name="TextBox 8">
            <a:extLst>
              <a:ext uri="{FF2B5EF4-FFF2-40B4-BE49-F238E27FC236}">
                <a16:creationId xmlns:a16="http://schemas.microsoft.com/office/drawing/2014/main" xmlns="" id="{022B9676-0A73-9148-95DE-B849CD24CEEB}"/>
              </a:ext>
            </a:extLst>
          </p:cNvPr>
          <p:cNvSpPr txBox="1"/>
          <p:nvPr/>
        </p:nvSpPr>
        <p:spPr>
          <a:xfrm>
            <a:off x="1" y="4337221"/>
            <a:ext cx="9143998" cy="1895391"/>
          </a:xfrm>
          <a:prstGeom prst="rect">
            <a:avLst/>
          </a:prstGeom>
          <a:solidFill>
            <a:schemeClr val="tx1">
              <a:lumMod val="85000"/>
              <a:lumOff val="15000"/>
            </a:schemeClr>
          </a:solidFill>
        </p:spPr>
        <p:txBody>
          <a:bodyPr wrap="squar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Where will </a:t>
            </a:r>
            <a:r>
              <a:rPr kumimoji="0" lang="en-US" sz="7200" b="1"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you</a:t>
            </a:r>
            <a:r>
              <a:rPr kumimoji="0" lang="en-US" sz="7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draw your courage from?</a:t>
            </a:r>
            <a:endParaRPr kumimoji="0" lang="en-US" sz="7200" b="1"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askerville Old Face" panose="02020602080505020303" pitchFamily="18" charset="77"/>
              <a:ea typeface="+mn-ea"/>
              <a:cs typeface="+mn-cs"/>
            </a:endParaRPr>
          </a:p>
        </p:txBody>
      </p:sp>
      <p:sp>
        <p:nvSpPr>
          <p:cNvPr id="2" name="Rounded Rectangle 1">
            <a:extLst>
              <a:ext uri="{FF2B5EF4-FFF2-40B4-BE49-F238E27FC236}">
                <a16:creationId xmlns:a16="http://schemas.microsoft.com/office/drawing/2014/main" xmlns="" id="{6C9250D9-5F22-134D-B6BE-8EC761C77B24}"/>
              </a:ext>
            </a:extLst>
          </p:cNvPr>
          <p:cNvSpPr/>
          <p:nvPr/>
        </p:nvSpPr>
        <p:spPr>
          <a:xfrm>
            <a:off x="135924" y="222422"/>
            <a:ext cx="8513806" cy="3744097"/>
          </a:xfrm>
          <a:prstGeom prst="roundRect">
            <a:avLst/>
          </a:prstGeom>
          <a:solidFill>
            <a:schemeClr val="accent6">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(Jn. 16:33) “I have told you these things so that </a:t>
            </a:r>
            <a:r>
              <a:rPr kumimoji="0" lang="en-US" sz="48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in me you may have peace</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In the world you have trouble and suffering, but </a:t>
            </a:r>
            <a:r>
              <a:rPr kumimoji="0" lang="en-US" sz="48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take courage</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I have conquered the world.”</a:t>
            </a:r>
          </a:p>
        </p:txBody>
      </p:sp>
    </p:spTree>
    <p:extLst>
      <p:ext uri="{BB962C8B-B14F-4D97-AF65-F5344CB8AC3E}">
        <p14:creationId xmlns:p14="http://schemas.microsoft.com/office/powerpoint/2010/main" val="147800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standing on a hill with a sunset in the background&#10;&#10;Description automatically generated">
            <a:extLst>
              <a:ext uri="{FF2B5EF4-FFF2-40B4-BE49-F238E27FC236}">
                <a16:creationId xmlns:a16="http://schemas.microsoft.com/office/drawing/2014/main" xmlns="" id="{4579A01A-EA03-8144-8008-CAA926A9B5E0}"/>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brightnessContrast bright="34000" contrast="33000"/>
                    </a14:imgEffect>
                  </a14:imgLayer>
                </a14:imgProps>
              </a:ext>
            </a:extLst>
          </a:blip>
          <a:srcRect l="16091" r="17242"/>
          <a:stretch/>
        </p:blipFill>
        <p:spPr>
          <a:xfrm>
            <a:off x="0" y="-7"/>
            <a:ext cx="9144000" cy="6858014"/>
          </a:xfrm>
          <a:prstGeom prst="rect">
            <a:avLst/>
          </a:prstGeom>
        </p:spPr>
      </p:pic>
      <p:sp>
        <p:nvSpPr>
          <p:cNvPr id="2" name="Title 1">
            <a:extLst>
              <a:ext uri="{FF2B5EF4-FFF2-40B4-BE49-F238E27FC236}">
                <a16:creationId xmlns:a16="http://schemas.microsoft.com/office/drawing/2014/main" xmlns="" id="{CD83365C-9016-6A46-9E64-F32072B7A0F8}"/>
              </a:ext>
            </a:extLst>
          </p:cNvPr>
          <p:cNvSpPr>
            <a:spLocks noGrp="1"/>
          </p:cNvSpPr>
          <p:nvPr>
            <p:ph type="ctrTitle"/>
          </p:nvPr>
        </p:nvSpPr>
        <p:spPr>
          <a:xfrm>
            <a:off x="1143000" y="1122362"/>
            <a:ext cx="6858000" cy="2900518"/>
          </a:xfrm>
        </p:spPr>
        <p:txBody>
          <a:bodyPr>
            <a:normAutofit fontScale="90000"/>
          </a:bodyPr>
          <a:lstStyle/>
          <a:p>
            <a:r>
              <a:rPr lang="en-US" sz="215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Joshua</a:t>
            </a:r>
          </a:p>
        </p:txBody>
      </p:sp>
      <p:sp>
        <p:nvSpPr>
          <p:cNvPr id="3" name="Subtitle 2">
            <a:extLst>
              <a:ext uri="{FF2B5EF4-FFF2-40B4-BE49-F238E27FC236}">
                <a16:creationId xmlns:a16="http://schemas.microsoft.com/office/drawing/2014/main" xmlns="" id="{9B7B413A-E85B-F74E-86D4-E0E3BC0E1045}"/>
              </a:ext>
            </a:extLst>
          </p:cNvPr>
          <p:cNvSpPr>
            <a:spLocks noGrp="1"/>
          </p:cNvSpPr>
          <p:nvPr>
            <p:ph type="subTitle" idx="1"/>
          </p:nvPr>
        </p:nvSpPr>
        <p:spPr>
          <a:xfrm>
            <a:off x="0" y="3620530"/>
            <a:ext cx="9144000" cy="3336324"/>
          </a:xfrm>
          <a:noFill/>
        </p:spPr>
        <p:txBody>
          <a:bodyPr>
            <a:noAutofit/>
          </a:bodyPr>
          <a:lstStyle/>
          <a:p>
            <a:r>
              <a:rPr lang="en-US" sz="7200" b="1" dirty="0">
                <a:effectLst>
                  <a:outerShdw blurRad="38100" dist="38100" dir="2700000" algn="tl">
                    <a:srgbClr val="000000">
                      <a:alpha val="43137"/>
                    </a:srgbClr>
                  </a:outerShdw>
                </a:effectLst>
                <a:latin typeface="Baskerville Old Face" panose="02020602080505020303" pitchFamily="18" charset="77"/>
              </a:rPr>
              <a:t>Comments?</a:t>
            </a:r>
          </a:p>
          <a:p>
            <a:r>
              <a:rPr lang="en-US" sz="7200" b="1" dirty="0">
                <a:effectLst>
                  <a:outerShdw blurRad="38100" dist="38100" dir="2700000" algn="tl">
                    <a:srgbClr val="000000">
                      <a:alpha val="43137"/>
                    </a:srgbClr>
                  </a:outerShdw>
                </a:effectLst>
                <a:latin typeface="Baskerville Old Face" panose="02020602080505020303" pitchFamily="18" charset="77"/>
              </a:rPr>
              <a:t>Thoughts? </a:t>
            </a:r>
          </a:p>
          <a:p>
            <a:r>
              <a:rPr lang="en-US" sz="7200" b="1" dirty="0">
                <a:effectLst>
                  <a:outerShdw blurRad="38100" dist="38100" dir="2700000" algn="tl">
                    <a:srgbClr val="000000">
                      <a:alpha val="43137"/>
                    </a:srgbClr>
                  </a:outerShdw>
                </a:effectLst>
                <a:latin typeface="Baskerville Old Face" panose="02020602080505020303" pitchFamily="18" charset="77"/>
              </a:rPr>
              <a:t>Questions?</a:t>
            </a:r>
          </a:p>
        </p:txBody>
      </p:sp>
    </p:spTree>
    <p:extLst>
      <p:ext uri="{BB962C8B-B14F-4D97-AF65-F5344CB8AC3E}">
        <p14:creationId xmlns:p14="http://schemas.microsoft.com/office/powerpoint/2010/main" val="5377133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repeatCount="0" accel="50000" decel="50000" fill="hold" nodeType="clickEffect">
                                  <p:stCondLst>
                                    <p:cond delay="0"/>
                                  </p:stCondLst>
                                  <p:childTnLst>
                                    <p:animMotion origin="layout" path="M 0 0 L 0.07244 0.11307" pathEditMode="relative" ptsTypes="AA">
                                      <p:cBhvr>
                                        <p:cTn id="6" dur="45000" fill="hold"/>
                                        <p:tgtEl>
                                          <p:spTgt spid="5"/>
                                        </p:tgtEl>
                                        <p:attrNameLst>
                                          <p:attrName>ppt_x</p:attrName>
                                          <p:attrName>ppt_y</p:attrName>
                                        </p:attrNameLst>
                                      </p:cBhvr>
                                    </p:animMotion>
                                  </p:childTnLst>
                                </p:cTn>
                              </p:par>
                              <p:par>
                                <p:cTn id="7" presetID="6" presetClass="emph" presetSubtype="0" repeatCount="0" accel="50000" decel="50000" fill="hold" nodeType="withEffect">
                                  <p:stCondLst>
                                    <p:cond delay="0"/>
                                  </p:stCondLst>
                                  <p:childTnLst>
                                    <p:animScale>
                                      <p:cBhvr>
                                        <p:cTn id="8" dur="45000" fill="hold"/>
                                        <p:tgtEl>
                                          <p:spTgt spid="5"/>
                                        </p:tgtEl>
                                      </p:cBhvr>
                                      <p:by x="150000" y="150000"/>
                                    </p:animScale>
                                  </p:childTnLst>
                                </p:cTn>
                              </p:par>
                            </p:childTnLst>
                          </p:cTn>
                        </p:par>
                        <p:par>
                          <p:cTn id="9" fill="hold">
                            <p:stCondLst>
                              <p:cond delay="45000"/>
                            </p:stCondLst>
                            <p:childTnLst>
                              <p:par>
                                <p:cTn id="10" presetID="0" presetClass="path" presetSubtype="0" repeatCount="0" accel="50000" decel="50000" fill="hold" nodeType="afterEffect">
                                  <p:stCondLst>
                                    <p:cond delay="0"/>
                                  </p:stCondLst>
                                  <p:childTnLst>
                                    <p:animMotion origin="layout" path="M 0.07244 0.11307 L -0.24896 0.24008" pathEditMode="relative" ptsTypes="AA">
                                      <p:cBhvr>
                                        <p:cTn id="11" dur="45000" fill="hold"/>
                                        <p:tgtEl>
                                          <p:spTgt spid="5"/>
                                        </p:tgtEl>
                                        <p:attrNameLst>
                                          <p:attrName>ppt_x</p:attrName>
                                          <p:attrName>ppt_y</p:attrName>
                                        </p:attrNameLst>
                                      </p:cBhvr>
                                    </p:animMotion>
                                  </p:childTnLst>
                                </p:cTn>
                              </p:par>
                            </p:childTnLst>
                          </p:cTn>
                        </p:par>
                        <p:par>
                          <p:cTn id="12" fill="hold">
                            <p:stCondLst>
                              <p:cond delay="90000"/>
                            </p:stCondLst>
                            <p:childTnLst>
                              <p:par>
                                <p:cTn id="13" presetID="0" presetClass="path" presetSubtype="0" repeatCount="0" accel="50000" decel="50000" fill="hold" nodeType="afterEffect">
                                  <p:stCondLst>
                                    <p:cond delay="0"/>
                                  </p:stCondLst>
                                  <p:childTnLst>
                                    <p:animMotion origin="layout" path="M -0.24896 0.24008 L 0 0" pathEditMode="relative" ptsTypes="AA">
                                      <p:cBhvr>
                                        <p:cTn id="14" dur="45000" fill="hold"/>
                                        <p:tgtEl>
                                          <p:spTgt spid="5"/>
                                        </p:tgtEl>
                                        <p:attrNameLst>
                                          <p:attrName>ppt_x</p:attrName>
                                          <p:attrName>ppt_y</p:attrName>
                                        </p:attrNameLst>
                                      </p:cBhvr>
                                    </p:animMotion>
                                  </p:childTnLst>
                                </p:cTn>
                              </p:par>
                              <p:par>
                                <p:cTn id="15" presetID="6" presetClass="emph" presetSubtype="0" repeatCount="0" accel="50000" decel="50000" fill="hold" nodeType="withEffect">
                                  <p:stCondLst>
                                    <p:cond delay="0"/>
                                  </p:stCondLst>
                                  <p:childTnLst>
                                    <p:animScale>
                                      <p:cBhvr>
                                        <p:cTn id="16" dur="45000" fill="hold"/>
                                        <p:tgtEl>
                                          <p:spTgt spid="5"/>
                                        </p:tgtEl>
                                      </p:cBhvr>
                                      <p:by x="150000" y="150000"/>
                                      <p:to x="100000" y="100000"/>
                                    </p:animScale>
                                  </p:childTnLst>
                                </p:cTn>
                              </p:par>
                            </p:childTnLst>
                          </p:cTn>
                        </p:par>
                        <p:par>
                          <p:cTn id="17" fill="hold">
                            <p:stCondLst>
                              <p:cond delay="135000"/>
                            </p:stCondLst>
                            <p:childTnLst>
                              <p:par>
                                <p:cTn id="18" presetID="0" presetClass="path" presetSubtype="0" repeatCount="0" accel="50000" decel="50000" fill="hold" nodeType="afterEffect">
                                  <p:stCondLst>
                                    <p:cond delay="0"/>
                                  </p:stCondLst>
                                  <p:childTnLst>
                                    <p:animMotion origin="layout" path="M 0 0 L 0 0" pathEditMode="relative" ptsTypes="AA">
                                      <p:cBhvr>
                                        <p:cTn id="19" dur="45000" fill="hold"/>
                                        <p:tgtEl>
                                          <p:spTgt spid="5"/>
                                        </p:tgtEl>
                                        <p:attrNameLst>
                                          <p:attrName>ppt_x</p:attrName>
                                          <p:attrName>ppt_y</p:attrName>
                                        </p:attrNameLst>
                                      </p:cBhvr>
                                    </p:animMotion>
                                  </p:childTnLst>
                                </p:cTn>
                              </p:par>
                            </p:childTnLst>
                          </p:cTn>
                        </p:par>
                      </p:childTnLst>
                    </p:cTn>
                  </p:par>
                </p:childTnLst>
              </p:cTn>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3">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1-2. </a:t>
            </a:r>
            <a:r>
              <a:rPr lang="en-US" sz="4800" b="1" dirty="0">
                <a:solidFill>
                  <a:schemeClr val="tx2">
                    <a:lumMod val="25000"/>
                  </a:schemeClr>
                </a:solidFill>
                <a:effectLst>
                  <a:outerShdw blurRad="38100" dist="38100" dir="2700000" algn="tl">
                    <a:srgbClr val="000000">
                      <a:alpha val="43137"/>
                    </a:srgbClr>
                  </a:outerShdw>
                </a:effectLst>
                <a:latin typeface="Baskerville Old Face" panose="02020602080505020303" pitchFamily="18" charset="77"/>
              </a:rPr>
              <a:t>After Moses the Lord’s servant died, the Lord said to Joshua son of Nun, Moses’ assistant: </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“Moses my servant is dead. Get ready! Cross the Jordan River! </a:t>
            </a: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Lead these people</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 into the land which I am ready to hand over to them.</a:t>
            </a:r>
          </a:p>
        </p:txBody>
      </p:sp>
    </p:spTree>
    <p:extLst>
      <p:ext uri="{BB962C8B-B14F-4D97-AF65-F5344CB8AC3E}">
        <p14:creationId xmlns:p14="http://schemas.microsoft.com/office/powerpoint/2010/main" val="229786787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3. I am handing over to you every place you set foot, </a:t>
            </a:r>
            <a:r>
              <a:rPr lang="en-US" sz="4800" b="1" u="sng" dirty="0">
                <a:solidFill>
                  <a:schemeClr val="accent4"/>
                </a:solidFill>
                <a:effectLst>
                  <a:outerShdw blurRad="38100" dist="38100" dir="2700000" algn="tl">
                    <a:srgbClr val="000000">
                      <a:alpha val="43137"/>
                    </a:srgbClr>
                  </a:outerShdw>
                </a:effectLst>
                <a:latin typeface="Baskerville Old Face" panose="02020602080505020303" pitchFamily="18" charset="77"/>
              </a:rPr>
              <a:t>as I promised </a:t>
            </a: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Moses.</a:t>
            </a:r>
          </a:p>
        </p:txBody>
      </p:sp>
      <p:sp>
        <p:nvSpPr>
          <p:cNvPr id="3" name="Rounded Rectangle 2">
            <a:extLst>
              <a:ext uri="{FF2B5EF4-FFF2-40B4-BE49-F238E27FC236}">
                <a16:creationId xmlns:a16="http://schemas.microsoft.com/office/drawing/2014/main" xmlns="" id="{E6DE9477-3054-564B-9B4E-9CE2A0C2F37B}"/>
              </a:ext>
            </a:extLst>
          </p:cNvPr>
          <p:cNvSpPr/>
          <p:nvPr/>
        </p:nvSpPr>
        <p:spPr>
          <a:xfrm>
            <a:off x="2718486" y="3336324"/>
            <a:ext cx="5770606" cy="2360141"/>
          </a:xfrm>
          <a:prstGeom prst="roundRect">
            <a:avLst/>
          </a:prstGeom>
          <a:solidFill>
            <a:schemeClr val="accent6">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God calls on Joshua to lead, but backs it up with a </a:t>
            </a:r>
            <a:r>
              <a:rPr kumimoji="0" lang="en-US" sz="48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promise.</a:t>
            </a:r>
          </a:p>
        </p:txBody>
      </p:sp>
    </p:spTree>
    <p:extLst>
      <p:ext uri="{BB962C8B-B14F-4D97-AF65-F5344CB8AC3E}">
        <p14:creationId xmlns:p14="http://schemas.microsoft.com/office/powerpoint/2010/main" val="37849987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accel="50000" fill="hold" grpId="0" nodeType="clickEffect" p14:presetBounceEnd="50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50000">
                                          <p:cBhvr additive="base">
                                            <p:cTn id="12"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accel="5000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2">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dirty="0">
                <a:effectLst>
                  <a:outerShdw blurRad="38100" dist="38100" dir="2700000" algn="tl">
                    <a:srgbClr val="000000">
                      <a:alpha val="43137"/>
                    </a:srgbClr>
                  </a:outerShdw>
                </a:effectLst>
                <a:latin typeface="Baskerville Old Face" panose="02020602080505020303" pitchFamily="18" charset="77"/>
              </a:rPr>
              <a:t>Joshua 1</a:t>
            </a: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4. Your territory will extend from the wilderness in the south to Lebanon in the north. It will extend all the way to the great River Euphrates in the east (including all of Syria) and all the way to the Mediterranean Sea in the west.</a:t>
            </a:r>
          </a:p>
        </p:txBody>
      </p:sp>
    </p:spTree>
    <p:extLst>
      <p:ext uri="{BB962C8B-B14F-4D97-AF65-F5344CB8AC3E}">
        <p14:creationId xmlns:p14="http://schemas.microsoft.com/office/powerpoint/2010/main" val="121041729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3">
            <a:alphaModFix amt="35000"/>
          </a:blip>
          <a:srcRect l="16091" r="17242"/>
          <a:stretch/>
        </p:blipFill>
        <p:spPr>
          <a:xfrm>
            <a:off x="20" y="10"/>
            <a:ext cx="9143980" cy="6857990"/>
          </a:xfrm>
          <a:prstGeom prst="rect">
            <a:avLst/>
          </a:prstGeom>
        </p:spPr>
      </p:pic>
      <p:sp>
        <p:nvSpPr>
          <p:cNvPr id="2" name="Title 1">
            <a:extLst>
              <a:ext uri="{FF2B5EF4-FFF2-40B4-BE49-F238E27FC236}">
                <a16:creationId xmlns:a16="http://schemas.microsoft.com/office/drawing/2014/main" xmlns="" id="{EF7331E9-A191-5C42-BB4B-0E1F58FE3DEF}"/>
              </a:ext>
            </a:extLst>
          </p:cNvPr>
          <p:cNvSpPr>
            <a:spLocks noGrp="1"/>
          </p:cNvSpPr>
          <p:nvPr>
            <p:ph type="title"/>
          </p:nvPr>
        </p:nvSpPr>
        <p:spPr>
          <a:xfrm>
            <a:off x="0" y="18255"/>
            <a:ext cx="9144000" cy="1037659"/>
          </a:xfrm>
        </p:spPr>
        <p:txBody>
          <a:bodyPr>
            <a:normAutofit/>
          </a:bodyPr>
          <a:lstStyle/>
          <a:p>
            <a:r>
              <a:rPr lang="en-US" sz="5400" b="1">
                <a:effectLst>
                  <a:outerShdw blurRad="38100" dist="38100" dir="2700000" algn="tl">
                    <a:srgbClr val="000000">
                      <a:alpha val="43137"/>
                    </a:srgbClr>
                  </a:outerShdw>
                </a:effectLst>
                <a:latin typeface="Baskerville Old Face" panose="02020602080505020303" pitchFamily="18" charset="77"/>
              </a:rPr>
              <a:t>Joshua 1</a:t>
            </a:r>
            <a:endParaRPr lang="en-US" sz="5400" b="1" dirty="0">
              <a:effectLst>
                <a:outerShdw blurRad="38100" dist="38100" dir="2700000" algn="tl">
                  <a:srgbClr val="000000">
                    <a:alpha val="43137"/>
                  </a:srgbClr>
                </a:outerShdw>
              </a:effectLst>
              <a:latin typeface="Baskerville Old Face" panose="02020602080505020303" pitchFamily="18" charset="77"/>
            </a:endParaRPr>
          </a:p>
        </p:txBody>
      </p:sp>
      <p:sp>
        <p:nvSpPr>
          <p:cNvPr id="10" name="Content Placeholder 9">
            <a:extLst>
              <a:ext uri="{FF2B5EF4-FFF2-40B4-BE49-F238E27FC236}">
                <a16:creationId xmlns:a16="http://schemas.microsoft.com/office/drawing/2014/main" xmlns="" id="{00864003-8200-4915-A13B-2EB3FD6C0873}"/>
              </a:ext>
            </a:extLst>
          </p:cNvPr>
          <p:cNvSpPr>
            <a:spLocks noGrp="1"/>
          </p:cNvSpPr>
          <p:nvPr>
            <p:ph idx="1"/>
          </p:nvPr>
        </p:nvSpPr>
        <p:spPr>
          <a:xfrm>
            <a:off x="0" y="1074159"/>
            <a:ext cx="9143980" cy="5765586"/>
          </a:xfrm>
        </p:spPr>
        <p:txBody>
          <a:bodyPr>
            <a:normAutofit/>
          </a:bodyPr>
          <a:lstStyle/>
          <a:p>
            <a:pPr marL="0" indent="0">
              <a:buNone/>
            </a:pPr>
            <a:r>
              <a:rPr lang="en-US" sz="4800" b="1" dirty="0">
                <a:solidFill>
                  <a:schemeClr val="accent4"/>
                </a:solidFill>
                <a:effectLst>
                  <a:outerShdw blurRad="38100" dist="38100" dir="2700000" algn="tl">
                    <a:srgbClr val="000000">
                      <a:alpha val="43137"/>
                    </a:srgbClr>
                  </a:outerShdw>
                </a:effectLst>
                <a:latin typeface="Baskerville Old Face" panose="02020602080505020303" pitchFamily="18" charset="77"/>
              </a:rPr>
              <a:t>4. Your territory will extend from the wilderness in the south to Lebanon in the north. It will extend all the way to the great River Euphrates in the east (including all of Syria) and all the way to the Mediterranean Sea in the west.</a:t>
            </a:r>
          </a:p>
        </p:txBody>
      </p:sp>
      <p:pic>
        <p:nvPicPr>
          <p:cNvPr id="9" name="Picture 8" descr="A close up of a map&#10;&#10;Description automatically generated">
            <a:extLst>
              <a:ext uri="{FF2B5EF4-FFF2-40B4-BE49-F238E27FC236}">
                <a16:creationId xmlns:a16="http://schemas.microsoft.com/office/drawing/2014/main" xmlns="" id="{2CBD1DED-73E5-BD4C-8237-08CBAFB078CE}"/>
              </a:ext>
            </a:extLst>
          </p:cNvPr>
          <p:cNvPicPr>
            <a:picLocks noChangeAspect="1"/>
          </p:cNvPicPr>
          <p:nvPr/>
        </p:nvPicPr>
        <p:blipFill rotWithShape="1">
          <a:blip r:embed="rId4"/>
          <a:srcRect l="6613" r="15917" b="-3"/>
          <a:stretch/>
        </p:blipFill>
        <p:spPr>
          <a:xfrm>
            <a:off x="-1" y="18254"/>
            <a:ext cx="6549081" cy="6805503"/>
          </a:xfrm>
          <a:custGeom>
            <a:avLst/>
            <a:gdLst>
              <a:gd name="connsiteX0" fmla="*/ 0 w 5067519"/>
              <a:gd name="connsiteY0" fmla="*/ 0 h 5265942"/>
              <a:gd name="connsiteX1" fmla="*/ 4097786 w 5067519"/>
              <a:gd name="connsiteY1" fmla="*/ 0 h 5265942"/>
              <a:gd name="connsiteX2" fmla="*/ 4176264 w 5067519"/>
              <a:gd name="connsiteY2" fmla="*/ 71326 h 5265942"/>
              <a:gd name="connsiteX3" fmla="*/ 5067519 w 5067519"/>
              <a:gd name="connsiteY3" fmla="*/ 2223006 h 5265942"/>
              <a:gd name="connsiteX4" fmla="*/ 2024583 w 5067519"/>
              <a:gd name="connsiteY4" fmla="*/ 5265942 h 5265942"/>
              <a:gd name="connsiteX5" fmla="*/ 145914 w 5067519"/>
              <a:gd name="connsiteY5" fmla="*/ 4616926 h 5265942"/>
              <a:gd name="connsiteX6" fmla="*/ 0 w 5067519"/>
              <a:gd name="connsiteY6" fmla="*/ 4489006 h 526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7519" h="5265942">
                <a:moveTo>
                  <a:pt x="0" y="0"/>
                </a:moveTo>
                <a:lnTo>
                  <a:pt x="4097786" y="0"/>
                </a:lnTo>
                <a:lnTo>
                  <a:pt x="4176264" y="71326"/>
                </a:lnTo>
                <a:cubicBezTo>
                  <a:pt x="4726927" y="621989"/>
                  <a:pt x="5067519" y="1382723"/>
                  <a:pt x="5067519" y="2223006"/>
                </a:cubicBezTo>
                <a:cubicBezTo>
                  <a:pt x="5067519" y="3903573"/>
                  <a:pt x="3705150" y="5265942"/>
                  <a:pt x="2024583" y="5265942"/>
                </a:cubicBezTo>
                <a:cubicBezTo>
                  <a:pt x="1315594" y="5265942"/>
                  <a:pt x="663237" y="5023470"/>
                  <a:pt x="145914" y="4616926"/>
                </a:cubicBezTo>
                <a:lnTo>
                  <a:pt x="0" y="4489006"/>
                </a:lnTo>
                <a:close/>
              </a:path>
            </a:pathLst>
          </a:custGeom>
          <a:scene3d>
            <a:camera prst="orthographicFront"/>
            <a:lightRig rig="threePt" dir="t"/>
          </a:scene3d>
          <a:sp3d extrusionH="63500">
            <a:bevelT w="127000" h="127000"/>
            <a:bevelB w="127000" h="127000"/>
          </a:sp3d>
        </p:spPr>
      </p:pic>
      <p:sp>
        <p:nvSpPr>
          <p:cNvPr id="5" name="Frame 4">
            <a:extLst>
              <a:ext uri="{FF2B5EF4-FFF2-40B4-BE49-F238E27FC236}">
                <a16:creationId xmlns:a16="http://schemas.microsoft.com/office/drawing/2014/main" xmlns="" id="{D6DF579A-AE61-A649-BC65-FADD44D03C22}"/>
              </a:ext>
            </a:extLst>
          </p:cNvPr>
          <p:cNvSpPr/>
          <p:nvPr/>
        </p:nvSpPr>
        <p:spPr>
          <a:xfrm rot="1302272">
            <a:off x="1026030" y="899763"/>
            <a:ext cx="1425706" cy="3162364"/>
          </a:xfrm>
          <a:prstGeom prst="fram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3D6564D4-86D0-ED40-BDCD-4154BDA2DB74}"/>
              </a:ext>
            </a:extLst>
          </p:cNvPr>
          <p:cNvSpPr/>
          <p:nvPr/>
        </p:nvSpPr>
        <p:spPr>
          <a:xfrm>
            <a:off x="-1" y="3595817"/>
            <a:ext cx="9143981" cy="3289725"/>
          </a:xfrm>
          <a:prstGeom prst="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(Num. 13:28) But </a:t>
            </a:r>
            <a:r>
              <a:rPr kumimoji="0" lang="en-US" sz="48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the people living there are powerful, and their towns are large and fortified</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We even saw giants there, the descendants of </a:t>
            </a:r>
            <a:r>
              <a:rPr kumimoji="0" lang="en-US" sz="4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Anak</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a:t>
            </a:r>
          </a:p>
        </p:txBody>
      </p:sp>
      <p:sp>
        <p:nvSpPr>
          <p:cNvPr id="3" name="Rounded Rectangle 2">
            <a:extLst>
              <a:ext uri="{FF2B5EF4-FFF2-40B4-BE49-F238E27FC236}">
                <a16:creationId xmlns:a16="http://schemas.microsoft.com/office/drawing/2014/main" xmlns="" id="{9F65EDF9-8FCB-8942-96CB-9B9DB6C5C833}"/>
              </a:ext>
            </a:extLst>
          </p:cNvPr>
          <p:cNvSpPr/>
          <p:nvPr/>
        </p:nvSpPr>
        <p:spPr>
          <a:xfrm>
            <a:off x="1000897" y="1816443"/>
            <a:ext cx="6783860" cy="2817341"/>
          </a:xfrm>
          <a:prstGeom prst="roundRect">
            <a:avLst/>
          </a:prstGeom>
          <a:solidFill>
            <a:schemeClr val="accent2">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Clearly some </a:t>
            </a:r>
            <a:r>
              <a:rPr kumimoji="0" lang="en-US" sz="66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encouragement</a:t>
            </a: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askerville Old Face" panose="02020602080505020303" pitchFamily="18" charset="77"/>
                <a:ea typeface="+mn-ea"/>
                <a:cs typeface="+mn-cs"/>
              </a:rPr>
              <a:t> was needed!</a:t>
            </a:r>
          </a:p>
        </p:txBody>
      </p:sp>
    </p:spTree>
    <p:extLst>
      <p:ext uri="{BB962C8B-B14F-4D97-AF65-F5344CB8AC3E}">
        <p14:creationId xmlns:p14="http://schemas.microsoft.com/office/powerpoint/2010/main" val="3650984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0"/>
                                      </p:stCondLst>
                                      <p:childTnLst>
                                        <p:animScale>
                                          <p:cBhvr>
                                            <p:cTn id="6" dur="10000" fill="hold"/>
                                            <p:tgtEl>
                                              <p:spTgt spid="9"/>
                                            </p:tgtEl>
                                          </p:cBhvr>
                                          <p:by x="200000" y="20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accel="50000" fill="hold" grpId="0" nodeType="clickEffect" p14:presetBounceEnd="50000">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14:bounceEnd="50000">
                                          <p:cBhvr additive="base">
                                            <p:cTn id="15" dur="10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0"/>
                                      </p:stCondLst>
                                      <p:childTnLst>
                                        <p:animScale>
                                          <p:cBhvr>
                                            <p:cTn id="6" dur="10000" fill="hold"/>
                                            <p:tgtEl>
                                              <p:spTgt spid="9"/>
                                            </p:tgtEl>
                                          </p:cBhvr>
                                          <p:by x="200000" y="20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accel="5000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ppt_x"/>
                                              </p:val>
                                            </p:tav>
                                            <p:tav tm="100000">
                                              <p:val>
                                                <p:strVal val="#ppt_x"/>
                                              </p:val>
                                            </p:tav>
                                          </p:tavLst>
                                        </p:anim>
                                        <p:anim calcmode="lin" valueType="num">
                                          <p:cBhvr additive="base">
                                            <p:cTn id="16"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9228552E-C8B1-4A80-8448-0787CE0FC7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Content Placeholder 4">
            <a:extLst>
              <a:ext uri="{FF2B5EF4-FFF2-40B4-BE49-F238E27FC236}">
                <a16:creationId xmlns:a16="http://schemas.microsoft.com/office/drawing/2014/main" xmlns="" id="{C0ACCC33-B42F-B340-BD95-EE6F11F2D1BC}"/>
              </a:ext>
            </a:extLst>
          </p:cNvPr>
          <p:cNvPicPr>
            <a:picLocks noChangeAspect="1"/>
          </p:cNvPicPr>
          <p:nvPr/>
        </p:nvPicPr>
        <p:blipFill rotWithShape="1">
          <a:blip r:embed="rId5">
            <a:alphaModFix amt="35000"/>
          </a:blip>
          <a:srcRect l="16091" r="17242"/>
          <a:stretch/>
        </p:blipFill>
        <p:spPr>
          <a:xfrm>
            <a:off x="20" y="10"/>
            <a:ext cx="9143980" cy="6857990"/>
          </a:xfrm>
          <a:prstGeom prst="rect">
            <a:avLst/>
          </a:prstGeom>
        </p:spPr>
      </p:pic>
      <p:pic>
        <p:nvPicPr>
          <p:cNvPr id="12" name="Online Media 11" descr="Grandma motivational speech (funny).mp4">
            <a:hlinkClick r:id="" action="ppaction://media"/>
            <a:extLst>
              <a:ext uri="{FF2B5EF4-FFF2-40B4-BE49-F238E27FC236}">
                <a16:creationId xmlns:a16="http://schemas.microsoft.com/office/drawing/2014/main" xmlns="" id="{65D54781-0D1F-EE43-BE85-B7FDA64C6AA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857990"/>
          </a:xfrm>
          <a:prstGeom prst="rect">
            <a:avLst/>
          </a:prstGeom>
        </p:spPr>
      </p:pic>
    </p:spTree>
    <p:extLst>
      <p:ext uri="{BB962C8B-B14F-4D97-AF65-F5344CB8AC3E}">
        <p14:creationId xmlns:p14="http://schemas.microsoft.com/office/powerpoint/2010/main" val="34461715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5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3250</TotalTime>
  <Words>2484</Words>
  <Application>Microsoft Office PowerPoint</Application>
  <PresentationFormat>On-screen Show (4:3)</PresentationFormat>
  <Paragraphs>190</Paragraphs>
  <Slides>46</Slides>
  <Notes>16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American Typewriter Condensed L</vt:lpstr>
      <vt:lpstr>Arial</vt:lpstr>
      <vt:lpstr>Baskerville Old Face</vt:lpstr>
      <vt:lpstr>Calibri</vt:lpstr>
      <vt:lpstr>Calibri Light</vt:lpstr>
      <vt:lpstr>Office Theme</vt:lpstr>
      <vt:lpstr>Joshua</vt:lpstr>
      <vt:lpstr>Joshua 1</vt:lpstr>
      <vt:lpstr>Joshua 1</vt:lpstr>
      <vt:lpstr>Joshua 1</vt:lpstr>
      <vt:lpstr>Joshua 1</vt:lpstr>
      <vt:lpstr>Joshua 1</vt:lpstr>
      <vt:lpstr>Joshua 1</vt:lpstr>
      <vt:lpstr>Joshua 1</vt:lpstr>
      <vt:lpstr>PowerPoint Presentation</vt:lpstr>
      <vt:lpstr>PowerPoint Presentation</vt:lpstr>
      <vt:lpstr>Joshua 1</vt:lpstr>
      <vt:lpstr>Joshua 1</vt:lpstr>
      <vt:lpstr>Joshua 1</vt:lpstr>
      <vt:lpstr>Joshua 1</vt:lpstr>
      <vt:lpstr>Joshua 1</vt:lpstr>
      <vt:lpstr>Joshua 1</vt:lpstr>
      <vt:lpstr>Joshua 1</vt:lpstr>
      <vt:lpstr>Joshua 1</vt:lpstr>
      <vt:lpstr>Joshua 1</vt:lpstr>
      <vt:lpstr>Joshua 1</vt:lpstr>
      <vt:lpstr>Joshua 1</vt:lpstr>
      <vt:lpstr>Joshua 1</vt:lpstr>
      <vt:lpstr>Joshua 1</vt:lpstr>
      <vt:lpstr>Joshua 1</vt:lpstr>
      <vt:lpstr>Joshua 1</vt:lpstr>
      <vt:lpstr>Joshua 1</vt:lpstr>
      <vt:lpstr>Joshua 1</vt:lpstr>
      <vt:lpstr>Joshua 1</vt:lpstr>
      <vt:lpstr>Joshua 1</vt:lpstr>
      <vt:lpstr>Joshua 1</vt:lpstr>
      <vt:lpstr>Joshua 1</vt:lpstr>
      <vt:lpstr>Joshua 1</vt:lpstr>
      <vt:lpstr>Joshua 1</vt:lpstr>
      <vt:lpstr>Joshua 1</vt:lpstr>
      <vt:lpstr>Joshua 1</vt:lpstr>
      <vt:lpstr>Joshua 1</vt:lpstr>
      <vt:lpstr>Joshua 1</vt:lpstr>
      <vt:lpstr>Joshua 1</vt:lpstr>
      <vt:lpstr>Joshua 1</vt:lpstr>
      <vt:lpstr>Joshua 1</vt:lpstr>
      <vt:lpstr>Joshua 1</vt:lpstr>
      <vt:lpstr>PowerPoint Presentation</vt:lpstr>
      <vt:lpstr>PowerPoint Presentation</vt:lpstr>
      <vt:lpstr>PowerPoint Presentation</vt:lpstr>
      <vt:lpstr>PowerPoint Presentation</vt:lpstr>
      <vt:lpstr>Joshua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Joshua</dc:title>
  <dc:creator>HeartyC</dc:creator>
  <cp:lastModifiedBy>McguireD</cp:lastModifiedBy>
  <cp:revision>3</cp:revision>
  <dcterms:created xsi:type="dcterms:W3CDTF">2019-07-23T15:31:51Z</dcterms:created>
  <dcterms:modified xsi:type="dcterms:W3CDTF">2019-08-21T18:34:34Z</dcterms:modified>
</cp:coreProperties>
</file>