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0"/>
  </p:notesMasterIdLst>
  <p:sldIdLst>
    <p:sldId id="257" r:id="rId2"/>
    <p:sldId id="259" r:id="rId3"/>
    <p:sldId id="262" r:id="rId4"/>
    <p:sldId id="263" r:id="rId5"/>
    <p:sldId id="264" r:id="rId6"/>
    <p:sldId id="267" r:id="rId7"/>
    <p:sldId id="268" r:id="rId8"/>
    <p:sldId id="265" r:id="rId9"/>
    <p:sldId id="270" r:id="rId10"/>
    <p:sldId id="269" r:id="rId11"/>
    <p:sldId id="271" r:id="rId12"/>
    <p:sldId id="272" r:id="rId13"/>
    <p:sldId id="266" r:id="rId14"/>
    <p:sldId id="273" r:id="rId15"/>
    <p:sldId id="274" r:id="rId16"/>
    <p:sldId id="275" r:id="rId17"/>
    <p:sldId id="276" r:id="rId18"/>
    <p:sldId id="260"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26" autoAdjust="0"/>
    <p:restoredTop sz="94660"/>
  </p:normalViewPr>
  <p:slideViewPr>
    <p:cSldViewPr snapToGrid="0">
      <p:cViewPr varScale="1">
        <p:scale>
          <a:sx n="74" d="100"/>
          <a:sy n="74" d="100"/>
        </p:scale>
        <p:origin x="558" y="54"/>
      </p:cViewPr>
      <p:guideLst/>
    </p:cSldViewPr>
  </p:slideViewPr>
  <p:notesTextViewPr>
    <p:cViewPr>
      <p:scale>
        <a:sx n="1" d="1"/>
        <a:sy n="1" d="1"/>
      </p:scale>
      <p:origin x="0" y="0"/>
    </p:cViewPr>
  </p:notesTextViewPr>
  <p:sorterViewPr>
    <p:cViewPr>
      <p:scale>
        <a:sx n="125" d="100"/>
        <a:sy n="125" d="100"/>
      </p:scale>
      <p:origin x="0" y="-324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771501B-A7B0-4D67-A39D-5C207D739F5F}" type="datetimeFigureOut">
              <a:rPr lang="en-US" smtClean="0"/>
              <a:t>3/28/2022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65C463-CA34-4377-AA65-855C4C1917AC}" type="slidenum">
              <a:rPr lang="en-US" smtClean="0"/>
              <a:t>‹#›</a:t>
            </a:fld>
            <a:endParaRPr lang="en-US" dirty="0"/>
          </a:p>
        </p:txBody>
      </p:sp>
    </p:spTree>
    <p:extLst>
      <p:ext uri="{BB962C8B-B14F-4D97-AF65-F5344CB8AC3E}">
        <p14:creationId xmlns:p14="http://schemas.microsoft.com/office/powerpoint/2010/main" val="2813124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52" name="Google Shape;52;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dirty="0"/>
          </a:p>
        </p:txBody>
      </p:sp>
    </p:spTree>
    <p:extLst>
      <p:ext uri="{BB962C8B-B14F-4D97-AF65-F5344CB8AC3E}">
        <p14:creationId xmlns:p14="http://schemas.microsoft.com/office/powerpoint/2010/main" val="6070934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31D0AA2-F4FA-499F-A738-F08541316514}" type="slidenum">
              <a:rPr lang="en-US" altLang="en-US"/>
              <a:pPr/>
              <a:t>‹#›</a:t>
            </a:fld>
            <a:endParaRPr lang="en-US" altLang="en-US" dirty="0"/>
          </a:p>
        </p:txBody>
      </p:sp>
    </p:spTree>
    <p:extLst>
      <p:ext uri="{BB962C8B-B14F-4D97-AF65-F5344CB8AC3E}">
        <p14:creationId xmlns:p14="http://schemas.microsoft.com/office/powerpoint/2010/main" val="2516748120"/>
      </p:ext>
    </p:extLst>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18A37CC-6666-4508-A466-006D4401CBF7}" type="slidenum">
              <a:rPr lang="en-US" altLang="en-US"/>
              <a:pPr/>
              <a:t>‹#›</a:t>
            </a:fld>
            <a:endParaRPr lang="en-US" altLang="en-US" dirty="0"/>
          </a:p>
        </p:txBody>
      </p:sp>
    </p:spTree>
    <p:extLst>
      <p:ext uri="{BB962C8B-B14F-4D97-AF65-F5344CB8AC3E}">
        <p14:creationId xmlns:p14="http://schemas.microsoft.com/office/powerpoint/2010/main" val="3440709364"/>
      </p:ext>
    </p:extLst>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098BB40-330C-4DD4-83BF-D7E7DD1994B7}" type="slidenum">
              <a:rPr lang="en-US" altLang="en-US"/>
              <a:pPr/>
              <a:t>‹#›</a:t>
            </a:fld>
            <a:endParaRPr lang="en-US" altLang="en-US" dirty="0"/>
          </a:p>
        </p:txBody>
      </p:sp>
    </p:spTree>
    <p:extLst>
      <p:ext uri="{BB962C8B-B14F-4D97-AF65-F5344CB8AC3E}">
        <p14:creationId xmlns:p14="http://schemas.microsoft.com/office/powerpoint/2010/main" val="794310715"/>
      </p:ext>
    </p:extLst>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B410D6E-DEE6-434E-8A5C-36AF544EB629}" type="slidenum">
              <a:rPr lang="en-US" altLang="en-US"/>
              <a:pPr/>
              <a:t>‹#›</a:t>
            </a:fld>
            <a:endParaRPr lang="en-US" altLang="en-US" dirty="0"/>
          </a:p>
        </p:txBody>
      </p:sp>
    </p:spTree>
    <p:extLst>
      <p:ext uri="{BB962C8B-B14F-4D97-AF65-F5344CB8AC3E}">
        <p14:creationId xmlns:p14="http://schemas.microsoft.com/office/powerpoint/2010/main" val="4036003316"/>
      </p:ext>
    </p:extLst>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3616A811-ED26-457D-8223-6EBA10C6E2E4}" type="slidenum">
              <a:rPr lang="en-US" altLang="en-US"/>
              <a:pPr/>
              <a:t>‹#›</a:t>
            </a:fld>
            <a:endParaRPr lang="en-US" altLang="en-US" dirty="0"/>
          </a:p>
        </p:txBody>
      </p:sp>
    </p:spTree>
    <p:extLst>
      <p:ext uri="{BB962C8B-B14F-4D97-AF65-F5344CB8AC3E}">
        <p14:creationId xmlns:p14="http://schemas.microsoft.com/office/powerpoint/2010/main" val="4179782209"/>
      </p:ext>
    </p:extLst>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752601"/>
            <a:ext cx="5384800" cy="4373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8F3ED38-B590-4FE0-AD16-75B8BB948341}" type="slidenum">
              <a:rPr lang="en-US" altLang="en-US"/>
              <a:pPr/>
              <a:t>‹#›</a:t>
            </a:fld>
            <a:endParaRPr lang="en-US" altLang="en-US" dirty="0"/>
          </a:p>
        </p:txBody>
      </p:sp>
    </p:spTree>
    <p:extLst>
      <p:ext uri="{BB962C8B-B14F-4D97-AF65-F5344CB8AC3E}">
        <p14:creationId xmlns:p14="http://schemas.microsoft.com/office/powerpoint/2010/main" val="3910842828"/>
      </p:ext>
    </p:extLst>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8"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9"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F38A72CC-0545-493C-A18E-8B6DAA65703E}" type="slidenum">
              <a:rPr lang="en-US" altLang="en-US"/>
              <a:pPr/>
              <a:t>‹#›</a:t>
            </a:fld>
            <a:endParaRPr lang="en-US" altLang="en-US" dirty="0"/>
          </a:p>
        </p:txBody>
      </p:sp>
    </p:spTree>
    <p:extLst>
      <p:ext uri="{BB962C8B-B14F-4D97-AF65-F5344CB8AC3E}">
        <p14:creationId xmlns:p14="http://schemas.microsoft.com/office/powerpoint/2010/main" val="2871136345"/>
      </p:ext>
    </p:extLst>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5"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12E0CC90-5724-4D22-8245-F2C1A36EE25A}" type="slidenum">
              <a:rPr lang="en-US" altLang="en-US"/>
              <a:pPr/>
              <a:t>‹#›</a:t>
            </a:fld>
            <a:endParaRPr lang="en-US" altLang="en-US" dirty="0"/>
          </a:p>
        </p:txBody>
      </p:sp>
    </p:spTree>
    <p:extLst>
      <p:ext uri="{BB962C8B-B14F-4D97-AF65-F5344CB8AC3E}">
        <p14:creationId xmlns:p14="http://schemas.microsoft.com/office/powerpoint/2010/main" val="3457567109"/>
      </p:ext>
    </p:extLst>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3"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4"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BCE3E13C-1E37-4BE7-831B-68A49B62E094}" type="slidenum">
              <a:rPr lang="en-US" altLang="en-US"/>
              <a:pPr/>
              <a:t>‹#›</a:t>
            </a:fld>
            <a:endParaRPr lang="en-US" altLang="en-US" dirty="0"/>
          </a:p>
        </p:txBody>
      </p:sp>
    </p:spTree>
    <p:extLst>
      <p:ext uri="{BB962C8B-B14F-4D97-AF65-F5344CB8AC3E}">
        <p14:creationId xmlns:p14="http://schemas.microsoft.com/office/powerpoint/2010/main" val="1108420922"/>
      </p:ext>
    </p:extLst>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5AA9D254-92B9-46D3-88F6-D0BE456B05A5}" type="slidenum">
              <a:rPr lang="en-US" altLang="en-US"/>
              <a:pPr/>
              <a:t>‹#›</a:t>
            </a:fld>
            <a:endParaRPr lang="en-US" altLang="en-US" dirty="0"/>
          </a:p>
        </p:txBody>
      </p:sp>
    </p:spTree>
    <p:extLst>
      <p:ext uri="{BB962C8B-B14F-4D97-AF65-F5344CB8AC3E}">
        <p14:creationId xmlns:p14="http://schemas.microsoft.com/office/powerpoint/2010/main" val="3464887749"/>
      </p:ext>
    </p:extLst>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fontAlgn="auto">
              <a:spcBef>
                <a:spcPts val="0"/>
              </a:spcBef>
              <a:spcAft>
                <a:spcPts val="0"/>
              </a:spcAft>
              <a:defRPr dirty="0">
                <a:latin typeface="+mn-lt"/>
              </a:defRPr>
            </a:lvl1pPr>
          </a:lstStyle>
          <a:p>
            <a:pPr>
              <a:defRPr/>
            </a:pPr>
            <a:endParaRPr lang="en-US" dirty="0"/>
          </a:p>
        </p:txBody>
      </p:sp>
      <p:sp>
        <p:nvSpPr>
          <p:cNvPr id="6" name="Rectangle 5"/>
          <p:cNvSpPr>
            <a:spLocks noGrp="1" noChangeArrowheads="1"/>
          </p:cNvSpPr>
          <p:nvPr>
            <p:ph type="ftr" sz="quarter" idx="11"/>
          </p:nvPr>
        </p:nvSpPr>
        <p:spPr/>
        <p:txBody>
          <a:bodyPr/>
          <a:lstStyle>
            <a:lvl1pPr fontAlgn="auto">
              <a:spcBef>
                <a:spcPts val="0"/>
              </a:spcBef>
              <a:spcAft>
                <a:spcPts val="0"/>
              </a:spcAft>
              <a:defRPr dirty="0">
                <a:latin typeface="+mn-lt"/>
              </a:defRPr>
            </a:lvl1pPr>
          </a:lstStyle>
          <a:p>
            <a:pPr>
              <a:defRPr/>
            </a:pPr>
            <a:endParaRPr lang="en-US" dirty="0"/>
          </a:p>
        </p:txBody>
      </p:sp>
      <p:sp>
        <p:nvSpPr>
          <p:cNvPr id="7" name="Rectangle 6"/>
          <p:cNvSpPr>
            <a:spLocks noGrp="1" noChangeArrowheads="1"/>
          </p:cNvSpPr>
          <p:nvPr>
            <p:ph type="sldNum" sz="quarter" idx="12"/>
          </p:nvPr>
        </p:nvSpPr>
        <p:spPr/>
        <p:txBody>
          <a:bodyPr/>
          <a:lstStyle>
            <a:lvl1pPr>
              <a:defRPr>
                <a:latin typeface="Trebuchet MS" panose="020B0603020202020204" pitchFamily="34" charset="0"/>
              </a:defRPr>
            </a:lvl1pPr>
          </a:lstStyle>
          <a:p>
            <a:fld id="{0585815C-196A-4621-A778-E68AA8E65C70}" type="slidenum">
              <a:rPr lang="en-US" altLang="en-US"/>
              <a:pPr/>
              <a:t>‹#›</a:t>
            </a:fld>
            <a:endParaRPr lang="en-US" altLang="en-US" dirty="0"/>
          </a:p>
        </p:txBody>
      </p:sp>
    </p:spTree>
    <p:extLst>
      <p:ext uri="{BB962C8B-B14F-4D97-AF65-F5344CB8AC3E}">
        <p14:creationId xmlns:p14="http://schemas.microsoft.com/office/powerpoint/2010/main" val="3591227749"/>
      </p:ext>
    </p:extLst>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4D4D4D"/>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09600" y="274638"/>
            <a:ext cx="109728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8195" name="Rectangle 3"/>
          <p:cNvSpPr>
            <a:spLocks noGrp="1" noChangeArrowheads="1"/>
          </p:cNvSpPr>
          <p:nvPr>
            <p:ph type="body" idx="1"/>
          </p:nvPr>
        </p:nvSpPr>
        <p:spPr bwMode="auto">
          <a:xfrm>
            <a:off x="609600" y="1752601"/>
            <a:ext cx="10972800" cy="43735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8196" name="Rectangle 4"/>
          <p:cNvSpPr>
            <a:spLocks noGrp="1" noChangeArrowheads="1"/>
          </p:cNvSpPr>
          <p:nvPr>
            <p:ph type="dt" sz="half" idx="2"/>
          </p:nvPr>
        </p:nvSpPr>
        <p:spPr bwMode="auto">
          <a:xfrm>
            <a:off x="609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7" name="Rectangle 5"/>
          <p:cNvSpPr>
            <a:spLocks noGrp="1" noChangeArrowheads="1"/>
          </p:cNvSpPr>
          <p:nvPr>
            <p:ph type="ftr" sz="quarter" idx="3"/>
          </p:nvPr>
        </p:nvSpPr>
        <p:spPr bwMode="auto">
          <a:xfrm>
            <a:off x="4165600" y="6245225"/>
            <a:ext cx="3860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dirty="0">
                <a:solidFill>
                  <a:srgbClr val="000000"/>
                </a:solidFill>
                <a:latin typeface="Arial" charset="0"/>
                <a:cs typeface="+mn-cs"/>
              </a:defRPr>
            </a:lvl1pPr>
          </a:lstStyle>
          <a:p>
            <a:pPr fontAlgn="base">
              <a:spcBef>
                <a:spcPct val="0"/>
              </a:spcBef>
              <a:spcAft>
                <a:spcPct val="0"/>
              </a:spcAft>
              <a:defRPr/>
            </a:pPr>
            <a:endParaRPr lang="en-US" dirty="0"/>
          </a:p>
        </p:txBody>
      </p:sp>
      <p:sp>
        <p:nvSpPr>
          <p:cNvPr id="8198" name="Rectangle 6"/>
          <p:cNvSpPr>
            <a:spLocks noGrp="1" noChangeArrowheads="1"/>
          </p:cNvSpPr>
          <p:nvPr>
            <p:ph type="sldNum" sz="quarter" idx="4"/>
          </p:nvPr>
        </p:nvSpPr>
        <p:spPr bwMode="auto">
          <a:xfrm>
            <a:off x="8737600" y="6245225"/>
            <a:ext cx="28448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defRPr>
            </a:lvl1pPr>
          </a:lstStyle>
          <a:p>
            <a:pPr fontAlgn="base">
              <a:spcBef>
                <a:spcPct val="0"/>
              </a:spcBef>
              <a:spcAft>
                <a:spcPct val="0"/>
              </a:spcAft>
            </a:pPr>
            <a:fld id="{9B339B3B-227A-4E1D-9DAC-D8A3C6F475A3}" type="slidenum">
              <a:rPr lang="en-US" altLang="en-US">
                <a:latin typeface="Arial" panose="020B0604020202020204" pitchFamily="34" charset="0"/>
                <a:cs typeface="Arial" panose="020B0604020202020204" pitchFamily="34" charset="0"/>
              </a:rPr>
              <a:pPr fontAlgn="base">
                <a:spcBef>
                  <a:spcPct val="0"/>
                </a:spcBef>
                <a:spcAft>
                  <a:spcPct val="0"/>
                </a:spcAft>
              </a:pPr>
              <a:t>‹#›</a:t>
            </a:fld>
            <a:endParaRPr lang="en-US" altLang="en-US" dirty="0">
              <a:latin typeface="Arial" panose="020B0604020202020204" pitchFamily="34" charset="0"/>
              <a:cs typeface="Arial" panose="020B0604020202020204" pitchFamily="34" charset="0"/>
            </a:endParaRPr>
          </a:p>
        </p:txBody>
      </p:sp>
      <p:grpSp>
        <p:nvGrpSpPr>
          <p:cNvPr id="1031" name="Group 7"/>
          <p:cNvGrpSpPr>
            <a:grpSpLocks/>
          </p:cNvGrpSpPr>
          <p:nvPr userDrawn="1"/>
        </p:nvGrpSpPr>
        <p:grpSpPr bwMode="auto">
          <a:xfrm>
            <a:off x="0" y="1447800"/>
            <a:ext cx="12192000" cy="228600"/>
            <a:chOff x="0" y="864"/>
            <a:chExt cx="5760" cy="192"/>
          </a:xfrm>
        </p:grpSpPr>
        <p:sp>
          <p:nvSpPr>
            <p:cNvPr id="8200" name="Rectangle 8"/>
            <p:cNvSpPr>
              <a:spLocks noChangeArrowheads="1"/>
            </p:cNvSpPr>
            <p:nvPr userDrawn="1"/>
          </p:nvSpPr>
          <p:spPr bwMode="auto">
            <a:xfrm>
              <a:off x="0" y="864"/>
              <a:ext cx="5760" cy="192"/>
            </a:xfrm>
            <a:prstGeom prst="rect">
              <a:avLst/>
            </a:prstGeom>
            <a:solidFill>
              <a:srgbClr val="0066FF"/>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1" name="Rectangle 9"/>
            <p:cNvSpPr>
              <a:spLocks noChangeArrowheads="1"/>
            </p:cNvSpPr>
            <p:nvPr userDrawn="1"/>
          </p:nvSpPr>
          <p:spPr bwMode="auto">
            <a:xfrm>
              <a:off x="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2" name="Rectangle 10"/>
            <p:cNvSpPr>
              <a:spLocks noChangeArrowheads="1"/>
            </p:cNvSpPr>
            <p:nvPr userDrawn="1"/>
          </p:nvSpPr>
          <p:spPr bwMode="auto">
            <a:xfrm>
              <a:off x="5280" y="864"/>
              <a:ext cx="480" cy="192"/>
            </a:xfrm>
            <a:prstGeom prst="rect">
              <a:avLst/>
            </a:prstGeom>
            <a:solidFill>
              <a:srgbClr val="FF9900"/>
            </a:solidFill>
            <a:ln w="3810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grpSp>
        <p:nvGrpSpPr>
          <p:cNvPr id="1032" name="Group 11"/>
          <p:cNvGrpSpPr>
            <a:grpSpLocks/>
          </p:cNvGrpSpPr>
          <p:nvPr userDrawn="1"/>
        </p:nvGrpSpPr>
        <p:grpSpPr bwMode="auto">
          <a:xfrm>
            <a:off x="0" y="6858000"/>
            <a:ext cx="12192000" cy="76200"/>
            <a:chOff x="0" y="4176"/>
            <a:chExt cx="5760" cy="144"/>
          </a:xfrm>
        </p:grpSpPr>
        <p:sp>
          <p:nvSpPr>
            <p:cNvPr id="8204" name="Rectangle 12"/>
            <p:cNvSpPr>
              <a:spLocks noChangeArrowheads="1"/>
            </p:cNvSpPr>
            <p:nvPr userDrawn="1"/>
          </p:nvSpPr>
          <p:spPr bwMode="auto">
            <a:xfrm>
              <a:off x="0" y="4176"/>
              <a:ext cx="5328" cy="144"/>
            </a:xfrm>
            <a:prstGeom prst="rect">
              <a:avLst/>
            </a:prstGeom>
            <a:solidFill>
              <a:srgbClr val="0066FF"/>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5" name="Rectangle 13"/>
            <p:cNvSpPr>
              <a:spLocks noChangeArrowheads="1"/>
            </p:cNvSpPr>
            <p:nvPr userDrawn="1"/>
          </p:nvSpPr>
          <p:spPr bwMode="auto">
            <a:xfrm>
              <a:off x="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sp>
          <p:nvSpPr>
            <p:cNvPr id="8206" name="Rectangle 14"/>
            <p:cNvSpPr>
              <a:spLocks noChangeArrowheads="1"/>
            </p:cNvSpPr>
            <p:nvPr userDrawn="1"/>
          </p:nvSpPr>
          <p:spPr bwMode="auto">
            <a:xfrm>
              <a:off x="5320" y="4176"/>
              <a:ext cx="440" cy="144"/>
            </a:xfrm>
            <a:prstGeom prst="rect">
              <a:avLst/>
            </a:prstGeom>
            <a:solidFill>
              <a:srgbClr val="FF9900"/>
            </a:solidFill>
            <a:ln w="19050">
              <a:solidFill>
                <a:srgbClr val="EAEAEA"/>
              </a:solidFill>
              <a:miter lim="800000"/>
              <a:headEnd/>
              <a:tailEnd/>
            </a:ln>
            <a:effectLst/>
          </p:spPr>
          <p:txBody>
            <a:bodyPr wrap="none" anchor="ctr"/>
            <a:lstStyle/>
            <a:p>
              <a:pPr fontAlgn="base">
                <a:spcBef>
                  <a:spcPct val="0"/>
                </a:spcBef>
                <a:spcAft>
                  <a:spcPct val="0"/>
                </a:spcAft>
                <a:defRPr/>
              </a:pPr>
              <a:endParaRPr lang="en-US" dirty="0">
                <a:solidFill>
                  <a:srgbClr val="000000"/>
                </a:solidFill>
                <a:latin typeface="Arial" charset="0"/>
                <a:cs typeface="Arial" charset="0"/>
              </a:endParaRPr>
            </a:p>
          </p:txBody>
        </p:sp>
      </p:grpSp>
    </p:spTree>
    <p:extLst>
      <p:ext uri="{BB962C8B-B14F-4D97-AF65-F5344CB8AC3E}">
        <p14:creationId xmlns:p14="http://schemas.microsoft.com/office/powerpoint/2010/main" val="405106921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p:titleStyle>
    <p:bodyStyle>
      <a:lvl1pPr marL="342900" indent="-342900" algn="l" rtl="0" eaLnBrk="0" fontAlgn="base" hangingPunct="0">
        <a:spcBef>
          <a:spcPct val="20000"/>
        </a:spcBef>
        <a:spcAft>
          <a:spcPct val="0"/>
        </a:spcAft>
        <a:defRPr sz="3200" b="1">
          <a:solidFill>
            <a:schemeClr val="bg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defRPr sz="2800">
          <a:solidFill>
            <a:schemeClr val="bg1"/>
          </a:solidFill>
          <a:latin typeface="+mn-lt"/>
        </a:defRPr>
      </a:lvl2pPr>
      <a:lvl3pPr marL="1143000" indent="-228600" algn="l" rtl="0" eaLnBrk="0" fontAlgn="base" hangingPunct="0">
        <a:spcBef>
          <a:spcPct val="20000"/>
        </a:spcBef>
        <a:spcAft>
          <a:spcPct val="0"/>
        </a:spcAft>
        <a:defRPr sz="2400">
          <a:solidFill>
            <a:schemeClr val="bg1"/>
          </a:solidFill>
          <a:latin typeface="+mn-lt"/>
        </a:defRPr>
      </a:lvl3pPr>
      <a:lvl4pPr marL="1600200" indent="-228600" algn="l" rtl="0" eaLnBrk="0" fontAlgn="base" hangingPunct="0">
        <a:spcBef>
          <a:spcPct val="20000"/>
        </a:spcBef>
        <a:spcAft>
          <a:spcPct val="0"/>
        </a:spcAft>
        <a:defRPr sz="2000">
          <a:solidFill>
            <a:schemeClr val="bg1"/>
          </a:solidFill>
          <a:latin typeface="+mn-lt"/>
        </a:defRPr>
      </a:lvl4pPr>
      <a:lvl5pPr marL="2057400" indent="-228600" algn="l" rtl="0" eaLnBrk="0" fontAlgn="base" hangingPunct="0">
        <a:spcBef>
          <a:spcPct val="20000"/>
        </a:spcBef>
        <a:spcAft>
          <a:spcPct val="0"/>
        </a:spcAft>
        <a:defRPr sz="2000">
          <a:solidFill>
            <a:schemeClr val="bg1"/>
          </a:solidFill>
          <a:latin typeface="+mn-lt"/>
        </a:defRPr>
      </a:lvl5pPr>
      <a:lvl6pPr marL="2514600" indent="-228600" algn="l" rtl="0" fontAlgn="base">
        <a:spcBef>
          <a:spcPct val="20000"/>
        </a:spcBef>
        <a:spcAft>
          <a:spcPct val="0"/>
        </a:spcAft>
        <a:defRPr sz="2000">
          <a:solidFill>
            <a:schemeClr val="bg1"/>
          </a:solidFill>
          <a:latin typeface="+mn-lt"/>
        </a:defRPr>
      </a:lvl6pPr>
      <a:lvl7pPr marL="2971800" indent="-228600" algn="l" rtl="0" fontAlgn="base">
        <a:spcBef>
          <a:spcPct val="20000"/>
        </a:spcBef>
        <a:spcAft>
          <a:spcPct val="0"/>
        </a:spcAft>
        <a:defRPr sz="2000">
          <a:solidFill>
            <a:schemeClr val="bg1"/>
          </a:solidFill>
          <a:latin typeface="+mn-lt"/>
        </a:defRPr>
      </a:lvl7pPr>
      <a:lvl8pPr marL="3429000" indent="-228600" algn="l" rtl="0" fontAlgn="base">
        <a:spcBef>
          <a:spcPct val="20000"/>
        </a:spcBef>
        <a:spcAft>
          <a:spcPct val="0"/>
        </a:spcAft>
        <a:defRPr sz="2000">
          <a:solidFill>
            <a:schemeClr val="bg1"/>
          </a:solidFill>
          <a:latin typeface="+mn-lt"/>
        </a:defRPr>
      </a:lvl8pPr>
      <a:lvl9pPr marL="3886200" indent="-228600" algn="l" rtl="0" fontAlgn="base">
        <a:spcBef>
          <a:spcPct val="20000"/>
        </a:spcBef>
        <a:spcAft>
          <a:spcPct val="0"/>
        </a:spcAft>
        <a:defRPr sz="2000">
          <a:solidFill>
            <a:schemeClr val="bg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pic>
        <p:nvPicPr>
          <p:cNvPr id="54" name="Google Shape;54;p1"/>
          <p:cNvPicPr preferRelativeResize="0"/>
          <p:nvPr/>
        </p:nvPicPr>
        <p:blipFill rotWithShape="1">
          <a:blip r:embed="rId3">
            <a:alphaModFix/>
          </a:blip>
          <a:srcRect/>
          <a:stretch/>
        </p:blipFill>
        <p:spPr>
          <a:xfrm>
            <a:off x="0" y="1"/>
            <a:ext cx="12192024" cy="6858001"/>
          </a:xfrm>
          <a:prstGeom prst="rect">
            <a:avLst/>
          </a:prstGeom>
          <a:noFill/>
          <a:ln>
            <a:noFill/>
          </a:ln>
        </p:spPr>
      </p:pic>
    </p:spTree>
    <p:extLst>
      <p:ext uri="{BB962C8B-B14F-4D97-AF65-F5344CB8AC3E}">
        <p14:creationId xmlns:p14="http://schemas.microsoft.com/office/powerpoint/2010/main" val="35419001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JESUS’ ADVICE/INVITATION</a:t>
            </a:r>
          </a:p>
          <a:p>
            <a:pPr marL="1028700" lvl="1" indent="-571500" eaLnBrk="1" hangingPunct="1">
              <a:lnSpc>
                <a:spcPct val="70000"/>
              </a:lnSpc>
              <a:spcBef>
                <a:spcPct val="30000"/>
              </a:spcBef>
              <a:buFont typeface="Arial" panose="020B0604020202020204" pitchFamily="34" charset="0"/>
              <a:buChar char="•"/>
              <a:defRPr/>
            </a:pPr>
            <a:r>
              <a:rPr lang="en-US" sz="4000" dirty="0" smtClean="0">
                <a:cs typeface="Times New Roman" pitchFamily="18" charset="0"/>
              </a:rPr>
              <a:t>HIS INVITATION: “Choose to welcome Me into your heart”</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Revelation 3:17-20</a:t>
            </a:r>
            <a:endParaRPr lang="en-US" sz="4800" b="0" dirty="0">
              <a:effectLst/>
              <a:cs typeface="Times New Roman" pitchFamily="18" charset="0"/>
            </a:endParaRPr>
          </a:p>
        </p:txBody>
      </p:sp>
      <p:sp>
        <p:nvSpPr>
          <p:cNvPr id="7" name="Text Box 4"/>
          <p:cNvSpPr txBox="1">
            <a:spLocks noChangeArrowheads="1"/>
          </p:cNvSpPr>
          <p:nvPr/>
        </p:nvSpPr>
        <p:spPr bwMode="auto">
          <a:xfrm>
            <a:off x="117122" y="4364129"/>
            <a:ext cx="11884378"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solidFill>
                  <a:schemeClr val="bg2"/>
                </a:solidFill>
              </a:rPr>
              <a:t>3:18</a:t>
            </a:r>
            <a:r>
              <a:rPr lang="en-US" sz="3200" dirty="0" smtClean="0">
                <a:solidFill>
                  <a:schemeClr val="bg2"/>
                </a:solidFill>
              </a:rPr>
              <a:t> “So </a:t>
            </a:r>
            <a:r>
              <a:rPr lang="en-US" sz="3200" dirty="0">
                <a:solidFill>
                  <a:schemeClr val="bg2"/>
                </a:solidFill>
              </a:rPr>
              <a:t>I advise you to buy gold from M</a:t>
            </a:r>
            <a:r>
              <a:rPr lang="en-US" sz="3200" dirty="0" smtClean="0">
                <a:solidFill>
                  <a:schemeClr val="bg2"/>
                </a:solidFill>
              </a:rPr>
              <a:t>e – gold </a:t>
            </a:r>
            <a:r>
              <a:rPr lang="en-US" sz="3200" dirty="0">
                <a:solidFill>
                  <a:schemeClr val="bg2"/>
                </a:solidFill>
              </a:rPr>
              <a:t>that has been purified by fire. Then you will be rich. Also buy white garments from me so you will not be shamed by your nakedness, and ointment for your eyes so you will be able to </a:t>
            </a:r>
            <a:r>
              <a:rPr lang="en-US" sz="3200" dirty="0" smtClean="0">
                <a:solidFill>
                  <a:schemeClr val="bg2"/>
                </a:solidFill>
              </a:rPr>
              <a:t>see </a:t>
            </a:r>
            <a:r>
              <a:rPr lang="en-US" sz="3200" dirty="0" smtClean="0"/>
              <a:t>. . . </a:t>
            </a:r>
            <a:r>
              <a:rPr lang="en-US" sz="3200" baseline="30000" dirty="0"/>
              <a:t>20</a:t>
            </a:r>
            <a:r>
              <a:rPr lang="en-US" sz="3200" dirty="0"/>
              <a:t> </a:t>
            </a:r>
            <a:r>
              <a:rPr lang="en-US" sz="3200" dirty="0" smtClean="0"/>
              <a:t>Look</a:t>
            </a:r>
            <a:r>
              <a:rPr lang="en-US" sz="3200" dirty="0"/>
              <a:t>! I stand at the door and knock. If you hear </a:t>
            </a:r>
            <a:r>
              <a:rPr lang="en-US" sz="3200" dirty="0" smtClean="0"/>
              <a:t>My </a:t>
            </a:r>
            <a:r>
              <a:rPr lang="en-US" sz="3200" dirty="0"/>
              <a:t>voice and open the </a:t>
            </a:r>
            <a:r>
              <a:rPr lang="en-US" sz="3200" dirty="0" smtClean="0"/>
              <a:t>door . . .” </a:t>
            </a:r>
            <a:endParaRPr lang="en-US" sz="3200" dirty="0"/>
          </a:p>
        </p:txBody>
      </p:sp>
    </p:spTree>
    <p:extLst>
      <p:ext uri="{BB962C8B-B14F-4D97-AF65-F5344CB8AC3E}">
        <p14:creationId xmlns:p14="http://schemas.microsoft.com/office/powerpoint/2010/main" val="327206921"/>
      </p:ext>
    </p:extLst>
  </p:cSld>
  <p:clrMapOvr>
    <a:masterClrMapping/>
  </p:clrMapOvr>
  <p:transition spd="med">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JESUS’ ADVICE/INVITATION</a:t>
            </a: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HIS INVITATION: “Choose to welcome Me into your heart”</a:t>
            </a:r>
          </a:p>
          <a:p>
            <a:pPr marL="57150" indent="0" algn="ctr" eaLnBrk="1" hangingPunct="1">
              <a:lnSpc>
                <a:spcPct val="70000"/>
              </a:lnSpc>
              <a:spcBef>
                <a:spcPts val="1200"/>
              </a:spcBef>
              <a:defRPr/>
            </a:pPr>
            <a:r>
              <a:rPr lang="en-US" sz="4400" b="0" i="1" dirty="0" smtClean="0">
                <a:effectLst/>
                <a:cs typeface="Times New Roman" pitchFamily="18" charset="0"/>
              </a:rPr>
              <a:t>Jesus takes the initiative with us</a:t>
            </a:r>
            <a:endParaRPr lang="en-US" sz="4400" b="0" i="1" dirty="0">
              <a:effectLst/>
              <a:cs typeface="Times New Roman" pitchFamily="18" charset="0"/>
            </a:endParaRPr>
          </a:p>
          <a:p>
            <a:pPr marL="57150" indent="0" algn="ctr" eaLnBrk="1" hangingPunct="1">
              <a:lnSpc>
                <a:spcPct val="70000"/>
              </a:lnSpc>
              <a:spcBef>
                <a:spcPts val="600"/>
              </a:spcBef>
              <a:defRPr/>
            </a:pPr>
            <a:endParaRPr lang="en-US" sz="4400" b="0" i="1" dirty="0" smtClean="0">
              <a:effectLst/>
              <a:cs typeface="Times New Roman" pitchFamily="18" charset="0"/>
            </a:endParaRP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Revelation 3:17-20</a:t>
            </a:r>
            <a:endParaRPr lang="en-US" sz="4800" b="0" dirty="0">
              <a:effectLst/>
              <a:cs typeface="Times New Roman" pitchFamily="18" charset="0"/>
            </a:endParaRPr>
          </a:p>
        </p:txBody>
      </p:sp>
      <p:sp>
        <p:nvSpPr>
          <p:cNvPr id="7" name="Text Box 4"/>
          <p:cNvSpPr txBox="1">
            <a:spLocks noChangeArrowheads="1"/>
          </p:cNvSpPr>
          <p:nvPr/>
        </p:nvSpPr>
        <p:spPr bwMode="auto">
          <a:xfrm>
            <a:off x="117122" y="4364129"/>
            <a:ext cx="11884378"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solidFill>
                  <a:schemeClr val="bg2"/>
                </a:solidFill>
              </a:rPr>
              <a:t>3:18</a:t>
            </a:r>
            <a:r>
              <a:rPr lang="en-US" sz="3200" dirty="0" smtClean="0">
                <a:solidFill>
                  <a:schemeClr val="bg2"/>
                </a:solidFill>
              </a:rPr>
              <a:t> “So </a:t>
            </a:r>
            <a:r>
              <a:rPr lang="en-US" sz="3200" dirty="0">
                <a:solidFill>
                  <a:schemeClr val="bg2"/>
                </a:solidFill>
              </a:rPr>
              <a:t>I advise you to buy gold from </a:t>
            </a:r>
            <a:r>
              <a:rPr lang="en-US" sz="3200" dirty="0" smtClean="0">
                <a:solidFill>
                  <a:schemeClr val="bg2"/>
                </a:solidFill>
              </a:rPr>
              <a:t>me – gold </a:t>
            </a:r>
            <a:r>
              <a:rPr lang="en-US" sz="3200" dirty="0">
                <a:solidFill>
                  <a:schemeClr val="bg2"/>
                </a:solidFill>
              </a:rPr>
              <a:t>that has been purified by fire. Then you will be rich. Also buy white garments from me so you will not be shamed by your nakedness, and ointment for your eyes so you will be able to </a:t>
            </a:r>
            <a:r>
              <a:rPr lang="en-US" sz="3200" dirty="0" smtClean="0">
                <a:solidFill>
                  <a:schemeClr val="bg2"/>
                </a:solidFill>
              </a:rPr>
              <a:t>see </a:t>
            </a:r>
            <a:r>
              <a:rPr lang="en-US" sz="3200" dirty="0" smtClean="0"/>
              <a:t>. . . </a:t>
            </a:r>
            <a:r>
              <a:rPr lang="en-US" sz="3200" baseline="30000" dirty="0"/>
              <a:t>20</a:t>
            </a:r>
            <a:r>
              <a:rPr lang="en-US" sz="3200" dirty="0"/>
              <a:t> </a:t>
            </a:r>
            <a:r>
              <a:rPr lang="en-US" sz="3200" dirty="0" smtClean="0"/>
              <a:t>Look</a:t>
            </a:r>
            <a:r>
              <a:rPr lang="en-US" sz="3200" dirty="0"/>
              <a:t>! </a:t>
            </a:r>
            <a:r>
              <a:rPr lang="en-US" sz="3200" u="sng" dirty="0"/>
              <a:t>I stand at the door and knock</a:t>
            </a:r>
            <a:r>
              <a:rPr lang="en-US" sz="3200" dirty="0"/>
              <a:t>. If you hear </a:t>
            </a:r>
            <a:r>
              <a:rPr lang="en-US" sz="3200" dirty="0" smtClean="0"/>
              <a:t>My </a:t>
            </a:r>
            <a:r>
              <a:rPr lang="en-US" sz="3200" dirty="0"/>
              <a:t>voice and open the </a:t>
            </a:r>
            <a:r>
              <a:rPr lang="en-US" sz="3200" dirty="0" smtClean="0"/>
              <a:t>door . . .” </a:t>
            </a:r>
            <a:endParaRPr lang="en-US" sz="3200" dirty="0"/>
          </a:p>
        </p:txBody>
      </p:sp>
    </p:spTree>
    <p:extLst>
      <p:ext uri="{BB962C8B-B14F-4D97-AF65-F5344CB8AC3E}">
        <p14:creationId xmlns:p14="http://schemas.microsoft.com/office/powerpoint/2010/main" val="1322920541"/>
      </p:ext>
    </p:extLst>
  </p:cSld>
  <p:clrMapOvr>
    <a:masterClrMapping/>
  </p:clrMapOvr>
  <p:transition spd="med">
    <p:randomBa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JESUS’ ADVICE/INVITATION</a:t>
            </a: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HIS INVITATION: “Choose to welcome Me into your heart”</a:t>
            </a:r>
          </a:p>
          <a:p>
            <a:pPr marL="57150" indent="0" algn="ctr" eaLnBrk="1" hangingPunct="1">
              <a:lnSpc>
                <a:spcPct val="70000"/>
              </a:lnSpc>
              <a:spcBef>
                <a:spcPts val="1200"/>
              </a:spcBef>
              <a:defRPr/>
            </a:pPr>
            <a:r>
              <a:rPr lang="en-US" sz="4400" b="0" i="1" dirty="0" smtClean="0">
                <a:effectLst/>
                <a:cs typeface="Times New Roman" pitchFamily="18" charset="0"/>
              </a:rPr>
              <a:t>Jesus will not impose Himself upon us; we must voluntarily respond to His’ initiative</a:t>
            </a:r>
            <a:endParaRPr lang="en-US" sz="4400" b="0" i="1" dirty="0">
              <a:effectLst/>
              <a:cs typeface="Times New Roman" pitchFamily="18" charset="0"/>
            </a:endParaRPr>
          </a:p>
          <a:p>
            <a:pPr marL="57150" indent="0" algn="ctr" eaLnBrk="1" hangingPunct="1">
              <a:lnSpc>
                <a:spcPct val="70000"/>
              </a:lnSpc>
              <a:spcBef>
                <a:spcPts val="600"/>
              </a:spcBef>
              <a:defRPr/>
            </a:pPr>
            <a:endParaRPr lang="en-US" sz="4400" b="0" i="1" dirty="0" smtClean="0">
              <a:effectLst/>
              <a:cs typeface="Times New Roman" pitchFamily="18" charset="0"/>
            </a:endParaRP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Revelation 3:17-20</a:t>
            </a:r>
            <a:endParaRPr lang="en-US" sz="4800" b="0" dirty="0">
              <a:effectLst/>
              <a:cs typeface="Times New Roman" pitchFamily="18" charset="0"/>
            </a:endParaRPr>
          </a:p>
        </p:txBody>
      </p:sp>
      <p:sp>
        <p:nvSpPr>
          <p:cNvPr id="7" name="Text Box 4"/>
          <p:cNvSpPr txBox="1">
            <a:spLocks noChangeArrowheads="1"/>
          </p:cNvSpPr>
          <p:nvPr/>
        </p:nvSpPr>
        <p:spPr bwMode="auto">
          <a:xfrm>
            <a:off x="117122" y="4364129"/>
            <a:ext cx="11884378"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solidFill>
                  <a:schemeClr val="bg2"/>
                </a:solidFill>
              </a:rPr>
              <a:t>3:18</a:t>
            </a:r>
            <a:r>
              <a:rPr lang="en-US" sz="3200" dirty="0" smtClean="0">
                <a:solidFill>
                  <a:schemeClr val="bg2"/>
                </a:solidFill>
              </a:rPr>
              <a:t> “So </a:t>
            </a:r>
            <a:r>
              <a:rPr lang="en-US" sz="3200" dirty="0">
                <a:solidFill>
                  <a:schemeClr val="bg2"/>
                </a:solidFill>
              </a:rPr>
              <a:t>I advise you to buy gold from </a:t>
            </a:r>
            <a:r>
              <a:rPr lang="en-US" sz="3200" dirty="0" smtClean="0">
                <a:solidFill>
                  <a:schemeClr val="bg2"/>
                </a:solidFill>
              </a:rPr>
              <a:t>me – gold </a:t>
            </a:r>
            <a:r>
              <a:rPr lang="en-US" sz="3200" dirty="0">
                <a:solidFill>
                  <a:schemeClr val="bg2"/>
                </a:solidFill>
              </a:rPr>
              <a:t>that has been purified by fire. Then you will be rich. Also buy white garments from me so you will not be shamed by your nakedness, and ointment for your eyes so you will be able to </a:t>
            </a:r>
            <a:r>
              <a:rPr lang="en-US" sz="3200" dirty="0" smtClean="0">
                <a:solidFill>
                  <a:schemeClr val="bg2"/>
                </a:solidFill>
              </a:rPr>
              <a:t>see </a:t>
            </a:r>
            <a:r>
              <a:rPr lang="en-US" sz="3200" dirty="0" smtClean="0"/>
              <a:t>. . . </a:t>
            </a:r>
            <a:r>
              <a:rPr lang="en-US" sz="3200" baseline="30000" dirty="0"/>
              <a:t>20</a:t>
            </a:r>
            <a:r>
              <a:rPr lang="en-US" sz="3200" dirty="0"/>
              <a:t> </a:t>
            </a:r>
            <a:r>
              <a:rPr lang="en-US" sz="3200" dirty="0" smtClean="0"/>
              <a:t>Look</a:t>
            </a:r>
            <a:r>
              <a:rPr lang="en-US" sz="3200" dirty="0"/>
              <a:t>! I stand at the door and knock. </a:t>
            </a:r>
            <a:r>
              <a:rPr lang="en-US" sz="3200" u="sng" dirty="0"/>
              <a:t>If you hear </a:t>
            </a:r>
            <a:r>
              <a:rPr lang="en-US" sz="3200" u="sng" dirty="0" smtClean="0"/>
              <a:t>My </a:t>
            </a:r>
            <a:r>
              <a:rPr lang="en-US" sz="3200" u="sng" dirty="0"/>
              <a:t>voice and open the </a:t>
            </a:r>
            <a:r>
              <a:rPr lang="en-US" sz="3200" u="sng" dirty="0" smtClean="0"/>
              <a:t>door</a:t>
            </a:r>
            <a:r>
              <a:rPr lang="en-US" sz="3200" dirty="0" smtClean="0"/>
              <a:t> . . .” </a:t>
            </a:r>
            <a:endParaRPr lang="en-US" sz="3200" dirty="0"/>
          </a:p>
        </p:txBody>
      </p:sp>
    </p:spTree>
    <p:extLst>
      <p:ext uri="{BB962C8B-B14F-4D97-AF65-F5344CB8AC3E}">
        <p14:creationId xmlns:p14="http://schemas.microsoft.com/office/powerpoint/2010/main" val="3970298368"/>
      </p:ext>
    </p:extLst>
  </p:cSld>
  <p:clrMapOvr>
    <a:masterClrMapping/>
  </p:clrMapOvr>
  <p:transition spd="med">
    <p:randomBa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JESUS’ PROMISE TO THOSE WHO RESPOND</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Revelation 3:17-20</a:t>
            </a:r>
            <a:endParaRPr lang="en-US" sz="4800" b="0" dirty="0">
              <a:effectLst/>
              <a:cs typeface="Times New Roman" pitchFamily="18" charset="0"/>
            </a:endParaRPr>
          </a:p>
        </p:txBody>
      </p:sp>
      <p:sp>
        <p:nvSpPr>
          <p:cNvPr id="7" name="Text Box 4"/>
          <p:cNvSpPr txBox="1">
            <a:spLocks noChangeArrowheads="1"/>
          </p:cNvSpPr>
          <p:nvPr/>
        </p:nvSpPr>
        <p:spPr bwMode="auto">
          <a:xfrm>
            <a:off x="117122" y="5513658"/>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3:20</a:t>
            </a:r>
            <a:r>
              <a:rPr lang="en-US" sz="3200" dirty="0" smtClean="0"/>
              <a:t> </a:t>
            </a:r>
            <a:r>
              <a:rPr lang="en-US" sz="3200" dirty="0"/>
              <a:t>“Look! I stand at the door and knock. If you hear </a:t>
            </a:r>
            <a:r>
              <a:rPr lang="en-US" sz="3200" dirty="0" smtClean="0"/>
              <a:t>My </a:t>
            </a:r>
            <a:r>
              <a:rPr lang="en-US" sz="3200" dirty="0"/>
              <a:t>voice and open the door, I will come in, and we will share a meal together as friends</a:t>
            </a:r>
            <a:r>
              <a:rPr lang="en-US" sz="3200" dirty="0" smtClean="0"/>
              <a:t>.”</a:t>
            </a:r>
            <a:endParaRPr lang="en-US" sz="3200" dirty="0"/>
          </a:p>
        </p:txBody>
      </p:sp>
    </p:spTree>
    <p:extLst>
      <p:ext uri="{BB962C8B-B14F-4D97-AF65-F5344CB8AC3E}">
        <p14:creationId xmlns:p14="http://schemas.microsoft.com/office/powerpoint/2010/main" val="2400031593"/>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JESUS’ PROMISE TO THOSE WHO RESPOND</a:t>
            </a:r>
          </a:p>
          <a:p>
            <a:pPr marL="1028700" lvl="1" indent="-571500" eaLnBrk="1" hangingPunct="1">
              <a:lnSpc>
                <a:spcPct val="70000"/>
              </a:lnSpc>
              <a:spcBef>
                <a:spcPct val="30000"/>
              </a:spcBef>
              <a:buFont typeface="Arial" panose="020B0604020202020204" pitchFamily="34" charset="0"/>
              <a:buChar char="•"/>
              <a:defRPr/>
            </a:pPr>
            <a:r>
              <a:rPr lang="en-US" sz="4000" dirty="0" smtClean="0">
                <a:cs typeface="Times New Roman" pitchFamily="18" charset="0"/>
              </a:rPr>
              <a:t>Jesus will permanently indwell your soul through His Spirit</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Revelation 3:17-20</a:t>
            </a:r>
            <a:endParaRPr lang="en-US" sz="4800" b="0" dirty="0">
              <a:effectLst/>
              <a:cs typeface="Times New Roman" pitchFamily="18" charset="0"/>
            </a:endParaRPr>
          </a:p>
        </p:txBody>
      </p:sp>
      <p:sp>
        <p:nvSpPr>
          <p:cNvPr id="7" name="Text Box 4"/>
          <p:cNvSpPr txBox="1">
            <a:spLocks noChangeArrowheads="1"/>
          </p:cNvSpPr>
          <p:nvPr/>
        </p:nvSpPr>
        <p:spPr bwMode="auto">
          <a:xfrm>
            <a:off x="117122" y="5513658"/>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3:20</a:t>
            </a:r>
            <a:r>
              <a:rPr lang="en-US" sz="3200" dirty="0" smtClean="0"/>
              <a:t> </a:t>
            </a:r>
            <a:r>
              <a:rPr lang="en-US" sz="3200" dirty="0"/>
              <a:t>“Look! I stand at the door and knock. If you hear </a:t>
            </a:r>
            <a:r>
              <a:rPr lang="en-US" sz="3200" dirty="0" smtClean="0"/>
              <a:t>My </a:t>
            </a:r>
            <a:r>
              <a:rPr lang="en-US" sz="3200" dirty="0"/>
              <a:t>voice and open the door, </a:t>
            </a:r>
            <a:r>
              <a:rPr lang="en-US" sz="3200" u="sng" dirty="0"/>
              <a:t>I will come in</a:t>
            </a:r>
            <a:r>
              <a:rPr lang="en-US" sz="3200" dirty="0"/>
              <a:t>, and we will share a meal together as friends</a:t>
            </a:r>
            <a:r>
              <a:rPr lang="en-US" sz="3200" dirty="0" smtClean="0"/>
              <a:t>.”</a:t>
            </a:r>
            <a:endParaRPr lang="en-US" sz="3200" dirty="0"/>
          </a:p>
        </p:txBody>
      </p:sp>
    </p:spTree>
    <p:extLst>
      <p:ext uri="{BB962C8B-B14F-4D97-AF65-F5344CB8AC3E}">
        <p14:creationId xmlns:p14="http://schemas.microsoft.com/office/powerpoint/2010/main" val="149534496"/>
      </p:ext>
    </p:extLst>
  </p:cSld>
  <p:clrMapOvr>
    <a:masterClrMapping/>
  </p:clrMapOvr>
  <p:transition spd="med">
    <p:randomBar dir="vert"/>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JESUS’ PROMISE TO THOSE WHO RESPOND</a:t>
            </a:r>
          </a:p>
          <a:p>
            <a:pPr marL="1028700" lvl="1" indent="-571500" eaLnBrk="1" hangingPunct="1">
              <a:lnSpc>
                <a:spcPct val="70000"/>
              </a:lnSpc>
              <a:spcBef>
                <a:spcPct val="30000"/>
              </a:spcBef>
              <a:buFont typeface="Arial" panose="020B0604020202020204" pitchFamily="34" charset="0"/>
              <a:buChar char="•"/>
              <a:defRPr/>
            </a:pPr>
            <a:r>
              <a:rPr lang="en-US" sz="4000" dirty="0" smtClean="0">
                <a:cs typeface="Times New Roman" pitchFamily="18" charset="0"/>
              </a:rPr>
              <a:t>Jesus will permanently indwell your soul through His Spirit</a:t>
            </a:r>
          </a:p>
          <a:p>
            <a:pPr marL="1028700" lvl="1" indent="-571500" eaLnBrk="1" hangingPunct="1">
              <a:lnSpc>
                <a:spcPct val="70000"/>
              </a:lnSpc>
              <a:spcBef>
                <a:spcPct val="30000"/>
              </a:spcBef>
              <a:buFont typeface="Arial" panose="020B0604020202020204" pitchFamily="34" charset="0"/>
              <a:buChar char="•"/>
              <a:defRPr/>
            </a:pPr>
            <a:r>
              <a:rPr lang="en-US" sz="4000" dirty="0" smtClean="0">
                <a:cs typeface="Times New Roman" pitchFamily="18" charset="0"/>
              </a:rPr>
              <a:t>You will experience of a secure </a:t>
            </a:r>
            <a:br>
              <a:rPr lang="en-US" sz="4000" dirty="0" smtClean="0">
                <a:cs typeface="Times New Roman" pitchFamily="18" charset="0"/>
              </a:rPr>
            </a:br>
            <a:r>
              <a:rPr lang="en-US" sz="4000" dirty="0" smtClean="0">
                <a:cs typeface="Times New Roman" pitchFamily="18" charset="0"/>
              </a:rPr>
              <a:t>love-relationship with Jesus</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Revelation 3:17-20</a:t>
            </a:r>
            <a:endParaRPr lang="en-US" sz="4800" b="0" dirty="0">
              <a:effectLst/>
              <a:cs typeface="Times New Roman" pitchFamily="18" charset="0"/>
            </a:endParaRPr>
          </a:p>
        </p:txBody>
      </p:sp>
      <p:sp>
        <p:nvSpPr>
          <p:cNvPr id="7" name="Text Box 4"/>
          <p:cNvSpPr txBox="1">
            <a:spLocks noChangeArrowheads="1"/>
          </p:cNvSpPr>
          <p:nvPr/>
        </p:nvSpPr>
        <p:spPr bwMode="auto">
          <a:xfrm>
            <a:off x="117122" y="5513658"/>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3:20</a:t>
            </a:r>
            <a:r>
              <a:rPr lang="en-US" sz="3200" dirty="0" smtClean="0"/>
              <a:t> </a:t>
            </a:r>
            <a:r>
              <a:rPr lang="en-US" sz="3200" dirty="0"/>
              <a:t>“Look! I stand at the door and knock. If you hear </a:t>
            </a:r>
            <a:r>
              <a:rPr lang="en-US" sz="3200" dirty="0" smtClean="0"/>
              <a:t>My </a:t>
            </a:r>
            <a:r>
              <a:rPr lang="en-US" sz="3200" dirty="0"/>
              <a:t>voice and open the door, I will come in, and </a:t>
            </a:r>
            <a:r>
              <a:rPr lang="en-US" sz="3200" u="sng" dirty="0"/>
              <a:t>we will share a meal together as friends</a:t>
            </a:r>
            <a:r>
              <a:rPr lang="en-US" sz="3200" dirty="0" smtClean="0"/>
              <a:t>.”</a:t>
            </a:r>
            <a:endParaRPr lang="en-US" sz="3200" dirty="0"/>
          </a:p>
        </p:txBody>
      </p:sp>
    </p:spTree>
    <p:extLst>
      <p:ext uri="{BB962C8B-B14F-4D97-AF65-F5344CB8AC3E}">
        <p14:creationId xmlns:p14="http://schemas.microsoft.com/office/powerpoint/2010/main" val="2935306525"/>
      </p:ext>
    </p:extLst>
  </p:cSld>
  <p:clrMapOvr>
    <a:masterClrMapping/>
  </p:clrMapOvr>
  <p:transition spd="med">
    <p:randomBar dir="ver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JESUS’ PROMISE TO THOSE WHO RESPOND</a:t>
            </a: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Your love-relationship with Jesus will be a foretaste of His feast when He returns</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Revelation 3:17-20</a:t>
            </a:r>
            <a:endParaRPr lang="en-US" sz="4800" b="0" dirty="0">
              <a:effectLst/>
              <a:cs typeface="Times New Roman" pitchFamily="18" charset="0"/>
            </a:endParaRPr>
          </a:p>
        </p:txBody>
      </p:sp>
      <p:sp>
        <p:nvSpPr>
          <p:cNvPr id="7" name="Text Box 4"/>
          <p:cNvSpPr txBox="1">
            <a:spLocks noChangeArrowheads="1"/>
          </p:cNvSpPr>
          <p:nvPr/>
        </p:nvSpPr>
        <p:spPr bwMode="auto">
          <a:xfrm>
            <a:off x="228600" y="1726517"/>
            <a:ext cx="11811000" cy="460638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Isaiah 25:6</a:t>
            </a:r>
            <a:r>
              <a:rPr lang="en-US" sz="3200" dirty="0" smtClean="0"/>
              <a:t> </a:t>
            </a:r>
            <a:r>
              <a:rPr lang="en-US" sz="3200" dirty="0"/>
              <a:t>In Jerusalem, the </a:t>
            </a:r>
            <a:r>
              <a:rPr lang="en-US" sz="3200" cap="small" dirty="0"/>
              <a:t>Lord</a:t>
            </a:r>
            <a:r>
              <a:rPr lang="en-US" sz="3200" dirty="0"/>
              <a:t> of Heaven’s Armies will spread a wonderful feast for </a:t>
            </a:r>
            <a:r>
              <a:rPr lang="en-US" sz="3200" dirty="0" smtClean="0"/>
              <a:t>people from all over the world. It will be a delicious banquet with clear, well-aged </a:t>
            </a:r>
            <a:r>
              <a:rPr lang="en-US" sz="3200" dirty="0"/>
              <a:t>wine and choice meat. </a:t>
            </a:r>
            <a:r>
              <a:rPr lang="en-US" sz="3200" baseline="30000" dirty="0"/>
              <a:t>7</a:t>
            </a:r>
            <a:r>
              <a:rPr lang="en-US" sz="3200" dirty="0"/>
              <a:t> There </a:t>
            </a:r>
            <a:r>
              <a:rPr lang="en-US" sz="3200" dirty="0" smtClean="0"/>
              <a:t>He </a:t>
            </a:r>
            <a:r>
              <a:rPr lang="en-US" sz="3200" dirty="0"/>
              <a:t>will remove the cloud of gloom, the shadow of death that hangs over the earth. </a:t>
            </a:r>
            <a:r>
              <a:rPr lang="en-US" sz="3200" baseline="30000" dirty="0"/>
              <a:t>8</a:t>
            </a:r>
            <a:r>
              <a:rPr lang="en-US" sz="3200" dirty="0"/>
              <a:t> He will swallow up death forever! The Sovereign </a:t>
            </a:r>
            <a:r>
              <a:rPr lang="en-US" sz="3200" cap="small" dirty="0"/>
              <a:t>Lord</a:t>
            </a:r>
            <a:r>
              <a:rPr lang="en-US" sz="3200" dirty="0"/>
              <a:t> will wipe away all tears. He will remove forever all insults and mockery against </a:t>
            </a:r>
            <a:r>
              <a:rPr lang="en-US" sz="3200" dirty="0" smtClean="0"/>
              <a:t>His </a:t>
            </a:r>
            <a:r>
              <a:rPr lang="en-US" sz="3200" dirty="0"/>
              <a:t>land and people. The </a:t>
            </a:r>
            <a:r>
              <a:rPr lang="en-US" sz="3200" cap="small" dirty="0"/>
              <a:t>Lord</a:t>
            </a:r>
            <a:r>
              <a:rPr lang="en-US" sz="3200" dirty="0"/>
              <a:t> has spoken! </a:t>
            </a:r>
            <a:r>
              <a:rPr lang="en-US" sz="3200" baseline="30000" dirty="0"/>
              <a:t>9</a:t>
            </a:r>
            <a:r>
              <a:rPr lang="en-US" sz="3200" dirty="0"/>
              <a:t> In that day the people will proclaim, “This is our God! We trusted in </a:t>
            </a:r>
            <a:r>
              <a:rPr lang="en-US" sz="3200" dirty="0" smtClean="0"/>
              <a:t>Him</a:t>
            </a:r>
            <a:r>
              <a:rPr lang="en-US" sz="3200" dirty="0"/>
              <a:t>, and </a:t>
            </a:r>
            <a:r>
              <a:rPr lang="en-US" sz="3200" dirty="0" smtClean="0"/>
              <a:t>He </a:t>
            </a:r>
            <a:r>
              <a:rPr lang="en-US" sz="3200" dirty="0"/>
              <a:t>saved us! This is the </a:t>
            </a:r>
            <a:r>
              <a:rPr lang="en-US" sz="3200" cap="small" dirty="0"/>
              <a:t>Lord</a:t>
            </a:r>
            <a:r>
              <a:rPr lang="en-US" sz="3200" dirty="0"/>
              <a:t>, in whom we trusted. Let us rejoice in the salvation </a:t>
            </a:r>
            <a:r>
              <a:rPr lang="en-US" sz="3200" dirty="0" smtClean="0"/>
              <a:t>He </a:t>
            </a:r>
            <a:r>
              <a:rPr lang="en-US" sz="3200" dirty="0"/>
              <a:t>brings!” </a:t>
            </a:r>
          </a:p>
        </p:txBody>
      </p:sp>
    </p:spTree>
    <p:extLst>
      <p:ext uri="{BB962C8B-B14F-4D97-AF65-F5344CB8AC3E}">
        <p14:creationId xmlns:p14="http://schemas.microsoft.com/office/powerpoint/2010/main" val="371948666"/>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JESUS’ PROMISE TO THOSE WHO RESPOND</a:t>
            </a:r>
          </a:p>
          <a:p>
            <a:pPr marL="1028700" lvl="1" indent="-571500" eaLnBrk="1" hangingPunct="1">
              <a:lnSpc>
                <a:spcPct val="70000"/>
              </a:lnSpc>
              <a:spcBef>
                <a:spcPct val="30000"/>
              </a:spcBef>
              <a:buFont typeface="Arial" panose="020B0604020202020204" pitchFamily="34" charset="0"/>
              <a:buChar char="•"/>
              <a:defRPr/>
            </a:pPr>
            <a:r>
              <a:rPr lang="en-US" sz="4000" dirty="0" smtClean="0">
                <a:cs typeface="Times New Roman" pitchFamily="18" charset="0"/>
              </a:rPr>
              <a:t>Your love-relationship with Jesus will be a foretaste of His feast when He returns</a:t>
            </a:r>
          </a:p>
          <a:p>
            <a:pPr marL="57150" indent="0" algn="ctr" eaLnBrk="1" hangingPunct="1">
              <a:lnSpc>
                <a:spcPct val="70000"/>
              </a:lnSpc>
              <a:spcBef>
                <a:spcPct val="30000"/>
              </a:spcBef>
              <a:defRPr/>
            </a:pPr>
            <a:r>
              <a:rPr lang="en-US" sz="4400" b="0" i="1" dirty="0" smtClean="0">
                <a:effectLst/>
                <a:cs typeface="Times New Roman" pitchFamily="18" charset="0"/>
              </a:rPr>
              <a:t>If you want to be welcomed to </a:t>
            </a:r>
            <a:br>
              <a:rPr lang="en-US" sz="4400" b="0" i="1" dirty="0" smtClean="0">
                <a:effectLst/>
                <a:cs typeface="Times New Roman" pitchFamily="18" charset="0"/>
              </a:rPr>
            </a:br>
            <a:r>
              <a:rPr lang="en-US" sz="4400" b="0" i="1" dirty="0" smtClean="0">
                <a:effectLst/>
                <a:cs typeface="Times New Roman" pitchFamily="18" charset="0"/>
              </a:rPr>
              <a:t>His celebration in the next life, </a:t>
            </a:r>
            <a:br>
              <a:rPr lang="en-US" sz="4400" b="0" i="1" dirty="0" smtClean="0">
                <a:effectLst/>
                <a:cs typeface="Times New Roman" pitchFamily="18" charset="0"/>
              </a:rPr>
            </a:br>
            <a:r>
              <a:rPr lang="en-US" sz="4400" b="0" i="1" dirty="0" smtClean="0">
                <a:effectLst/>
                <a:cs typeface="Times New Roman" pitchFamily="18" charset="0"/>
              </a:rPr>
              <a:t>then open the door of your heart to </a:t>
            </a:r>
            <a:br>
              <a:rPr lang="en-US" sz="4400" b="0" i="1" dirty="0" smtClean="0">
                <a:effectLst/>
                <a:cs typeface="Times New Roman" pitchFamily="18" charset="0"/>
              </a:rPr>
            </a:br>
            <a:r>
              <a:rPr lang="en-US" sz="4400" b="0" i="1" dirty="0" smtClean="0">
                <a:effectLst/>
                <a:cs typeface="Times New Roman" pitchFamily="18" charset="0"/>
              </a:rPr>
              <a:t>Him in this life</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Revelation 3:17-20</a:t>
            </a:r>
            <a:endParaRPr lang="en-US" sz="4800" b="0" dirty="0">
              <a:effectLst/>
              <a:cs typeface="Times New Roman" pitchFamily="18" charset="0"/>
            </a:endParaRPr>
          </a:p>
        </p:txBody>
      </p:sp>
    </p:spTree>
    <p:extLst>
      <p:ext uri="{BB962C8B-B14F-4D97-AF65-F5344CB8AC3E}">
        <p14:creationId xmlns:p14="http://schemas.microsoft.com/office/powerpoint/2010/main" val="349726067"/>
      </p:ext>
    </p:extLst>
  </p:cSld>
  <p:clrMapOvr>
    <a:masterClrMapping/>
  </p:clrMapOvr>
  <p:transition spd="slow">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algn="ctr" eaLnBrk="1" hangingPunct="1">
              <a:lnSpc>
                <a:spcPct val="70000"/>
              </a:lnSpc>
              <a:spcBef>
                <a:spcPct val="30000"/>
              </a:spcBef>
              <a:defRPr/>
            </a:pPr>
            <a:endParaRPr lang="en-US" sz="4000" dirty="0" smtClean="0">
              <a:cs typeface="Times New Roman" pitchFamily="18" charset="0"/>
            </a:endParaRPr>
          </a:p>
          <a:p>
            <a:pPr algn="ctr" eaLnBrk="1" hangingPunct="1">
              <a:lnSpc>
                <a:spcPct val="70000"/>
              </a:lnSpc>
              <a:spcBef>
                <a:spcPct val="30000"/>
              </a:spcBef>
              <a:defRPr/>
            </a:pPr>
            <a:r>
              <a:rPr lang="en-US" sz="7200" b="0" i="1" dirty="0" smtClean="0">
                <a:effectLst/>
                <a:cs typeface="Times New Roman" pitchFamily="18" charset="0"/>
              </a:rPr>
              <a:t>Questions?</a:t>
            </a:r>
          </a:p>
          <a:p>
            <a:pPr algn="ctr" eaLnBrk="1" hangingPunct="1">
              <a:lnSpc>
                <a:spcPct val="70000"/>
              </a:lnSpc>
              <a:spcBef>
                <a:spcPct val="30000"/>
              </a:spcBef>
              <a:defRPr/>
            </a:pPr>
            <a:r>
              <a:rPr lang="en-US" sz="7200" b="0" i="1" dirty="0" smtClean="0">
                <a:effectLst/>
                <a:cs typeface="Times New Roman" pitchFamily="18" charset="0"/>
              </a:rPr>
              <a:t>Comments?</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a:t>Jesus’ Invitations</a:t>
            </a:r>
            <a:br>
              <a:rPr lang="en-US" sz="4800" kern="0" dirty="0"/>
            </a:br>
            <a:r>
              <a:rPr lang="en-US" sz="4800" kern="0" dirty="0"/>
              <a:t>Revelation 3:17-20</a:t>
            </a:r>
            <a:endParaRPr lang="en-US" sz="4800" b="0" dirty="0">
              <a:effectLst/>
              <a:cs typeface="Times New Roman" pitchFamily="18" charset="0"/>
            </a:endParaRPr>
          </a:p>
        </p:txBody>
      </p:sp>
    </p:spTree>
    <p:extLst>
      <p:ext uri="{BB962C8B-B14F-4D97-AF65-F5344CB8AC3E}">
        <p14:creationId xmlns:p14="http://schemas.microsoft.com/office/powerpoint/2010/main" val="480725262"/>
      </p:ext>
    </p:extLst>
  </p:cSld>
  <p:clrMapOvr>
    <a:masterClrMapping/>
  </p:clrMapOvr>
  <p:transition spd="med">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endParaRPr lang="en-US" sz="4000" dirty="0" smtClean="0">
              <a:cs typeface="Times New Roman" pitchFamily="18" charset="0"/>
            </a:endParaRP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endParaRPr lang="en-US" sz="4800" b="0" dirty="0">
              <a:effectLst/>
              <a:cs typeface="Times New Roman" pitchFamily="18" charset="0"/>
            </a:endParaRPr>
          </a:p>
        </p:txBody>
      </p:sp>
    </p:spTree>
    <p:extLst>
      <p:ext uri="{BB962C8B-B14F-4D97-AF65-F5344CB8AC3E}">
        <p14:creationId xmlns:p14="http://schemas.microsoft.com/office/powerpoint/2010/main" val="610730098"/>
      </p:ext>
    </p:extLst>
  </p:cSld>
  <p:clrMapOvr>
    <a:masterClrMapping/>
  </p:clrMapOvr>
  <p:transition spd="slow">
    <p:push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endParaRPr lang="en-US" sz="4000" dirty="0" smtClean="0">
              <a:cs typeface="Times New Roman" pitchFamily="18" charset="0"/>
            </a:endParaRP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Revelation 3:17-20</a:t>
            </a:r>
            <a:endParaRPr lang="en-US" sz="4800" b="0" dirty="0">
              <a:effectLst/>
              <a:cs typeface="Times New Roman" pitchFamily="18" charset="0"/>
            </a:endParaRPr>
          </a:p>
        </p:txBody>
      </p:sp>
      <p:sp>
        <p:nvSpPr>
          <p:cNvPr id="7" name="Text Box 4"/>
          <p:cNvSpPr txBox="1">
            <a:spLocks noChangeArrowheads="1"/>
          </p:cNvSpPr>
          <p:nvPr/>
        </p:nvSpPr>
        <p:spPr bwMode="auto">
          <a:xfrm>
            <a:off x="117122" y="5095643"/>
            <a:ext cx="11884378" cy="1733808"/>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Revelation 3:14</a:t>
            </a:r>
            <a:r>
              <a:rPr lang="en-US" sz="3200" dirty="0" smtClean="0"/>
              <a:t> </a:t>
            </a:r>
            <a:r>
              <a:rPr lang="en-US" sz="3200" dirty="0"/>
              <a:t>“Write this letter to the angel of the church in </a:t>
            </a:r>
            <a:r>
              <a:rPr lang="en-US" sz="3200" u="sng" dirty="0"/>
              <a:t>Laodicea</a:t>
            </a:r>
            <a:r>
              <a:rPr lang="en-US" sz="3200" dirty="0"/>
              <a:t>. This is the message from the one who is the Amen—the faithful and true witness, the beginning of God’s new </a:t>
            </a:r>
            <a:r>
              <a:rPr lang="en-US" sz="3200" dirty="0" smtClean="0"/>
              <a:t>creation . . .” </a:t>
            </a:r>
            <a:endParaRPr lang="en-US" sz="3200" dirty="0"/>
          </a:p>
        </p:txBody>
      </p:sp>
    </p:spTree>
    <p:extLst>
      <p:ext uri="{BB962C8B-B14F-4D97-AF65-F5344CB8AC3E}">
        <p14:creationId xmlns:p14="http://schemas.microsoft.com/office/powerpoint/2010/main" val="3563339975"/>
      </p:ext>
    </p:extLst>
  </p:cSld>
  <p:clrMapOvr>
    <a:masterClrMapping/>
  </p:clrMapOvr>
  <p:transition spd="med">
    <p:randomBar dir="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JESUS’ SOBERING DIAGNOSIS</a:t>
            </a:r>
          </a:p>
          <a:p>
            <a:pPr eaLnBrk="1" hangingPunct="1">
              <a:lnSpc>
                <a:spcPct val="70000"/>
              </a:lnSpc>
              <a:spcBef>
                <a:spcPct val="30000"/>
              </a:spcBef>
              <a:defRPr/>
            </a:pPr>
            <a:r>
              <a:rPr lang="en-US" sz="4000" dirty="0" smtClean="0">
                <a:cs typeface="Times New Roman" pitchFamily="18" charset="0"/>
              </a:rPr>
              <a:t>JESUS’ ADVICE/INVITATION</a:t>
            </a:r>
          </a:p>
          <a:p>
            <a:pPr eaLnBrk="1" hangingPunct="1">
              <a:lnSpc>
                <a:spcPct val="70000"/>
              </a:lnSpc>
              <a:spcBef>
                <a:spcPct val="30000"/>
              </a:spcBef>
              <a:defRPr/>
            </a:pPr>
            <a:r>
              <a:rPr lang="en-US" sz="4000" dirty="0">
                <a:cs typeface="Times New Roman" pitchFamily="18" charset="0"/>
              </a:rPr>
              <a:t>JESUS’ PROMISE TO THOSE WHO RESPOND</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Revelation 3:17-20</a:t>
            </a:r>
            <a:endParaRPr lang="en-US" sz="4800" b="0" dirty="0">
              <a:effectLst/>
              <a:cs typeface="Times New Roman" pitchFamily="18" charset="0"/>
            </a:endParaRPr>
          </a:p>
        </p:txBody>
      </p:sp>
    </p:spTree>
    <p:extLst>
      <p:ext uri="{BB962C8B-B14F-4D97-AF65-F5344CB8AC3E}">
        <p14:creationId xmlns:p14="http://schemas.microsoft.com/office/powerpoint/2010/main" val="3186185585"/>
      </p:ext>
    </p:extLst>
  </p:cSld>
  <p:clrMapOvr>
    <a:masterClrMapping/>
  </p:clrMapOvr>
  <p:transition spd="med">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JESUS’ SOBERING DIAGNOSIS</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Revelation 3:17-20</a:t>
            </a:r>
            <a:endParaRPr lang="en-US" sz="4800" b="0" dirty="0">
              <a:effectLst/>
              <a:cs typeface="Times New Roman" pitchFamily="18" charset="0"/>
            </a:endParaRPr>
          </a:p>
        </p:txBody>
      </p:sp>
      <p:sp>
        <p:nvSpPr>
          <p:cNvPr id="7" name="Text Box 4"/>
          <p:cNvSpPr txBox="1">
            <a:spLocks noChangeArrowheads="1"/>
          </p:cNvSpPr>
          <p:nvPr/>
        </p:nvSpPr>
        <p:spPr bwMode="auto">
          <a:xfrm>
            <a:off x="117122" y="5513658"/>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3:17</a:t>
            </a:r>
            <a:r>
              <a:rPr lang="en-US" sz="3200" dirty="0" smtClean="0"/>
              <a:t> “You </a:t>
            </a:r>
            <a:r>
              <a:rPr lang="en-US" sz="3200" dirty="0"/>
              <a:t>say, ‘I am rich. I have everything I want. I don’t need a thing!’ And </a:t>
            </a:r>
            <a:r>
              <a:rPr lang="en-US" sz="3200" u="sng" dirty="0"/>
              <a:t>you don’t realize</a:t>
            </a:r>
            <a:r>
              <a:rPr lang="en-US" sz="3200" dirty="0"/>
              <a:t> that you are wretched and miserable and poor and blind and naked</a:t>
            </a:r>
            <a:r>
              <a:rPr lang="en-US" sz="3200" dirty="0" smtClean="0"/>
              <a:t>.”</a:t>
            </a:r>
            <a:endParaRPr lang="en-US" sz="3200" dirty="0"/>
          </a:p>
        </p:txBody>
      </p:sp>
    </p:spTree>
    <p:extLst>
      <p:ext uri="{BB962C8B-B14F-4D97-AF65-F5344CB8AC3E}">
        <p14:creationId xmlns:p14="http://schemas.microsoft.com/office/powerpoint/2010/main" val="3449378259"/>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JESUS’ SOBERING DIAGNOSIS</a:t>
            </a:r>
          </a:p>
          <a:p>
            <a:pPr marL="1028700" lvl="1" indent="-571500" eaLnBrk="1" hangingPunct="1">
              <a:lnSpc>
                <a:spcPct val="70000"/>
              </a:lnSpc>
              <a:spcBef>
                <a:spcPct val="30000"/>
              </a:spcBef>
              <a:buFont typeface="Arial" panose="020B0604020202020204" pitchFamily="34" charset="0"/>
              <a:buChar char="•"/>
              <a:defRPr/>
            </a:pPr>
            <a:r>
              <a:rPr lang="en-US" sz="4000" dirty="0" smtClean="0">
                <a:cs typeface="Times New Roman" pitchFamily="18" charset="0"/>
              </a:rPr>
              <a:t>“You can identify yourself as a Christian, come from a family of Christians, be a church member, etc. - &amp; yet be spiritually lost”</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Revelation 3:17-20</a:t>
            </a:r>
            <a:endParaRPr lang="en-US" sz="4800" b="0" dirty="0">
              <a:effectLst/>
              <a:cs typeface="Times New Roman" pitchFamily="18" charset="0"/>
            </a:endParaRPr>
          </a:p>
        </p:txBody>
      </p:sp>
      <p:sp>
        <p:nvSpPr>
          <p:cNvPr id="7" name="Text Box 4"/>
          <p:cNvSpPr txBox="1">
            <a:spLocks noChangeArrowheads="1"/>
          </p:cNvSpPr>
          <p:nvPr/>
        </p:nvSpPr>
        <p:spPr bwMode="auto">
          <a:xfrm>
            <a:off x="117122" y="5513658"/>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3:17</a:t>
            </a:r>
            <a:r>
              <a:rPr lang="en-US" sz="3200" dirty="0" smtClean="0"/>
              <a:t> “You </a:t>
            </a:r>
            <a:r>
              <a:rPr lang="en-US" sz="3200" dirty="0"/>
              <a:t>say, ‘I am rich. I have everything I want. I don’t need a thing!’ And </a:t>
            </a:r>
            <a:r>
              <a:rPr lang="en-US" sz="3200" u="sng" dirty="0"/>
              <a:t>you don’t realize</a:t>
            </a:r>
            <a:r>
              <a:rPr lang="en-US" sz="3200" dirty="0"/>
              <a:t> that you are wretched and miserable and poor and blind and naked</a:t>
            </a:r>
            <a:r>
              <a:rPr lang="en-US" sz="3200" dirty="0" smtClean="0"/>
              <a:t>.”</a:t>
            </a:r>
            <a:endParaRPr lang="en-US" sz="3200" dirty="0"/>
          </a:p>
        </p:txBody>
      </p:sp>
    </p:spTree>
    <p:extLst>
      <p:ext uri="{BB962C8B-B14F-4D97-AF65-F5344CB8AC3E}">
        <p14:creationId xmlns:p14="http://schemas.microsoft.com/office/powerpoint/2010/main" val="3394765296"/>
      </p:ext>
    </p:extLst>
  </p:cSld>
  <p:clrMapOvr>
    <a:masterClrMapping/>
  </p:clrMapOvr>
  <p:transition spd="med">
    <p:randomBar dir="vert"/>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a:cs typeface="Times New Roman" pitchFamily="18" charset="0"/>
              </a:rPr>
              <a:t>JESUS’ SOBERING DIAGNOSIS</a:t>
            </a:r>
          </a:p>
          <a:p>
            <a:pPr marL="1028700" lvl="1" indent="-571500" eaLnBrk="1" hangingPunct="1">
              <a:lnSpc>
                <a:spcPct val="70000"/>
              </a:lnSpc>
              <a:spcBef>
                <a:spcPct val="30000"/>
              </a:spcBef>
              <a:buFont typeface="Arial" panose="020B0604020202020204" pitchFamily="34" charset="0"/>
              <a:buChar char="•"/>
              <a:defRPr/>
            </a:pPr>
            <a:r>
              <a:rPr lang="en-US" sz="4000" dirty="0">
                <a:cs typeface="Times New Roman" pitchFamily="18" charset="0"/>
              </a:rPr>
              <a:t>“You can identify yourself as a Christian, come from a family of Christians, be a church member, etc. - &amp; </a:t>
            </a:r>
            <a:r>
              <a:rPr lang="en-US" sz="4000" dirty="0" smtClean="0">
                <a:cs typeface="Times New Roman" pitchFamily="18" charset="0"/>
              </a:rPr>
              <a:t>yet </a:t>
            </a:r>
            <a:r>
              <a:rPr lang="en-US" sz="4000" dirty="0">
                <a:cs typeface="Times New Roman" pitchFamily="18" charset="0"/>
              </a:rPr>
              <a:t>be spiritually lost”</a:t>
            </a:r>
          </a:p>
          <a:p>
            <a:pPr marL="1028700" lvl="1" indent="-571500" eaLnBrk="1" hangingPunct="1">
              <a:lnSpc>
                <a:spcPct val="70000"/>
              </a:lnSpc>
              <a:spcBef>
                <a:spcPct val="30000"/>
              </a:spcBef>
              <a:buFont typeface="Arial" panose="020B0604020202020204" pitchFamily="34" charset="0"/>
              <a:buChar char="•"/>
              <a:defRPr/>
            </a:pPr>
            <a:r>
              <a:rPr lang="en-US" sz="4000" dirty="0" smtClean="0">
                <a:cs typeface="Times New Roman" pitchFamily="18" charset="0"/>
              </a:rPr>
              <a:t>“You can let material affluence deceive you into thinking you are also spiritually well-off - &amp; yet be spiritually destitute”</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Revelation 3:17-20</a:t>
            </a:r>
            <a:endParaRPr lang="en-US" sz="4800" b="0" dirty="0">
              <a:effectLst/>
              <a:cs typeface="Times New Roman" pitchFamily="18" charset="0"/>
            </a:endParaRPr>
          </a:p>
        </p:txBody>
      </p:sp>
      <p:sp>
        <p:nvSpPr>
          <p:cNvPr id="7" name="Text Box 4"/>
          <p:cNvSpPr txBox="1">
            <a:spLocks noChangeArrowheads="1"/>
          </p:cNvSpPr>
          <p:nvPr/>
        </p:nvSpPr>
        <p:spPr bwMode="auto">
          <a:xfrm>
            <a:off x="117122" y="5513658"/>
            <a:ext cx="11884378" cy="1323439"/>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3:17</a:t>
            </a:r>
            <a:r>
              <a:rPr lang="en-US" sz="3200" dirty="0" smtClean="0"/>
              <a:t> “You </a:t>
            </a:r>
            <a:r>
              <a:rPr lang="en-US" sz="3200" dirty="0"/>
              <a:t>say, ‘I am rich. I have everything I want. I don’t need a thing!’ And </a:t>
            </a:r>
            <a:r>
              <a:rPr lang="en-US" sz="3200" u="sng" dirty="0"/>
              <a:t>you don’t realize</a:t>
            </a:r>
            <a:r>
              <a:rPr lang="en-US" sz="3200" dirty="0"/>
              <a:t> that you are wretched and miserable and poor and blind and naked</a:t>
            </a:r>
            <a:r>
              <a:rPr lang="en-US" sz="3200" dirty="0" smtClean="0"/>
              <a:t>.”</a:t>
            </a:r>
            <a:endParaRPr lang="en-US" sz="3200" dirty="0"/>
          </a:p>
        </p:txBody>
      </p:sp>
    </p:spTree>
    <p:extLst>
      <p:ext uri="{BB962C8B-B14F-4D97-AF65-F5344CB8AC3E}">
        <p14:creationId xmlns:p14="http://schemas.microsoft.com/office/powerpoint/2010/main" val="2544108368"/>
      </p:ext>
    </p:extLst>
  </p:cSld>
  <p:clrMapOvr>
    <a:masterClrMapping/>
  </p:clrMapOvr>
  <p:transition spd="med">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JESUS’ ADVICE/INVITATION</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Revelation 3:17-20</a:t>
            </a:r>
            <a:endParaRPr lang="en-US" sz="4800" b="0" dirty="0">
              <a:effectLst/>
              <a:cs typeface="Times New Roman" pitchFamily="18" charset="0"/>
            </a:endParaRPr>
          </a:p>
        </p:txBody>
      </p:sp>
      <p:sp>
        <p:nvSpPr>
          <p:cNvPr id="7" name="Text Box 4"/>
          <p:cNvSpPr txBox="1">
            <a:spLocks noChangeArrowheads="1"/>
          </p:cNvSpPr>
          <p:nvPr/>
        </p:nvSpPr>
        <p:spPr bwMode="auto">
          <a:xfrm>
            <a:off x="117122" y="4364129"/>
            <a:ext cx="11884378"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3:18</a:t>
            </a:r>
            <a:r>
              <a:rPr lang="en-US" sz="3200" dirty="0" smtClean="0"/>
              <a:t> “So </a:t>
            </a:r>
            <a:r>
              <a:rPr lang="en-US" sz="3200" dirty="0"/>
              <a:t>I advise you to buy gold from M</a:t>
            </a:r>
            <a:r>
              <a:rPr lang="en-US" sz="3200" dirty="0" smtClean="0"/>
              <a:t>e – gold </a:t>
            </a:r>
            <a:r>
              <a:rPr lang="en-US" sz="3200" dirty="0"/>
              <a:t>that has been purified by fire. Then you will be rich. Also buy white garments from me so you will not be shamed by your nakedness, and ointment for your eyes so you will be able to </a:t>
            </a:r>
            <a:r>
              <a:rPr lang="en-US" sz="3200" dirty="0" smtClean="0"/>
              <a:t>see </a:t>
            </a:r>
            <a:r>
              <a:rPr lang="en-US" sz="3200" dirty="0" smtClean="0">
                <a:solidFill>
                  <a:schemeClr val="bg1"/>
                </a:solidFill>
              </a:rPr>
              <a:t>. . . </a:t>
            </a:r>
            <a:r>
              <a:rPr lang="en-US" sz="3200" baseline="30000" dirty="0">
                <a:solidFill>
                  <a:schemeClr val="bg1"/>
                </a:solidFill>
              </a:rPr>
              <a:t>20</a:t>
            </a:r>
            <a:r>
              <a:rPr lang="en-US" sz="3200" dirty="0">
                <a:solidFill>
                  <a:schemeClr val="bg1"/>
                </a:solidFill>
              </a:rPr>
              <a:t> </a:t>
            </a:r>
            <a:r>
              <a:rPr lang="en-US" sz="3200" dirty="0" smtClean="0">
                <a:solidFill>
                  <a:schemeClr val="bg1"/>
                </a:solidFill>
              </a:rPr>
              <a:t>Look</a:t>
            </a:r>
            <a:r>
              <a:rPr lang="en-US" sz="3200" dirty="0">
                <a:solidFill>
                  <a:schemeClr val="bg1"/>
                </a:solidFill>
              </a:rPr>
              <a:t>! I stand at the door and knock. If you hear my voice and open the </a:t>
            </a:r>
            <a:r>
              <a:rPr lang="en-US" sz="3200" dirty="0" smtClean="0">
                <a:solidFill>
                  <a:schemeClr val="bg1"/>
                </a:solidFill>
              </a:rPr>
              <a:t>door . . .” </a:t>
            </a:r>
            <a:endParaRPr lang="en-US" sz="3200" dirty="0">
              <a:solidFill>
                <a:schemeClr val="bg1"/>
              </a:solidFill>
            </a:endParaRPr>
          </a:p>
        </p:txBody>
      </p:sp>
    </p:spTree>
    <p:extLst>
      <p:ext uri="{BB962C8B-B14F-4D97-AF65-F5344CB8AC3E}">
        <p14:creationId xmlns:p14="http://schemas.microsoft.com/office/powerpoint/2010/main" val="1454133066"/>
      </p:ext>
    </p:extLst>
  </p:cSld>
  <p:clrMapOvr>
    <a:masterClrMapping/>
  </p:clrMapOvr>
  <p:transition spd="med">
    <p:wipe dir="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box(out)">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2"/>
          <p:cNvSpPr txBox="1">
            <a:spLocks noChangeArrowheads="1"/>
          </p:cNvSpPr>
          <p:nvPr/>
        </p:nvSpPr>
        <p:spPr bwMode="auto">
          <a:xfrm>
            <a:off x="1524000" y="274638"/>
            <a:ext cx="9144000" cy="1020762"/>
          </a:xfrm>
          <a:prstGeom prst="rect">
            <a:avLst/>
          </a:prstGeom>
          <a:noFill/>
          <a:ln w="9525">
            <a:noFill/>
            <a:miter lim="800000"/>
            <a:headEnd/>
            <a:tailEnd/>
          </a:ln>
          <a:effectLst/>
        </p:spPr>
        <p:txBody>
          <a:bodyPr anchor="ctr"/>
          <a:lstStyle/>
          <a:p>
            <a:pPr algn="ctr">
              <a:lnSpc>
                <a:spcPts val="3400"/>
              </a:lnSpc>
              <a:defRPr/>
            </a:pPr>
            <a:endParaRPr lang="en-US" sz="4000" b="1" kern="0" dirty="0">
              <a:solidFill>
                <a:srgbClr val="C0C0C0"/>
              </a:solidFill>
              <a:effectLst>
                <a:outerShdw blurRad="38100" dist="38100" dir="2700000" algn="tl">
                  <a:srgbClr val="000000"/>
                </a:outerShdw>
              </a:effectLst>
              <a:cs typeface="Arial" charset="0"/>
            </a:endParaRPr>
          </a:p>
        </p:txBody>
      </p:sp>
      <p:sp>
        <p:nvSpPr>
          <p:cNvPr id="24580" name="Content Placeholder 7"/>
          <p:cNvSpPr>
            <a:spLocks noGrp="1"/>
          </p:cNvSpPr>
          <p:nvPr>
            <p:ph idx="1"/>
          </p:nvPr>
        </p:nvSpPr>
        <p:spPr>
          <a:xfrm>
            <a:off x="180622" y="1828800"/>
            <a:ext cx="11785600" cy="4876800"/>
          </a:xfrm>
        </p:spPr>
        <p:txBody>
          <a:bodyPr/>
          <a:lstStyle/>
          <a:p>
            <a:pPr eaLnBrk="1" hangingPunct="1">
              <a:lnSpc>
                <a:spcPct val="70000"/>
              </a:lnSpc>
              <a:spcBef>
                <a:spcPct val="30000"/>
              </a:spcBef>
              <a:defRPr/>
            </a:pPr>
            <a:r>
              <a:rPr lang="en-US" sz="4000" dirty="0" smtClean="0">
                <a:cs typeface="Times New Roman" pitchFamily="18" charset="0"/>
              </a:rPr>
              <a:t>JESUS’ ADVICE/INVITATION</a:t>
            </a:r>
          </a:p>
          <a:p>
            <a:pPr marL="1028700" lvl="1" indent="-571500" eaLnBrk="1" hangingPunct="1">
              <a:lnSpc>
                <a:spcPct val="70000"/>
              </a:lnSpc>
              <a:spcBef>
                <a:spcPct val="30000"/>
              </a:spcBef>
              <a:buFont typeface="Arial" panose="020B0604020202020204" pitchFamily="34" charset="0"/>
              <a:buChar char="•"/>
              <a:defRPr/>
            </a:pPr>
            <a:r>
              <a:rPr lang="en-US" sz="4000" dirty="0" smtClean="0">
                <a:cs typeface="Times New Roman" pitchFamily="18" charset="0"/>
              </a:rPr>
              <a:t>HIS ADVICE: “Be sure to get the spiritual wealth, forgiveness &amp; illumination that </a:t>
            </a:r>
            <a:br>
              <a:rPr lang="en-US" sz="4000" dirty="0" smtClean="0">
                <a:cs typeface="Times New Roman" pitchFamily="18" charset="0"/>
              </a:rPr>
            </a:br>
            <a:r>
              <a:rPr lang="en-US" sz="4000" dirty="0" smtClean="0">
                <a:cs typeface="Times New Roman" pitchFamily="18" charset="0"/>
              </a:rPr>
              <a:t>only I can give you”</a:t>
            </a:r>
          </a:p>
        </p:txBody>
      </p:sp>
      <p:sp>
        <p:nvSpPr>
          <p:cNvPr id="2" name="Title 1"/>
          <p:cNvSpPr>
            <a:spLocks noGrp="1"/>
          </p:cNvSpPr>
          <p:nvPr>
            <p:ph type="title"/>
          </p:nvPr>
        </p:nvSpPr>
        <p:spPr/>
        <p:txBody>
          <a:bodyPr/>
          <a:lstStyle/>
          <a:p>
            <a:endParaRPr lang="en-US" dirty="0"/>
          </a:p>
        </p:txBody>
      </p:sp>
      <p:sp>
        <p:nvSpPr>
          <p:cNvPr id="8" name="Title 4"/>
          <p:cNvSpPr txBox="1">
            <a:spLocks/>
          </p:cNvSpPr>
          <p:nvPr/>
        </p:nvSpPr>
        <p:spPr bwMode="auto">
          <a:xfrm>
            <a:off x="180622" y="274638"/>
            <a:ext cx="11785600" cy="102076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2pPr>
            <a:lvl3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3pPr>
            <a:lvl4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4pPr>
            <a:lvl5pPr algn="ctr" rtl="0" eaLnBrk="0" fontAlgn="base" hangingPunct="0">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5pPr>
            <a:lvl6pPr marL="4572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6pPr>
            <a:lvl7pPr marL="9144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7pPr>
            <a:lvl8pPr marL="13716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8pPr>
            <a:lvl9pPr marL="1828800" algn="ctr" rtl="0" fontAlgn="base">
              <a:spcBef>
                <a:spcPct val="0"/>
              </a:spcBef>
              <a:spcAft>
                <a:spcPct val="0"/>
              </a:spcAft>
              <a:defRPr sz="4000" b="1">
                <a:solidFill>
                  <a:srgbClr val="C0C0C0"/>
                </a:solidFill>
                <a:effectLst>
                  <a:outerShdw blurRad="38100" dist="38100" dir="2700000" algn="tl">
                    <a:srgbClr val="000000"/>
                  </a:outerShdw>
                </a:effectLst>
                <a:latin typeface="Trebuchet MS" pitchFamily="34" charset="0"/>
              </a:defRPr>
            </a:lvl9pPr>
          </a:lstStyle>
          <a:p>
            <a:pPr>
              <a:lnSpc>
                <a:spcPts val="4400"/>
              </a:lnSpc>
              <a:defRPr/>
            </a:pPr>
            <a:r>
              <a:rPr lang="en-US" sz="4800" kern="0" dirty="0" smtClean="0"/>
              <a:t>Jesus’ Invitations</a:t>
            </a:r>
            <a:br>
              <a:rPr lang="en-US" sz="4800" kern="0" dirty="0" smtClean="0"/>
            </a:br>
            <a:r>
              <a:rPr lang="en-US" sz="4800" kern="0" dirty="0" smtClean="0"/>
              <a:t>Revelation 3:17-20</a:t>
            </a:r>
            <a:endParaRPr lang="en-US" sz="4800" b="0" dirty="0">
              <a:effectLst/>
              <a:cs typeface="Times New Roman" pitchFamily="18" charset="0"/>
            </a:endParaRPr>
          </a:p>
        </p:txBody>
      </p:sp>
      <p:sp>
        <p:nvSpPr>
          <p:cNvPr id="7" name="Text Box 4"/>
          <p:cNvSpPr txBox="1">
            <a:spLocks noChangeArrowheads="1"/>
          </p:cNvSpPr>
          <p:nvPr/>
        </p:nvSpPr>
        <p:spPr bwMode="auto">
          <a:xfrm>
            <a:off x="117122" y="4364129"/>
            <a:ext cx="11884378" cy="2554545"/>
          </a:xfrm>
          <a:prstGeom prst="rect">
            <a:avLst/>
          </a:prstGeom>
          <a:solidFill>
            <a:schemeClr val="bg1"/>
          </a:solidFill>
          <a:ln w="9525">
            <a:solidFill>
              <a:schemeClr val="tx1"/>
            </a:solidFill>
            <a:miter lim="800000"/>
            <a:headEnd/>
            <a:tailEnd/>
          </a:ln>
        </p:spPr>
        <p:txBody>
          <a:bodyPr wrap="square">
            <a:spAutoFit/>
          </a:bodyPr>
          <a:lstStyle>
            <a:lvl1pPr>
              <a:defRPr>
                <a:solidFill>
                  <a:schemeClr val="tx1"/>
                </a:solidFill>
                <a:latin typeface="Trebuchet MS" panose="020B0603020202020204" pitchFamily="34" charset="0"/>
              </a:defRPr>
            </a:lvl1pPr>
            <a:lvl2pPr marL="742950" indent="-285750">
              <a:defRPr>
                <a:solidFill>
                  <a:schemeClr val="tx1"/>
                </a:solidFill>
                <a:latin typeface="Trebuchet MS" panose="020B0603020202020204" pitchFamily="34" charset="0"/>
              </a:defRPr>
            </a:lvl2pPr>
            <a:lvl3pPr marL="1143000" indent="-228600">
              <a:defRPr>
                <a:solidFill>
                  <a:schemeClr val="tx1"/>
                </a:solidFill>
                <a:latin typeface="Trebuchet MS" panose="020B0603020202020204" pitchFamily="34" charset="0"/>
              </a:defRPr>
            </a:lvl3pPr>
            <a:lvl4pPr marL="1600200" indent="-228600">
              <a:defRPr>
                <a:solidFill>
                  <a:schemeClr val="tx1"/>
                </a:solidFill>
                <a:latin typeface="Trebuchet MS" panose="020B0603020202020204" pitchFamily="34" charset="0"/>
              </a:defRPr>
            </a:lvl4pPr>
            <a:lvl5pPr marL="2057400" indent="-228600">
              <a:defRPr>
                <a:solidFill>
                  <a:schemeClr val="tx1"/>
                </a:solidFill>
                <a:latin typeface="Trebuchet MS" panose="020B0603020202020204" pitchFamily="34" charset="0"/>
              </a:defRPr>
            </a:lvl5pPr>
            <a:lvl6pPr marL="2514600" indent="-228600" fontAlgn="base">
              <a:spcBef>
                <a:spcPct val="0"/>
              </a:spcBef>
              <a:spcAft>
                <a:spcPct val="0"/>
              </a:spcAft>
              <a:defRPr>
                <a:solidFill>
                  <a:schemeClr val="tx1"/>
                </a:solidFill>
                <a:latin typeface="Trebuchet MS" panose="020B0603020202020204" pitchFamily="34" charset="0"/>
              </a:defRPr>
            </a:lvl6pPr>
            <a:lvl7pPr marL="2971800" indent="-228600" fontAlgn="base">
              <a:spcBef>
                <a:spcPct val="0"/>
              </a:spcBef>
              <a:spcAft>
                <a:spcPct val="0"/>
              </a:spcAft>
              <a:defRPr>
                <a:solidFill>
                  <a:schemeClr val="tx1"/>
                </a:solidFill>
                <a:latin typeface="Trebuchet MS" panose="020B0603020202020204" pitchFamily="34" charset="0"/>
              </a:defRPr>
            </a:lvl7pPr>
            <a:lvl8pPr marL="3429000" indent="-228600" fontAlgn="base">
              <a:spcBef>
                <a:spcPct val="0"/>
              </a:spcBef>
              <a:spcAft>
                <a:spcPct val="0"/>
              </a:spcAft>
              <a:defRPr>
                <a:solidFill>
                  <a:schemeClr val="tx1"/>
                </a:solidFill>
                <a:latin typeface="Trebuchet MS" panose="020B0603020202020204" pitchFamily="34" charset="0"/>
              </a:defRPr>
            </a:lvl8pPr>
            <a:lvl9pPr marL="3886200" indent="-228600" fontAlgn="base">
              <a:spcBef>
                <a:spcPct val="0"/>
              </a:spcBef>
              <a:spcAft>
                <a:spcPct val="0"/>
              </a:spcAft>
              <a:defRPr>
                <a:solidFill>
                  <a:schemeClr val="tx1"/>
                </a:solidFill>
                <a:latin typeface="Trebuchet MS" panose="020B0603020202020204" pitchFamily="34" charset="0"/>
              </a:defRPr>
            </a:lvl9pPr>
          </a:lstStyle>
          <a:p>
            <a:pPr>
              <a:lnSpc>
                <a:spcPts val="3200"/>
              </a:lnSpc>
            </a:pPr>
            <a:r>
              <a:rPr lang="en-US" sz="3200" baseline="30000" dirty="0" smtClean="0"/>
              <a:t>3:18</a:t>
            </a:r>
            <a:r>
              <a:rPr lang="en-US" sz="3200" dirty="0" smtClean="0"/>
              <a:t> “So </a:t>
            </a:r>
            <a:r>
              <a:rPr lang="en-US" sz="3200" dirty="0"/>
              <a:t>I advise you to buy </a:t>
            </a:r>
            <a:r>
              <a:rPr lang="en-US" sz="3200" u="sng" dirty="0"/>
              <a:t>gold</a:t>
            </a:r>
            <a:r>
              <a:rPr lang="en-US" sz="3200" dirty="0"/>
              <a:t> from M</a:t>
            </a:r>
            <a:r>
              <a:rPr lang="en-US" sz="3200" dirty="0" smtClean="0"/>
              <a:t>e – gold </a:t>
            </a:r>
            <a:r>
              <a:rPr lang="en-US" sz="3200" dirty="0"/>
              <a:t>that has been purified by fire. Then you will be rich. Also buy </a:t>
            </a:r>
            <a:r>
              <a:rPr lang="en-US" sz="3200" u="sng" dirty="0"/>
              <a:t>white garments </a:t>
            </a:r>
            <a:r>
              <a:rPr lang="en-US" sz="3200" dirty="0"/>
              <a:t>from me so you will not be shamed by your nakedness, and </a:t>
            </a:r>
            <a:r>
              <a:rPr lang="en-US" sz="3200" u="sng" dirty="0"/>
              <a:t>ointment for your eyes</a:t>
            </a:r>
            <a:r>
              <a:rPr lang="en-US" sz="3200" dirty="0"/>
              <a:t> so you will be able to </a:t>
            </a:r>
            <a:r>
              <a:rPr lang="en-US" sz="3200" dirty="0" smtClean="0"/>
              <a:t>see </a:t>
            </a:r>
            <a:r>
              <a:rPr lang="en-US" sz="3200" dirty="0" smtClean="0">
                <a:solidFill>
                  <a:schemeClr val="bg1"/>
                </a:solidFill>
              </a:rPr>
              <a:t>. . . </a:t>
            </a:r>
            <a:r>
              <a:rPr lang="en-US" sz="3200" baseline="30000" dirty="0">
                <a:solidFill>
                  <a:schemeClr val="bg1"/>
                </a:solidFill>
              </a:rPr>
              <a:t>20</a:t>
            </a:r>
            <a:r>
              <a:rPr lang="en-US" sz="3200" dirty="0">
                <a:solidFill>
                  <a:schemeClr val="bg1"/>
                </a:solidFill>
              </a:rPr>
              <a:t> </a:t>
            </a:r>
            <a:r>
              <a:rPr lang="en-US" sz="3200" dirty="0" smtClean="0">
                <a:solidFill>
                  <a:schemeClr val="bg1"/>
                </a:solidFill>
              </a:rPr>
              <a:t>Look</a:t>
            </a:r>
            <a:r>
              <a:rPr lang="en-US" sz="3200" dirty="0">
                <a:solidFill>
                  <a:schemeClr val="bg1"/>
                </a:solidFill>
              </a:rPr>
              <a:t>! I stand at the door and knock. If you hear my voice and open the </a:t>
            </a:r>
            <a:r>
              <a:rPr lang="en-US" sz="3200" dirty="0" smtClean="0">
                <a:solidFill>
                  <a:schemeClr val="bg1"/>
                </a:solidFill>
              </a:rPr>
              <a:t>door . . .” </a:t>
            </a:r>
            <a:endParaRPr lang="en-US" sz="3200" dirty="0">
              <a:solidFill>
                <a:schemeClr val="bg1"/>
              </a:solidFill>
            </a:endParaRPr>
          </a:p>
        </p:txBody>
      </p:sp>
    </p:spTree>
    <p:extLst>
      <p:ext uri="{BB962C8B-B14F-4D97-AF65-F5344CB8AC3E}">
        <p14:creationId xmlns:p14="http://schemas.microsoft.com/office/powerpoint/2010/main" val="3271136706"/>
      </p:ext>
    </p:extLst>
  </p:cSld>
  <p:clrMapOvr>
    <a:masterClrMapping/>
  </p:clrMapOvr>
  <p:transition spd="med">
    <p:randomBar dir="vert"/>
  </p:transition>
  <p:timing>
    <p:tnLst>
      <p:par>
        <p:cTn id="1" dur="indefinite" restart="never" nodeType="tmRoot"/>
      </p:par>
    </p:tnLst>
  </p:timing>
</p:sld>
</file>

<file path=ppt/theme/theme1.xml><?xml version="1.0" encoding="utf-8"?>
<a:theme xmlns:a="http://schemas.openxmlformats.org/drawingml/2006/main" name="1_Default Design">
  <a:themeElements>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efault Design">
      <a:majorFont>
        <a:latin typeface="Trebuchet MS"/>
        <a:ea typeface=""/>
        <a:cs typeface=""/>
      </a:majorFont>
      <a:minorFont>
        <a:latin typeface="Trebuchet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1_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1152</Words>
  <Application>Microsoft Office PowerPoint</Application>
  <PresentationFormat>Widescreen</PresentationFormat>
  <Paragraphs>64</Paragraphs>
  <Slides>18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Arial</vt:lpstr>
      <vt:lpstr>Calibri</vt:lpstr>
      <vt:lpstr>Times New Roman</vt:lpstr>
      <vt:lpstr>Trebuchet MS</vt:lpstr>
      <vt:lpstr>1_Default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2022-03-28T19:44:53Z</dcterms:created>
  <dcterms:modified xsi:type="dcterms:W3CDTF">2022-03-28T19:48:26Z</dcterms:modified>
</cp:coreProperties>
</file>