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sldIdLst>
    <p:sldId id="1273" r:id="rId2"/>
    <p:sldId id="7436" r:id="rId3"/>
    <p:sldId id="7322" r:id="rId4"/>
    <p:sldId id="7437" r:id="rId5"/>
    <p:sldId id="7438" r:id="rId6"/>
    <p:sldId id="7439" r:id="rId7"/>
    <p:sldId id="7440" r:id="rId8"/>
    <p:sldId id="7441" r:id="rId9"/>
    <p:sldId id="7442" r:id="rId10"/>
    <p:sldId id="7443" r:id="rId11"/>
    <p:sldId id="7444" r:id="rId12"/>
    <p:sldId id="7445" r:id="rId13"/>
    <p:sldId id="7446" r:id="rId14"/>
    <p:sldId id="7449" r:id="rId15"/>
    <p:sldId id="7432" r:id="rId16"/>
    <p:sldId id="7450" r:id="rId17"/>
    <p:sldId id="7451" r:id="rId18"/>
    <p:sldId id="7452" r:id="rId19"/>
    <p:sldId id="7453" r:id="rId20"/>
    <p:sldId id="7454" r:id="rId21"/>
    <p:sldId id="7433" r:id="rId22"/>
    <p:sldId id="7455" r:id="rId23"/>
    <p:sldId id="7434" r:id="rId24"/>
    <p:sldId id="7456" r:id="rId25"/>
    <p:sldId id="7457" r:id="rId26"/>
    <p:sldId id="7458" r:id="rId27"/>
    <p:sldId id="7459" r:id="rId28"/>
    <p:sldId id="7460" r:id="rId29"/>
    <p:sldId id="7461" r:id="rId30"/>
    <p:sldId id="7435" r:id="rId31"/>
    <p:sldId id="7462" r:id="rId32"/>
    <p:sldId id="7463" r:id="rId33"/>
    <p:sldId id="7398" r:id="rId34"/>
    <p:sldId id="6665" r:id="rId35"/>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6497B-E25C-4191-894B-DCFA0E7D0347}" v="7" dt="2018-09-28T14:28:15.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9" autoAdjust="0"/>
    <p:restoredTop sz="90476" autoAdjust="0"/>
  </p:normalViewPr>
  <p:slideViewPr>
    <p:cSldViewPr>
      <p:cViewPr varScale="1">
        <p:scale>
          <a:sx n="88" d="100"/>
          <a:sy n="88" d="100"/>
        </p:scale>
        <p:origin x="468" y="64"/>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139" d="100"/>
        <a:sy n="139" d="100"/>
      </p:scale>
      <p:origin x="0" y="0"/>
    </p:cViewPr>
  </p:sorterViewPr>
  <p:notesViewPr>
    <p:cSldViewPr>
      <p:cViewPr varScale="1">
        <p:scale>
          <a:sx n="64" d="100"/>
          <a:sy n="64" d="100"/>
        </p:scale>
        <p:origin x="-285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val="1896216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9304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4589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0115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0909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810971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9784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32695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076915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06182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83474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03197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09740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45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638399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119869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642885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66549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514328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959898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4612243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34</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extLst>
      <p:ext uri="{BB962C8B-B14F-4D97-AF65-F5344CB8AC3E}">
        <p14:creationId xmlns:p14="http://schemas.microsoft.com/office/powerpoint/2010/main" val="189205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53750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9789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96010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09963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72661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72984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001569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latin typeface="Calibri Light" panose="020F0302020204030204" pitchFamily="34" charset="0"/>
                <a:cs typeface="Calibri Light" panose="020F03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635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2700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atin typeface="Calibri Light" panose="020F0302020204030204" pitchFamily="34" charset="0"/>
                <a:cs typeface="Calibri Light" panose="020F03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atin typeface="Calibri Light" panose="020F0302020204030204" pitchFamily="34" charset="0"/>
                <a:cs typeface="Calibri Light" panose="020F0302020204030204" pitchFamily="34" charset="0"/>
              </a:defRPr>
            </a:lvl1pPr>
            <a:lvl2pPr>
              <a:defRPr sz="2400">
                <a:latin typeface="Calibri Light" panose="020F0302020204030204" pitchFamily="34" charset="0"/>
                <a:cs typeface="Calibri Light" panose="020F0302020204030204" pitchFamily="34" charset="0"/>
              </a:defRPr>
            </a:lvl2pPr>
            <a:lvl3pPr>
              <a:defRPr sz="2000">
                <a:latin typeface="Calibri Light" panose="020F0302020204030204" pitchFamily="34" charset="0"/>
                <a:cs typeface="Calibri Light" panose="020F0302020204030204" pitchFamily="34" charset="0"/>
              </a:defRPr>
            </a:lvl3pPr>
            <a:lvl4pPr>
              <a:defRPr sz="1800">
                <a:latin typeface="Calibri Light" panose="020F0302020204030204" pitchFamily="34" charset="0"/>
                <a:cs typeface="Calibri Light" panose="020F0302020204030204" pitchFamily="34" charset="0"/>
              </a:defRPr>
            </a:lvl4pPr>
            <a:lvl5pPr>
              <a:defRPr sz="1800">
                <a:latin typeface="Calibri Light" panose="020F0302020204030204" pitchFamily="34" charset="0"/>
                <a:cs typeface="Calibri Light" panose="020F03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atin typeface="Calibri Light" panose="020F0302020204030204" pitchFamily="34" charset="0"/>
                <a:cs typeface="Calibri Light" panose="020F0302020204030204" pitchFamily="34" charset="0"/>
              </a:defRPr>
            </a:lvl1pPr>
            <a:lvl2pPr>
              <a:defRPr sz="2000">
                <a:latin typeface="Calibri Light" panose="020F0302020204030204" pitchFamily="34" charset="0"/>
                <a:cs typeface="Calibri Light" panose="020F0302020204030204" pitchFamily="34" charset="0"/>
              </a:defRPr>
            </a:lvl2pPr>
            <a:lvl3pPr>
              <a:defRPr sz="1800">
                <a:latin typeface="Calibri Light" panose="020F0302020204030204" pitchFamily="34" charset="0"/>
                <a:cs typeface="Calibri Light" panose="020F0302020204030204" pitchFamily="34" charset="0"/>
              </a:defRPr>
            </a:lvl3pPr>
            <a:lvl4pPr>
              <a:defRPr sz="1600">
                <a:latin typeface="Calibri Light" panose="020F0302020204030204" pitchFamily="34" charset="0"/>
                <a:cs typeface="Calibri Light" panose="020F0302020204030204" pitchFamily="34" charset="0"/>
              </a:defRPr>
            </a:lvl4pPr>
            <a:lvl5pPr>
              <a:defRPr sz="1600">
                <a:latin typeface="Calibri Light" panose="020F0302020204030204" pitchFamily="34" charset="0"/>
                <a:cs typeface="Calibri Light" panose="020F030202020403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atin typeface="Calibri Light" panose="020F0302020204030204" pitchFamily="34" charset="0"/>
                <a:cs typeface="Calibri Light" panose="020F0302020204030204" pitchFamily="34" charset="0"/>
              </a:defRPr>
            </a:lvl1pPr>
            <a:lvl2pPr>
              <a:defRPr sz="2800">
                <a:latin typeface="Calibri Light" panose="020F0302020204030204" pitchFamily="34" charset="0"/>
                <a:cs typeface="Calibri Light" panose="020F0302020204030204" pitchFamily="34" charset="0"/>
              </a:defRPr>
            </a:lvl2pPr>
            <a:lvl3pPr>
              <a:defRPr sz="2400">
                <a:latin typeface="Calibri Light" panose="020F0302020204030204" pitchFamily="34" charset="0"/>
                <a:cs typeface="Calibri Light" panose="020F0302020204030204" pitchFamily="34" charset="0"/>
              </a:defRPr>
            </a:lvl3pPr>
            <a:lvl4pPr>
              <a:defRPr sz="2000">
                <a:latin typeface="Calibri Light" panose="020F0302020204030204" pitchFamily="34" charset="0"/>
                <a:cs typeface="Calibri Light" panose="020F0302020204030204" pitchFamily="34" charset="0"/>
              </a:defRPr>
            </a:lvl4pPr>
            <a:lvl5pPr>
              <a:defRPr sz="2000">
                <a:latin typeface="Calibri Light" panose="020F0302020204030204" pitchFamily="34" charset="0"/>
                <a:cs typeface="Calibri Light" panose="020F03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atin typeface="Calibri Light" panose="020F0302020204030204" pitchFamily="34" charset="0"/>
                <a:cs typeface="Calibri Light" panose="020F03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atin typeface="Calibri Light" panose="020F0302020204030204" pitchFamily="34"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lvl1pPr>
              <a:defRPr>
                <a:latin typeface="Calibri Light" panose="020F0302020204030204" pitchFamily="34" charset="0"/>
                <a:cs typeface="Calibri Light" panose="020F03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latin typeface="Calibri Light" panose="020F0302020204030204" pitchFamily="34" charset="0"/>
                <a:cs typeface="Calibri Light" panose="020F0302020204030204" pitchFamily="34" charset="0"/>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46799" y="5143500"/>
            <a:ext cx="3865034" cy="482314"/>
          </a:xfrm>
        </p:spPr>
        <p:txBody>
          <a:bodyPr anchor="t"/>
          <a:lstStyle>
            <a:lvl1pPr algn="ctr">
              <a:defRPr sz="180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6146800" y="79376"/>
            <a:ext cx="3865033" cy="5064124"/>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5" y="79377"/>
            <a:ext cx="5901265" cy="5521324"/>
          </a:xfrm>
        </p:spPr>
        <p:txBody>
          <a:bodyPr/>
          <a:lstStyle>
            <a:lvl1pPr marL="228600" indent="-228600">
              <a:lnSpc>
                <a:spcPct val="90000"/>
              </a:lnSpc>
              <a:buNone/>
              <a:defRPr sz="3600" baseline="0">
                <a:latin typeface="Georgia" panose="02040502050405020303" pitchFamily="18" charset="0"/>
                <a:cs typeface="Calibri Light" panose="020F03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Calibri Light" panose="020F0302020204030204" pitchFamily="34" charset="0"/>
              <a:ea typeface="MS PGothic" pitchFamily="34" charset="-128"/>
              <a:cs typeface="Calibri Light" panose="020F0302020204030204" pitchFamily="34" charset="0"/>
            </a:endParaRPr>
          </a:p>
        </p:txBody>
      </p:sp>
      <p:sp>
        <p:nvSpPr>
          <p:cNvPr id="2" name="Title 1"/>
          <p:cNvSpPr>
            <a:spLocks noGrp="1"/>
          </p:cNvSpPr>
          <p:nvPr>
            <p:ph type="title"/>
          </p:nvPr>
        </p:nvSpPr>
        <p:spPr>
          <a:xfrm>
            <a:off x="169334" y="127000"/>
            <a:ext cx="9821333" cy="698500"/>
          </a:xfrm>
        </p:spPr>
        <p:txBody>
          <a:bodyPr/>
          <a:lstStyle>
            <a:lvl1pPr>
              <a:defRPr>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atin typeface="Calibri Light" panose="020F0302020204030204" pitchFamily="34" charset="0"/>
                <a:cs typeface="Calibri Light" panose="020F0302020204030204" pitchFamily="34" charset="0"/>
              </a:defRPr>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2" name="Title 1"/>
          <p:cNvSpPr>
            <a:spLocks noGrp="1"/>
          </p:cNvSpPr>
          <p:nvPr>
            <p:ph type="title"/>
          </p:nvPr>
        </p:nvSpPr>
        <p:spPr>
          <a:xfrm>
            <a:off x="63500" y="4921250"/>
            <a:ext cx="9990667" cy="698500"/>
          </a:xfrm>
        </p:spPr>
        <p:txBody>
          <a:bodyPr/>
          <a:lstStyle>
            <a:lvl1pPr>
              <a:defRPr sz="4800">
                <a:latin typeface="Calibri Light" panose="020F0302020204030204" pitchFamily="34" charset="0"/>
                <a:cs typeface="Calibri Light" panose="020F0302020204030204" pitchFamily="34" charset="0"/>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1 Peter 4</a:t>
            </a:r>
          </a:p>
        </p:txBody>
      </p:sp>
      <p:sp>
        <p:nvSpPr>
          <p:cNvPr id="7171" name="Subtitle 2"/>
          <p:cNvSpPr>
            <a:spLocks noGrp="1"/>
          </p:cNvSpPr>
          <p:nvPr>
            <p:ph type="subTitle" idx="1"/>
          </p:nvPr>
        </p:nvSpPr>
        <p:spPr/>
        <p:txBody>
          <a:bodyPr/>
          <a:lstStyle/>
          <a:p>
            <a:r>
              <a:rPr lang="en-US" sz="5400" dirty="0">
                <a:ea typeface="ＭＳ Ｐゴシック" pitchFamily="34" charset="-128"/>
              </a:rPr>
              <a:t>Friendships and </a:t>
            </a:r>
            <a:br>
              <a:rPr lang="en-US" sz="5400" dirty="0">
                <a:ea typeface="ＭＳ Ｐゴシック" pitchFamily="34" charset="-128"/>
              </a:rPr>
            </a:br>
            <a:r>
              <a:rPr lang="en-US" sz="5400" dirty="0">
                <a:ea typeface="ＭＳ Ｐゴシック" pitchFamily="34" charset="-128"/>
              </a:rPr>
              <a:t>The End of the World</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7 The end of all things is near; </a:t>
            </a:r>
          </a:p>
          <a:p>
            <a:r>
              <a:rPr lang="en-US" dirty="0">
                <a:solidFill>
                  <a:schemeClr val="tx1">
                    <a:lumMod val="65000"/>
                    <a:lumOff val="35000"/>
                  </a:schemeClr>
                </a:solidFill>
              </a:rPr>
              <a:t>	therefore, be of sound judgment and sober spirit </a:t>
            </a:r>
            <a:r>
              <a:rPr lang="en-US" dirty="0"/>
              <a:t>for the purpose of prayer</a:t>
            </a:r>
            <a:r>
              <a:rPr lang="en-US" dirty="0">
                <a:solidFill>
                  <a:schemeClr val="tx1">
                    <a:lumMod val="65000"/>
                    <a:lumOff val="35000"/>
                  </a:schemeClr>
                </a:solidFill>
              </a:rPr>
              <a:t>.</a:t>
            </a:r>
          </a:p>
        </p:txBody>
      </p:sp>
      <p:sp>
        <p:nvSpPr>
          <p:cNvPr id="2" name="Text Placeholder 1">
            <a:extLst>
              <a:ext uri="{FF2B5EF4-FFF2-40B4-BE49-F238E27FC236}">
                <a16:creationId xmlns:a16="http://schemas.microsoft.com/office/drawing/2014/main" xmlns="" id="{AD79C9C1-73A4-4B62-940B-FC1EB853E2C0}"/>
              </a:ext>
            </a:extLst>
          </p:cNvPr>
          <p:cNvSpPr>
            <a:spLocks noGrp="1"/>
          </p:cNvSpPr>
          <p:nvPr>
            <p:ph type="body" sz="quarter" idx="10"/>
          </p:nvPr>
        </p:nvSpPr>
        <p:spPr/>
        <p:txBody>
          <a:bodyPr/>
          <a:lstStyle/>
          <a:p>
            <a:r>
              <a:rPr lang="en-US" dirty="0"/>
              <a:t>Be Alert In Prayer</a:t>
            </a:r>
          </a:p>
        </p:txBody>
      </p:sp>
      <p:sp>
        <p:nvSpPr>
          <p:cNvPr id="7" name="Rounded Rectangle 6">
            <a:extLst>
              <a:ext uri="{FF2B5EF4-FFF2-40B4-BE49-F238E27FC236}">
                <a16:creationId xmlns:a16="http://schemas.microsoft.com/office/drawing/2014/main" xmlns="" id="{24667207-06A8-4E42-ABDA-B398EE14EA70}"/>
              </a:ext>
            </a:extLst>
          </p:cNvPr>
          <p:cNvSpPr/>
          <p:nvPr/>
        </p:nvSpPr>
        <p:spPr bwMode="auto">
          <a:xfrm>
            <a:off x="169334" y="2171699"/>
            <a:ext cx="9821332"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noAutofit/>
          </a:bodyPr>
          <a:lstStyle/>
          <a:p>
            <a:pPr marL="742950" indent="-742950">
              <a:lnSpc>
                <a:spcPct val="90000"/>
              </a:lnSpc>
              <a:buAutoNum type="arabicPeriod" startAt="4"/>
            </a:pPr>
            <a:r>
              <a:rPr lang="en-US" sz="3600" dirty="0">
                <a:solidFill>
                  <a:schemeClr val="bg1"/>
                </a:solidFill>
                <a:latin typeface="Calibri Light" panose="020F0302020204030204" pitchFamily="34" charset="0"/>
                <a:cs typeface="Calibri Light" panose="020F0302020204030204" pitchFamily="34" charset="0"/>
              </a:rPr>
              <a:t>Through prayer we experience closeness with God and receive his comfort</a:t>
            </a:r>
          </a:p>
          <a:p>
            <a:pPr marL="742950" indent="-742950">
              <a:lnSpc>
                <a:spcPct val="90000"/>
              </a:lnSpc>
              <a:buAutoNum type="arabicPeriod" startAt="4"/>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8264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8E3581F-784E-434E-A13D-96BAD7F972B6}"/>
              </a:ext>
            </a:extLst>
          </p:cNvPr>
          <p:cNvSpPr>
            <a:spLocks noGrp="1"/>
          </p:cNvSpPr>
          <p:nvPr>
            <p:ph type="title"/>
          </p:nvPr>
        </p:nvSpPr>
        <p:spPr>
          <a:xfrm>
            <a:off x="6680201" y="5372100"/>
            <a:ext cx="3331632" cy="253714"/>
          </a:xfrm>
        </p:spPr>
        <p:txBody>
          <a:bodyPr/>
          <a:lstStyle/>
          <a:p>
            <a:r>
              <a:rPr lang="en-US" sz="1400" dirty="0"/>
              <a:t>Hallesby, Prayer, p. 66</a:t>
            </a:r>
          </a:p>
        </p:txBody>
      </p:sp>
      <p:sp>
        <p:nvSpPr>
          <p:cNvPr id="6" name="Text Placeholder 5">
            <a:extLst>
              <a:ext uri="{FF2B5EF4-FFF2-40B4-BE49-F238E27FC236}">
                <a16:creationId xmlns:a16="http://schemas.microsoft.com/office/drawing/2014/main" xmlns="" id="{5BD77BAB-2407-4D0E-8945-D6101E1CCB70}"/>
              </a:ext>
            </a:extLst>
          </p:cNvPr>
          <p:cNvSpPr>
            <a:spLocks noGrp="1"/>
          </p:cNvSpPr>
          <p:nvPr>
            <p:ph type="body" sz="half" idx="2"/>
          </p:nvPr>
        </p:nvSpPr>
        <p:spPr>
          <a:xfrm>
            <a:off x="169335" y="79377"/>
            <a:ext cx="6282265" cy="5521324"/>
          </a:xfrm>
        </p:spPr>
        <p:txBody>
          <a:bodyPr/>
          <a:lstStyle/>
          <a:p>
            <a:r>
              <a:rPr lang="en-US" dirty="0"/>
              <a:t>When our prayer chamber thus becomes a resting place, then we begin to long for it </a:t>
            </a:r>
          </a:p>
          <a:p>
            <a:r>
              <a:rPr lang="en-US" dirty="0"/>
              <a:t>and to look forward to it with joy and anticipation from one prayer session to the next.</a:t>
            </a:r>
          </a:p>
          <a:p>
            <a:endParaRPr lang="en-US" dirty="0"/>
          </a:p>
        </p:txBody>
      </p:sp>
      <p:pic>
        <p:nvPicPr>
          <p:cNvPr id="2050" name="Picture 2" descr="Prayer: Hallesby, Ole: 9780806627007: Amazon.com: Books">
            <a:extLst>
              <a:ext uri="{FF2B5EF4-FFF2-40B4-BE49-F238E27FC236}">
                <a16:creationId xmlns:a16="http://schemas.microsoft.com/office/drawing/2014/main" xmlns="" id="{DA780F28-6FA8-451C-AB03-6E826DC32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200" y="79375"/>
            <a:ext cx="3370790" cy="530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7749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8E3581F-784E-434E-A13D-96BAD7F972B6}"/>
              </a:ext>
            </a:extLst>
          </p:cNvPr>
          <p:cNvSpPr>
            <a:spLocks noGrp="1"/>
          </p:cNvSpPr>
          <p:nvPr>
            <p:ph type="title"/>
          </p:nvPr>
        </p:nvSpPr>
        <p:spPr>
          <a:xfrm>
            <a:off x="6680201" y="5372100"/>
            <a:ext cx="3331632" cy="253714"/>
          </a:xfrm>
        </p:spPr>
        <p:txBody>
          <a:bodyPr/>
          <a:lstStyle/>
          <a:p>
            <a:r>
              <a:rPr lang="en-US" sz="1400" dirty="0"/>
              <a:t>Hallesby, Prayer, p. 66</a:t>
            </a:r>
          </a:p>
        </p:txBody>
      </p:sp>
      <p:sp>
        <p:nvSpPr>
          <p:cNvPr id="6" name="Text Placeholder 5">
            <a:extLst>
              <a:ext uri="{FF2B5EF4-FFF2-40B4-BE49-F238E27FC236}">
                <a16:creationId xmlns:a16="http://schemas.microsoft.com/office/drawing/2014/main" xmlns="" id="{5BD77BAB-2407-4D0E-8945-D6101E1CCB70}"/>
              </a:ext>
            </a:extLst>
          </p:cNvPr>
          <p:cNvSpPr>
            <a:spLocks noGrp="1"/>
          </p:cNvSpPr>
          <p:nvPr>
            <p:ph type="body" sz="half" idx="2"/>
          </p:nvPr>
        </p:nvSpPr>
        <p:spPr>
          <a:xfrm>
            <a:off x="169335" y="79377"/>
            <a:ext cx="6282265" cy="5521324"/>
          </a:xfrm>
        </p:spPr>
        <p:txBody>
          <a:bodyPr/>
          <a:lstStyle/>
          <a:p>
            <a:r>
              <a:rPr lang="en-US" dirty="0"/>
              <a:t>Our seasons of prayer become real hours of rest to our weary souls.</a:t>
            </a:r>
          </a:p>
          <a:p>
            <a:r>
              <a:rPr lang="en-US" dirty="0"/>
              <a:t>They become quiet hours, hours in which we lie at the feet of Jesus and point to all those things which we lack and which make our hearts tired and weary.</a:t>
            </a:r>
          </a:p>
        </p:txBody>
      </p:sp>
      <p:pic>
        <p:nvPicPr>
          <p:cNvPr id="2050" name="Picture 2" descr="Prayer: Hallesby, Ole: 9780806627007: Amazon.com: Books">
            <a:extLst>
              <a:ext uri="{FF2B5EF4-FFF2-40B4-BE49-F238E27FC236}">
                <a16:creationId xmlns:a16="http://schemas.microsoft.com/office/drawing/2014/main" xmlns="" id="{DA780F28-6FA8-451C-AB03-6E826DC32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200" y="79375"/>
            <a:ext cx="3370790" cy="530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85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7 The end of all things is near; </a:t>
            </a:r>
          </a:p>
          <a:p>
            <a:r>
              <a:rPr lang="en-US" dirty="0">
                <a:solidFill>
                  <a:schemeClr val="tx1">
                    <a:lumMod val="65000"/>
                    <a:lumOff val="35000"/>
                  </a:schemeClr>
                </a:solidFill>
              </a:rPr>
              <a:t>	therefore, be of sound judgment and sober spirit </a:t>
            </a:r>
            <a:r>
              <a:rPr lang="en-US" dirty="0"/>
              <a:t>for the purpose of prayer</a:t>
            </a:r>
            <a:r>
              <a:rPr lang="en-US" dirty="0">
                <a:solidFill>
                  <a:schemeClr val="tx1">
                    <a:lumMod val="65000"/>
                    <a:lumOff val="35000"/>
                  </a:schemeClr>
                </a:solidFill>
              </a:rPr>
              <a:t>.</a:t>
            </a:r>
          </a:p>
        </p:txBody>
      </p:sp>
      <p:sp>
        <p:nvSpPr>
          <p:cNvPr id="2" name="Text Placeholder 1">
            <a:extLst>
              <a:ext uri="{FF2B5EF4-FFF2-40B4-BE49-F238E27FC236}">
                <a16:creationId xmlns:a16="http://schemas.microsoft.com/office/drawing/2014/main" xmlns="" id="{6DE0CE15-A5C3-445E-AE12-A0CAC92D4693}"/>
              </a:ext>
            </a:extLst>
          </p:cNvPr>
          <p:cNvSpPr>
            <a:spLocks noGrp="1"/>
          </p:cNvSpPr>
          <p:nvPr>
            <p:ph type="body" sz="quarter" idx="10"/>
          </p:nvPr>
        </p:nvSpPr>
        <p:spPr/>
        <p:txBody>
          <a:bodyPr/>
          <a:lstStyle/>
          <a:p>
            <a:r>
              <a:rPr lang="en-US" dirty="0"/>
              <a:t>Be Alert In Prayer</a:t>
            </a:r>
          </a:p>
        </p:txBody>
      </p:sp>
      <p:sp>
        <p:nvSpPr>
          <p:cNvPr id="7" name="Rounded Rectangle 6">
            <a:extLst>
              <a:ext uri="{FF2B5EF4-FFF2-40B4-BE49-F238E27FC236}">
                <a16:creationId xmlns:a16="http://schemas.microsoft.com/office/drawing/2014/main" xmlns="" id="{24667207-06A8-4E42-ABDA-B398EE14EA70}"/>
              </a:ext>
            </a:extLst>
          </p:cNvPr>
          <p:cNvSpPr/>
          <p:nvPr/>
        </p:nvSpPr>
        <p:spPr bwMode="auto">
          <a:xfrm>
            <a:off x="169334" y="2171699"/>
            <a:ext cx="9821332"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noAutofit/>
          </a:bodyPr>
          <a:lstStyle/>
          <a:p>
            <a:pPr marL="742950" indent="-742950">
              <a:lnSpc>
                <a:spcPct val="90000"/>
              </a:lnSpc>
              <a:buAutoNum type="arabicPeriod" startAt="4"/>
            </a:pPr>
            <a:r>
              <a:rPr lang="en-US" sz="3600" dirty="0">
                <a:solidFill>
                  <a:schemeClr val="bg1"/>
                </a:solidFill>
                <a:latin typeface="Calibri Light" panose="020F0302020204030204" pitchFamily="34" charset="0"/>
                <a:cs typeface="Calibri Light" panose="020F0302020204030204" pitchFamily="34" charset="0"/>
              </a:rPr>
              <a:t>Through prayer we experience closeness with God and receive his comfort</a:t>
            </a:r>
          </a:p>
          <a:p>
            <a:pPr marL="742950" indent="-742950">
              <a:lnSpc>
                <a:spcPct val="90000"/>
              </a:lnSpc>
              <a:buAutoNum type="arabicPeriod" startAt="4"/>
            </a:pPr>
            <a:r>
              <a:rPr lang="en-US" sz="3600" dirty="0">
                <a:solidFill>
                  <a:schemeClr val="bg1"/>
                </a:solidFill>
                <a:latin typeface="Calibri Light" panose="020F0302020204030204" pitchFamily="34" charset="0"/>
                <a:cs typeface="Calibri Light" panose="020F0302020204030204" pitchFamily="34" charset="0"/>
              </a:rPr>
              <a:t>Through prayer we accomplish our mission </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Keeps us watching and ready</a:t>
            </a:r>
          </a:p>
          <a:p>
            <a:pPr marL="1028700" lvl="1"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The hidden work before the visible work</a:t>
            </a:r>
          </a:p>
          <a:p>
            <a:pPr marL="742950" indent="-742950">
              <a:lnSpc>
                <a:spcPct val="90000"/>
              </a:lnSpc>
              <a:buAutoNum type="arabicPeriod" startAt="4"/>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3019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7 The end of all things is near; </a:t>
            </a:r>
          </a:p>
          <a:p>
            <a:r>
              <a:rPr lang="en-US" dirty="0">
                <a:solidFill>
                  <a:schemeClr val="tx1">
                    <a:lumMod val="65000"/>
                    <a:lumOff val="35000"/>
                  </a:schemeClr>
                </a:solidFill>
              </a:rPr>
              <a:t>	therefore, be of sound judgment and sober spirit </a:t>
            </a:r>
            <a:r>
              <a:rPr lang="en-US" dirty="0"/>
              <a:t>for the purpose of prayer</a:t>
            </a:r>
            <a:r>
              <a:rPr lang="en-US" dirty="0">
                <a:solidFill>
                  <a:schemeClr val="tx1">
                    <a:lumMod val="65000"/>
                    <a:lumOff val="35000"/>
                  </a:schemeClr>
                </a:solidFill>
              </a:rPr>
              <a:t>.</a:t>
            </a:r>
          </a:p>
        </p:txBody>
      </p:sp>
      <p:sp>
        <p:nvSpPr>
          <p:cNvPr id="2" name="Text Placeholder 1">
            <a:extLst>
              <a:ext uri="{FF2B5EF4-FFF2-40B4-BE49-F238E27FC236}">
                <a16:creationId xmlns:a16="http://schemas.microsoft.com/office/drawing/2014/main" xmlns="" id="{91BDFE9A-A2E2-473B-9403-73ADFDC9DAA5}"/>
              </a:ext>
            </a:extLst>
          </p:cNvPr>
          <p:cNvSpPr>
            <a:spLocks noGrp="1"/>
          </p:cNvSpPr>
          <p:nvPr>
            <p:ph type="body" sz="quarter" idx="10"/>
          </p:nvPr>
        </p:nvSpPr>
        <p:spPr/>
        <p:txBody>
          <a:bodyPr/>
          <a:lstStyle/>
          <a:p>
            <a:r>
              <a:rPr lang="en-US" dirty="0"/>
              <a:t>Be Alert In Prayer</a:t>
            </a:r>
          </a:p>
        </p:txBody>
      </p:sp>
      <p:sp>
        <p:nvSpPr>
          <p:cNvPr id="7" name="Rounded Rectangle 6">
            <a:extLst>
              <a:ext uri="{FF2B5EF4-FFF2-40B4-BE49-F238E27FC236}">
                <a16:creationId xmlns:a16="http://schemas.microsoft.com/office/drawing/2014/main" xmlns="" id="{24667207-06A8-4E42-ABDA-B398EE14EA70}"/>
              </a:ext>
            </a:extLst>
          </p:cNvPr>
          <p:cNvSpPr/>
          <p:nvPr/>
        </p:nvSpPr>
        <p:spPr bwMode="auto">
          <a:xfrm>
            <a:off x="169334" y="2171699"/>
            <a:ext cx="9821332"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noAutofit/>
          </a:bodyPr>
          <a:lstStyle/>
          <a:p>
            <a:pPr>
              <a:lnSpc>
                <a:spcPct val="90000"/>
              </a:lnSpc>
            </a:pPr>
            <a:r>
              <a:rPr lang="en-US" sz="3600" dirty="0">
                <a:solidFill>
                  <a:schemeClr val="bg1"/>
                </a:solidFill>
                <a:latin typeface="Calibri Light" panose="020F0302020204030204" pitchFamily="34" charset="0"/>
                <a:cs typeface="Calibri Light" panose="020F0302020204030204" pitchFamily="34" charset="0"/>
              </a:rPr>
              <a:t>Tips: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Do some reading on prayer</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Seek out what works for you </a:t>
            </a:r>
            <a:r>
              <a:rPr lang="en-US" sz="1800" dirty="0">
                <a:solidFill>
                  <a:schemeClr val="bg1"/>
                </a:solidFill>
                <a:latin typeface="Calibri Light" panose="020F0302020204030204" pitchFamily="34" charset="0"/>
                <a:cs typeface="Calibri Light" panose="020F0302020204030204" pitchFamily="34" charset="0"/>
              </a:rPr>
              <a:t>(list, notecards, journal, walks, app)</a:t>
            </a:r>
            <a:endParaRPr lang="en-US" sz="3600" dirty="0">
              <a:solidFill>
                <a:schemeClr val="bg1"/>
              </a:solidFill>
              <a:latin typeface="Calibri Light" panose="020F0302020204030204" pitchFamily="34" charset="0"/>
              <a:cs typeface="Calibri Light" panose="020F0302020204030204" pitchFamily="34" charset="0"/>
            </a:endParaRP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Set aside time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Minimize distractions </a:t>
            </a:r>
          </a:p>
        </p:txBody>
      </p:sp>
    </p:spTree>
    <p:extLst>
      <p:ext uri="{BB962C8B-B14F-4D97-AF65-F5344CB8AC3E}">
        <p14:creationId xmlns:p14="http://schemas.microsoft.com/office/powerpoint/2010/main" val="26856732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t>8 Above all, keep fervent in your love for one another, because love covers a multitude of sins.</a:t>
            </a:r>
          </a:p>
        </p:txBody>
      </p:sp>
      <p:sp>
        <p:nvSpPr>
          <p:cNvPr id="2" name="Text Placeholder 1">
            <a:extLst>
              <a:ext uri="{FF2B5EF4-FFF2-40B4-BE49-F238E27FC236}">
                <a16:creationId xmlns:a16="http://schemas.microsoft.com/office/drawing/2014/main" xmlns="" id="{551B91E1-4EB2-411E-98D3-B96AC28DD781}"/>
              </a:ext>
            </a:extLst>
          </p:cNvPr>
          <p:cNvSpPr>
            <a:spLocks noGrp="1"/>
          </p:cNvSpPr>
          <p:nvPr>
            <p:ph type="body" sz="quarter" idx="10"/>
          </p:nvPr>
        </p:nvSpPr>
        <p:spPr/>
        <p:txBody>
          <a:bodyPr/>
          <a:lstStyle/>
          <a:p>
            <a:r>
              <a:rPr lang="en-US" dirty="0"/>
              <a:t>Keep Fervent In Love</a:t>
            </a:r>
          </a:p>
        </p:txBody>
      </p:sp>
    </p:spTree>
    <p:extLst>
      <p:ext uri="{BB962C8B-B14F-4D97-AF65-F5344CB8AC3E}">
        <p14:creationId xmlns:p14="http://schemas.microsoft.com/office/powerpoint/2010/main" val="5094478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8 </a:t>
            </a:r>
            <a:r>
              <a:rPr lang="en-US" dirty="0"/>
              <a:t>Above all</a:t>
            </a:r>
            <a:r>
              <a:rPr lang="en-US" dirty="0">
                <a:solidFill>
                  <a:schemeClr val="tx1">
                    <a:lumMod val="65000"/>
                    <a:lumOff val="35000"/>
                  </a:schemeClr>
                </a:solidFill>
              </a:rPr>
              <a:t>, keep fervent in your love for one another, because love covers a multitude of sins.</a:t>
            </a:r>
          </a:p>
        </p:txBody>
      </p:sp>
      <p:sp>
        <p:nvSpPr>
          <p:cNvPr id="2" name="Text Placeholder 1">
            <a:extLst>
              <a:ext uri="{FF2B5EF4-FFF2-40B4-BE49-F238E27FC236}">
                <a16:creationId xmlns:a16="http://schemas.microsoft.com/office/drawing/2014/main" xmlns="" id="{551B91E1-4EB2-411E-98D3-B96AC28DD781}"/>
              </a:ext>
            </a:extLst>
          </p:cNvPr>
          <p:cNvSpPr>
            <a:spLocks noGrp="1"/>
          </p:cNvSpPr>
          <p:nvPr>
            <p:ph type="body" sz="quarter" idx="10"/>
          </p:nvPr>
        </p:nvSpPr>
        <p:spPr/>
        <p:txBody>
          <a:bodyPr/>
          <a:lstStyle/>
          <a:p>
            <a:r>
              <a:rPr lang="en-US" dirty="0"/>
              <a:t>Keep Fervent In Love</a:t>
            </a:r>
          </a:p>
        </p:txBody>
      </p:sp>
    </p:spTree>
    <p:extLst>
      <p:ext uri="{BB962C8B-B14F-4D97-AF65-F5344CB8AC3E}">
        <p14:creationId xmlns:p14="http://schemas.microsoft.com/office/powerpoint/2010/main" val="189888140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8 Above all, </a:t>
            </a:r>
            <a:r>
              <a:rPr lang="en-US" dirty="0"/>
              <a:t>keep fervent in your love</a:t>
            </a:r>
            <a:r>
              <a:rPr lang="en-US" dirty="0">
                <a:solidFill>
                  <a:schemeClr val="tx1">
                    <a:lumMod val="65000"/>
                    <a:lumOff val="35000"/>
                  </a:schemeClr>
                </a:solidFill>
              </a:rPr>
              <a:t> for one another, because love covers a multitude of sins.</a:t>
            </a:r>
          </a:p>
        </p:txBody>
      </p:sp>
      <p:sp>
        <p:nvSpPr>
          <p:cNvPr id="2" name="Text Placeholder 1">
            <a:extLst>
              <a:ext uri="{FF2B5EF4-FFF2-40B4-BE49-F238E27FC236}">
                <a16:creationId xmlns:a16="http://schemas.microsoft.com/office/drawing/2014/main" xmlns="" id="{551B91E1-4EB2-411E-98D3-B96AC28DD781}"/>
              </a:ext>
            </a:extLst>
          </p:cNvPr>
          <p:cNvSpPr>
            <a:spLocks noGrp="1"/>
          </p:cNvSpPr>
          <p:nvPr>
            <p:ph type="body" sz="quarter" idx="10"/>
          </p:nvPr>
        </p:nvSpPr>
        <p:spPr/>
        <p:txBody>
          <a:bodyPr/>
          <a:lstStyle/>
          <a:p>
            <a:r>
              <a:rPr lang="en-US" dirty="0"/>
              <a:t>Keep Fervent In Love</a:t>
            </a:r>
          </a:p>
        </p:txBody>
      </p:sp>
    </p:spTree>
    <p:extLst>
      <p:ext uri="{BB962C8B-B14F-4D97-AF65-F5344CB8AC3E}">
        <p14:creationId xmlns:p14="http://schemas.microsoft.com/office/powerpoint/2010/main" val="75677561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8 Above all, </a:t>
            </a:r>
            <a:r>
              <a:rPr lang="en-US" dirty="0"/>
              <a:t>keep fervent in your love</a:t>
            </a:r>
            <a:r>
              <a:rPr lang="en-US" dirty="0">
                <a:solidFill>
                  <a:schemeClr val="tx1">
                    <a:lumMod val="65000"/>
                    <a:lumOff val="35000"/>
                  </a:schemeClr>
                </a:solidFill>
              </a:rPr>
              <a:t> for one another, because love covers a multitude of sins.</a:t>
            </a:r>
          </a:p>
        </p:txBody>
      </p:sp>
      <p:sp>
        <p:nvSpPr>
          <p:cNvPr id="2" name="Text Placeholder 1">
            <a:extLst>
              <a:ext uri="{FF2B5EF4-FFF2-40B4-BE49-F238E27FC236}">
                <a16:creationId xmlns:a16="http://schemas.microsoft.com/office/drawing/2014/main" xmlns="" id="{551B91E1-4EB2-411E-98D3-B96AC28DD781}"/>
              </a:ext>
            </a:extLst>
          </p:cNvPr>
          <p:cNvSpPr>
            <a:spLocks noGrp="1"/>
          </p:cNvSpPr>
          <p:nvPr>
            <p:ph type="body" sz="quarter" idx="10"/>
          </p:nvPr>
        </p:nvSpPr>
        <p:spPr/>
        <p:txBody>
          <a:bodyPr/>
          <a:lstStyle/>
          <a:p>
            <a:r>
              <a:rPr lang="en-US" dirty="0"/>
              <a:t>Keep Fervent In Love</a:t>
            </a:r>
          </a:p>
        </p:txBody>
      </p:sp>
      <p:pic>
        <p:nvPicPr>
          <p:cNvPr id="5122" name="Picture 2" descr="Using Breeders&amp;#39; Cup Sprint History to Build Profile of Winner, Evaluate  2020 Contenders | America&amp;#39;s Best Racing">
            <a:extLst>
              <a:ext uri="{FF2B5EF4-FFF2-40B4-BE49-F238E27FC236}">
                <a16:creationId xmlns:a16="http://schemas.microsoft.com/office/drawing/2014/main" xmlns="" id="{83A66157-4776-44D1-A369-67E4CD7AD7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
            <a:ext cx="569804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33858EDC-5044-4E1E-B848-0084CF7808F1}"/>
              </a:ext>
            </a:extLst>
          </p:cNvPr>
          <p:cNvPicPr>
            <a:picLocks noChangeAspect="1"/>
          </p:cNvPicPr>
          <p:nvPr/>
        </p:nvPicPr>
        <p:blipFill>
          <a:blip r:embed="rId4"/>
          <a:stretch>
            <a:fillRect/>
          </a:stretch>
        </p:blipFill>
        <p:spPr>
          <a:xfrm>
            <a:off x="1947977" y="2101675"/>
            <a:ext cx="8064914" cy="3397425"/>
          </a:xfrm>
          <a:prstGeom prst="rect">
            <a:avLst/>
          </a:prstGeom>
        </p:spPr>
      </p:pic>
      <p:sp>
        <p:nvSpPr>
          <p:cNvPr id="8" name="Rounded Rectangle 6">
            <a:extLst>
              <a:ext uri="{FF2B5EF4-FFF2-40B4-BE49-F238E27FC236}">
                <a16:creationId xmlns:a16="http://schemas.microsoft.com/office/drawing/2014/main" xmlns="" id="{9A0D1ED9-669D-4F39-8EA6-44F186526143}"/>
              </a:ext>
            </a:extLst>
          </p:cNvPr>
          <p:cNvSpPr/>
          <p:nvPr/>
        </p:nvSpPr>
        <p:spPr bwMode="auto">
          <a:xfrm>
            <a:off x="5980434" y="1224220"/>
            <a:ext cx="4078842" cy="867930"/>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We need each other! </a:t>
            </a:r>
            <a:r>
              <a:rPr lang="en-US" sz="1800" i="1" dirty="0">
                <a:solidFill>
                  <a:schemeClr val="bg1"/>
                </a:solidFill>
                <a:latin typeface="Calibri Light" panose="020F0302020204030204" pitchFamily="34" charset="0"/>
                <a:cs typeface="Calibri Light" panose="020F0302020204030204" pitchFamily="34" charset="0"/>
              </a:rPr>
              <a:t>(Mt 24:12)</a:t>
            </a:r>
            <a:endParaRPr lang="en-US" sz="3600" i="1"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965982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8 Above all, keep fervent in your love for one another, </a:t>
            </a:r>
            <a:r>
              <a:rPr lang="en-US" dirty="0"/>
              <a:t>because love covers a multitude of sins</a:t>
            </a:r>
            <a:r>
              <a:rPr lang="en-US" dirty="0">
                <a:solidFill>
                  <a:schemeClr val="tx1">
                    <a:lumMod val="65000"/>
                    <a:lumOff val="35000"/>
                  </a:schemeClr>
                </a:solidFill>
              </a:rPr>
              <a:t>.</a:t>
            </a:r>
          </a:p>
        </p:txBody>
      </p:sp>
      <p:sp>
        <p:nvSpPr>
          <p:cNvPr id="2" name="Text Placeholder 1">
            <a:extLst>
              <a:ext uri="{FF2B5EF4-FFF2-40B4-BE49-F238E27FC236}">
                <a16:creationId xmlns:a16="http://schemas.microsoft.com/office/drawing/2014/main" xmlns="" id="{551B91E1-4EB2-411E-98D3-B96AC28DD781}"/>
              </a:ext>
            </a:extLst>
          </p:cNvPr>
          <p:cNvSpPr>
            <a:spLocks noGrp="1"/>
          </p:cNvSpPr>
          <p:nvPr>
            <p:ph type="body" sz="quarter" idx="10"/>
          </p:nvPr>
        </p:nvSpPr>
        <p:spPr/>
        <p:txBody>
          <a:bodyPr/>
          <a:lstStyle/>
          <a:p>
            <a:r>
              <a:rPr lang="en-US" dirty="0"/>
              <a:t>Keep Fervent In Love</a:t>
            </a:r>
          </a:p>
        </p:txBody>
      </p:sp>
    </p:spTree>
    <p:extLst>
      <p:ext uri="{BB962C8B-B14F-4D97-AF65-F5344CB8AC3E}">
        <p14:creationId xmlns:p14="http://schemas.microsoft.com/office/powerpoint/2010/main" val="88674781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BD1F9BF-1AE0-418E-9CBB-A08A149B75A6}"/>
              </a:ext>
            </a:extLst>
          </p:cNvPr>
          <p:cNvSpPr>
            <a:spLocks noGrp="1"/>
          </p:cNvSpPr>
          <p:nvPr>
            <p:ph type="title"/>
          </p:nvPr>
        </p:nvSpPr>
        <p:spPr/>
        <p:txBody>
          <a:bodyPr/>
          <a:lstStyle/>
          <a:p>
            <a:r>
              <a:rPr lang="en-US" dirty="0"/>
              <a:t>1 Peter</a:t>
            </a:r>
          </a:p>
        </p:txBody>
      </p:sp>
      <p:sp>
        <p:nvSpPr>
          <p:cNvPr id="5" name="Content Placeholder 4">
            <a:extLst>
              <a:ext uri="{FF2B5EF4-FFF2-40B4-BE49-F238E27FC236}">
                <a16:creationId xmlns:a16="http://schemas.microsoft.com/office/drawing/2014/main" xmlns="" id="{05022EEC-85ED-4012-B067-06EC57206369}"/>
              </a:ext>
            </a:extLst>
          </p:cNvPr>
          <p:cNvSpPr>
            <a:spLocks noGrp="1"/>
          </p:cNvSpPr>
          <p:nvPr>
            <p:ph idx="1"/>
          </p:nvPr>
        </p:nvSpPr>
        <p:spPr>
          <a:xfrm>
            <a:off x="169334" y="889000"/>
            <a:ext cx="9821333" cy="4635500"/>
          </a:xfrm>
        </p:spPr>
        <p:txBody>
          <a:bodyPr/>
          <a:lstStyle/>
          <a:p>
            <a:r>
              <a:rPr lang="en-US" dirty="0"/>
              <a:t>Since the end is near, </a:t>
            </a:r>
            <a:br>
              <a:rPr lang="en-US" dirty="0"/>
            </a:br>
            <a:r>
              <a:rPr lang="en-US" dirty="0"/>
              <a:t>we need to be ready to suffer</a:t>
            </a:r>
            <a:br>
              <a:rPr lang="en-US" dirty="0"/>
            </a:br>
            <a:r>
              <a:rPr lang="en-US" dirty="0"/>
              <a:t>during the little remaining time</a:t>
            </a:r>
          </a:p>
          <a:p>
            <a:r>
              <a:rPr lang="en-US" dirty="0"/>
              <a:t>You are going to need your</a:t>
            </a:r>
            <a:br>
              <a:rPr lang="en-US" dirty="0"/>
            </a:br>
            <a:r>
              <a:rPr lang="en-US" dirty="0"/>
              <a:t>relationships! </a:t>
            </a:r>
            <a:r>
              <a:rPr lang="en-US" sz="1800" i="1" dirty="0"/>
              <a:t>(Matt 22:37-39)</a:t>
            </a:r>
            <a:endParaRPr lang="en-US" i="1" dirty="0"/>
          </a:p>
        </p:txBody>
      </p:sp>
      <p:sp>
        <p:nvSpPr>
          <p:cNvPr id="6" name="Rounded Rectangle 6">
            <a:extLst>
              <a:ext uri="{FF2B5EF4-FFF2-40B4-BE49-F238E27FC236}">
                <a16:creationId xmlns:a16="http://schemas.microsoft.com/office/drawing/2014/main" xmlns="" id="{3656A8E9-6A55-4DED-A151-E476BB845833}"/>
              </a:ext>
            </a:extLst>
          </p:cNvPr>
          <p:cNvSpPr/>
          <p:nvPr/>
        </p:nvSpPr>
        <p:spPr bwMode="auto">
          <a:xfrm>
            <a:off x="6756400" y="952500"/>
            <a:ext cx="3124200" cy="1447800"/>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ctr" anchorCtr="0">
            <a:noAutofit/>
          </a:bodyPr>
          <a:lstStyle/>
          <a:p>
            <a:pPr marL="174625" indent="-174625" algn="ctr">
              <a:lnSpc>
                <a:spcPct val="90000"/>
              </a:lnSpc>
            </a:pPr>
            <a:r>
              <a:rPr lang="en-US" sz="3600" dirty="0">
                <a:solidFill>
                  <a:schemeClr val="bg1"/>
                </a:solidFill>
                <a:latin typeface="Calibri Light" panose="020F0302020204030204" pitchFamily="34" charset="0"/>
                <a:cs typeface="Calibri Light" panose="020F0302020204030204" pitchFamily="34" charset="0"/>
              </a:rPr>
              <a:t>1 Peter 4:1-6</a:t>
            </a:r>
          </a:p>
        </p:txBody>
      </p:sp>
      <p:sp>
        <p:nvSpPr>
          <p:cNvPr id="7" name="Rounded Rectangle 6">
            <a:extLst>
              <a:ext uri="{FF2B5EF4-FFF2-40B4-BE49-F238E27FC236}">
                <a16:creationId xmlns:a16="http://schemas.microsoft.com/office/drawing/2014/main" xmlns="" id="{BA023622-CE18-47CC-9781-6677C183A8E9}"/>
              </a:ext>
            </a:extLst>
          </p:cNvPr>
          <p:cNvSpPr/>
          <p:nvPr/>
        </p:nvSpPr>
        <p:spPr bwMode="auto">
          <a:xfrm>
            <a:off x="6756400" y="4000500"/>
            <a:ext cx="3124200" cy="1447800"/>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ctr" anchorCtr="0">
            <a:noAutofit/>
          </a:bodyPr>
          <a:lstStyle/>
          <a:p>
            <a:pPr marL="174625" indent="-174625" algn="ctr">
              <a:lnSpc>
                <a:spcPct val="90000"/>
              </a:lnSpc>
            </a:pPr>
            <a:r>
              <a:rPr lang="en-US" sz="3600" dirty="0">
                <a:solidFill>
                  <a:schemeClr val="bg1"/>
                </a:solidFill>
                <a:latin typeface="Calibri Light" panose="020F0302020204030204" pitchFamily="34" charset="0"/>
                <a:cs typeface="Calibri Light" panose="020F0302020204030204" pitchFamily="34" charset="0"/>
              </a:rPr>
              <a:t>1 Peter 4:12-19</a:t>
            </a:r>
          </a:p>
        </p:txBody>
      </p:sp>
      <p:sp>
        <p:nvSpPr>
          <p:cNvPr id="8" name="Rounded Rectangle 6">
            <a:extLst>
              <a:ext uri="{FF2B5EF4-FFF2-40B4-BE49-F238E27FC236}">
                <a16:creationId xmlns:a16="http://schemas.microsoft.com/office/drawing/2014/main" xmlns="" id="{E54FD824-B270-490E-A9C9-E2696BFB7059}"/>
              </a:ext>
            </a:extLst>
          </p:cNvPr>
          <p:cNvSpPr/>
          <p:nvPr/>
        </p:nvSpPr>
        <p:spPr bwMode="auto">
          <a:xfrm>
            <a:off x="6756400" y="2466474"/>
            <a:ext cx="3124200" cy="1447800"/>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ctr" anchorCtr="0">
            <a:noAutofit/>
          </a:bodyPr>
          <a:lstStyle/>
          <a:p>
            <a:pPr marL="174625" indent="-174625" algn="ctr">
              <a:lnSpc>
                <a:spcPct val="90000"/>
              </a:lnSpc>
            </a:pPr>
            <a:r>
              <a:rPr lang="en-US" sz="3600" dirty="0">
                <a:solidFill>
                  <a:schemeClr val="bg1"/>
                </a:solidFill>
                <a:latin typeface="Calibri Light" panose="020F0302020204030204" pitchFamily="34" charset="0"/>
                <a:cs typeface="Calibri Light" panose="020F0302020204030204" pitchFamily="34" charset="0"/>
              </a:rPr>
              <a:t>1 Peter 4:7-11</a:t>
            </a:r>
          </a:p>
        </p:txBody>
      </p:sp>
    </p:spTree>
    <p:extLst>
      <p:ext uri="{BB962C8B-B14F-4D97-AF65-F5344CB8AC3E}">
        <p14:creationId xmlns:p14="http://schemas.microsoft.com/office/powerpoint/2010/main" val="80251560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wipe(left)">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8 Above all, keep fervent in your love for one another, </a:t>
            </a:r>
            <a:r>
              <a:rPr lang="en-US" dirty="0"/>
              <a:t>because love covers a multitude of sins</a:t>
            </a:r>
            <a:r>
              <a:rPr lang="en-US" dirty="0">
                <a:solidFill>
                  <a:schemeClr val="tx1">
                    <a:lumMod val="65000"/>
                    <a:lumOff val="35000"/>
                  </a:schemeClr>
                </a:solidFill>
              </a:rPr>
              <a:t>.</a:t>
            </a:r>
          </a:p>
        </p:txBody>
      </p:sp>
      <p:sp>
        <p:nvSpPr>
          <p:cNvPr id="2" name="Text Placeholder 1">
            <a:extLst>
              <a:ext uri="{FF2B5EF4-FFF2-40B4-BE49-F238E27FC236}">
                <a16:creationId xmlns:a16="http://schemas.microsoft.com/office/drawing/2014/main" xmlns="" id="{551B91E1-4EB2-411E-98D3-B96AC28DD781}"/>
              </a:ext>
            </a:extLst>
          </p:cNvPr>
          <p:cNvSpPr>
            <a:spLocks noGrp="1"/>
          </p:cNvSpPr>
          <p:nvPr>
            <p:ph type="body" sz="quarter" idx="10"/>
          </p:nvPr>
        </p:nvSpPr>
        <p:spPr/>
        <p:txBody>
          <a:bodyPr/>
          <a:lstStyle/>
          <a:p>
            <a:r>
              <a:rPr lang="en-US" dirty="0"/>
              <a:t>Keep Fervent In Love</a:t>
            </a:r>
          </a:p>
        </p:txBody>
      </p:sp>
      <p:sp>
        <p:nvSpPr>
          <p:cNvPr id="7" name="Rounded Rectangle 6">
            <a:extLst>
              <a:ext uri="{FF2B5EF4-FFF2-40B4-BE49-F238E27FC236}">
                <a16:creationId xmlns:a16="http://schemas.microsoft.com/office/drawing/2014/main" xmlns="" id="{73CCF51D-EA55-49C4-A090-99D134922D51}"/>
              </a:ext>
            </a:extLst>
          </p:cNvPr>
          <p:cNvSpPr/>
          <p:nvPr/>
        </p:nvSpPr>
        <p:spPr bwMode="auto">
          <a:xfrm>
            <a:off x="3856567" y="1840504"/>
            <a:ext cx="5848350" cy="3083921"/>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If you get close to people, you will find a multitude of sins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Your own</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Theirs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An atmosphere of grace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A challenge to us all!</a:t>
            </a:r>
          </a:p>
        </p:txBody>
      </p:sp>
    </p:spTree>
    <p:extLst>
      <p:ext uri="{BB962C8B-B14F-4D97-AF65-F5344CB8AC3E}">
        <p14:creationId xmlns:p14="http://schemas.microsoft.com/office/powerpoint/2010/main" val="9749700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t>9 Be hospitable to one another without complaint.</a:t>
            </a:r>
          </a:p>
        </p:txBody>
      </p:sp>
      <p:sp>
        <p:nvSpPr>
          <p:cNvPr id="2" name="Text Placeholder 1">
            <a:extLst>
              <a:ext uri="{FF2B5EF4-FFF2-40B4-BE49-F238E27FC236}">
                <a16:creationId xmlns:a16="http://schemas.microsoft.com/office/drawing/2014/main" xmlns="" id="{AF2EE695-C20E-45D6-BAB3-FD8C23226AD5}"/>
              </a:ext>
            </a:extLst>
          </p:cNvPr>
          <p:cNvSpPr>
            <a:spLocks noGrp="1"/>
          </p:cNvSpPr>
          <p:nvPr>
            <p:ph type="body" sz="quarter" idx="10"/>
          </p:nvPr>
        </p:nvSpPr>
        <p:spPr/>
        <p:txBody>
          <a:bodyPr/>
          <a:lstStyle/>
          <a:p>
            <a:r>
              <a:rPr lang="en-US" dirty="0"/>
              <a:t>Keep Fervent In Love</a:t>
            </a:r>
          </a:p>
        </p:txBody>
      </p:sp>
    </p:spTree>
    <p:extLst>
      <p:ext uri="{BB962C8B-B14F-4D97-AF65-F5344CB8AC3E}">
        <p14:creationId xmlns:p14="http://schemas.microsoft.com/office/powerpoint/2010/main" val="116352670"/>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t>9 Be hospitable to one another without complaint.</a:t>
            </a:r>
          </a:p>
        </p:txBody>
      </p:sp>
      <p:sp>
        <p:nvSpPr>
          <p:cNvPr id="2" name="Text Placeholder 1">
            <a:extLst>
              <a:ext uri="{FF2B5EF4-FFF2-40B4-BE49-F238E27FC236}">
                <a16:creationId xmlns:a16="http://schemas.microsoft.com/office/drawing/2014/main" xmlns="" id="{AF2EE695-C20E-45D6-BAB3-FD8C23226AD5}"/>
              </a:ext>
            </a:extLst>
          </p:cNvPr>
          <p:cNvSpPr>
            <a:spLocks noGrp="1"/>
          </p:cNvSpPr>
          <p:nvPr>
            <p:ph type="body" sz="quarter" idx="10"/>
          </p:nvPr>
        </p:nvSpPr>
        <p:spPr/>
        <p:txBody>
          <a:bodyPr/>
          <a:lstStyle/>
          <a:p>
            <a:r>
              <a:rPr lang="en-US" dirty="0"/>
              <a:t>Keep Fervent In Love</a:t>
            </a:r>
          </a:p>
        </p:txBody>
      </p:sp>
      <p:sp>
        <p:nvSpPr>
          <p:cNvPr id="7" name="Rounded Rectangle 6">
            <a:extLst>
              <a:ext uri="{FF2B5EF4-FFF2-40B4-BE49-F238E27FC236}">
                <a16:creationId xmlns:a16="http://schemas.microsoft.com/office/drawing/2014/main" xmlns="" id="{145F2476-4C5C-45BA-AA80-8E58DE56CCF9}"/>
              </a:ext>
            </a:extLst>
          </p:cNvPr>
          <p:cNvSpPr/>
          <p:nvPr/>
        </p:nvSpPr>
        <p:spPr bwMode="auto">
          <a:xfrm>
            <a:off x="584199" y="1315539"/>
            <a:ext cx="8991602"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Asks: “How can I use my stuff to serve others?”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How do people feel when they come into your home?</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Some are “hospitable” complainers</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Dedicate your stuff to God!</a:t>
            </a:r>
          </a:p>
        </p:txBody>
      </p:sp>
    </p:spTree>
    <p:extLst>
      <p:ext uri="{BB962C8B-B14F-4D97-AF65-F5344CB8AC3E}">
        <p14:creationId xmlns:p14="http://schemas.microsoft.com/office/powerpoint/2010/main" val="7800159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t>10 As each one has received a special gift, </a:t>
            </a:r>
          </a:p>
          <a:p>
            <a:r>
              <a:rPr lang="en-US" dirty="0"/>
              <a:t>	employ it in serving one another as good stewards of the manifold grace of God.</a:t>
            </a:r>
          </a:p>
        </p:txBody>
      </p:sp>
      <p:sp>
        <p:nvSpPr>
          <p:cNvPr id="2" name="Text Placeholder 1">
            <a:extLst>
              <a:ext uri="{FF2B5EF4-FFF2-40B4-BE49-F238E27FC236}">
                <a16:creationId xmlns:a16="http://schemas.microsoft.com/office/drawing/2014/main" xmlns="" id="{93D04A63-CBAC-4241-89BC-64EDA9259A29}"/>
              </a:ext>
            </a:extLst>
          </p:cNvPr>
          <p:cNvSpPr>
            <a:spLocks noGrp="1"/>
          </p:cNvSpPr>
          <p:nvPr>
            <p:ph type="body" sz="quarter" idx="10"/>
          </p:nvPr>
        </p:nvSpPr>
        <p:spPr/>
        <p:txBody>
          <a:bodyPr/>
          <a:lstStyle/>
          <a:p>
            <a:r>
              <a:rPr lang="en-US" dirty="0"/>
              <a:t>Keep Fervent In Love</a:t>
            </a:r>
          </a:p>
        </p:txBody>
      </p:sp>
    </p:spTree>
    <p:extLst>
      <p:ext uri="{BB962C8B-B14F-4D97-AF65-F5344CB8AC3E}">
        <p14:creationId xmlns:p14="http://schemas.microsoft.com/office/powerpoint/2010/main" val="30313956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10 As </a:t>
            </a:r>
            <a:r>
              <a:rPr lang="en-US" dirty="0"/>
              <a:t>each one has received a special gift</a:t>
            </a:r>
            <a:r>
              <a:rPr lang="en-US" dirty="0">
                <a:solidFill>
                  <a:schemeClr val="tx1">
                    <a:lumMod val="65000"/>
                    <a:lumOff val="35000"/>
                  </a:schemeClr>
                </a:solidFill>
              </a:rPr>
              <a:t>, </a:t>
            </a:r>
          </a:p>
          <a:p>
            <a:r>
              <a:rPr lang="en-US" dirty="0">
                <a:solidFill>
                  <a:schemeClr val="tx1">
                    <a:lumMod val="65000"/>
                    <a:lumOff val="35000"/>
                  </a:schemeClr>
                </a:solidFill>
              </a:rPr>
              <a:t>	employ it in serving one another </a:t>
            </a:r>
            <a:br>
              <a:rPr lang="en-US" dirty="0">
                <a:solidFill>
                  <a:schemeClr val="tx1">
                    <a:lumMod val="65000"/>
                    <a:lumOff val="35000"/>
                  </a:schemeClr>
                </a:solidFill>
              </a:rPr>
            </a:br>
            <a:r>
              <a:rPr lang="en-US" dirty="0">
                <a:solidFill>
                  <a:schemeClr val="tx1">
                    <a:lumMod val="65000"/>
                    <a:lumOff val="35000"/>
                  </a:schemeClr>
                </a:solidFill>
              </a:rPr>
              <a:t>as good stewards of the manifold grace of God.</a:t>
            </a:r>
          </a:p>
        </p:txBody>
      </p:sp>
      <p:sp>
        <p:nvSpPr>
          <p:cNvPr id="2" name="Text Placeholder 1">
            <a:extLst>
              <a:ext uri="{FF2B5EF4-FFF2-40B4-BE49-F238E27FC236}">
                <a16:creationId xmlns:a16="http://schemas.microsoft.com/office/drawing/2014/main" xmlns="" id="{93D04A63-CBAC-4241-89BC-64EDA9259A29}"/>
              </a:ext>
            </a:extLst>
          </p:cNvPr>
          <p:cNvSpPr>
            <a:spLocks noGrp="1"/>
          </p:cNvSpPr>
          <p:nvPr>
            <p:ph type="body" sz="quarter" idx="10"/>
          </p:nvPr>
        </p:nvSpPr>
        <p:spPr/>
        <p:txBody>
          <a:bodyPr/>
          <a:lstStyle/>
          <a:p>
            <a:r>
              <a:rPr lang="en-US" dirty="0"/>
              <a:t>Keep Fervent In Love</a:t>
            </a:r>
          </a:p>
        </p:txBody>
      </p:sp>
    </p:spTree>
    <p:extLst>
      <p:ext uri="{BB962C8B-B14F-4D97-AF65-F5344CB8AC3E}">
        <p14:creationId xmlns:p14="http://schemas.microsoft.com/office/powerpoint/2010/main" val="442281002"/>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10 As each one has received a special gift, </a:t>
            </a:r>
          </a:p>
          <a:p>
            <a:r>
              <a:rPr lang="en-US" dirty="0">
                <a:solidFill>
                  <a:schemeClr val="tx1">
                    <a:lumMod val="65000"/>
                    <a:lumOff val="35000"/>
                  </a:schemeClr>
                </a:solidFill>
              </a:rPr>
              <a:t>	employ it in serving one another </a:t>
            </a:r>
            <a:br>
              <a:rPr lang="en-US" dirty="0">
                <a:solidFill>
                  <a:schemeClr val="tx1">
                    <a:lumMod val="65000"/>
                    <a:lumOff val="35000"/>
                  </a:schemeClr>
                </a:solidFill>
              </a:rPr>
            </a:br>
            <a:r>
              <a:rPr lang="en-US" dirty="0">
                <a:solidFill>
                  <a:schemeClr val="tx1">
                    <a:lumMod val="65000"/>
                    <a:lumOff val="35000"/>
                  </a:schemeClr>
                </a:solidFill>
              </a:rPr>
              <a:t>as </a:t>
            </a:r>
            <a:r>
              <a:rPr lang="en-US" dirty="0"/>
              <a:t>good stewards </a:t>
            </a:r>
            <a:r>
              <a:rPr lang="en-US" dirty="0">
                <a:solidFill>
                  <a:schemeClr val="tx1">
                    <a:lumMod val="65000"/>
                    <a:lumOff val="35000"/>
                  </a:schemeClr>
                </a:solidFill>
              </a:rPr>
              <a:t>of the manifold grace of God.</a:t>
            </a:r>
          </a:p>
        </p:txBody>
      </p:sp>
      <p:sp>
        <p:nvSpPr>
          <p:cNvPr id="2" name="Text Placeholder 1">
            <a:extLst>
              <a:ext uri="{FF2B5EF4-FFF2-40B4-BE49-F238E27FC236}">
                <a16:creationId xmlns:a16="http://schemas.microsoft.com/office/drawing/2014/main" xmlns="" id="{93D04A63-CBAC-4241-89BC-64EDA9259A29}"/>
              </a:ext>
            </a:extLst>
          </p:cNvPr>
          <p:cNvSpPr>
            <a:spLocks noGrp="1"/>
          </p:cNvSpPr>
          <p:nvPr>
            <p:ph type="body" sz="quarter" idx="10"/>
          </p:nvPr>
        </p:nvSpPr>
        <p:spPr/>
        <p:txBody>
          <a:bodyPr/>
          <a:lstStyle/>
          <a:p>
            <a:r>
              <a:rPr lang="en-US" dirty="0"/>
              <a:t>Keep Fervent In Love</a:t>
            </a:r>
          </a:p>
        </p:txBody>
      </p:sp>
      <p:sp>
        <p:nvSpPr>
          <p:cNvPr id="7" name="Rounded Rectangle 6">
            <a:extLst>
              <a:ext uri="{FF2B5EF4-FFF2-40B4-BE49-F238E27FC236}">
                <a16:creationId xmlns:a16="http://schemas.microsoft.com/office/drawing/2014/main" xmlns="" id="{28B95E90-6C2B-43FC-96D0-2D27F04830E6}"/>
              </a:ext>
            </a:extLst>
          </p:cNvPr>
          <p:cNvSpPr/>
          <p:nvPr/>
        </p:nvSpPr>
        <p:spPr bwMode="auto">
          <a:xfrm>
            <a:off x="2870200" y="1790700"/>
            <a:ext cx="1981200" cy="341632"/>
          </a:xfrm>
          <a:prstGeom prst="roundRect">
            <a:avLst>
              <a:gd name="adj" fmla="val 0"/>
            </a:avLst>
          </a:prstGeom>
          <a:solidFill>
            <a:schemeClr val="tx1"/>
          </a:solidFill>
          <a:ln w="25400" cap="flat" cmpd="sng" algn="ctr">
            <a:no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1800" i="1" dirty="0">
                <a:solidFill>
                  <a:schemeClr val="bg1">
                    <a:lumMod val="75000"/>
                  </a:schemeClr>
                </a:solidFill>
                <a:latin typeface="Calibri Light" panose="020F0302020204030204" pitchFamily="34" charset="0"/>
                <a:cs typeface="Calibri Light" panose="020F0302020204030204" pitchFamily="34" charset="0"/>
              </a:rPr>
              <a:t>(Lk 12:42; 16:1-11)</a:t>
            </a:r>
          </a:p>
        </p:txBody>
      </p:sp>
    </p:spTree>
    <p:extLst>
      <p:ext uri="{BB962C8B-B14F-4D97-AF65-F5344CB8AC3E}">
        <p14:creationId xmlns:p14="http://schemas.microsoft.com/office/powerpoint/2010/main" val="2015457175"/>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10 As each one has received a special gift, </a:t>
            </a:r>
          </a:p>
          <a:p>
            <a:r>
              <a:rPr lang="en-US" dirty="0">
                <a:solidFill>
                  <a:schemeClr val="tx1">
                    <a:lumMod val="65000"/>
                    <a:lumOff val="35000"/>
                  </a:schemeClr>
                </a:solidFill>
              </a:rPr>
              <a:t>	employ it in serving one another </a:t>
            </a:r>
            <a:br>
              <a:rPr lang="en-US" dirty="0">
                <a:solidFill>
                  <a:schemeClr val="tx1">
                    <a:lumMod val="65000"/>
                    <a:lumOff val="35000"/>
                  </a:schemeClr>
                </a:solidFill>
              </a:rPr>
            </a:br>
            <a:r>
              <a:rPr lang="en-US" dirty="0">
                <a:solidFill>
                  <a:schemeClr val="tx1">
                    <a:lumMod val="65000"/>
                    <a:lumOff val="35000"/>
                  </a:schemeClr>
                </a:solidFill>
              </a:rPr>
              <a:t>as </a:t>
            </a:r>
            <a:r>
              <a:rPr lang="en-US" dirty="0"/>
              <a:t>good stewards </a:t>
            </a:r>
            <a:r>
              <a:rPr lang="en-US" dirty="0">
                <a:solidFill>
                  <a:schemeClr val="tx1">
                    <a:lumMod val="65000"/>
                    <a:lumOff val="35000"/>
                  </a:schemeClr>
                </a:solidFill>
              </a:rPr>
              <a:t>of the manifold grace of God.</a:t>
            </a:r>
          </a:p>
        </p:txBody>
      </p:sp>
      <p:sp>
        <p:nvSpPr>
          <p:cNvPr id="2" name="Text Placeholder 1">
            <a:extLst>
              <a:ext uri="{FF2B5EF4-FFF2-40B4-BE49-F238E27FC236}">
                <a16:creationId xmlns:a16="http://schemas.microsoft.com/office/drawing/2014/main" xmlns="" id="{93D04A63-CBAC-4241-89BC-64EDA9259A29}"/>
              </a:ext>
            </a:extLst>
          </p:cNvPr>
          <p:cNvSpPr>
            <a:spLocks noGrp="1"/>
          </p:cNvSpPr>
          <p:nvPr>
            <p:ph type="body" sz="quarter" idx="10"/>
          </p:nvPr>
        </p:nvSpPr>
        <p:spPr/>
        <p:txBody>
          <a:bodyPr/>
          <a:lstStyle/>
          <a:p>
            <a:r>
              <a:rPr lang="en-US" dirty="0"/>
              <a:t>Keep Fervent In Love</a:t>
            </a:r>
          </a:p>
        </p:txBody>
      </p:sp>
      <p:sp>
        <p:nvSpPr>
          <p:cNvPr id="7" name="Rounded Rectangle 6">
            <a:extLst>
              <a:ext uri="{FF2B5EF4-FFF2-40B4-BE49-F238E27FC236}">
                <a16:creationId xmlns:a16="http://schemas.microsoft.com/office/drawing/2014/main" xmlns="" id="{28B95E90-6C2B-43FC-96D0-2D27F04830E6}"/>
              </a:ext>
            </a:extLst>
          </p:cNvPr>
          <p:cNvSpPr/>
          <p:nvPr/>
        </p:nvSpPr>
        <p:spPr bwMode="auto">
          <a:xfrm>
            <a:off x="3175000" y="1790700"/>
            <a:ext cx="1143000" cy="341632"/>
          </a:xfrm>
          <a:prstGeom prst="roundRect">
            <a:avLst>
              <a:gd name="adj" fmla="val 0"/>
            </a:avLst>
          </a:prstGeom>
          <a:solidFill>
            <a:schemeClr val="tx1"/>
          </a:solidFill>
          <a:ln w="25400" cap="flat" cmpd="sng" algn="ctr">
            <a:no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1800" i="1" dirty="0">
                <a:solidFill>
                  <a:schemeClr val="bg1"/>
                </a:solidFill>
                <a:latin typeface="Calibri Light" panose="020F0302020204030204" pitchFamily="34" charset="0"/>
                <a:cs typeface="Calibri Light" panose="020F0302020204030204" pitchFamily="34" charset="0"/>
              </a:rPr>
              <a:t>(Lk 12:42)</a:t>
            </a:r>
          </a:p>
        </p:txBody>
      </p:sp>
      <p:sp>
        <p:nvSpPr>
          <p:cNvPr id="8" name="Rounded Rectangle 6">
            <a:extLst>
              <a:ext uri="{FF2B5EF4-FFF2-40B4-BE49-F238E27FC236}">
                <a16:creationId xmlns:a16="http://schemas.microsoft.com/office/drawing/2014/main" xmlns="" id="{2A82A573-27CF-4CC0-82D6-9B0CE7833D58}"/>
              </a:ext>
            </a:extLst>
          </p:cNvPr>
          <p:cNvSpPr/>
          <p:nvPr/>
        </p:nvSpPr>
        <p:spPr bwMode="auto">
          <a:xfrm>
            <a:off x="603250" y="1877056"/>
            <a:ext cx="2984500" cy="363791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200" u="sng" dirty="0">
                <a:solidFill>
                  <a:schemeClr val="bg1"/>
                </a:solidFill>
                <a:latin typeface="Calibri Light" panose="020F0302020204030204" pitchFamily="34" charset="0"/>
                <a:cs typeface="Calibri Light" panose="020F0302020204030204" pitchFamily="34" charset="0"/>
              </a:rPr>
              <a:t>Word</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Wisdom</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Knowledge</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Evangelism</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Prophecy</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Apostle</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Teaching</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Exhorting</a:t>
            </a:r>
          </a:p>
        </p:txBody>
      </p:sp>
      <p:sp>
        <p:nvSpPr>
          <p:cNvPr id="9" name="Rounded Rectangle 6">
            <a:extLst>
              <a:ext uri="{FF2B5EF4-FFF2-40B4-BE49-F238E27FC236}">
                <a16:creationId xmlns:a16="http://schemas.microsoft.com/office/drawing/2014/main" xmlns="" id="{D7343BA9-5817-4CB7-BC4D-8382A1F0BFE7}"/>
              </a:ext>
            </a:extLst>
          </p:cNvPr>
          <p:cNvSpPr/>
          <p:nvPr/>
        </p:nvSpPr>
        <p:spPr bwMode="auto">
          <a:xfrm>
            <a:off x="3587750" y="1877056"/>
            <a:ext cx="2984500" cy="363791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200" u="sng" dirty="0">
                <a:solidFill>
                  <a:schemeClr val="bg1"/>
                </a:solidFill>
                <a:latin typeface="Calibri Light" panose="020F0302020204030204" pitchFamily="34" charset="0"/>
                <a:cs typeface="Calibri Light" panose="020F0302020204030204" pitchFamily="34" charset="0"/>
              </a:rPr>
              <a:t>Service</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Administration</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Helps</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Service</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Giving Money</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Leadership</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Mercy</a:t>
            </a:r>
          </a:p>
          <a:p>
            <a:pPr marL="174625" indent="-174625" algn="ctr">
              <a:lnSpc>
                <a:spcPct val="90000"/>
              </a:lnSpc>
            </a:pPr>
            <a:endParaRPr lang="en-US" sz="3200" dirty="0">
              <a:solidFill>
                <a:schemeClr val="bg1"/>
              </a:solidFill>
              <a:latin typeface="Calibri Light" panose="020F0302020204030204" pitchFamily="34" charset="0"/>
              <a:cs typeface="Calibri Light" panose="020F0302020204030204" pitchFamily="34" charset="0"/>
            </a:endParaRPr>
          </a:p>
        </p:txBody>
      </p:sp>
      <p:sp>
        <p:nvSpPr>
          <p:cNvPr id="10" name="Rounded Rectangle 6">
            <a:extLst>
              <a:ext uri="{FF2B5EF4-FFF2-40B4-BE49-F238E27FC236}">
                <a16:creationId xmlns:a16="http://schemas.microsoft.com/office/drawing/2014/main" xmlns="" id="{AE02A13D-E36F-44AA-B429-8CDE38CDB116}"/>
              </a:ext>
            </a:extLst>
          </p:cNvPr>
          <p:cNvSpPr/>
          <p:nvPr/>
        </p:nvSpPr>
        <p:spPr bwMode="auto">
          <a:xfrm>
            <a:off x="6572250" y="1877056"/>
            <a:ext cx="3155950" cy="3637919"/>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gn="ctr">
              <a:lnSpc>
                <a:spcPct val="90000"/>
              </a:lnSpc>
            </a:pPr>
            <a:r>
              <a:rPr lang="en-US" sz="3200" u="sng" dirty="0">
                <a:solidFill>
                  <a:schemeClr val="bg1"/>
                </a:solidFill>
                <a:latin typeface="Calibri Light" panose="020F0302020204030204" pitchFamily="34" charset="0"/>
                <a:cs typeface="Calibri Light" panose="020F0302020204030204" pitchFamily="34" charset="0"/>
              </a:rPr>
              <a:t>Prayer</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Works of Power</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Faith</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Healings</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Discerning Spirits</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Tongues</a:t>
            </a:r>
          </a:p>
          <a:p>
            <a:pPr marL="174625" indent="-174625" algn="ctr">
              <a:lnSpc>
                <a:spcPct val="90000"/>
              </a:lnSpc>
            </a:pPr>
            <a:r>
              <a:rPr lang="en-US" sz="3200" dirty="0">
                <a:solidFill>
                  <a:schemeClr val="bg1"/>
                </a:solidFill>
                <a:latin typeface="Calibri Light" panose="020F0302020204030204" pitchFamily="34" charset="0"/>
                <a:cs typeface="Calibri Light" panose="020F0302020204030204" pitchFamily="34" charset="0"/>
              </a:rPr>
              <a:t>Interpret Tongues</a:t>
            </a:r>
          </a:p>
          <a:p>
            <a:pPr marL="174625" indent="-174625" algn="ctr">
              <a:lnSpc>
                <a:spcPct val="90000"/>
              </a:lnSpc>
            </a:pPr>
            <a:endParaRPr lang="en-US" sz="32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45286692"/>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10 As each one has received a special gift, </a:t>
            </a:r>
          </a:p>
          <a:p>
            <a:r>
              <a:rPr lang="en-US" dirty="0">
                <a:solidFill>
                  <a:schemeClr val="tx1">
                    <a:lumMod val="65000"/>
                    <a:lumOff val="35000"/>
                  </a:schemeClr>
                </a:solidFill>
              </a:rPr>
              <a:t>	employ it in serving one another </a:t>
            </a:r>
            <a:br>
              <a:rPr lang="en-US" dirty="0">
                <a:solidFill>
                  <a:schemeClr val="tx1">
                    <a:lumMod val="65000"/>
                    <a:lumOff val="35000"/>
                  </a:schemeClr>
                </a:solidFill>
              </a:rPr>
            </a:br>
            <a:r>
              <a:rPr lang="en-US" dirty="0">
                <a:solidFill>
                  <a:schemeClr val="tx1">
                    <a:lumMod val="65000"/>
                    <a:lumOff val="35000"/>
                  </a:schemeClr>
                </a:solidFill>
              </a:rPr>
              <a:t>as </a:t>
            </a:r>
            <a:r>
              <a:rPr lang="en-US" dirty="0"/>
              <a:t>good stewards </a:t>
            </a:r>
            <a:r>
              <a:rPr lang="en-US" dirty="0">
                <a:solidFill>
                  <a:schemeClr val="tx1">
                    <a:lumMod val="65000"/>
                    <a:lumOff val="35000"/>
                  </a:schemeClr>
                </a:solidFill>
              </a:rPr>
              <a:t>of the manifold grace of God.</a:t>
            </a:r>
          </a:p>
        </p:txBody>
      </p:sp>
      <p:sp>
        <p:nvSpPr>
          <p:cNvPr id="2" name="Text Placeholder 1">
            <a:extLst>
              <a:ext uri="{FF2B5EF4-FFF2-40B4-BE49-F238E27FC236}">
                <a16:creationId xmlns:a16="http://schemas.microsoft.com/office/drawing/2014/main" xmlns="" id="{93D04A63-CBAC-4241-89BC-64EDA9259A29}"/>
              </a:ext>
            </a:extLst>
          </p:cNvPr>
          <p:cNvSpPr>
            <a:spLocks noGrp="1"/>
          </p:cNvSpPr>
          <p:nvPr>
            <p:ph type="body" sz="quarter" idx="10"/>
          </p:nvPr>
        </p:nvSpPr>
        <p:spPr/>
        <p:txBody>
          <a:bodyPr/>
          <a:lstStyle/>
          <a:p>
            <a:r>
              <a:rPr lang="en-US" dirty="0"/>
              <a:t>Keep Fervent In Love</a:t>
            </a:r>
          </a:p>
        </p:txBody>
      </p:sp>
      <p:sp>
        <p:nvSpPr>
          <p:cNvPr id="11" name="Rounded Rectangle 6">
            <a:extLst>
              <a:ext uri="{FF2B5EF4-FFF2-40B4-BE49-F238E27FC236}">
                <a16:creationId xmlns:a16="http://schemas.microsoft.com/office/drawing/2014/main" xmlns="" id="{E2523A48-400F-4AC2-8BA4-ECB0583B3CA3}"/>
              </a:ext>
            </a:extLst>
          </p:cNvPr>
          <p:cNvSpPr/>
          <p:nvPr/>
        </p:nvSpPr>
        <p:spPr bwMode="auto">
          <a:xfrm>
            <a:off x="1270000" y="2431178"/>
            <a:ext cx="7620000"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How to discover your gifts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Start with becoming a Christian</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Then try serving people</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May need to get equipped</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Watch for feedback, and be patient</a:t>
            </a:r>
          </a:p>
        </p:txBody>
      </p:sp>
    </p:spTree>
    <p:extLst>
      <p:ext uri="{BB962C8B-B14F-4D97-AF65-F5344CB8AC3E}">
        <p14:creationId xmlns:p14="http://schemas.microsoft.com/office/powerpoint/2010/main" val="9383447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wipe(left)">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left)">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10 As each one has received a special gift, </a:t>
            </a:r>
          </a:p>
          <a:p>
            <a:r>
              <a:rPr lang="en-US" dirty="0">
                <a:solidFill>
                  <a:schemeClr val="tx1">
                    <a:lumMod val="65000"/>
                    <a:lumOff val="35000"/>
                  </a:schemeClr>
                </a:solidFill>
              </a:rPr>
              <a:t>	employ it in serving one another </a:t>
            </a:r>
            <a:br>
              <a:rPr lang="en-US" dirty="0">
                <a:solidFill>
                  <a:schemeClr val="tx1">
                    <a:lumMod val="65000"/>
                    <a:lumOff val="35000"/>
                  </a:schemeClr>
                </a:solidFill>
              </a:rPr>
            </a:br>
            <a:r>
              <a:rPr lang="en-US" dirty="0">
                <a:solidFill>
                  <a:schemeClr val="tx1">
                    <a:lumMod val="65000"/>
                    <a:lumOff val="35000"/>
                  </a:schemeClr>
                </a:solidFill>
              </a:rPr>
              <a:t>as </a:t>
            </a:r>
            <a:r>
              <a:rPr lang="en-US" dirty="0"/>
              <a:t>good stewards </a:t>
            </a:r>
            <a:r>
              <a:rPr lang="en-US" dirty="0">
                <a:solidFill>
                  <a:schemeClr val="tx1">
                    <a:lumMod val="65000"/>
                    <a:lumOff val="35000"/>
                  </a:schemeClr>
                </a:solidFill>
              </a:rPr>
              <a:t>of the manifold grace of God.</a:t>
            </a:r>
          </a:p>
        </p:txBody>
      </p:sp>
      <p:sp>
        <p:nvSpPr>
          <p:cNvPr id="2" name="Text Placeholder 1">
            <a:extLst>
              <a:ext uri="{FF2B5EF4-FFF2-40B4-BE49-F238E27FC236}">
                <a16:creationId xmlns:a16="http://schemas.microsoft.com/office/drawing/2014/main" xmlns="" id="{93D04A63-CBAC-4241-89BC-64EDA9259A29}"/>
              </a:ext>
            </a:extLst>
          </p:cNvPr>
          <p:cNvSpPr>
            <a:spLocks noGrp="1"/>
          </p:cNvSpPr>
          <p:nvPr>
            <p:ph type="body" sz="quarter" idx="10"/>
          </p:nvPr>
        </p:nvSpPr>
        <p:spPr/>
        <p:txBody>
          <a:bodyPr/>
          <a:lstStyle/>
          <a:p>
            <a:r>
              <a:rPr lang="en-US" dirty="0"/>
              <a:t>Keep Fervent In Love</a:t>
            </a:r>
          </a:p>
        </p:txBody>
      </p:sp>
      <p:sp>
        <p:nvSpPr>
          <p:cNvPr id="11" name="Rounded Rectangle 6">
            <a:extLst>
              <a:ext uri="{FF2B5EF4-FFF2-40B4-BE49-F238E27FC236}">
                <a16:creationId xmlns:a16="http://schemas.microsoft.com/office/drawing/2014/main" xmlns="" id="{E2523A48-400F-4AC2-8BA4-ECB0583B3CA3}"/>
              </a:ext>
            </a:extLst>
          </p:cNvPr>
          <p:cNvSpPr/>
          <p:nvPr/>
        </p:nvSpPr>
        <p:spPr bwMode="auto">
          <a:xfrm>
            <a:off x="1270000" y="2431178"/>
            <a:ext cx="7620000"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Qualifications: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Not for comparisons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Not for limitations</a:t>
            </a:r>
          </a:p>
          <a:p>
            <a:pPr marL="571500" indent="-571500">
              <a:lnSpc>
                <a:spcPct val="90000"/>
              </a:lnSpc>
              <a:buFontTx/>
              <a:buChar char="-"/>
            </a:pPr>
            <a:r>
              <a:rPr lang="en-US" sz="3600" dirty="0">
                <a:solidFill>
                  <a:schemeClr val="bg1"/>
                </a:solidFill>
                <a:latin typeface="Calibri Light" panose="020F0302020204030204" pitchFamily="34" charset="0"/>
                <a:cs typeface="Calibri Light" panose="020F0302020204030204" pitchFamily="34" charset="0"/>
              </a:rPr>
              <a:t>Not for self-promotion</a:t>
            </a:r>
          </a:p>
          <a:p>
            <a:pPr marL="571500" indent="-571500">
              <a:lnSpc>
                <a:spcPct val="90000"/>
              </a:lnSpc>
              <a:buFontTx/>
              <a:buChar char="-"/>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950003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left)">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wipe(left)">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t>11 Whoever speaks, is to do so as one who is speaking the utterances of God;</a:t>
            </a:r>
          </a:p>
        </p:txBody>
      </p:sp>
      <p:sp>
        <p:nvSpPr>
          <p:cNvPr id="2" name="Text Placeholder 1">
            <a:extLst>
              <a:ext uri="{FF2B5EF4-FFF2-40B4-BE49-F238E27FC236}">
                <a16:creationId xmlns:a16="http://schemas.microsoft.com/office/drawing/2014/main" xmlns="" id="{D1703F31-5D6D-4048-A05B-BB503E516132}"/>
              </a:ext>
            </a:extLst>
          </p:cNvPr>
          <p:cNvSpPr>
            <a:spLocks noGrp="1"/>
          </p:cNvSpPr>
          <p:nvPr>
            <p:ph type="body" sz="quarter" idx="10"/>
          </p:nvPr>
        </p:nvSpPr>
        <p:spPr/>
        <p:txBody>
          <a:bodyPr/>
          <a:lstStyle/>
          <a:p>
            <a:r>
              <a:rPr lang="en-US" dirty="0"/>
              <a:t>Keep Fervent In Love</a:t>
            </a:r>
          </a:p>
        </p:txBody>
      </p:sp>
    </p:spTree>
    <p:extLst>
      <p:ext uri="{BB962C8B-B14F-4D97-AF65-F5344CB8AC3E}">
        <p14:creationId xmlns:p14="http://schemas.microsoft.com/office/powerpoint/2010/main" val="418654177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t>7 The end of all things is near; </a:t>
            </a:r>
          </a:p>
          <a:p>
            <a:r>
              <a:rPr lang="en-US" dirty="0"/>
              <a:t>	therefore, be of sound judgment and sober spirit for the purpose of prayer.</a:t>
            </a:r>
          </a:p>
        </p:txBody>
      </p:sp>
      <p:sp>
        <p:nvSpPr>
          <p:cNvPr id="2" name="Text Placeholder 1">
            <a:extLst>
              <a:ext uri="{FF2B5EF4-FFF2-40B4-BE49-F238E27FC236}">
                <a16:creationId xmlns:a16="http://schemas.microsoft.com/office/drawing/2014/main" xmlns="" id="{BD7AD5EA-2763-47AE-807A-939241CE5EF1}"/>
              </a:ext>
            </a:extLst>
          </p:cNvPr>
          <p:cNvSpPr>
            <a:spLocks noGrp="1"/>
          </p:cNvSpPr>
          <p:nvPr>
            <p:ph type="body" sz="quarter" idx="10"/>
          </p:nvPr>
        </p:nvSpPr>
        <p:spPr/>
        <p:txBody>
          <a:bodyPr/>
          <a:lstStyle/>
          <a:p>
            <a:r>
              <a:rPr lang="en-US" dirty="0"/>
              <a:t>Be Alert In Prayer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left)">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t>11 Whoever </a:t>
            </a:r>
            <a:r>
              <a:rPr lang="en-US" u="sng" dirty="0"/>
              <a:t>speaks</a:t>
            </a:r>
            <a:r>
              <a:rPr lang="en-US" dirty="0"/>
              <a:t>, is to do so as one who is speaking the utterances of God;</a:t>
            </a:r>
          </a:p>
        </p:txBody>
      </p:sp>
      <p:sp>
        <p:nvSpPr>
          <p:cNvPr id="2" name="Text Placeholder 1">
            <a:extLst>
              <a:ext uri="{FF2B5EF4-FFF2-40B4-BE49-F238E27FC236}">
                <a16:creationId xmlns:a16="http://schemas.microsoft.com/office/drawing/2014/main" xmlns="" id="{D1703F31-5D6D-4048-A05B-BB503E516132}"/>
              </a:ext>
            </a:extLst>
          </p:cNvPr>
          <p:cNvSpPr>
            <a:spLocks noGrp="1"/>
          </p:cNvSpPr>
          <p:nvPr>
            <p:ph type="body" sz="quarter" idx="10"/>
          </p:nvPr>
        </p:nvSpPr>
        <p:spPr/>
        <p:txBody>
          <a:bodyPr/>
          <a:lstStyle/>
          <a:p>
            <a:r>
              <a:rPr lang="en-US" dirty="0"/>
              <a:t>Keep Fervent In Love</a:t>
            </a:r>
          </a:p>
        </p:txBody>
      </p:sp>
      <p:sp>
        <p:nvSpPr>
          <p:cNvPr id="7" name="Rounded Rectangle 6">
            <a:extLst>
              <a:ext uri="{FF2B5EF4-FFF2-40B4-BE49-F238E27FC236}">
                <a16:creationId xmlns:a16="http://schemas.microsoft.com/office/drawing/2014/main" xmlns="" id="{C64E9C82-F74A-490D-A7BB-993C72DF88A3}"/>
              </a:ext>
            </a:extLst>
          </p:cNvPr>
          <p:cNvSpPr/>
          <p:nvPr/>
        </p:nvSpPr>
        <p:spPr bwMode="auto">
          <a:xfrm>
            <a:off x="2108200" y="2546228"/>
            <a:ext cx="76200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Good case for learning the Scriptures and using what you learn</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Pray that God would speak through you</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Implies not speaking sometimes</a:t>
            </a:r>
          </a:p>
        </p:txBody>
      </p:sp>
    </p:spTree>
    <p:extLst>
      <p:ext uri="{BB962C8B-B14F-4D97-AF65-F5344CB8AC3E}">
        <p14:creationId xmlns:p14="http://schemas.microsoft.com/office/powerpoint/2010/main" val="21331849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11 Whoever speaks, is to do so as one who is speaking the utterances of God;</a:t>
            </a:r>
          </a:p>
          <a:p>
            <a:r>
              <a:rPr lang="en-US" dirty="0"/>
              <a:t>whoever </a:t>
            </a:r>
            <a:r>
              <a:rPr lang="en-US" u="sng" dirty="0"/>
              <a:t>serves</a:t>
            </a:r>
            <a:r>
              <a:rPr lang="en-US" dirty="0"/>
              <a:t> is to do so as one who is serving by the strength which God supplies</a:t>
            </a:r>
            <a:r>
              <a:rPr lang="en-US" dirty="0">
                <a:solidFill>
                  <a:schemeClr val="tx1">
                    <a:lumMod val="65000"/>
                    <a:lumOff val="35000"/>
                  </a:schemeClr>
                </a:solidFill>
              </a:rPr>
              <a:t>;</a:t>
            </a:r>
          </a:p>
        </p:txBody>
      </p:sp>
      <p:sp>
        <p:nvSpPr>
          <p:cNvPr id="2" name="Text Placeholder 1">
            <a:extLst>
              <a:ext uri="{FF2B5EF4-FFF2-40B4-BE49-F238E27FC236}">
                <a16:creationId xmlns:a16="http://schemas.microsoft.com/office/drawing/2014/main" xmlns="" id="{D1703F31-5D6D-4048-A05B-BB503E516132}"/>
              </a:ext>
            </a:extLst>
          </p:cNvPr>
          <p:cNvSpPr>
            <a:spLocks noGrp="1"/>
          </p:cNvSpPr>
          <p:nvPr>
            <p:ph type="body" sz="quarter" idx="10"/>
          </p:nvPr>
        </p:nvSpPr>
        <p:spPr/>
        <p:txBody>
          <a:bodyPr/>
          <a:lstStyle/>
          <a:p>
            <a:r>
              <a:rPr lang="en-US" dirty="0"/>
              <a:t>Keep Fervent In Love</a:t>
            </a:r>
          </a:p>
        </p:txBody>
      </p:sp>
      <p:sp>
        <p:nvSpPr>
          <p:cNvPr id="7" name="Rounded Rectangle 6">
            <a:extLst>
              <a:ext uri="{FF2B5EF4-FFF2-40B4-BE49-F238E27FC236}">
                <a16:creationId xmlns:a16="http://schemas.microsoft.com/office/drawing/2014/main" xmlns="" id="{C64E9C82-F74A-490D-A7BB-993C72DF88A3}"/>
              </a:ext>
            </a:extLst>
          </p:cNvPr>
          <p:cNvSpPr/>
          <p:nvPr/>
        </p:nvSpPr>
        <p:spPr bwMode="auto">
          <a:xfrm>
            <a:off x="2108200" y="2543175"/>
            <a:ext cx="7620000" cy="2086725"/>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Implies learning how to depend on God</a:t>
            </a:r>
          </a:p>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“Why am I so burned out by serving people?”</a:t>
            </a:r>
          </a:p>
          <a:p>
            <a:pPr marL="174625" indent="-174625">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346836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11 Whoever speaks, is to do so as one who is speaking the utterances of God;</a:t>
            </a:r>
          </a:p>
          <a:p>
            <a:r>
              <a:rPr lang="en-US" dirty="0">
                <a:solidFill>
                  <a:schemeClr val="tx1">
                    <a:lumMod val="65000"/>
                    <a:lumOff val="35000"/>
                  </a:schemeClr>
                </a:solidFill>
              </a:rPr>
              <a:t>whoever serves is to do so as one who is serving by the strength which God supplies;</a:t>
            </a:r>
          </a:p>
          <a:p>
            <a:r>
              <a:rPr lang="en-US" dirty="0"/>
              <a:t>so that in all things </a:t>
            </a:r>
            <a:r>
              <a:rPr lang="en-US" u="sng" dirty="0"/>
              <a:t>God may be glorified</a:t>
            </a:r>
            <a:r>
              <a:rPr lang="en-US" dirty="0"/>
              <a:t> through Jesus Christ, to whom belongs the glory and dominion forever and ever. Amen.</a:t>
            </a:r>
          </a:p>
        </p:txBody>
      </p:sp>
      <p:sp>
        <p:nvSpPr>
          <p:cNvPr id="2" name="Text Placeholder 1">
            <a:extLst>
              <a:ext uri="{FF2B5EF4-FFF2-40B4-BE49-F238E27FC236}">
                <a16:creationId xmlns:a16="http://schemas.microsoft.com/office/drawing/2014/main" xmlns="" id="{D1703F31-5D6D-4048-A05B-BB503E516132}"/>
              </a:ext>
            </a:extLst>
          </p:cNvPr>
          <p:cNvSpPr>
            <a:spLocks noGrp="1"/>
          </p:cNvSpPr>
          <p:nvPr>
            <p:ph type="body" sz="quarter" idx="10"/>
          </p:nvPr>
        </p:nvSpPr>
        <p:spPr/>
        <p:txBody>
          <a:bodyPr/>
          <a:lstStyle/>
          <a:p>
            <a:r>
              <a:rPr lang="en-US" dirty="0"/>
              <a:t>Keep Fervent In Love</a:t>
            </a:r>
          </a:p>
        </p:txBody>
      </p:sp>
    </p:spTree>
    <p:extLst>
      <p:ext uri="{BB962C8B-B14F-4D97-AF65-F5344CB8AC3E}">
        <p14:creationId xmlns:p14="http://schemas.microsoft.com/office/powerpoint/2010/main" val="954085097"/>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defRPr/>
            </a:pPr>
            <a:r>
              <a:rPr lang="en-US" dirty="0">
                <a:ea typeface="ＭＳ Ｐゴシック" pitchFamily="34" charset="-128"/>
              </a:rPr>
              <a:t>Conclusions</a:t>
            </a:r>
          </a:p>
        </p:txBody>
      </p:sp>
      <p:sp>
        <p:nvSpPr>
          <p:cNvPr id="4" name="Text Placeholder 3"/>
          <p:cNvSpPr>
            <a:spLocks noGrp="1"/>
          </p:cNvSpPr>
          <p:nvPr>
            <p:ph idx="1"/>
          </p:nvPr>
        </p:nvSpPr>
        <p:spPr/>
        <p:txBody>
          <a:bodyPr/>
          <a:lstStyle/>
          <a:p>
            <a:pPr marL="0" indent="0"/>
            <a:r>
              <a:rPr lang="en-US" dirty="0"/>
              <a:t>The end of all things is near!</a:t>
            </a:r>
          </a:p>
          <a:p>
            <a:pPr marL="0" indent="0"/>
            <a:r>
              <a:rPr lang="en-US" dirty="0"/>
              <a:t>We need to be tight with God</a:t>
            </a:r>
          </a:p>
          <a:p>
            <a:pPr marL="0" indent="0"/>
            <a:r>
              <a:rPr lang="en-US" dirty="0"/>
              <a:t>We need to be tight with each other</a:t>
            </a:r>
          </a:p>
          <a:p>
            <a:pPr marL="571500" indent="-571500">
              <a:buFontTx/>
              <a:buChar char="-"/>
            </a:pPr>
            <a:r>
              <a:rPr lang="en-US" dirty="0"/>
              <a:t>Fervently loving</a:t>
            </a:r>
          </a:p>
          <a:p>
            <a:pPr marL="571500" indent="-571500">
              <a:buFontTx/>
              <a:buChar char="-"/>
            </a:pPr>
            <a:r>
              <a:rPr lang="en-US" dirty="0"/>
              <a:t>Hospitable without complaint</a:t>
            </a:r>
          </a:p>
          <a:p>
            <a:pPr marL="571500" indent="-571500">
              <a:buFontTx/>
              <a:buChar char="-"/>
            </a:pPr>
            <a:r>
              <a:rPr lang="en-US" dirty="0"/>
              <a:t>Using our gifts to build up one another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ea typeface="ＭＳ Ｐゴシック" pitchFamily="34" charset="-128"/>
              </a:rPr>
              <a:t>Questions?</a:t>
            </a:r>
          </a:p>
          <a:p>
            <a:pPr algn="r" eaLnBrk="1" hangingPunct="1"/>
            <a:r>
              <a:rPr lang="en-US" dirty="0">
                <a:ea typeface="ＭＳ Ｐゴシック" pitchFamily="34" charset="-128"/>
              </a:rPr>
              <a:t>Comments?</a:t>
            </a:r>
          </a:p>
          <a:p>
            <a:pPr algn="r" eaLnBrk="1" hangingPunct="1"/>
            <a:r>
              <a:rPr lang="en-US" dirty="0">
                <a:ea typeface="ＭＳ Ｐゴシック" pitchFamily="34" charset="-128"/>
              </a:rPr>
              <a:t>Experiences?</a:t>
            </a:r>
          </a:p>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r>
              <a:rPr lang="en-US" sz="2400" dirty="0">
                <a:ea typeface="ＭＳ Ｐゴシック" pitchFamily="34" charset="-128"/>
              </a:rPr>
              <a:t>risleys@dwellcc.org</a:t>
            </a:r>
          </a:p>
          <a:p>
            <a:pPr algn="r" eaLnBrk="1" hangingPunct="1">
              <a:lnSpc>
                <a:spcPct val="90000"/>
              </a:lnSpc>
            </a:pPr>
            <a:r>
              <a:rPr lang="en-US" sz="2400" dirty="0">
                <a:ea typeface="ＭＳ Ｐゴシック" pitchFamily="34" charset="-128"/>
              </a:rPr>
              <a:t>See the Dwell App OR </a:t>
            </a:r>
            <a:r>
              <a:rPr lang="en-US" sz="2400" u="sng" dirty="0">
                <a:ea typeface="ＭＳ Ｐゴシック" pitchFamily="34" charset="-128"/>
              </a:rPr>
              <a:t>teachings.dwellcc.org</a:t>
            </a:r>
          </a:p>
        </p:txBody>
      </p:sp>
      <p:sp>
        <p:nvSpPr>
          <p:cNvPr id="63491" name="Rectangle 8"/>
          <p:cNvSpPr>
            <a:spLocks noGrp="1" noChangeArrowheads="1"/>
          </p:cNvSpPr>
          <p:nvPr>
            <p:ph type="title"/>
          </p:nvPr>
        </p:nvSpPr>
        <p:spPr/>
        <p:txBody>
          <a:bodyPr/>
          <a:lstStyle/>
          <a:p>
            <a:pPr eaLnBrk="1" hangingPunct="1"/>
            <a:r>
              <a:rPr lang="en-US" dirty="0">
                <a:ea typeface="ＭＳ Ｐゴシック" pitchFamily="34" charset="-128"/>
              </a:rPr>
              <a:t>1 Peter 4</a:t>
            </a:r>
          </a:p>
        </p:txBody>
      </p:sp>
      <p:sp>
        <p:nvSpPr>
          <p:cNvPr id="5" name="Rounded Rectangle 4"/>
          <p:cNvSpPr/>
          <p:nvPr/>
        </p:nvSpPr>
        <p:spPr bwMode="auto">
          <a:xfrm>
            <a:off x="213782" y="3977771"/>
            <a:ext cx="7131073"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Next time: </a:t>
            </a:r>
            <a:br>
              <a:rPr lang="en-US" sz="3600" dirty="0">
                <a:solidFill>
                  <a:schemeClr val="bg1"/>
                </a:solidFill>
                <a:latin typeface="Calibri Light" panose="020F0302020204030204" pitchFamily="34" charset="0"/>
                <a:cs typeface="Calibri Light" panose="020F0302020204030204" pitchFamily="34" charset="0"/>
              </a:rPr>
            </a:br>
            <a:r>
              <a:rPr lang="en-US" sz="3600" dirty="0">
                <a:solidFill>
                  <a:schemeClr val="bg1"/>
                </a:solidFill>
                <a:latin typeface="Calibri Light" panose="020F0302020204030204" pitchFamily="34" charset="0"/>
                <a:cs typeface="Calibri Light" panose="020F0302020204030204" pitchFamily="34" charset="0"/>
              </a:rPr>
              <a:t>1 Peter 5 – Spiritual Leadership	</a:t>
            </a:r>
          </a:p>
        </p:txBody>
      </p:sp>
      <p:pic>
        <p:nvPicPr>
          <p:cNvPr id="6" name="Picture 2" descr="Prayer: Hallesby, Ole: 9780806627007: Amazon.com: Books">
            <a:extLst>
              <a:ext uri="{FF2B5EF4-FFF2-40B4-BE49-F238E27FC236}">
                <a16:creationId xmlns:a16="http://schemas.microsoft.com/office/drawing/2014/main" xmlns="" id="{372970D1-6317-4BED-80EA-FE934A54D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783" y="1055813"/>
            <a:ext cx="1659063" cy="26105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ffective Prayer Life: Gift Journal: Chuck Smith: 9781932941814:  Amazon.com: Books">
            <a:extLst>
              <a:ext uri="{FF2B5EF4-FFF2-40B4-BE49-F238E27FC236}">
                <a16:creationId xmlns:a16="http://schemas.microsoft.com/office/drawing/2014/main" xmlns="" id="{7D9DEFAC-C67A-4DF7-9D19-CE0F1C7D49B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27634" y="1054456"/>
            <a:ext cx="1801910" cy="261188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 Praying Life: Connecting with God in a Distracting World: Miller, Paul  E., Powlison, David: 0722814890676: Amazon.com: Books">
            <a:extLst>
              <a:ext uri="{FF2B5EF4-FFF2-40B4-BE49-F238E27FC236}">
                <a16:creationId xmlns:a16="http://schemas.microsoft.com/office/drawing/2014/main" xmlns="" id="{7A08593B-720C-4B7D-87E0-5046C9999C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5942" y="1054456"/>
            <a:ext cx="1741258" cy="261188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Untangling Emotions: Groves, J. Alasdair, Smith, Winston T.: 9781433557828:  Amazon.com: Books">
            <a:extLst>
              <a:ext uri="{FF2B5EF4-FFF2-40B4-BE49-F238E27FC236}">
                <a16:creationId xmlns:a16="http://schemas.microsoft.com/office/drawing/2014/main" xmlns="" id="{4576B002-F42B-436C-921A-8F95BC53A1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3598" y="1054456"/>
            <a:ext cx="1741258" cy="2611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83715">
                                            <p:txEl>
                                              <p:pRg st="8" end="8"/>
                                            </p:txEl>
                                          </p:spTgt>
                                        </p:tgtEl>
                                        <p:attrNameLst>
                                          <p:attrName>style.visibility</p:attrName>
                                        </p:attrNameLst>
                                      </p:cBhvr>
                                      <p:to>
                                        <p:strVal val="visible"/>
                                      </p:to>
                                    </p:set>
                                    <p:animEffect transition="in" filter="wipe(left)">
                                      <p:cBhvr>
                                        <p:cTn id="23" dur="500"/>
                                        <p:tgtEl>
                                          <p:spTgt spid="8837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7 </a:t>
            </a:r>
            <a:r>
              <a:rPr lang="en-US" dirty="0"/>
              <a:t>The end of all things is near</a:t>
            </a:r>
            <a:r>
              <a:rPr lang="en-US" dirty="0">
                <a:solidFill>
                  <a:schemeClr val="tx1">
                    <a:lumMod val="65000"/>
                    <a:lumOff val="35000"/>
                  </a:schemeClr>
                </a:solidFill>
              </a:rPr>
              <a:t>; </a:t>
            </a:r>
          </a:p>
          <a:p>
            <a:r>
              <a:rPr lang="en-US" dirty="0">
                <a:solidFill>
                  <a:schemeClr val="tx1">
                    <a:lumMod val="65000"/>
                    <a:lumOff val="35000"/>
                  </a:schemeClr>
                </a:solidFill>
              </a:rPr>
              <a:t>	therefore, be of sound judgment and sober spirit for the purpose of prayer.</a:t>
            </a:r>
          </a:p>
        </p:txBody>
      </p:sp>
      <p:sp>
        <p:nvSpPr>
          <p:cNvPr id="2" name="Text Placeholder 1">
            <a:extLst>
              <a:ext uri="{FF2B5EF4-FFF2-40B4-BE49-F238E27FC236}">
                <a16:creationId xmlns:a16="http://schemas.microsoft.com/office/drawing/2014/main" xmlns="" id="{11692249-2961-45B1-B450-C43525F13577}"/>
              </a:ext>
            </a:extLst>
          </p:cNvPr>
          <p:cNvSpPr>
            <a:spLocks noGrp="1"/>
          </p:cNvSpPr>
          <p:nvPr>
            <p:ph type="body" sz="quarter" idx="10"/>
          </p:nvPr>
        </p:nvSpPr>
        <p:spPr/>
        <p:txBody>
          <a:bodyPr/>
          <a:lstStyle/>
          <a:p>
            <a:r>
              <a:rPr lang="en-US" dirty="0"/>
              <a:t>Be Alert In Prayer</a:t>
            </a:r>
          </a:p>
        </p:txBody>
      </p:sp>
      <p:sp>
        <p:nvSpPr>
          <p:cNvPr id="4" name="Rounded Rectangle 6">
            <a:extLst>
              <a:ext uri="{FF2B5EF4-FFF2-40B4-BE49-F238E27FC236}">
                <a16:creationId xmlns:a16="http://schemas.microsoft.com/office/drawing/2014/main" xmlns="" id="{3A124954-2A1C-4773-8DB7-FDE5245A87F1}"/>
              </a:ext>
            </a:extLst>
          </p:cNvPr>
          <p:cNvSpPr/>
          <p:nvPr/>
        </p:nvSpPr>
        <p:spPr bwMode="auto">
          <a:xfrm>
            <a:off x="169334" y="2171700"/>
            <a:ext cx="9821332"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spAutoFit/>
          </a:bodyPr>
          <a:lstStyle/>
          <a:p>
            <a:pPr marL="174625" indent="-174625">
              <a:lnSpc>
                <a:spcPct val="90000"/>
              </a:lnSpc>
            </a:pPr>
            <a:r>
              <a:rPr lang="en-US" sz="3600" dirty="0">
                <a:solidFill>
                  <a:schemeClr val="bg1"/>
                </a:solidFill>
                <a:latin typeface="Calibri Light" panose="020F0302020204030204" pitchFamily="34" charset="0"/>
                <a:cs typeface="Calibri Light" panose="020F0302020204030204" pitchFamily="34" charset="0"/>
              </a:rPr>
              <a:t>Was Peter wrong?</a:t>
            </a:r>
          </a:p>
          <a:p>
            <a:pPr marL="569913" indent="-569913">
              <a:lnSpc>
                <a:spcPct val="90000"/>
              </a:lnSpc>
              <a:buAutoNum type="arabicPeriod"/>
            </a:pPr>
            <a:r>
              <a:rPr lang="en-US" sz="3600" dirty="0">
                <a:solidFill>
                  <a:schemeClr val="bg1"/>
                </a:solidFill>
                <a:latin typeface="Calibri Light" panose="020F0302020204030204" pitchFamily="34" charset="0"/>
                <a:cs typeface="Calibri Light" panose="020F0302020204030204" pitchFamily="34" charset="0"/>
              </a:rPr>
              <a:t>God sees time from a different perspective </a:t>
            </a:r>
            <a:r>
              <a:rPr lang="en-US" sz="1600" i="1" dirty="0">
                <a:solidFill>
                  <a:schemeClr val="bg1"/>
                </a:solidFill>
                <a:latin typeface="Calibri Light" panose="020F0302020204030204" pitchFamily="34" charset="0"/>
                <a:cs typeface="Calibri Light" panose="020F0302020204030204" pitchFamily="34" charset="0"/>
              </a:rPr>
              <a:t>(2 Pet 3:8)</a:t>
            </a:r>
            <a:endParaRPr lang="en-US" sz="3600" i="1" dirty="0">
              <a:solidFill>
                <a:schemeClr val="bg1"/>
              </a:solidFill>
              <a:latin typeface="Calibri Light" panose="020F0302020204030204" pitchFamily="34" charset="0"/>
              <a:cs typeface="Calibri Light" panose="020F0302020204030204" pitchFamily="34" charset="0"/>
            </a:endParaRPr>
          </a:p>
          <a:p>
            <a:pPr marL="569913" indent="-569913">
              <a:lnSpc>
                <a:spcPct val="90000"/>
              </a:lnSpc>
              <a:buAutoNum type="arabicPeriod" startAt="2"/>
            </a:pPr>
            <a:r>
              <a:rPr lang="en-US" sz="3600" dirty="0">
                <a:solidFill>
                  <a:schemeClr val="bg1"/>
                </a:solidFill>
                <a:latin typeface="Calibri Light" panose="020F0302020204030204" pitchFamily="34" charset="0"/>
                <a:cs typeface="Calibri Light" panose="020F0302020204030204" pitchFamily="34" charset="0"/>
              </a:rPr>
              <a:t>Christ could return any moment</a:t>
            </a:r>
          </a:p>
          <a:p>
            <a:pPr marL="569913" indent="-569913">
              <a:lnSpc>
                <a:spcPct val="90000"/>
              </a:lnSpc>
              <a:buAutoNum type="arabicPeriod" startAt="2"/>
            </a:pPr>
            <a:r>
              <a:rPr lang="en-US" sz="3600" dirty="0">
                <a:solidFill>
                  <a:schemeClr val="bg1"/>
                </a:solidFill>
                <a:latin typeface="Calibri Light" panose="020F0302020204030204" pitchFamily="34" charset="0"/>
                <a:cs typeface="Calibri Light" panose="020F0302020204030204" pitchFamily="34" charset="0"/>
              </a:rPr>
              <a:t>Your end is near</a:t>
            </a:r>
          </a:p>
          <a:p>
            <a:pPr>
              <a:lnSpc>
                <a:spcPct val="90000"/>
              </a:lnSpc>
            </a:pPr>
            <a:endParaRPr lang="en-US" sz="36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3810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7 The end of all things is near; </a:t>
            </a:r>
          </a:p>
          <a:p>
            <a:r>
              <a:rPr lang="en-US" dirty="0">
                <a:solidFill>
                  <a:schemeClr val="tx1">
                    <a:lumMod val="65000"/>
                    <a:lumOff val="35000"/>
                  </a:schemeClr>
                </a:solidFill>
              </a:rPr>
              <a:t>	therefore, </a:t>
            </a:r>
            <a:r>
              <a:rPr lang="en-US" dirty="0"/>
              <a:t>be of sound judgment and sober spirit </a:t>
            </a:r>
            <a:r>
              <a:rPr lang="en-US" dirty="0">
                <a:solidFill>
                  <a:schemeClr val="tx1">
                    <a:lumMod val="65000"/>
                    <a:lumOff val="35000"/>
                  </a:schemeClr>
                </a:solidFill>
              </a:rPr>
              <a:t>for the purpose of prayer.</a:t>
            </a:r>
          </a:p>
        </p:txBody>
      </p:sp>
      <p:sp>
        <p:nvSpPr>
          <p:cNvPr id="2" name="Text Placeholder 1">
            <a:extLst>
              <a:ext uri="{FF2B5EF4-FFF2-40B4-BE49-F238E27FC236}">
                <a16:creationId xmlns:a16="http://schemas.microsoft.com/office/drawing/2014/main" xmlns="" id="{4EF0C1E2-E7EC-4DC5-9B84-029C63ACC70F}"/>
              </a:ext>
            </a:extLst>
          </p:cNvPr>
          <p:cNvSpPr>
            <a:spLocks noGrp="1"/>
          </p:cNvSpPr>
          <p:nvPr>
            <p:ph type="body" sz="quarter" idx="10"/>
          </p:nvPr>
        </p:nvSpPr>
        <p:spPr/>
        <p:txBody>
          <a:bodyPr/>
          <a:lstStyle/>
          <a:p>
            <a:r>
              <a:rPr lang="en-US" dirty="0"/>
              <a:t>Be Alert In Prayer</a:t>
            </a:r>
          </a:p>
        </p:txBody>
      </p:sp>
    </p:spTree>
    <p:extLst>
      <p:ext uri="{BB962C8B-B14F-4D97-AF65-F5344CB8AC3E}">
        <p14:creationId xmlns:p14="http://schemas.microsoft.com/office/powerpoint/2010/main" val="29823003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Peter 4</a:t>
            </a:r>
          </a:p>
        </p:txBody>
      </p:sp>
      <p:sp>
        <p:nvSpPr>
          <p:cNvPr id="6" name="Content Placeholder 5"/>
          <p:cNvSpPr>
            <a:spLocks noGrp="1"/>
          </p:cNvSpPr>
          <p:nvPr>
            <p:ph idx="1"/>
          </p:nvPr>
        </p:nvSpPr>
        <p:spPr/>
        <p:txBody>
          <a:bodyPr/>
          <a:lstStyle/>
          <a:p>
            <a:r>
              <a:rPr lang="en-US" dirty="0">
                <a:solidFill>
                  <a:schemeClr val="tx1">
                    <a:lumMod val="65000"/>
                    <a:lumOff val="35000"/>
                  </a:schemeClr>
                </a:solidFill>
              </a:rPr>
              <a:t>7 The end of all things is near; </a:t>
            </a:r>
          </a:p>
          <a:p>
            <a:r>
              <a:rPr lang="en-US" dirty="0">
                <a:solidFill>
                  <a:schemeClr val="tx1">
                    <a:lumMod val="65000"/>
                    <a:lumOff val="35000"/>
                  </a:schemeClr>
                </a:solidFill>
              </a:rPr>
              <a:t>	therefore, be of sound judgment and sober spirit </a:t>
            </a:r>
            <a:r>
              <a:rPr lang="en-US" dirty="0"/>
              <a:t>for the purpose of prayer</a:t>
            </a:r>
            <a:r>
              <a:rPr lang="en-US" dirty="0">
                <a:solidFill>
                  <a:schemeClr val="tx1">
                    <a:lumMod val="65000"/>
                    <a:lumOff val="35000"/>
                  </a:schemeClr>
                </a:solidFill>
              </a:rPr>
              <a:t>.</a:t>
            </a:r>
          </a:p>
        </p:txBody>
      </p:sp>
      <p:sp>
        <p:nvSpPr>
          <p:cNvPr id="2" name="Text Placeholder 1">
            <a:extLst>
              <a:ext uri="{FF2B5EF4-FFF2-40B4-BE49-F238E27FC236}">
                <a16:creationId xmlns:a16="http://schemas.microsoft.com/office/drawing/2014/main" xmlns="" id="{32FA9070-CDE4-4E33-B67D-9A0E0B3C594B}"/>
              </a:ext>
            </a:extLst>
          </p:cNvPr>
          <p:cNvSpPr>
            <a:spLocks noGrp="1"/>
          </p:cNvSpPr>
          <p:nvPr>
            <p:ph type="body" sz="quarter" idx="10"/>
          </p:nvPr>
        </p:nvSpPr>
        <p:spPr/>
        <p:txBody>
          <a:bodyPr/>
          <a:lstStyle/>
          <a:p>
            <a:r>
              <a:rPr lang="en-US" dirty="0"/>
              <a:t>Be Alert In Prayer</a:t>
            </a:r>
          </a:p>
        </p:txBody>
      </p:sp>
      <p:sp>
        <p:nvSpPr>
          <p:cNvPr id="7" name="Rounded Rectangle 6">
            <a:extLst>
              <a:ext uri="{FF2B5EF4-FFF2-40B4-BE49-F238E27FC236}">
                <a16:creationId xmlns:a16="http://schemas.microsoft.com/office/drawing/2014/main" xmlns="" id="{24667207-06A8-4E42-ABDA-B398EE14EA70}"/>
              </a:ext>
            </a:extLst>
          </p:cNvPr>
          <p:cNvSpPr/>
          <p:nvPr/>
        </p:nvSpPr>
        <p:spPr bwMode="auto">
          <a:xfrm>
            <a:off x="169334" y="2171699"/>
            <a:ext cx="9821332" cy="2585323"/>
          </a:xfrm>
          <a:prstGeom prst="roundRect">
            <a:avLst>
              <a:gd name="adj" fmla="val 0"/>
            </a:avLst>
          </a:prstGeom>
          <a:solidFill>
            <a:schemeClr val="tx1"/>
          </a:solidFill>
          <a:ln w="25400" cap="flat" cmpd="sng" algn="ctr">
            <a:solidFill>
              <a:schemeClr val="bg1"/>
            </a:solidFill>
            <a:prstDash val="solid"/>
            <a:round/>
            <a:headEnd type="none" w="med" len="med"/>
            <a:tailEnd type="none" w="med" len="med"/>
          </a:ln>
          <a:effectLst/>
        </p:spPr>
        <p:txBody>
          <a:bodyPr wrap="square" rtlCol="0" anchor="t" anchorCtr="0">
            <a:noAutofit/>
          </a:bodyPr>
          <a:lstStyle/>
          <a:p>
            <a:pPr marL="742950" indent="-742950">
              <a:lnSpc>
                <a:spcPct val="90000"/>
              </a:lnSpc>
              <a:buAutoNum type="arabicPeriod"/>
            </a:pPr>
            <a:r>
              <a:rPr lang="en-US" sz="3600" dirty="0">
                <a:solidFill>
                  <a:schemeClr val="bg1"/>
                </a:solidFill>
                <a:latin typeface="Calibri Light" panose="020F0302020204030204" pitchFamily="34" charset="0"/>
                <a:cs typeface="Calibri Light" panose="020F0302020204030204" pitchFamily="34" charset="0"/>
              </a:rPr>
              <a:t>Because Jesus emphasized prayer </a:t>
            </a:r>
            <a:r>
              <a:rPr lang="en-US" sz="1800" i="1" dirty="0">
                <a:solidFill>
                  <a:schemeClr val="bg1"/>
                </a:solidFill>
                <a:latin typeface="Calibri Light" panose="020F0302020204030204" pitchFamily="34" charset="0"/>
                <a:cs typeface="Calibri Light" panose="020F0302020204030204" pitchFamily="34" charset="0"/>
              </a:rPr>
              <a:t>(Lk 5:16; 11:1; Mt 26:36-45)</a:t>
            </a:r>
            <a:endParaRPr lang="en-US" sz="3600" i="1" dirty="0">
              <a:solidFill>
                <a:schemeClr val="bg1"/>
              </a:solidFill>
              <a:latin typeface="Calibri Light" panose="020F0302020204030204" pitchFamily="34" charset="0"/>
              <a:cs typeface="Calibri Light" panose="020F0302020204030204" pitchFamily="34" charset="0"/>
            </a:endParaRPr>
          </a:p>
          <a:p>
            <a:pPr marL="742950" indent="-742950">
              <a:lnSpc>
                <a:spcPct val="90000"/>
              </a:lnSpc>
              <a:buAutoNum type="arabicPeriod"/>
            </a:pPr>
            <a:r>
              <a:rPr lang="en-US" sz="3600" dirty="0">
                <a:solidFill>
                  <a:schemeClr val="bg1"/>
                </a:solidFill>
                <a:latin typeface="Calibri Light" panose="020F0302020204030204" pitchFamily="34" charset="0"/>
                <a:cs typeface="Calibri Light" panose="020F0302020204030204" pitchFamily="34" charset="0"/>
              </a:rPr>
              <a:t>Because the early church emphasized prayer </a:t>
            </a:r>
            <a:br>
              <a:rPr lang="en-US" sz="3600" dirty="0">
                <a:solidFill>
                  <a:schemeClr val="bg1"/>
                </a:solidFill>
                <a:latin typeface="Calibri Light" panose="020F0302020204030204" pitchFamily="34" charset="0"/>
                <a:cs typeface="Calibri Light" panose="020F0302020204030204" pitchFamily="34" charset="0"/>
              </a:rPr>
            </a:br>
            <a:r>
              <a:rPr lang="en-US" sz="1800" i="1" dirty="0">
                <a:solidFill>
                  <a:schemeClr val="bg1"/>
                </a:solidFill>
                <a:latin typeface="Calibri Light" panose="020F0302020204030204" pitchFamily="34" charset="0"/>
                <a:cs typeface="Calibri Light" panose="020F0302020204030204" pitchFamily="34" charset="0"/>
              </a:rPr>
              <a:t>(Acts 1, 2, 3, 4, 6, 12)</a:t>
            </a:r>
            <a:endParaRPr lang="en-US" sz="3600" i="1" dirty="0">
              <a:solidFill>
                <a:schemeClr val="bg1"/>
              </a:solidFill>
              <a:latin typeface="Calibri Light" panose="020F0302020204030204" pitchFamily="34" charset="0"/>
              <a:cs typeface="Calibri Light" panose="020F0302020204030204" pitchFamily="34" charset="0"/>
            </a:endParaRPr>
          </a:p>
          <a:p>
            <a:pPr marL="742950" indent="-742950">
              <a:lnSpc>
                <a:spcPct val="90000"/>
              </a:lnSpc>
              <a:buAutoNum type="arabicPeriod"/>
            </a:pPr>
            <a:r>
              <a:rPr lang="en-US" sz="3600" dirty="0">
                <a:solidFill>
                  <a:schemeClr val="bg1"/>
                </a:solidFill>
                <a:latin typeface="Calibri Light" panose="020F0302020204030204" pitchFamily="34" charset="0"/>
                <a:cs typeface="Calibri Light" panose="020F0302020204030204" pitchFamily="34" charset="0"/>
              </a:rPr>
              <a:t>Because prayer shapes our perspective</a:t>
            </a:r>
          </a:p>
        </p:txBody>
      </p:sp>
    </p:spTree>
    <p:extLst>
      <p:ext uri="{BB962C8B-B14F-4D97-AF65-F5344CB8AC3E}">
        <p14:creationId xmlns:p14="http://schemas.microsoft.com/office/powerpoint/2010/main" val="14269419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EEC26E12-D426-4B49-AB62-B1EEBFB0EEA3}"/>
              </a:ext>
            </a:extLst>
          </p:cNvPr>
          <p:cNvSpPr>
            <a:spLocks noGrp="1"/>
          </p:cNvSpPr>
          <p:nvPr>
            <p:ph type="body" sz="half" idx="2"/>
          </p:nvPr>
        </p:nvSpPr>
        <p:spPr/>
        <p:txBody>
          <a:bodyPr/>
          <a:lstStyle/>
          <a:p>
            <a:r>
              <a:rPr lang="en-US" dirty="0"/>
              <a:t>I am the one often changed by prayer.</a:t>
            </a:r>
          </a:p>
          <a:p>
            <a:r>
              <a:rPr lang="en-US" dirty="0"/>
              <a:t>Many times as I am praying God will speak to me.</a:t>
            </a:r>
          </a:p>
          <a:p>
            <a:r>
              <a:rPr lang="en-US" dirty="0"/>
              <a:t>He will show me His way and His plan, which is always so much better than what I had in mind.</a:t>
            </a:r>
          </a:p>
        </p:txBody>
      </p:sp>
      <p:pic>
        <p:nvPicPr>
          <p:cNvPr id="1026" name="Picture 2" descr="Effective Prayer Life: Gift Journal: Chuck Smith: 9781932941814:  Amazon.com: Books">
            <a:extLst>
              <a:ext uri="{FF2B5EF4-FFF2-40B4-BE49-F238E27FC236}">
                <a16:creationId xmlns:a16="http://schemas.microsoft.com/office/drawing/2014/main" xmlns="" id="{0B275054-DCF2-4376-96B1-28A8FF1EE1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10559" y="89186"/>
            <a:ext cx="3802331" cy="55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78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EEC26E12-D426-4B49-AB62-B1EEBFB0EEA3}"/>
              </a:ext>
            </a:extLst>
          </p:cNvPr>
          <p:cNvSpPr>
            <a:spLocks noGrp="1"/>
          </p:cNvSpPr>
          <p:nvPr>
            <p:ph type="body" sz="half" idx="2"/>
          </p:nvPr>
        </p:nvSpPr>
        <p:spPr/>
        <p:txBody>
          <a:bodyPr/>
          <a:lstStyle/>
          <a:p>
            <a:r>
              <a:rPr lang="en-US" dirty="0"/>
              <a:t>While in prayer, God deals with me and shows me the folly of certain things that I have been insisting, and practically demanding, from Him.</a:t>
            </a:r>
          </a:p>
          <a:p>
            <a:r>
              <a:rPr lang="en-US" dirty="0"/>
              <a:t>I respond, “Thank you, Lord, for not answering me during the last five years.”</a:t>
            </a:r>
          </a:p>
        </p:txBody>
      </p:sp>
      <p:pic>
        <p:nvPicPr>
          <p:cNvPr id="1026" name="Picture 2" descr="Effective Prayer Life: Gift Journal: Chuck Smith: 9781932941814:  Amazon.com: Books">
            <a:extLst>
              <a:ext uri="{FF2B5EF4-FFF2-40B4-BE49-F238E27FC236}">
                <a16:creationId xmlns:a16="http://schemas.microsoft.com/office/drawing/2014/main" xmlns="" id="{0B275054-DCF2-4376-96B1-28A8FF1EE1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10559" y="89186"/>
            <a:ext cx="3802331" cy="55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1727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EEC26E12-D426-4B49-AB62-B1EEBFB0EEA3}"/>
              </a:ext>
            </a:extLst>
          </p:cNvPr>
          <p:cNvSpPr>
            <a:spLocks noGrp="1"/>
          </p:cNvSpPr>
          <p:nvPr>
            <p:ph type="body" sz="half" idx="2"/>
          </p:nvPr>
        </p:nvSpPr>
        <p:spPr/>
        <p:txBody>
          <a:bodyPr/>
          <a:lstStyle/>
          <a:p>
            <a:r>
              <a:rPr lang="en-US" dirty="0"/>
              <a:t>He knew what was best for me all the time!</a:t>
            </a:r>
          </a:p>
          <a:p>
            <a:r>
              <a:rPr lang="en-US" dirty="0"/>
              <a:t>At this point in my life, as I look back, I am as thankful for the prayers He did not answer as those He did.</a:t>
            </a:r>
          </a:p>
        </p:txBody>
      </p:sp>
      <p:pic>
        <p:nvPicPr>
          <p:cNvPr id="1026" name="Picture 2" descr="Effective Prayer Life: Gift Journal: Chuck Smith: 9781932941814:  Amazon.com: Books">
            <a:extLst>
              <a:ext uri="{FF2B5EF4-FFF2-40B4-BE49-F238E27FC236}">
                <a16:creationId xmlns:a16="http://schemas.microsoft.com/office/drawing/2014/main" xmlns="" id="{0B275054-DCF2-4376-96B1-28A8FF1EE1D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210559" y="89186"/>
            <a:ext cx="3802331" cy="551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887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1208</Words>
  <Application>Microsoft Office PowerPoint</Application>
  <PresentationFormat>Custom</PresentationFormat>
  <Paragraphs>223</Paragraphs>
  <Slides>34</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MS PGothic</vt:lpstr>
      <vt:lpstr>MS PGothic</vt:lpstr>
      <vt:lpstr>Arial</vt:lpstr>
      <vt:lpstr>Calibri Light</vt:lpstr>
      <vt:lpstr>Georgia</vt:lpstr>
      <vt:lpstr>Papyrus</vt:lpstr>
      <vt:lpstr>Times New Roman</vt:lpstr>
      <vt:lpstr>Default Design</vt:lpstr>
      <vt:lpstr>1 Peter 4</vt:lpstr>
      <vt:lpstr>1 Peter</vt:lpstr>
      <vt:lpstr>1 Peter 4</vt:lpstr>
      <vt:lpstr>1 Peter 4</vt:lpstr>
      <vt:lpstr>1 Peter 4</vt:lpstr>
      <vt:lpstr>1 Peter 4</vt:lpstr>
      <vt:lpstr>PowerPoint Presentation</vt:lpstr>
      <vt:lpstr>PowerPoint Presentation</vt:lpstr>
      <vt:lpstr>PowerPoint Presentation</vt:lpstr>
      <vt:lpstr>1 Peter 4</vt:lpstr>
      <vt:lpstr>Hallesby, Prayer, p. 66</vt:lpstr>
      <vt:lpstr>Hallesby, Prayer, p. 66</vt:lpstr>
      <vt:lpstr>1 Peter 4</vt:lpstr>
      <vt:lpstr>1 Peter 4</vt:lpstr>
      <vt:lpstr>1 Peter 4</vt:lpstr>
      <vt:lpstr>1 Peter 4</vt:lpstr>
      <vt:lpstr>1 Peter 4</vt:lpstr>
      <vt:lpstr>1 Peter 4</vt:lpstr>
      <vt:lpstr>1 Peter 4</vt:lpstr>
      <vt:lpstr>1 Peter 4</vt:lpstr>
      <vt:lpstr>1 Peter 4</vt:lpstr>
      <vt:lpstr>1 Peter 4</vt:lpstr>
      <vt:lpstr>1 Peter 4</vt:lpstr>
      <vt:lpstr>1 Peter 4</vt:lpstr>
      <vt:lpstr>1 Peter 4</vt:lpstr>
      <vt:lpstr>1 Peter 4</vt:lpstr>
      <vt:lpstr>1 Peter 4</vt:lpstr>
      <vt:lpstr>1 Peter 4</vt:lpstr>
      <vt:lpstr>1 Peter 4</vt:lpstr>
      <vt:lpstr>1 Peter 4</vt:lpstr>
      <vt:lpstr>1 Peter 4</vt:lpstr>
      <vt:lpstr>1 Peter 4</vt:lpstr>
      <vt:lpstr>Conclusions</vt:lpstr>
      <vt:lpstr>1 Peter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2021-10-19T15:15:32Z</dcterms:modified>
</cp:coreProperties>
</file>