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1"/>
  </p:notesMasterIdLst>
  <p:sldIdLst>
    <p:sldId id="343" r:id="rId2"/>
    <p:sldId id="417" r:id="rId3"/>
    <p:sldId id="403" r:id="rId4"/>
    <p:sldId id="421" r:id="rId5"/>
    <p:sldId id="402" r:id="rId6"/>
    <p:sldId id="348" r:id="rId7"/>
    <p:sldId id="405" r:id="rId8"/>
    <p:sldId id="407" r:id="rId9"/>
    <p:sldId id="419" r:id="rId10"/>
    <p:sldId id="475" r:id="rId11"/>
    <p:sldId id="410" r:id="rId12"/>
    <p:sldId id="424" r:id="rId13"/>
    <p:sldId id="415" r:id="rId14"/>
    <p:sldId id="474" r:id="rId15"/>
    <p:sldId id="428" r:id="rId16"/>
    <p:sldId id="430" r:id="rId17"/>
    <p:sldId id="432" r:id="rId18"/>
    <p:sldId id="436" r:id="rId19"/>
    <p:sldId id="441" r:id="rId20"/>
    <p:sldId id="438" r:id="rId21"/>
    <p:sldId id="434" r:id="rId22"/>
    <p:sldId id="471" r:id="rId23"/>
    <p:sldId id="473" r:id="rId24"/>
    <p:sldId id="443" r:id="rId25"/>
    <p:sldId id="445" r:id="rId26"/>
    <p:sldId id="451" r:id="rId27"/>
    <p:sldId id="447" r:id="rId28"/>
    <p:sldId id="449" r:id="rId29"/>
    <p:sldId id="477" r:id="rId30"/>
    <p:sldId id="479" r:id="rId31"/>
    <p:sldId id="453" r:id="rId32"/>
    <p:sldId id="458" r:id="rId33"/>
    <p:sldId id="460" r:id="rId34"/>
    <p:sldId id="463" r:id="rId35"/>
    <p:sldId id="481" r:id="rId36"/>
    <p:sldId id="456" r:id="rId37"/>
    <p:sldId id="461" r:id="rId38"/>
    <p:sldId id="469" r:id="rId39"/>
    <p:sldId id="399" r:id="rId40"/>
    <p:sldId id="489" r:id="rId41"/>
    <p:sldId id="485" r:id="rId42"/>
    <p:sldId id="487" r:id="rId43"/>
    <p:sldId id="367" r:id="rId44"/>
    <p:sldId id="369" r:id="rId45"/>
    <p:sldId id="494" r:id="rId46"/>
    <p:sldId id="500" r:id="rId47"/>
    <p:sldId id="492" r:id="rId48"/>
    <p:sldId id="496" r:id="rId49"/>
    <p:sldId id="498"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90" d="100"/>
          <a:sy n="90" d="100"/>
        </p:scale>
        <p:origin x="1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64B156D-D692-4C1A-AFE4-DF5765D86E4C}" type="slidenum">
              <a:rPr lang="en-US" altLang="en-US"/>
              <a:pPr/>
              <a:t>11</a:t>
            </a:fld>
            <a:endParaRPr lang="en-US" altLang="en-US"/>
          </a:p>
        </p:txBody>
      </p:sp>
      <p:sp>
        <p:nvSpPr>
          <p:cNvPr id="137217" name="Rectangle 1"/>
          <p:cNvSpPr txBox="1">
            <a:spLocks noGrp="1" noRot="1" noChangeAspect="1" noChangeArrowheads="1"/>
          </p:cNvSpPr>
          <p:nvPr>
            <p:ph type="sldImg"/>
          </p:nvPr>
        </p:nvSpPr>
        <p:spPr bwMode="auto">
          <a:xfrm>
            <a:off x="534988" y="763588"/>
            <a:ext cx="6700837"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Grp="1" noChangeArrowheads="1"/>
          </p:cNvSpPr>
          <p:nvPr>
            <p:ph type="body" idx="1"/>
          </p:nvPr>
        </p:nvSpPr>
        <p:spPr bwMode="auto">
          <a:xfrm>
            <a:off x="777875" y="4776788"/>
            <a:ext cx="6216650" cy="4524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1839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826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63CED-0E80-4880-BF3D-76905ACCDEDD}" type="slidenum">
              <a:rPr lang="en-US" smtClean="0"/>
              <a:t>18</a:t>
            </a:fld>
            <a:endParaRPr lang="en-US" dirty="0"/>
          </a:p>
        </p:txBody>
      </p:sp>
    </p:spTree>
    <p:extLst>
      <p:ext uri="{BB962C8B-B14F-4D97-AF65-F5344CB8AC3E}">
        <p14:creationId xmlns:p14="http://schemas.microsoft.com/office/powerpoint/2010/main" val="57873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1" name="Shape 11"/>
          <p:cNvSpPr txBox="1">
            <a:spLocks noGrp="1"/>
          </p:cNvSpPr>
          <p:nvPr>
            <p:ph type="body" idx="1"/>
          </p:nvPr>
        </p:nvSpPr>
        <p:spPr>
          <a:xfrm>
            <a:off x="311760" y="1152359"/>
            <a:ext cx="8520119" cy="3416039"/>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5" name="Shape 45"/>
          <p:cNvSpPr txBox="1">
            <a:spLocks noGrp="1"/>
          </p:cNvSpPr>
          <p:nvPr>
            <p:ph type="body" idx="1"/>
          </p:nvPr>
        </p:nvSpPr>
        <p:spPr>
          <a:xfrm>
            <a:off x="311760" y="1152359"/>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6" name="Shape 46"/>
          <p:cNvSpPr txBox="1">
            <a:spLocks noGrp="1"/>
          </p:cNvSpPr>
          <p:nvPr>
            <p:ph type="body" idx="2"/>
          </p:nvPr>
        </p:nvSpPr>
        <p:spPr>
          <a:xfrm>
            <a:off x="4677839" y="1152359"/>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7" name="Shape 47"/>
          <p:cNvSpPr txBox="1">
            <a:spLocks noGrp="1"/>
          </p:cNvSpPr>
          <p:nvPr>
            <p:ph type="body" idx="3"/>
          </p:nvPr>
        </p:nvSpPr>
        <p:spPr>
          <a:xfrm>
            <a:off x="4677839" y="2936880"/>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8" name="Shape 48"/>
          <p:cNvSpPr txBox="1">
            <a:spLocks noGrp="1"/>
          </p:cNvSpPr>
          <p:nvPr>
            <p:ph type="body" idx="4"/>
          </p:nvPr>
        </p:nvSpPr>
        <p:spPr>
          <a:xfrm>
            <a:off x="311760" y="2936880"/>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51" name="Shape 51"/>
          <p:cNvSpPr txBox="1">
            <a:spLocks noGrp="1"/>
          </p:cNvSpPr>
          <p:nvPr>
            <p:ph type="body" idx="1"/>
          </p:nvPr>
        </p:nvSpPr>
        <p:spPr>
          <a:xfrm>
            <a:off x="311760" y="1152359"/>
            <a:ext cx="8520119" cy="341603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52" name="Shape 52"/>
          <p:cNvSpPr txBox="1">
            <a:spLocks noGrp="1"/>
          </p:cNvSpPr>
          <p:nvPr>
            <p:ph type="body" idx="2"/>
          </p:nvPr>
        </p:nvSpPr>
        <p:spPr>
          <a:xfrm>
            <a:off x="311760" y="1152359"/>
            <a:ext cx="8520119" cy="3416039"/>
          </a:xfrm>
          <a:prstGeom prst="rect">
            <a:avLst/>
          </a:prstGeom>
          <a:noFill/>
          <a:ln>
            <a:noFill/>
          </a:ln>
        </p:spPr>
        <p:txBody>
          <a:bodyPr lIns="91425" tIns="91425" rIns="91425" bIns="91425" anchor="ctr" anchorCtr="0"/>
          <a:lstStyle>
            <a:lvl1pPr lvl="0">
              <a:spcBef>
                <a:spcPts val="0"/>
              </a:spcBef>
              <a:buNone/>
              <a:defRPr/>
            </a:lvl1pPr>
          </a:lstStyle>
          <a:p>
            <a:endParaRPr/>
          </a:p>
        </p:txBody>
      </p:sp>
      <p:pic>
        <p:nvPicPr>
          <p:cNvPr id="53" name="Shape 53"/>
          <p:cNvPicPr preferRelativeResize="0"/>
          <p:nvPr/>
        </p:nvPicPr>
        <p:blipFill rotWithShape="1">
          <a:blip r:embed="rId2">
            <a:alphaModFix/>
          </a:blip>
          <a:srcRect/>
          <a:stretch/>
        </p:blipFill>
        <p:spPr>
          <a:xfrm>
            <a:off x="2431080" y="1152000"/>
            <a:ext cx="4281119" cy="3416039"/>
          </a:xfrm>
          <a:prstGeom prst="rect">
            <a:avLst/>
          </a:prstGeom>
          <a:noFill/>
          <a:ln>
            <a:noFill/>
          </a:ln>
        </p:spPr>
      </p:pic>
      <p:pic>
        <p:nvPicPr>
          <p:cNvPr id="54" name="Shape 54"/>
          <p:cNvPicPr preferRelativeResize="0"/>
          <p:nvPr/>
        </p:nvPicPr>
        <p:blipFill rotWithShape="1">
          <a:blip r:embed="rId2">
            <a:alphaModFix/>
          </a:blip>
          <a:srcRect/>
          <a:stretch/>
        </p:blipFill>
        <p:spPr>
          <a:xfrm>
            <a:off x="2431080" y="1152000"/>
            <a:ext cx="4281119" cy="34160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 name="Shape 15"/>
          <p:cNvSpPr txBox="1">
            <a:spLocks noGrp="1"/>
          </p:cNvSpPr>
          <p:nvPr>
            <p:ph type="subTitle" idx="1"/>
          </p:nvPr>
        </p:nvSpPr>
        <p:spPr>
          <a:xfrm>
            <a:off x="311760" y="1152359"/>
            <a:ext cx="8520119" cy="341603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8" name="Shape 18"/>
          <p:cNvSpPr txBox="1">
            <a:spLocks noGrp="1"/>
          </p:cNvSpPr>
          <p:nvPr>
            <p:ph type="body" idx="1"/>
          </p:nvPr>
        </p:nvSpPr>
        <p:spPr>
          <a:xfrm>
            <a:off x="311760" y="1152359"/>
            <a:ext cx="4157639" cy="341603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9" name="Shape 19"/>
          <p:cNvSpPr txBox="1">
            <a:spLocks noGrp="1"/>
          </p:cNvSpPr>
          <p:nvPr>
            <p:ph type="body" idx="2"/>
          </p:nvPr>
        </p:nvSpPr>
        <p:spPr>
          <a:xfrm>
            <a:off x="4677839" y="1152359"/>
            <a:ext cx="4157639" cy="3416039"/>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22"/>
        <p:cNvGrpSpPr/>
        <p:nvPr/>
      </p:nvGrpSpPr>
      <p:grpSpPr>
        <a:xfrm>
          <a:off x="0" y="0"/>
          <a:ext cx="0" cy="0"/>
          <a:chOff x="0" y="0"/>
          <a:chExt cx="0" cy="0"/>
        </a:xfrm>
      </p:grpSpPr>
      <p:sp>
        <p:nvSpPr>
          <p:cNvPr id="23" name="Shape 23"/>
          <p:cNvSpPr txBox="1">
            <a:spLocks noGrp="1"/>
          </p:cNvSpPr>
          <p:nvPr>
            <p:ph type="subTitle" idx="1"/>
          </p:nvPr>
        </p:nvSpPr>
        <p:spPr>
          <a:xfrm>
            <a:off x="311760" y="444960"/>
            <a:ext cx="8520119" cy="265464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1" name="Shape 31"/>
          <p:cNvSpPr txBox="1">
            <a:spLocks noGrp="1"/>
          </p:cNvSpPr>
          <p:nvPr>
            <p:ph type="body" idx="1"/>
          </p:nvPr>
        </p:nvSpPr>
        <p:spPr>
          <a:xfrm>
            <a:off x="311760" y="1152359"/>
            <a:ext cx="4157639" cy="341603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2" name="Shape 32"/>
          <p:cNvSpPr txBox="1">
            <a:spLocks noGrp="1"/>
          </p:cNvSpPr>
          <p:nvPr>
            <p:ph type="body" idx="2"/>
          </p:nvPr>
        </p:nvSpPr>
        <p:spPr>
          <a:xfrm>
            <a:off x="4677839" y="1152359"/>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3" name="Shape 33"/>
          <p:cNvSpPr txBox="1">
            <a:spLocks noGrp="1"/>
          </p:cNvSpPr>
          <p:nvPr>
            <p:ph type="body" idx="3"/>
          </p:nvPr>
        </p:nvSpPr>
        <p:spPr>
          <a:xfrm>
            <a:off x="4677839" y="2936880"/>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6" name="Shape 36"/>
          <p:cNvSpPr txBox="1">
            <a:spLocks noGrp="1"/>
          </p:cNvSpPr>
          <p:nvPr>
            <p:ph type="body" idx="1"/>
          </p:nvPr>
        </p:nvSpPr>
        <p:spPr>
          <a:xfrm>
            <a:off x="311760" y="1152359"/>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7" name="Shape 37"/>
          <p:cNvSpPr txBox="1">
            <a:spLocks noGrp="1"/>
          </p:cNvSpPr>
          <p:nvPr>
            <p:ph type="body" idx="2"/>
          </p:nvPr>
        </p:nvSpPr>
        <p:spPr>
          <a:xfrm>
            <a:off x="4677839" y="1152359"/>
            <a:ext cx="415763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8" name="Shape 38"/>
          <p:cNvSpPr txBox="1">
            <a:spLocks noGrp="1"/>
          </p:cNvSpPr>
          <p:nvPr>
            <p:ph type="body" idx="3"/>
          </p:nvPr>
        </p:nvSpPr>
        <p:spPr>
          <a:xfrm>
            <a:off x="311760" y="2936880"/>
            <a:ext cx="852011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1" name="Shape 41"/>
          <p:cNvSpPr txBox="1">
            <a:spLocks noGrp="1"/>
          </p:cNvSpPr>
          <p:nvPr>
            <p:ph type="body" idx="1"/>
          </p:nvPr>
        </p:nvSpPr>
        <p:spPr>
          <a:xfrm>
            <a:off x="311760" y="1152359"/>
            <a:ext cx="852011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2" name="Shape 42"/>
          <p:cNvSpPr txBox="1">
            <a:spLocks noGrp="1"/>
          </p:cNvSpPr>
          <p:nvPr>
            <p:ph type="body" idx="2"/>
          </p:nvPr>
        </p:nvSpPr>
        <p:spPr>
          <a:xfrm>
            <a:off x="311760" y="2936880"/>
            <a:ext cx="8520119" cy="162936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60" y="444960"/>
            <a:ext cx="8520119" cy="57239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body" idx="1"/>
          </p:nvPr>
        </p:nvSpPr>
        <p:spPr>
          <a:xfrm>
            <a:off x="311760" y="1152359"/>
            <a:ext cx="8520119" cy="341603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8472600" y="4663080"/>
            <a:ext cx="548280" cy="39312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buSzPct val="25000"/>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extLst>
              <p:ext uri="{D42A27DB-BD31-4B8C-83A1-F6EECF244321}">
                <p14:modId xmlns:p14="http://schemas.microsoft.com/office/powerpoint/2010/main" val="3450463174"/>
              </p:ext>
            </p:extLst>
          </p:nvPr>
        </p:nvSpPr>
        <p:spPr>
          <a:xfrm>
            <a:off x="138223" y="401193"/>
            <a:ext cx="8405777" cy="5262979"/>
          </a:xfrm>
          <a:prstGeom prst="rect">
            <a:avLst/>
          </a:prstGeom>
        </p:spPr>
        <p:txBody>
          <a:bodyPr wrap="square" anchor="t">
            <a:spAutoFit/>
          </a:bodyPr>
          <a:lstStyle/>
          <a:p>
            <a:pPr algn="ctr"/>
            <a:r>
              <a:rPr lang="en-US" sz="2800" dirty="0">
                <a:solidFill>
                  <a:schemeClr val="bg1"/>
                </a:solidFill>
                <a:latin typeface="+mj-lt"/>
              </a:rPr>
              <a:t> </a:t>
            </a:r>
            <a:r>
              <a:rPr lang="en-US" sz="2800" b="1" dirty="0">
                <a:solidFill>
                  <a:schemeClr val="tx1"/>
                </a:solidFill>
                <a:latin typeface="+mj-lt"/>
                <a:cs typeface="Calibri" panose="020F0502020204030204" pitchFamily="34" charset="0"/>
              </a:rPr>
              <a:t>Xenos Summer Conference</a:t>
            </a:r>
          </a:p>
          <a:p>
            <a:pPr algn="ctr"/>
            <a:endParaRPr lang="en-US" sz="2800" b="1" dirty="0">
              <a:solidFill>
                <a:schemeClr val="tx1"/>
              </a:solidFill>
              <a:latin typeface="+mj-lt"/>
              <a:cs typeface="Calibri" panose="020F0502020204030204" pitchFamily="34" charset="0"/>
            </a:endParaRPr>
          </a:p>
          <a:p>
            <a:pPr algn="ctr"/>
            <a:r>
              <a:rPr lang="en-US" sz="2800" b="1" dirty="0">
                <a:solidFill>
                  <a:schemeClr val="tx1"/>
                </a:solidFill>
                <a:latin typeface="+mj-lt"/>
                <a:cs typeface="Calibri" panose="020F0502020204030204" pitchFamily="34" charset="0"/>
              </a:rPr>
              <a:t>2017: “Is Jesus the Only Way of Salvation?”</a:t>
            </a:r>
          </a:p>
          <a:p>
            <a:pPr algn="ctr"/>
            <a:endParaRPr lang="en-US" sz="2800" b="1" dirty="0">
              <a:solidFill>
                <a:schemeClr val="tx1"/>
              </a:solidFill>
              <a:latin typeface="+mj-lt"/>
              <a:cs typeface="Calibri" panose="020F0502020204030204" pitchFamily="34" charset="0"/>
            </a:endParaRPr>
          </a:p>
          <a:p>
            <a:pPr algn="ctr"/>
            <a:r>
              <a:rPr lang="en-US" sz="2800" b="1" dirty="0">
                <a:solidFill>
                  <a:schemeClr val="tx1"/>
                </a:solidFill>
                <a:latin typeface="Calibri"/>
              </a:rPr>
              <a:t>ERIC CHABOT</a:t>
            </a:r>
          </a:p>
          <a:p>
            <a:pPr algn="ctr"/>
            <a:r>
              <a:rPr lang="en-US" sz="2800" b="1" dirty="0">
                <a:solidFill>
                  <a:schemeClr val="tx1"/>
                </a:solidFill>
                <a:latin typeface="Calibri"/>
              </a:rPr>
              <a:t>chabotec@gmail.com </a:t>
            </a:r>
          </a:p>
          <a:p>
            <a:pPr algn="ctr"/>
            <a:r>
              <a:rPr lang="en-US" sz="2800" b="1" dirty="0">
                <a:solidFill>
                  <a:schemeClr val="tx1"/>
                </a:solidFill>
                <a:latin typeface="Calibri"/>
              </a:rPr>
              <a:t>Thinkapologetics.com</a:t>
            </a:r>
          </a:p>
          <a:p>
            <a:pPr algn="ctr"/>
            <a:r>
              <a:rPr lang="en-US" sz="2800" b="1" dirty="0">
                <a:solidFill>
                  <a:schemeClr val="tx1"/>
                </a:solidFill>
                <a:latin typeface="Calibri"/>
              </a:rPr>
              <a:t>CJF Ministries: http://www.cjfm.org/ </a:t>
            </a:r>
          </a:p>
          <a:p>
            <a:pPr algn="ctr"/>
            <a:r>
              <a:rPr lang="en-US" sz="2800" b="1" dirty="0">
                <a:solidFill>
                  <a:schemeClr val="tx1"/>
                </a:solidFill>
                <a:latin typeface="Calibri"/>
              </a:rPr>
              <a:t>Ratio Christi: http://ratiochristi.org/</a:t>
            </a:r>
            <a:r>
              <a:rPr lang="en-US" sz="2800" b="1" dirty="0">
                <a:solidFill>
                  <a:schemeClr val="bg1"/>
                </a:solidFill>
                <a:latin typeface="Calibri"/>
              </a:rPr>
              <a:t>  </a:t>
            </a:r>
            <a:endParaRPr lang="en-US" sz="2800" dirty="0">
              <a:solidFill>
                <a:schemeClr val="bg1"/>
              </a:solidFill>
            </a:endParaRPr>
          </a:p>
          <a:p>
            <a:pPr algn="ctr"/>
            <a:endParaRPr lang="en-US" sz="2800" b="1" dirty="0">
              <a:solidFill>
                <a:schemeClr val="bg1"/>
              </a:solidFill>
              <a:latin typeface="+mj-lt"/>
              <a:cs typeface="Calibri" panose="020F0502020204030204" pitchFamily="34" charset="0"/>
            </a:endParaRPr>
          </a:p>
          <a:p>
            <a:pPr algn="ctr"/>
            <a:endParaRPr lang="en-US" sz="2800" b="1" dirty="0">
              <a:solidFill>
                <a:schemeClr val="bg1"/>
              </a:solidFill>
              <a:latin typeface="+mj-lt"/>
              <a:cs typeface="Calibri" panose="020F0502020204030204" pitchFamily="34" charset="0"/>
            </a:endParaRPr>
          </a:p>
          <a:p>
            <a:pPr algn="ctr"/>
            <a:endParaRPr lang="en-US" sz="2800" b="1" dirty="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10630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1F38B-BDF1-4921-B186-13B6942C6102}"/>
              </a:ext>
            </a:extLst>
          </p:cNvPr>
          <p:cNvSpPr/>
          <p:nvPr/>
        </p:nvSpPr>
        <p:spPr>
          <a:xfrm>
            <a:off x="138223" y="126742"/>
            <a:ext cx="8888819" cy="3662541"/>
          </a:xfrm>
          <a:prstGeom prst="rect">
            <a:avLst/>
          </a:prstGeom>
        </p:spPr>
        <p:txBody>
          <a:bodyPr wrap="square">
            <a:spAutoFit/>
          </a:bodyPr>
          <a:lstStyle/>
          <a:p>
            <a:pPr algn="ctr"/>
            <a:r>
              <a:rPr lang="en-US" sz="4000" dirty="0">
                <a:solidFill>
                  <a:schemeClr val="tx1"/>
                </a:solidFill>
                <a:latin typeface="+mn-lt"/>
              </a:rPr>
              <a:t>Sanders Rips into Trump Budget Nominee for Past Christian Writings (Exclusive Nature of Gospel)</a:t>
            </a:r>
          </a:p>
          <a:p>
            <a:endParaRPr lang="en-US" sz="4000" dirty="0">
              <a:solidFill>
                <a:schemeClr val="tx1"/>
              </a:solidFill>
              <a:latin typeface="YouTube Noto"/>
            </a:endParaRPr>
          </a:p>
          <a:p>
            <a:pPr algn="ctr"/>
            <a:r>
              <a:rPr lang="en-US" sz="3600" dirty="0">
                <a:solidFill>
                  <a:schemeClr val="tx1"/>
                </a:solidFill>
              </a:rPr>
              <a:t>https://www.youtube.com/watch?v=uMX3nHWht2k </a:t>
            </a:r>
          </a:p>
        </p:txBody>
      </p:sp>
    </p:spTree>
    <p:extLst>
      <p:ext uri="{BB962C8B-B14F-4D97-AF65-F5344CB8AC3E}">
        <p14:creationId xmlns:p14="http://schemas.microsoft.com/office/powerpoint/2010/main" val="215690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ChangeArrowheads="1"/>
          </p:cNvSpPr>
          <p:nvPr>
            <p:ph type="title" idx="4294967295"/>
          </p:nvPr>
        </p:nvSpPr>
        <p:spPr>
          <a:xfrm>
            <a:off x="1303020" y="0"/>
            <a:ext cx="6697980" cy="856060"/>
          </a:xfrm>
          <a:ln/>
        </p:spPr>
        <p:txBody>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sz="4000" b="1" dirty="0">
                <a:solidFill>
                  <a:schemeClr val="tx1"/>
                </a:solidFill>
                <a:latin typeface="+mn-lt"/>
              </a:rPr>
              <a:t>Our Claim:</a:t>
            </a:r>
          </a:p>
        </p:txBody>
      </p:sp>
      <p:sp>
        <p:nvSpPr>
          <p:cNvPr id="95234" name="Rectangle 2"/>
          <p:cNvSpPr>
            <a:spLocks noGrp="1" noChangeArrowheads="1"/>
          </p:cNvSpPr>
          <p:nvPr>
            <p:ph type="body" idx="4294967295"/>
          </p:nvPr>
        </p:nvSpPr>
        <p:spPr>
          <a:xfrm>
            <a:off x="114537" y="1416221"/>
            <a:ext cx="8796758" cy="3370660"/>
          </a:xfrm>
          <a:ln/>
        </p:spPr>
        <p:txBody>
          <a:bodyPr/>
          <a:lstStyle/>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r>
              <a:rPr lang="en-US" altLang="en-US" sz="2400" b="1" dirty="0">
                <a:solidFill>
                  <a:schemeClr val="tx1"/>
                </a:solidFill>
                <a:latin typeface="+mj-lt"/>
              </a:rPr>
              <a:t>1.  </a:t>
            </a:r>
            <a:r>
              <a:rPr lang="en-US" altLang="en-US" sz="2400" b="1" dirty="0">
                <a:solidFill>
                  <a:schemeClr val="tx1"/>
                </a:solidFill>
                <a:latin typeface="+mj-lt"/>
                <a:cs typeface="Liberation Mono;Courier New" pitchFamily="49" charset="0"/>
              </a:rPr>
              <a:t>Jesus is God incarnate (John 1:1; 8:58-59;10:29-31;14:8-9;20-28; Phil 2:5-7; Col 2:9;Titus 2;13; Heb.1:8; 2 Peter 1:1) and the </a:t>
            </a:r>
          </a:p>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endParaRPr lang="en-US" altLang="en-US" sz="2400" b="1" dirty="0">
              <a:solidFill>
                <a:schemeClr val="tx1"/>
              </a:solidFill>
              <a:latin typeface="+mj-lt"/>
              <a:cs typeface="Liberation Mono;Courier New" pitchFamily="49" charset="0"/>
            </a:endParaRPr>
          </a:p>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r>
              <a:rPr lang="en-US" altLang="en-US" sz="2400" b="1" dirty="0">
                <a:solidFill>
                  <a:schemeClr val="tx1"/>
                </a:solidFill>
                <a:latin typeface="+mj-lt"/>
                <a:cs typeface="Liberation Mono;Courier New" pitchFamily="49" charset="0"/>
              </a:rPr>
              <a:t>2. Jesus is the only possible Savior for the human race (Matt. 11:27; John 1:18; 3:36; 14:6; Acts 4:12; 1 John 1: 5:11-12).</a:t>
            </a:r>
          </a:p>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endParaRPr lang="en-US" altLang="en-US" sz="2400" b="1" dirty="0">
              <a:solidFill>
                <a:schemeClr val="tx1"/>
              </a:solidFill>
              <a:latin typeface="+mj-lt"/>
              <a:cs typeface="Liberation Mono;Courier New" pitchFamily="49" charset="0"/>
            </a:endParaRPr>
          </a:p>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r>
              <a:rPr lang="en-US" altLang="en-US" sz="2400" b="1" dirty="0">
                <a:solidFill>
                  <a:schemeClr val="tx1"/>
                </a:solidFill>
                <a:latin typeface="+mj-lt"/>
                <a:cs typeface="Liberation Mono;Courier New" pitchFamily="49" charset="0"/>
              </a:rPr>
              <a:t>3. How do we know this? By historical evidence and the work of the Holy Spirit (</a:t>
            </a:r>
            <a:r>
              <a:rPr lang="en-US" sz="2400" b="1" dirty="0">
                <a:solidFill>
                  <a:schemeClr val="tx1"/>
                </a:solidFill>
              </a:rPr>
              <a:t>Rom 8: 16-17; 2 Cor. 2:2). </a:t>
            </a:r>
            <a:endParaRPr lang="en-US" altLang="en-US" sz="2400" b="1" dirty="0">
              <a:solidFill>
                <a:schemeClr val="tx1"/>
              </a:solidFill>
              <a:latin typeface="+mj-lt"/>
              <a:cs typeface="Liberation Mono;Courier New" pitchFamily="49" charset="0"/>
            </a:endParaRPr>
          </a:p>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endParaRPr lang="en-US" altLang="en-US" sz="2400" b="1" dirty="0">
              <a:solidFill>
                <a:schemeClr val="bg1"/>
              </a:solidFill>
              <a:latin typeface="+mj-lt"/>
              <a:cs typeface="Liberation Mono;Courier New" pitchFamily="49" charset="0"/>
            </a:endParaRPr>
          </a:p>
          <a:p>
            <a:pPr algn="ctr">
              <a:tabLst>
                <a:tab pos="257175" algn="l"/>
                <a:tab pos="341710" algn="l"/>
                <a:tab pos="684610" algn="l"/>
                <a:tab pos="1027510" algn="l"/>
                <a:tab pos="1370410" algn="l"/>
                <a:tab pos="1713310" algn="l"/>
                <a:tab pos="2056210" algn="l"/>
                <a:tab pos="2399110" algn="l"/>
                <a:tab pos="2742010" algn="l"/>
                <a:tab pos="3084910" algn="l"/>
                <a:tab pos="3427810" algn="l"/>
                <a:tab pos="3770710" algn="l"/>
                <a:tab pos="4113610" algn="l"/>
                <a:tab pos="4456510" algn="l"/>
                <a:tab pos="4799410" algn="l"/>
                <a:tab pos="5142310" algn="l"/>
                <a:tab pos="5485210" algn="l"/>
                <a:tab pos="5828110" algn="l"/>
                <a:tab pos="6171010" algn="l"/>
                <a:tab pos="6513910" algn="l"/>
                <a:tab pos="6856810" algn="l"/>
              </a:tabLst>
            </a:pPr>
            <a:endParaRPr lang="en-US" alt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25783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27"/>
          <p:cNvPicPr preferRelativeResize="0"/>
          <p:nvPr/>
        </p:nvPicPr>
        <p:blipFill rotWithShape="1">
          <a:blip r:embed="rId2">
            <a:alphaModFix/>
          </a:blip>
          <a:srcRect/>
          <a:stretch/>
        </p:blipFill>
        <p:spPr>
          <a:xfrm>
            <a:off x="5389290" y="-159359"/>
            <a:ext cx="2682240" cy="3973260"/>
          </a:xfrm>
          <a:prstGeom prst="rect">
            <a:avLst/>
          </a:prstGeom>
          <a:noFill/>
          <a:ln>
            <a:noFill/>
          </a:ln>
        </p:spPr>
      </p:pic>
      <p:pic>
        <p:nvPicPr>
          <p:cNvPr id="3" name="Shape 356"/>
          <p:cNvPicPr preferRelativeResize="0"/>
          <p:nvPr/>
        </p:nvPicPr>
        <p:blipFill rotWithShape="1">
          <a:blip r:embed="rId3">
            <a:alphaModFix/>
          </a:blip>
          <a:srcRect/>
          <a:stretch/>
        </p:blipFill>
        <p:spPr>
          <a:xfrm>
            <a:off x="276447" y="-113640"/>
            <a:ext cx="3480839" cy="3696092"/>
          </a:xfrm>
          <a:prstGeom prst="rect">
            <a:avLst/>
          </a:prstGeom>
          <a:noFill/>
          <a:ln>
            <a:noFill/>
          </a:ln>
        </p:spPr>
      </p:pic>
      <p:sp>
        <p:nvSpPr>
          <p:cNvPr id="4" name="TextBox 3"/>
          <p:cNvSpPr txBox="1"/>
          <p:nvPr/>
        </p:nvSpPr>
        <p:spPr>
          <a:xfrm>
            <a:off x="276447" y="3526669"/>
            <a:ext cx="3642357" cy="1631216"/>
          </a:xfrm>
          <a:prstGeom prst="rect">
            <a:avLst/>
          </a:prstGeom>
          <a:noFill/>
        </p:spPr>
        <p:txBody>
          <a:bodyPr wrap="square" rtlCol="0">
            <a:spAutoFit/>
          </a:bodyPr>
          <a:lstStyle/>
          <a:p>
            <a:r>
              <a:rPr lang="en-US" sz="2000" b="1" dirty="0">
                <a:solidFill>
                  <a:schemeClr val="tx1"/>
                </a:solidFill>
                <a:latin typeface="+mn-lt"/>
              </a:rPr>
              <a:t>Jesus says, “He is the way the truth and the life and nobody comes through the Father expect through Him”- John 14:6. </a:t>
            </a:r>
          </a:p>
        </p:txBody>
      </p:sp>
      <p:sp>
        <p:nvSpPr>
          <p:cNvPr id="5" name="TextBox 4"/>
          <p:cNvSpPr txBox="1"/>
          <p:nvPr/>
        </p:nvSpPr>
        <p:spPr>
          <a:xfrm>
            <a:off x="4550736" y="3506124"/>
            <a:ext cx="4359348" cy="1323439"/>
          </a:xfrm>
          <a:prstGeom prst="rect">
            <a:avLst/>
          </a:prstGeom>
          <a:noFill/>
        </p:spPr>
        <p:txBody>
          <a:bodyPr wrap="square" rtlCol="0">
            <a:spAutoFit/>
          </a:bodyPr>
          <a:lstStyle/>
          <a:p>
            <a:pPr algn="ctr"/>
            <a:r>
              <a:rPr lang="en-US" sz="2000" b="1" dirty="0">
                <a:solidFill>
                  <a:schemeClr val="tx1"/>
                </a:solidFill>
                <a:latin typeface="+mn-lt"/>
              </a:rPr>
              <a:t>“So you're trying to use the Bible with me?”  </a:t>
            </a:r>
          </a:p>
          <a:p>
            <a:pPr algn="ctr"/>
            <a:endParaRPr lang="en-US" sz="2000" b="1" dirty="0">
              <a:solidFill>
                <a:schemeClr val="tx1"/>
              </a:solidFill>
              <a:latin typeface="+mn-lt"/>
            </a:endParaRPr>
          </a:p>
          <a:p>
            <a:pPr algn="ctr"/>
            <a:r>
              <a:rPr lang="en-US" sz="2000" b="1" dirty="0">
                <a:solidFill>
                  <a:schemeClr val="tx1"/>
                </a:solidFill>
                <a:latin typeface="+mn-lt"/>
              </a:rPr>
              <a:t>“Really?” </a:t>
            </a:r>
          </a:p>
        </p:txBody>
      </p:sp>
    </p:spTree>
    <p:extLst>
      <p:ext uri="{BB962C8B-B14F-4D97-AF65-F5344CB8AC3E}">
        <p14:creationId xmlns:p14="http://schemas.microsoft.com/office/powerpoint/2010/main" val="306907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41UqpjBsQWL._SX309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91" y="131467"/>
            <a:ext cx="2962275" cy="4752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extLst>
              <p:ext uri="{D42A27DB-BD31-4B8C-83A1-F6EECF244321}">
                <p14:modId xmlns:p14="http://schemas.microsoft.com/office/powerpoint/2010/main" val="1157785172"/>
              </p:ext>
            </p:extLst>
          </p:nvPr>
        </p:nvSpPr>
        <p:spPr>
          <a:xfrm>
            <a:off x="3998483" y="451179"/>
            <a:ext cx="4475666" cy="2677656"/>
          </a:xfrm>
          <a:prstGeom prst="rect">
            <a:avLst/>
          </a:prstGeom>
          <a:noFill/>
        </p:spPr>
        <p:txBody>
          <a:bodyPr wrap="square" rtlCol="0" anchor="t">
            <a:spAutoFit/>
          </a:bodyPr>
          <a:lstStyle/>
          <a:p>
            <a:pPr algn="ctr"/>
            <a:r>
              <a:rPr lang="en-US" sz="2800" b="1" dirty="0">
                <a:solidFill>
                  <a:schemeClr val="tx1"/>
                </a:solidFill>
              </a:rPr>
              <a:t>1. Who is your </a:t>
            </a:r>
          </a:p>
          <a:p>
            <a:pPr algn="ctr"/>
            <a:r>
              <a:rPr lang="en-US" sz="2800" b="1" dirty="0">
                <a:solidFill>
                  <a:schemeClr val="tx1"/>
                </a:solidFill>
              </a:rPr>
              <a:t>audience?</a:t>
            </a:r>
          </a:p>
          <a:p>
            <a:pPr algn="ctr"/>
            <a:endParaRPr lang="en-US" sz="2800" b="1" dirty="0">
              <a:solidFill>
                <a:schemeClr val="tx1"/>
              </a:solidFill>
            </a:endParaRPr>
          </a:p>
          <a:p>
            <a:pPr algn="ctr"/>
            <a:r>
              <a:rPr lang="en-US" sz="2800" b="1" dirty="0">
                <a:solidFill>
                  <a:schemeClr val="tx1"/>
                </a:solidFill>
              </a:rPr>
              <a:t>2. Are you assuming they accept your starting points?</a:t>
            </a:r>
            <a:r>
              <a:rPr lang="en-US" sz="2800" b="1" dirty="0">
                <a:solidFill>
                  <a:schemeClr val="bg1"/>
                </a:solidFill>
              </a:rPr>
              <a:t> </a:t>
            </a:r>
          </a:p>
        </p:txBody>
      </p:sp>
    </p:spTree>
    <p:extLst>
      <p:ext uri="{BB962C8B-B14F-4D97-AF65-F5344CB8AC3E}">
        <p14:creationId xmlns:p14="http://schemas.microsoft.com/office/powerpoint/2010/main" val="245864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814822915"/>
              </p:ext>
            </p:extLst>
          </p:nvPr>
        </p:nvSpPr>
        <p:spPr>
          <a:xfrm>
            <a:off x="320859" y="342900"/>
            <a:ext cx="8311966" cy="4400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2000" b="1" dirty="0">
                <a:solidFill>
                  <a:schemeClr val="tx1"/>
                </a:solidFill>
              </a:rPr>
              <a:t>1. </a:t>
            </a:r>
            <a:r>
              <a:rPr lang="en-US" sz="2000" b="1" dirty="0">
                <a:solidFill>
                  <a:schemeClr val="tx1"/>
                </a:solidFill>
              </a:rPr>
              <a:t>Objective truth is </a:t>
            </a:r>
            <a:r>
              <a:rPr sz="2000" b="1" dirty="0">
                <a:solidFill>
                  <a:schemeClr val="tx1"/>
                </a:solidFill>
              </a:rPr>
              <a:t>knowable.</a:t>
            </a:r>
            <a:br>
              <a:rPr lang="en-US" dirty="0">
                <a:solidFill>
                  <a:schemeClr val="tx1"/>
                </a:solidFill>
              </a:rPr>
            </a:br>
            <a:r>
              <a:rPr sz="2000" b="1" dirty="0">
                <a:solidFill>
                  <a:schemeClr val="tx1"/>
                </a:solidFill>
              </a:rPr>
              <a:t>2. Opposites cannot both be true.</a:t>
            </a:r>
            <a:br>
              <a:rPr lang="en-US" dirty="0">
                <a:solidFill>
                  <a:schemeClr val="tx1"/>
                </a:solidFill>
              </a:rPr>
            </a:br>
            <a:r>
              <a:rPr sz="2000" b="1" dirty="0">
                <a:solidFill>
                  <a:schemeClr val="tx1"/>
                </a:solidFill>
              </a:rPr>
              <a:t>3. The theistic God exists.</a:t>
            </a:r>
            <a:br>
              <a:rPr lang="en-US" dirty="0">
                <a:solidFill>
                  <a:schemeClr val="tx1"/>
                </a:solidFill>
              </a:rPr>
            </a:br>
            <a:r>
              <a:rPr sz="2000" b="1" dirty="0">
                <a:solidFill>
                  <a:schemeClr val="tx1"/>
                </a:solidFill>
              </a:rPr>
              <a:t>4. Miracles are possible.</a:t>
            </a:r>
            <a:br>
              <a:rPr lang="en-US" dirty="0">
                <a:solidFill>
                  <a:schemeClr val="tx1"/>
                </a:solidFill>
              </a:rPr>
            </a:br>
            <a:r>
              <a:rPr sz="2000" b="1" dirty="0">
                <a:solidFill>
                  <a:schemeClr val="tx1"/>
                </a:solidFill>
              </a:rPr>
              <a:t>5. Miracles performed in connection with a truth claim are acts of God to confirm the truth of God through a messenger of God.</a:t>
            </a:r>
            <a:br>
              <a:rPr lang="en-US" dirty="0">
                <a:solidFill>
                  <a:schemeClr val="tx1"/>
                </a:solidFill>
              </a:rPr>
            </a:br>
            <a:r>
              <a:rPr sz="2000" b="1" dirty="0">
                <a:solidFill>
                  <a:schemeClr val="tx1"/>
                </a:solidFill>
              </a:rPr>
              <a:t>6. The New Testament documents are reliable.</a:t>
            </a:r>
            <a:br>
              <a:rPr lang="en-US" dirty="0">
                <a:solidFill>
                  <a:schemeClr val="tx1"/>
                </a:solidFill>
              </a:rPr>
            </a:br>
            <a:r>
              <a:rPr sz="2000" b="1" dirty="0">
                <a:solidFill>
                  <a:schemeClr val="tx1"/>
                </a:solidFill>
              </a:rPr>
              <a:t>7. As witnessed in the New Testament, Jesus is God incarnate.</a:t>
            </a:r>
            <a:br>
              <a:rPr lang="en-US" dirty="0">
                <a:solidFill>
                  <a:schemeClr val="tx1"/>
                </a:solidFill>
              </a:rPr>
            </a:br>
            <a:r>
              <a:rPr sz="2000" b="1" dirty="0">
                <a:solidFill>
                  <a:schemeClr val="tx1"/>
                </a:solidFill>
              </a:rPr>
              <a:t>8. Jesus’ claim to divinity was proven by an unique convergence of miracles/his resurrection.</a:t>
            </a:r>
            <a:br>
              <a:rPr lang="en-US" dirty="0">
                <a:solidFill>
                  <a:schemeClr val="tx1"/>
                </a:solidFill>
              </a:rPr>
            </a:br>
            <a:r>
              <a:rPr sz="2000" b="1" dirty="0">
                <a:solidFill>
                  <a:schemeClr val="tx1"/>
                </a:solidFill>
              </a:rPr>
              <a:t>9. Therefore, Jesus was God in human flesh.</a:t>
            </a:r>
            <a:br>
              <a:rPr lang="en-US" dirty="0">
                <a:solidFill>
                  <a:schemeClr val="tx1"/>
                </a:solidFill>
              </a:rPr>
            </a:br>
            <a:r>
              <a:rPr sz="2000" b="1" dirty="0">
                <a:solidFill>
                  <a:schemeClr val="tx1"/>
                </a:solidFill>
              </a:rPr>
              <a:t>10. Whatever Jesus (who is God) affirmed as true, is true.</a:t>
            </a:r>
            <a:br>
              <a:rPr lang="en-US" dirty="0">
                <a:solidFill>
                  <a:schemeClr val="tx1"/>
                </a:solidFill>
              </a:rPr>
            </a:br>
            <a:r>
              <a:rPr sz="2000" b="1" dirty="0">
                <a:solidFill>
                  <a:schemeClr val="tx1"/>
                </a:solidFill>
              </a:rPr>
              <a:t>11. Jesus affirmed that the Bible is the Word of God.</a:t>
            </a:r>
            <a:br>
              <a:rPr lang="en-US" dirty="0">
                <a:solidFill>
                  <a:schemeClr val="tx1"/>
                </a:solidFill>
              </a:rPr>
            </a:br>
            <a:r>
              <a:rPr sz="2000" b="1" dirty="0">
                <a:solidFill>
                  <a:schemeClr val="tx1"/>
                </a:solidFill>
              </a:rPr>
              <a:t>12. Therefore, it is true that the Bible is the Word of God.d</a:t>
            </a:r>
            <a:endParaRPr lang="en-US" sz="2000" b="1" dirty="0">
              <a:solidFill>
                <a:schemeClr val="tx1"/>
              </a:solidFill>
            </a:endParaRPr>
          </a:p>
        </p:txBody>
      </p:sp>
    </p:spTree>
    <p:extLst>
      <p:ext uri="{BB962C8B-B14F-4D97-AF65-F5344CB8AC3E}">
        <p14:creationId xmlns:p14="http://schemas.microsoft.com/office/powerpoint/2010/main" val="409897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M2rsr%2BL._SL10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95" y="625656"/>
            <a:ext cx="8808334" cy="254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67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nvPr/>
        </p:nvPicPr>
        <p:blipFill>
          <a:blip r:embed="rId2"/>
          <a:stretch/>
        </p:blipFill>
        <p:spPr>
          <a:xfrm>
            <a:off x="0" y="0"/>
            <a:ext cx="9144000" cy="5143500"/>
          </a:xfrm>
          <a:prstGeom prst="rect">
            <a:avLst/>
          </a:prstGeom>
          <a:ln>
            <a:noFill/>
          </a:ln>
        </p:spPr>
      </p:pic>
    </p:spTree>
    <p:extLst>
      <p:ext uri="{BB962C8B-B14F-4D97-AF65-F5344CB8AC3E}">
        <p14:creationId xmlns:p14="http://schemas.microsoft.com/office/powerpoint/2010/main" val="338761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63" y="1228126"/>
            <a:ext cx="7820147" cy="2510619"/>
          </a:xfrm>
        </p:spPr>
        <p:txBody>
          <a:bodyPr/>
          <a:lstStyle/>
          <a:p>
            <a:pPr algn="ctr"/>
            <a:r>
              <a:rPr lang="en-US" sz="2800" b="1" dirty="0">
                <a:solidFill>
                  <a:schemeClr val="tx1"/>
                </a:solidFill>
              </a:rPr>
              <a:t>How is salvation attained </a:t>
            </a:r>
          </a:p>
          <a:p>
            <a:pPr algn="ctr"/>
            <a:endParaRPr lang="en-US" sz="2800" dirty="0">
              <a:solidFill>
                <a:schemeClr val="bg1"/>
              </a:solidFill>
            </a:endParaRPr>
          </a:p>
          <a:p>
            <a:r>
              <a:rPr lang="en-US" sz="2800" b="1" dirty="0">
                <a:solidFill>
                  <a:schemeClr val="tx1"/>
                </a:solidFill>
              </a:rPr>
              <a:t>1.Christianity/Messianic Judaism: trusting in Jesus alone.</a:t>
            </a:r>
          </a:p>
          <a:p>
            <a:r>
              <a:rPr lang="en-US" sz="2800" b="1" dirty="0">
                <a:solidFill>
                  <a:schemeClr val="tx1"/>
                </a:solidFill>
              </a:rPr>
              <a:t>2. Judaism: not seeking salvation. They are the elected people of God. Various views of afterlife. </a:t>
            </a:r>
          </a:p>
          <a:p>
            <a:r>
              <a:rPr lang="en-US" sz="2800" b="1" dirty="0">
                <a:solidFill>
                  <a:schemeClr val="tx1"/>
                </a:solidFill>
              </a:rPr>
              <a:t>3. Islam: earned by following the 6 articles of faith and the 5 pillars of Islam.</a:t>
            </a:r>
          </a:p>
          <a:p>
            <a:r>
              <a:rPr lang="en-US" sz="2800" b="1" dirty="0">
                <a:solidFill>
                  <a:schemeClr val="tx1"/>
                </a:solidFill>
              </a:rPr>
              <a:t>4. Hinduism: reincarnation.</a:t>
            </a:r>
          </a:p>
          <a:p>
            <a:r>
              <a:rPr lang="en-US" sz="2800" b="1" dirty="0">
                <a:solidFill>
                  <a:schemeClr val="tx1"/>
                </a:solidFill>
              </a:rPr>
              <a:t>5. Buddhism: reincarnation</a:t>
            </a:r>
            <a:r>
              <a:rPr lang="en-US" sz="2800" dirty="0">
                <a:solidFill>
                  <a:schemeClr val="tx1"/>
                </a:solidFill>
              </a:rPr>
              <a:t>.</a:t>
            </a:r>
          </a:p>
          <a:p>
            <a:endParaRPr lang="en-US" dirty="0"/>
          </a:p>
        </p:txBody>
      </p:sp>
    </p:spTree>
    <p:extLst>
      <p:ext uri="{BB962C8B-B14F-4D97-AF65-F5344CB8AC3E}">
        <p14:creationId xmlns:p14="http://schemas.microsoft.com/office/powerpoint/2010/main" val="353916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1212270439"/>
              </p:ext>
            </p:extLst>
          </p:nvPr>
        </p:nvSpPr>
        <p:spPr>
          <a:xfrm>
            <a:off x="0" y="909728"/>
            <a:ext cx="9144000" cy="3372208"/>
          </a:xfrm>
        </p:spPr>
        <p:txBody>
          <a:bodyPr/>
          <a:lstStyle/>
          <a:p>
            <a:pPr algn="ctr"/>
            <a:r>
              <a:rPr lang="en-US" sz="2400" b="1" dirty="0">
                <a:solidFill>
                  <a:schemeClr val="tx1"/>
                </a:solidFill>
                <a:latin typeface="+mn-lt"/>
              </a:rPr>
              <a:t>All religions are basically the same? Who is God?</a:t>
            </a:r>
          </a:p>
          <a:p>
            <a:pPr algn="ctr"/>
            <a:endParaRPr lang="en-US" sz="2400" b="1" dirty="0">
              <a:solidFill>
                <a:schemeClr val="tx1"/>
              </a:solidFill>
              <a:latin typeface="+mn-lt"/>
            </a:endParaRPr>
          </a:p>
          <a:p>
            <a:r>
              <a:rPr lang="en-US" sz="2400" b="1" dirty="0">
                <a:solidFill>
                  <a:schemeClr val="tx1"/>
                </a:solidFill>
                <a:latin typeface="+mn-lt"/>
              </a:rPr>
              <a:t>1. Christianity/Messianic Judaism: One God, three Persons (</a:t>
            </a:r>
            <a:r>
              <a:rPr lang="en-US" sz="2400" b="1" dirty="0" err="1">
                <a:solidFill>
                  <a:schemeClr val="tx1"/>
                </a:solidFill>
                <a:latin typeface="+mn-lt"/>
              </a:rPr>
              <a:t>Trinitarianism</a:t>
            </a:r>
            <a:r>
              <a:rPr lang="en-US" sz="2400" b="1" dirty="0">
                <a:solidFill>
                  <a:schemeClr val="tx1"/>
                </a:solidFill>
                <a:latin typeface="+mn-lt"/>
              </a:rPr>
              <a:t>).</a:t>
            </a:r>
          </a:p>
          <a:p>
            <a:endParaRPr lang="en-US" sz="2400" b="1" dirty="0">
              <a:solidFill>
                <a:schemeClr val="tx1"/>
              </a:solidFill>
              <a:latin typeface="+mn-lt"/>
            </a:endParaRPr>
          </a:p>
          <a:p>
            <a:r>
              <a:rPr lang="en-US" sz="2400" b="1" dirty="0">
                <a:solidFill>
                  <a:schemeClr val="tx1"/>
                </a:solidFill>
                <a:latin typeface="+mn-lt"/>
              </a:rPr>
              <a:t>2. Judaism, Islam: One God (Unitarian).</a:t>
            </a:r>
          </a:p>
          <a:p>
            <a:endParaRPr lang="en-US" sz="2400" b="1" dirty="0">
              <a:solidFill>
                <a:schemeClr val="tx1"/>
              </a:solidFill>
              <a:latin typeface="+mn-lt"/>
            </a:endParaRPr>
          </a:p>
          <a:p>
            <a:pPr lvl="1"/>
            <a:r>
              <a:rPr lang="en-US" sz="2400" b="1" dirty="0">
                <a:solidFill>
                  <a:schemeClr val="tx1"/>
                </a:solidFill>
                <a:latin typeface="+mn-lt"/>
              </a:rPr>
              <a:t>3. Hinduism: Polytheism: many gods.</a:t>
            </a:r>
          </a:p>
          <a:p>
            <a:pPr lvl="1"/>
            <a:endParaRPr lang="en-US" sz="2400" b="1" dirty="0">
              <a:solidFill>
                <a:schemeClr val="tx1"/>
              </a:solidFill>
              <a:latin typeface="+mn-lt"/>
            </a:endParaRPr>
          </a:p>
          <a:p>
            <a:r>
              <a:rPr lang="en-US" sz="2400" b="1" dirty="0">
                <a:solidFill>
                  <a:schemeClr val="tx1"/>
                </a:solidFill>
                <a:latin typeface="+mn-lt"/>
              </a:rPr>
              <a:t>4. Buddhism: The Buddha is not thought of as a god in Buddhism and is not prayed to. He is looked up to and respected as a great teacher. Some Buddhists believe in God. Some don’t believe in God. Some Buddhists just don’t know.</a:t>
            </a:r>
          </a:p>
          <a:p>
            <a:endParaRPr lang="en-US" sz="2400" b="1" dirty="0">
              <a:solidFill>
                <a:schemeClr val="bg1"/>
              </a:solidFill>
              <a:latin typeface="+mn-lt"/>
            </a:endParaRPr>
          </a:p>
          <a:p>
            <a:endParaRPr lang="en-US" dirty="0"/>
          </a:p>
        </p:txBody>
      </p:sp>
    </p:spTree>
    <p:extLst>
      <p:ext uri="{BB962C8B-B14F-4D97-AF65-F5344CB8AC3E}">
        <p14:creationId xmlns:p14="http://schemas.microsoft.com/office/powerpoint/2010/main" val="301044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458" y="365327"/>
            <a:ext cx="7813636" cy="4455066"/>
          </a:xfrm>
          <a:prstGeom prst="rect">
            <a:avLst/>
          </a:prstGeom>
        </p:spPr>
        <p:txBody>
          <a:bodyPr wrap="square">
            <a:spAutoFit/>
          </a:bodyPr>
          <a:lstStyle/>
          <a:p>
            <a:pPr lvl="1" algn="ctr" eaLnBrk="0" fontAlgn="base" hangingPunct="0">
              <a:spcBef>
                <a:spcPct val="50000"/>
              </a:spcBef>
              <a:spcAft>
                <a:spcPct val="0"/>
              </a:spcAft>
            </a:pPr>
            <a:r>
              <a:rPr lang="en-US" sz="2800" b="1" dirty="0">
                <a:solidFill>
                  <a:schemeClr val="tx1"/>
                </a:solidFill>
                <a:latin typeface="+mj-lt"/>
              </a:rPr>
              <a:t>Do Christians and Muslims worship the same God?</a:t>
            </a:r>
          </a:p>
          <a:p>
            <a:pPr lvl="1" algn="ctr" eaLnBrk="0" fontAlgn="base" hangingPunct="0">
              <a:spcBef>
                <a:spcPct val="50000"/>
              </a:spcBef>
              <a:spcAft>
                <a:spcPct val="0"/>
              </a:spcAft>
            </a:pPr>
            <a:r>
              <a:rPr lang="en-US" sz="2800" b="1" dirty="0">
                <a:solidFill>
                  <a:schemeClr val="tx1"/>
                </a:solidFill>
                <a:latin typeface="+mj-lt"/>
              </a:rPr>
              <a:t>NO!</a:t>
            </a:r>
          </a:p>
          <a:p>
            <a:pPr lvl="1" algn="ctr" eaLnBrk="0" fontAlgn="base" hangingPunct="0">
              <a:spcBef>
                <a:spcPct val="50000"/>
              </a:spcBef>
              <a:spcAft>
                <a:spcPct val="0"/>
              </a:spcAft>
            </a:pPr>
            <a:r>
              <a:rPr lang="en-US" sz="2800" b="1" dirty="0">
                <a:solidFill>
                  <a:schemeClr val="tx1"/>
                </a:solidFill>
                <a:latin typeface="+mj-lt"/>
              </a:rPr>
              <a:t> For Muslims, God is one, they are Unitarians. The Qur’an explicitly attacks the Christian teaching on the Trinity, saying that anyone who ascribes “partners” to God is committing the sin of shirk (blasphemy).</a:t>
            </a:r>
          </a:p>
          <a:p>
            <a:pPr lvl="1" eaLnBrk="0" fontAlgn="base" hangingPunct="0">
              <a:spcBef>
                <a:spcPct val="50000"/>
              </a:spcBef>
              <a:spcAft>
                <a:spcPct val="0"/>
              </a:spcAft>
            </a:pPr>
            <a:endParaRPr lang="en-US" sz="2100" b="1" dirty="0">
              <a:latin typeface="Calibri" panose="020F0502020204030204" pitchFamily="34" charset="0"/>
            </a:endParaRPr>
          </a:p>
        </p:txBody>
      </p:sp>
    </p:spTree>
    <p:extLst>
      <p:ext uri="{BB962C8B-B14F-4D97-AF65-F5344CB8AC3E}">
        <p14:creationId xmlns:p14="http://schemas.microsoft.com/office/powerpoint/2010/main" val="57530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730" y="584791"/>
            <a:ext cx="8070112" cy="3372208"/>
          </a:xfrm>
        </p:spPr>
        <p:txBody>
          <a:bodyPr/>
          <a:lstStyle/>
          <a:p>
            <a:pPr algn="ctr"/>
            <a:endParaRPr lang="en-US" sz="2400" b="1" dirty="0">
              <a:solidFill>
                <a:schemeClr val="tx1"/>
              </a:solidFill>
            </a:endParaRPr>
          </a:p>
          <a:p>
            <a:pPr algn="ctr"/>
            <a:r>
              <a:rPr lang="en-US" sz="2000" b="1" dirty="0">
                <a:solidFill>
                  <a:schemeClr val="tx1"/>
                </a:solidFill>
              </a:rPr>
              <a:t>The Question: Why do you share the Good News?</a:t>
            </a:r>
          </a:p>
          <a:p>
            <a:pPr algn="ctr"/>
            <a:endParaRPr lang="en-US" sz="2000" b="1" dirty="0">
              <a:solidFill>
                <a:schemeClr val="tx1"/>
              </a:solidFill>
            </a:endParaRPr>
          </a:p>
          <a:p>
            <a:pPr marL="257175" indent="-257175" algn="ctr">
              <a:buAutoNum type="arabicPeriod"/>
            </a:pPr>
            <a:r>
              <a:rPr lang="en-US" sz="2000" b="1" dirty="0">
                <a:solidFill>
                  <a:schemeClr val="tx1"/>
                </a:solidFill>
              </a:rPr>
              <a:t>The Command to take the Gospel to the nations and make disciples (Matt: 28:18-20;Luke 22:44-47; Acts 1:8).</a:t>
            </a:r>
          </a:p>
          <a:p>
            <a:pPr marL="257175" indent="-257175" algn="ctr">
              <a:buAutoNum type="arabicPeriod"/>
            </a:pPr>
            <a:endParaRPr lang="en-US" sz="2000" b="1" dirty="0">
              <a:solidFill>
                <a:schemeClr val="tx1"/>
              </a:solidFill>
            </a:endParaRPr>
          </a:p>
          <a:p>
            <a:pPr marL="257175" indent="-257175" algn="ctr">
              <a:buAutoNum type="arabicPeriod"/>
            </a:pPr>
            <a:r>
              <a:rPr lang="en-US" sz="2000" b="1" dirty="0">
                <a:solidFill>
                  <a:schemeClr val="tx1"/>
                </a:solidFill>
              </a:rPr>
              <a:t>The world has more salt and light in it when people come to faith in Jesus (Matt 5: 13-15).	 </a:t>
            </a:r>
          </a:p>
          <a:p>
            <a:pPr marL="257175" indent="-257175" algn="ctr">
              <a:buAutoNum type="arabicPeriod"/>
            </a:pPr>
            <a:endParaRPr lang="en-US" sz="2000" b="1" dirty="0">
              <a:solidFill>
                <a:schemeClr val="tx1"/>
              </a:solidFill>
            </a:endParaRPr>
          </a:p>
          <a:p>
            <a:pPr marL="257175" indent="-257175" algn="ctr">
              <a:buAutoNum type="arabicPeriod"/>
            </a:pPr>
            <a:r>
              <a:rPr lang="en-US" sz="2000" b="1" dirty="0">
                <a:solidFill>
                  <a:schemeClr val="tx1"/>
                </a:solidFill>
              </a:rPr>
              <a:t>We are compelled by the love of God (2 Cor. 14-15).</a:t>
            </a:r>
          </a:p>
          <a:p>
            <a:pPr marL="257175" indent="-257175" algn="ctr">
              <a:buAutoNum type="arabicPeriod"/>
            </a:pPr>
            <a:endParaRPr lang="en-US" sz="2000" b="1" dirty="0">
              <a:solidFill>
                <a:schemeClr val="tx1"/>
              </a:solidFill>
            </a:endParaRPr>
          </a:p>
          <a:p>
            <a:pPr marL="257175" indent="-257175" algn="ctr">
              <a:buAutoNum type="arabicPeriod"/>
            </a:pPr>
            <a:r>
              <a:rPr lang="en-US" sz="2000" b="1" dirty="0">
                <a:solidFill>
                  <a:schemeClr val="tx1"/>
                </a:solidFill>
              </a:rPr>
              <a:t>The Holy Spirit wants Jesus proclaimed (John 14: 15-17).</a:t>
            </a:r>
          </a:p>
          <a:p>
            <a:pPr marL="257175" indent="-257175" algn="ctr">
              <a:buAutoNum type="arabicPeriod"/>
            </a:pPr>
            <a:endParaRPr lang="en-US" sz="2000" b="1" dirty="0">
              <a:solidFill>
                <a:schemeClr val="tx1"/>
              </a:solidFill>
            </a:endParaRPr>
          </a:p>
          <a:p>
            <a:pPr marL="257175" indent="-257175" algn="ctr">
              <a:buAutoNum type="arabicPeriod"/>
            </a:pPr>
            <a:r>
              <a:rPr lang="en-US" sz="2000" b="1" dirty="0">
                <a:solidFill>
                  <a:schemeClr val="tx1"/>
                </a:solidFill>
              </a:rPr>
              <a:t>We don’t want the judgment of God to fall on people who have rejected the Lord (John 3:16-21).</a:t>
            </a:r>
            <a:endParaRPr lang="en-US" sz="2000" dirty="0">
              <a:solidFill>
                <a:schemeClr val="tx1"/>
              </a:solidFill>
            </a:endParaRPr>
          </a:p>
        </p:txBody>
      </p:sp>
    </p:spTree>
    <p:extLst>
      <p:ext uri="{BB962C8B-B14F-4D97-AF65-F5344CB8AC3E}">
        <p14:creationId xmlns:p14="http://schemas.microsoft.com/office/powerpoint/2010/main" val="369253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32" y="1079270"/>
            <a:ext cx="7820147" cy="2510619"/>
          </a:xfrm>
        </p:spPr>
        <p:txBody>
          <a:bodyPr/>
          <a:lstStyle/>
          <a:p>
            <a:pPr algn="ctr"/>
            <a:r>
              <a:rPr lang="en-US" sz="2800" b="1" dirty="0">
                <a:solidFill>
                  <a:schemeClr val="tx1"/>
                </a:solidFill>
              </a:rPr>
              <a:t>Who is Jesus? </a:t>
            </a:r>
          </a:p>
          <a:p>
            <a:pPr algn="ctr"/>
            <a:endParaRPr lang="en-US" sz="2800" dirty="0">
              <a:solidFill>
                <a:schemeClr val="tx1"/>
              </a:solidFill>
            </a:endParaRPr>
          </a:p>
          <a:p>
            <a:r>
              <a:rPr lang="en-US" sz="2800" b="1" dirty="0">
                <a:solidFill>
                  <a:schemeClr val="tx1"/>
                </a:solidFill>
              </a:rPr>
              <a:t>1.Christianity/Messianic Judaism: God and man: Second person of the Trinity.</a:t>
            </a:r>
          </a:p>
          <a:p>
            <a:endParaRPr lang="en-US" sz="2800" b="1" dirty="0">
              <a:solidFill>
                <a:schemeClr val="tx1"/>
              </a:solidFill>
            </a:endParaRPr>
          </a:p>
          <a:p>
            <a:r>
              <a:rPr lang="en-US" sz="2800" b="1" dirty="0">
                <a:solidFill>
                  <a:schemeClr val="tx1"/>
                </a:solidFill>
              </a:rPr>
              <a:t>2. Judaism: Rabbi, teacher, prophet, false prophet, one of many failed messianic figures.</a:t>
            </a:r>
          </a:p>
          <a:p>
            <a:endParaRPr lang="en-US" sz="2800" b="1" dirty="0">
              <a:solidFill>
                <a:schemeClr val="tx1"/>
              </a:solidFill>
            </a:endParaRPr>
          </a:p>
          <a:p>
            <a:r>
              <a:rPr lang="en-US" sz="2800" b="1" dirty="0">
                <a:solidFill>
                  <a:schemeClr val="tx1"/>
                </a:solidFill>
              </a:rPr>
              <a:t>3. Islam: Prophet</a:t>
            </a:r>
            <a:r>
              <a:rPr lang="en-US" sz="2800" b="1" dirty="0">
                <a:solidFill>
                  <a:schemeClr val="bg1"/>
                </a:solidFill>
              </a:rPr>
              <a:t>.</a:t>
            </a:r>
          </a:p>
          <a:p>
            <a:endParaRPr lang="en-US" dirty="0"/>
          </a:p>
        </p:txBody>
      </p:sp>
    </p:spTree>
    <p:extLst>
      <p:ext uri="{BB962C8B-B14F-4D97-AF65-F5344CB8AC3E}">
        <p14:creationId xmlns:p14="http://schemas.microsoft.com/office/powerpoint/2010/main" val="427350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220" y="175308"/>
            <a:ext cx="5150734" cy="3970318"/>
          </a:xfrm>
          <a:prstGeom prst="rect">
            <a:avLst/>
          </a:prstGeom>
        </p:spPr>
        <p:txBody>
          <a:bodyPr wrap="square">
            <a:spAutoFit/>
          </a:bodyPr>
          <a:lstStyle/>
          <a:p>
            <a:pPr algn="ctr"/>
            <a:endParaRPr lang="en-US" sz="2800" b="1" dirty="0">
              <a:solidFill>
                <a:schemeClr val="bg1"/>
              </a:solidFill>
              <a:latin typeface="+mj-lt"/>
              <a:ea typeface="Times New Roman" panose="02020603050405020304" pitchFamily="18" charset="0"/>
              <a:cs typeface="Calibri" panose="020F0502020204030204" pitchFamily="34" charset="0"/>
            </a:endParaRPr>
          </a:p>
          <a:p>
            <a:pPr algn="ctr"/>
            <a:r>
              <a:rPr lang="en-US" sz="2800" b="1" dirty="0">
                <a:solidFill>
                  <a:schemeClr val="tx1"/>
                </a:solidFill>
                <a:latin typeface="+mj-lt"/>
                <a:ea typeface="Times New Roman" panose="02020603050405020304" pitchFamily="18" charset="0"/>
                <a:cs typeface="Calibri" panose="020F0502020204030204" pitchFamily="34" charset="0"/>
              </a:rPr>
              <a:t>  Buddhism teaches that Jesus was an enlightened man, but not God. Hinduism says that Jesus was a good teacher and perhaps an incarnation of Brahman who is an impersonal, supreme being.</a:t>
            </a:r>
            <a:endParaRPr lang="en-US" sz="2800" b="1" dirty="0">
              <a:solidFill>
                <a:schemeClr val="tx1"/>
              </a:solidFill>
              <a:latin typeface="+mj-lt"/>
              <a:cs typeface="Calibri" panose="020F0502020204030204" pitchFamily="34" charset="0"/>
            </a:endParaRPr>
          </a:p>
        </p:txBody>
      </p:sp>
      <p:pic>
        <p:nvPicPr>
          <p:cNvPr id="2050" name="Picture 2" descr="Budd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78" y="175308"/>
            <a:ext cx="2749711" cy="2185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Bud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78" y="2696899"/>
            <a:ext cx="3028950" cy="201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7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reclaimingthemind.org/blog/wp-content/uploads/2011/03/How-Other-Religions-Star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72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reclaimingthemind.org/blog/wp-content/uploads/2011/03/How-Christianity-Started-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2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665"/>
            <a:ext cx="9078170" cy="857250"/>
          </a:xfrm>
        </p:spPr>
        <p:txBody>
          <a:bodyPr/>
          <a:lstStyle/>
          <a:p>
            <a:pPr algn="ctr"/>
            <a:r>
              <a:rPr lang="en-US" sz="2800" b="1" dirty="0">
                <a:solidFill>
                  <a:schemeClr val="tx1"/>
                </a:solidFill>
                <a:latin typeface="+mj-lt"/>
              </a:rPr>
              <a:t>What does it mean to say what we believe is true? </a:t>
            </a:r>
            <a:endParaRPr lang="en-US" sz="2800" dirty="0">
              <a:solidFill>
                <a:schemeClr val="tx1"/>
              </a:solidFill>
              <a:latin typeface="+mj-lt"/>
            </a:endParaRPr>
          </a:p>
        </p:txBody>
      </p:sp>
      <p:sp>
        <p:nvSpPr>
          <p:cNvPr id="3" name="Content Placeholder 2"/>
          <p:cNvSpPr>
            <a:spLocks noGrp="1"/>
          </p:cNvSpPr>
          <p:nvPr>
            <p:ph idx="1"/>
          </p:nvPr>
        </p:nvSpPr>
        <p:spPr>
          <a:xfrm>
            <a:off x="0" y="857250"/>
            <a:ext cx="9144000" cy="3372208"/>
          </a:xfrm>
        </p:spPr>
        <p:txBody>
          <a:bodyPr/>
          <a:lstStyle/>
          <a:p>
            <a:pPr marL="257175" indent="-257175" algn="ctr">
              <a:buFontTx/>
              <a:buAutoNum type="arabicPeriod"/>
            </a:pPr>
            <a:r>
              <a:rPr lang="en-US" sz="2800" b="1" dirty="0">
                <a:solidFill>
                  <a:schemeClr val="tx1"/>
                </a:solidFill>
                <a:latin typeface="+mj-lt"/>
              </a:rPr>
              <a:t> We mean what we believe matches reality. </a:t>
            </a:r>
          </a:p>
          <a:p>
            <a:pPr algn="ctr"/>
            <a:endParaRPr lang="en-US" sz="2800" b="1" dirty="0">
              <a:solidFill>
                <a:schemeClr val="tx1"/>
              </a:solidFill>
              <a:latin typeface="+mj-lt"/>
            </a:endParaRPr>
          </a:p>
          <a:p>
            <a:pPr algn="ctr"/>
            <a:r>
              <a:rPr lang="en-US" sz="2800" b="1" dirty="0">
                <a:solidFill>
                  <a:schemeClr val="tx1"/>
                </a:solidFill>
                <a:latin typeface="+mj-lt"/>
              </a:rPr>
              <a:t>2. Truth isn’t dependent on our feelings, preferences, nor whether we like something or not</a:t>
            </a:r>
            <a:r>
              <a:rPr lang="en-US" sz="2800" b="1" dirty="0">
                <a:solidFill>
                  <a:schemeClr val="bg1"/>
                </a:solidFill>
                <a:latin typeface="+mj-lt"/>
              </a:rPr>
              <a:t>. </a:t>
            </a:r>
          </a:p>
          <a:p>
            <a:endParaRPr lang="en-US" dirty="0"/>
          </a:p>
        </p:txBody>
      </p:sp>
    </p:spTree>
    <p:extLst>
      <p:ext uri="{BB962C8B-B14F-4D97-AF65-F5344CB8AC3E}">
        <p14:creationId xmlns:p14="http://schemas.microsoft.com/office/powerpoint/2010/main" val="339497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2436099873"/>
              </p:ext>
            </p:extLst>
          </p:nvPr>
        </p:nvSpPr>
        <p:spPr>
          <a:xfrm>
            <a:off x="319457" y="758899"/>
            <a:ext cx="8224627" cy="3371850"/>
          </a:xfrm>
        </p:spPr>
        <p:txBody>
          <a:bodyPr/>
          <a:lstStyle/>
          <a:p>
            <a:pPr algn="ctr"/>
            <a:endParaRPr lang="en-US" sz="2400" b="1" dirty="0">
              <a:solidFill>
                <a:srgbClr val="FFFFFF"/>
              </a:solidFill>
            </a:endParaRPr>
          </a:p>
          <a:p>
            <a:pPr algn="ctr"/>
            <a:r>
              <a:rPr lang="en-US" sz="2800" b="1" dirty="0">
                <a:solidFill>
                  <a:schemeClr val="tx1"/>
                </a:solidFill>
              </a:rPr>
              <a:t>Exclusivism/Inclusivism Debate</a:t>
            </a:r>
          </a:p>
          <a:p>
            <a:pPr marL="457200" indent="-457200" algn="ctr">
              <a:buAutoNum type="arabicPeriod"/>
            </a:pPr>
            <a:endParaRPr lang="en-US" sz="2800" b="1" dirty="0">
              <a:solidFill>
                <a:schemeClr val="tx1"/>
              </a:solidFill>
            </a:endParaRPr>
          </a:p>
          <a:p>
            <a:pPr marL="457200" indent="-457200" algn="ctr">
              <a:buAutoNum type="arabicPeriod"/>
            </a:pPr>
            <a:r>
              <a:rPr lang="en-US" sz="2800" b="1" dirty="0">
                <a:solidFill>
                  <a:schemeClr val="tx1"/>
                </a:solidFill>
              </a:rPr>
              <a:t>What is the destiny of the unevangelized? </a:t>
            </a:r>
          </a:p>
          <a:p>
            <a:pPr marL="457200" indent="-457200" algn="ctr">
              <a:buAutoNum type="arabicPeriod"/>
            </a:pPr>
            <a:endParaRPr lang="en-US" sz="2400" b="1" dirty="0">
              <a:solidFill>
                <a:schemeClr val="tx1"/>
              </a:solidFill>
            </a:endParaRPr>
          </a:p>
          <a:p>
            <a:pPr marL="457200" indent="-457200" algn="ctr">
              <a:buAutoNum type="arabicPeriod"/>
            </a:pPr>
            <a:r>
              <a:rPr lang="en-US" sz="2800" b="1" dirty="0">
                <a:solidFill>
                  <a:schemeClr val="tx1"/>
                </a:solidFill>
              </a:rPr>
              <a:t>Does God need a missionary? If we don’t evangelize, can God  reach people with the Good News? </a:t>
            </a:r>
          </a:p>
          <a:p>
            <a:pPr marL="457200" indent="-457200" algn="ctr">
              <a:buAutoNum type="arabicPeriod"/>
            </a:pPr>
            <a:endParaRPr lang="en-US" sz="2800" b="1" dirty="0">
              <a:solidFill>
                <a:schemeClr val="tx1"/>
              </a:solidFill>
            </a:endParaRPr>
          </a:p>
          <a:p>
            <a:pPr marL="457200" indent="-457200" algn="ctr">
              <a:buAutoNum type="arabicPeriod"/>
            </a:pPr>
            <a:r>
              <a:rPr lang="en-US" sz="2800" b="1" dirty="0">
                <a:solidFill>
                  <a:schemeClr val="tx1"/>
                </a:solidFill>
              </a:rPr>
              <a:t>Universalism is the belief that everyone will be okay</a:t>
            </a:r>
            <a:r>
              <a:rPr lang="en-US" sz="2800" b="1" dirty="0">
                <a:solidFill>
                  <a:schemeClr val="bg1"/>
                </a:solidFill>
              </a:rPr>
              <a:t>. </a:t>
            </a:r>
          </a:p>
          <a:p>
            <a:endParaRPr lang="en-US" sz="2400" b="1" dirty="0">
              <a:solidFill>
                <a:schemeClr val="bg1"/>
              </a:solidFill>
            </a:endParaRPr>
          </a:p>
        </p:txBody>
      </p:sp>
    </p:spTree>
    <p:extLst>
      <p:ext uri="{BB962C8B-B14F-4D97-AF65-F5344CB8AC3E}">
        <p14:creationId xmlns:p14="http://schemas.microsoft.com/office/powerpoint/2010/main" val="50023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41bUI7J-dnL._SX331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662" y="285750"/>
            <a:ext cx="1509523"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bout Those Who Have Never He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825" y="371475"/>
            <a:ext cx="1404829"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iED-2f84L._SX32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160" y="328612"/>
            <a:ext cx="1367183" cy="30055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 Jesus the Only Savior? by [Nash, Ronald 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2629" y="366279"/>
            <a:ext cx="1299103" cy="29627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ver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7098" y="328612"/>
            <a:ext cx="1573618"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1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2175053941"/>
              </p:ext>
            </p:extLst>
          </p:nvPr>
        </p:nvSpPr>
        <p:spPr>
          <a:xfrm>
            <a:off x="355063" y="293000"/>
            <a:ext cx="8034227" cy="3371850"/>
          </a:xfrm>
        </p:spPr>
        <p:txBody>
          <a:bodyPr/>
          <a:lstStyle/>
          <a:p>
            <a:endParaRPr lang="en-US" sz="2400" b="1" dirty="0">
              <a:solidFill>
                <a:schemeClr val="bg1"/>
              </a:solidFill>
            </a:endParaRPr>
          </a:p>
          <a:p>
            <a:endParaRPr lang="en-US" sz="2800" b="1" dirty="0">
              <a:solidFill>
                <a:schemeClr val="bg1"/>
              </a:solidFill>
            </a:endParaRPr>
          </a:p>
          <a:p>
            <a:pPr algn="ctr"/>
            <a:r>
              <a:rPr lang="en-US" sz="2800" b="1" dirty="0">
                <a:solidFill>
                  <a:schemeClr val="tx1"/>
                </a:solidFill>
              </a:rPr>
              <a:t>Restrictivism/Exclusivism:</a:t>
            </a:r>
          </a:p>
          <a:p>
            <a:pPr algn="ctr"/>
            <a:endParaRPr lang="en-US" sz="2800" b="1" dirty="0">
              <a:solidFill>
                <a:schemeClr val="tx1"/>
              </a:solidFill>
            </a:endParaRPr>
          </a:p>
          <a:p>
            <a:pPr algn="ctr"/>
            <a:r>
              <a:rPr lang="en-US" sz="2800" b="1" dirty="0">
                <a:solidFill>
                  <a:schemeClr val="tx1"/>
                </a:solidFill>
              </a:rPr>
              <a:t> 1.According to this view, God provides salvation only in Jesus, </a:t>
            </a:r>
            <a:r>
              <a:rPr lang="en-US" sz="2800" b="1" u="sng" dirty="0">
                <a:solidFill>
                  <a:schemeClr val="tx1"/>
                </a:solidFill>
              </a:rPr>
              <a:t>and it is necessary to know about the work of Jesus </a:t>
            </a:r>
            <a:r>
              <a:rPr lang="en-US" sz="2800" b="1" dirty="0">
                <a:solidFill>
                  <a:schemeClr val="tx1"/>
                </a:solidFill>
              </a:rPr>
              <a:t>and exercise faith in Jesus.</a:t>
            </a:r>
          </a:p>
          <a:p>
            <a:pPr algn="ctr"/>
            <a:endParaRPr lang="en-US" sz="2800" b="1" dirty="0">
              <a:solidFill>
                <a:schemeClr val="tx1"/>
              </a:solidFill>
            </a:endParaRPr>
          </a:p>
          <a:p>
            <a:pPr algn="ctr"/>
            <a:r>
              <a:rPr lang="en-US" sz="2800" b="1" dirty="0">
                <a:solidFill>
                  <a:schemeClr val="tx1"/>
                </a:solidFill>
              </a:rPr>
              <a:t>2. God has divinely appointed the means of salvation, and that is exclusively through the preaching of the gospel-there is no other possibility.</a:t>
            </a:r>
          </a:p>
        </p:txBody>
      </p:sp>
    </p:spTree>
    <p:extLst>
      <p:ext uri="{BB962C8B-B14F-4D97-AF65-F5344CB8AC3E}">
        <p14:creationId xmlns:p14="http://schemas.microsoft.com/office/powerpoint/2010/main" val="421680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40" y="-796114"/>
            <a:ext cx="8399720" cy="3372208"/>
          </a:xfrm>
        </p:spPr>
        <p:txBody>
          <a:bodyPr/>
          <a:lstStyle/>
          <a:p>
            <a:pPr algn="ctr"/>
            <a:r>
              <a:rPr lang="en-US" sz="2000" b="1" dirty="0">
                <a:solidFill>
                  <a:schemeClr val="bg1"/>
                </a:solidFill>
              </a:rPr>
              <a:t>“It’s not fair!” </a:t>
            </a:r>
          </a:p>
          <a:p>
            <a:pPr algn="ctr"/>
            <a:endParaRPr lang="en-US" sz="2000" b="1" dirty="0">
              <a:solidFill>
                <a:schemeClr val="bg1"/>
              </a:solidFill>
            </a:endParaRPr>
          </a:p>
          <a:p>
            <a:pPr algn="ctr"/>
            <a:r>
              <a:rPr lang="en-US" sz="2000" b="1" dirty="0">
                <a:solidFill>
                  <a:schemeClr val="bg1"/>
                </a:solidFill>
              </a:rPr>
              <a:t>“Are all these people are condemned for not hearing about Jesus and trusting him?”</a:t>
            </a:r>
          </a:p>
          <a:p>
            <a:pPr algn="ctr"/>
            <a:endParaRPr lang="en-US" sz="1800" b="1" dirty="0"/>
          </a:p>
          <a:p>
            <a:pPr algn="ctr"/>
            <a:r>
              <a:rPr lang="en-US" sz="1800" b="1" dirty="0"/>
              <a:t>     </a:t>
            </a:r>
          </a:p>
        </p:txBody>
      </p:sp>
      <p:pic>
        <p:nvPicPr>
          <p:cNvPr id="2050" name="Picture 2" descr="... aerial theater production based on the poem dante s inferno by d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4450"/>
            <a:ext cx="91440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4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335" y="0"/>
            <a:ext cx="5915025" cy="745629"/>
          </a:xfrm>
        </p:spPr>
        <p:txBody>
          <a:bodyPr/>
          <a:lstStyle/>
          <a:p>
            <a:pPr algn="ctr"/>
            <a:r>
              <a:rPr lang="en-US" sz="2100" b="1" dirty="0">
                <a:solidFill>
                  <a:schemeClr val="tx1"/>
                </a:solidFill>
                <a:latin typeface="+mn-lt"/>
              </a:rPr>
              <a:t>Salvation </a:t>
            </a:r>
          </a:p>
        </p:txBody>
      </p:sp>
      <p:sp>
        <p:nvSpPr>
          <p:cNvPr id="3" name="Content Placeholder 2"/>
          <p:cNvSpPr>
            <a:spLocks noGrp="1"/>
          </p:cNvSpPr>
          <p:nvPr>
            <p:ph idx="1"/>
          </p:nvPr>
        </p:nvSpPr>
        <p:spPr>
          <a:xfrm>
            <a:off x="74427" y="1233183"/>
            <a:ext cx="8623005" cy="2447628"/>
          </a:xfrm>
        </p:spPr>
        <p:txBody>
          <a:bodyPr>
            <a:noAutofit/>
          </a:bodyPr>
          <a:lstStyle/>
          <a:p>
            <a:pPr marL="289322" indent="-289322" algn="ctr">
              <a:buAutoNum type="arabicPeriod"/>
            </a:pPr>
            <a:r>
              <a:rPr lang="en-US" sz="2100" b="1" dirty="0">
                <a:solidFill>
                  <a:schemeClr val="tx1"/>
                </a:solidFill>
                <a:latin typeface="+mn-lt"/>
                <a:cs typeface="Calibri" panose="020F0502020204030204" pitchFamily="34" charset="0"/>
              </a:rPr>
              <a:t>The verb translated “to save” (</a:t>
            </a:r>
            <a:r>
              <a:rPr lang="en-US" sz="2100" b="1" dirty="0" err="1">
                <a:solidFill>
                  <a:schemeClr val="tx1"/>
                </a:solidFill>
                <a:latin typeface="+mn-lt"/>
                <a:cs typeface="Calibri" panose="020F0502020204030204" pitchFamily="34" charset="0"/>
              </a:rPr>
              <a:t>sṓzō</a:t>
            </a:r>
            <a:r>
              <a:rPr lang="en-US" sz="2100" b="1" dirty="0">
                <a:solidFill>
                  <a:schemeClr val="tx1"/>
                </a:solidFill>
                <a:latin typeface="+mn-lt"/>
                <a:cs typeface="Calibri" panose="020F0502020204030204" pitchFamily="34" charset="0"/>
              </a:rPr>
              <a:t> ) means “to save, deliver, make whole, preserve safe from danger, loss, destruction.” </a:t>
            </a:r>
          </a:p>
          <a:p>
            <a:pPr algn="ctr"/>
            <a:endParaRPr lang="en-US" sz="2100" b="1" dirty="0">
              <a:solidFill>
                <a:schemeClr val="tx1"/>
              </a:solidFill>
              <a:latin typeface="+mn-lt"/>
              <a:cs typeface="Calibri" panose="020F0502020204030204" pitchFamily="34" charset="0"/>
            </a:endParaRPr>
          </a:p>
          <a:p>
            <a:pPr algn="ctr"/>
            <a:r>
              <a:rPr lang="en-US" sz="2100" b="1" dirty="0">
                <a:solidFill>
                  <a:schemeClr val="tx1"/>
                </a:solidFill>
                <a:latin typeface="+mn-lt"/>
                <a:cs typeface="Calibri" panose="020F0502020204030204" pitchFamily="34" charset="0"/>
              </a:rPr>
              <a:t>2. The present tense of the Greek verb </a:t>
            </a:r>
            <a:r>
              <a:rPr lang="en-US" sz="2100" b="1" dirty="0" err="1">
                <a:solidFill>
                  <a:schemeClr val="tx1"/>
                </a:solidFill>
                <a:latin typeface="+mn-lt"/>
                <a:cs typeface="Calibri" panose="020F0502020204030204" pitchFamily="34" charset="0"/>
              </a:rPr>
              <a:t>sṓzō</a:t>
            </a:r>
            <a:r>
              <a:rPr lang="en-US" sz="2100" b="1" dirty="0">
                <a:solidFill>
                  <a:schemeClr val="tx1"/>
                </a:solidFill>
                <a:latin typeface="+mn-lt"/>
                <a:cs typeface="Calibri" panose="020F0502020204030204" pitchFamily="34" charset="0"/>
              </a:rPr>
              <a:t>  emphasizes that “being saved” is to be understood as the continuous process of following Jesus and becoming like Him. </a:t>
            </a:r>
          </a:p>
          <a:p>
            <a:pPr marL="289322" indent="-289322" algn="ctr">
              <a:buAutoNum type="arabicPeriod"/>
            </a:pPr>
            <a:endParaRPr lang="en-US" sz="2100" b="1" dirty="0">
              <a:solidFill>
                <a:schemeClr val="tx1"/>
              </a:solidFill>
              <a:latin typeface="+mn-lt"/>
              <a:cs typeface="Calibri" panose="020F0502020204030204" pitchFamily="34" charset="0"/>
            </a:endParaRPr>
          </a:p>
          <a:p>
            <a:pPr algn="ctr"/>
            <a:r>
              <a:rPr lang="en-US" sz="2100" b="1" dirty="0">
                <a:solidFill>
                  <a:schemeClr val="tx1"/>
                </a:solidFill>
                <a:latin typeface="+mn-lt"/>
                <a:cs typeface="Calibri" panose="020F0502020204030204" pitchFamily="34" charset="0"/>
              </a:rPr>
              <a:t>3. “ Work out salvation with fear and trembling” (Philippians 2:12)</a:t>
            </a:r>
          </a:p>
          <a:p>
            <a:pPr algn="ctr"/>
            <a:endParaRPr lang="en-US" sz="2100" b="1" dirty="0">
              <a:solidFill>
                <a:schemeClr val="tx1"/>
              </a:solidFill>
              <a:latin typeface="+mn-lt"/>
              <a:cs typeface="Calibri" panose="020F0502020204030204" pitchFamily="34" charset="0"/>
            </a:endParaRPr>
          </a:p>
          <a:p>
            <a:pPr algn="ctr"/>
            <a:r>
              <a:rPr lang="en-US" sz="2100" b="1" dirty="0">
                <a:solidFill>
                  <a:schemeClr val="tx1"/>
                </a:solidFill>
                <a:latin typeface="+mn-lt"/>
                <a:cs typeface="Calibri" panose="020F0502020204030204" pitchFamily="34" charset="0"/>
              </a:rPr>
              <a:t>4. Greek verb rendered “work out” means "to continually work to bring something to completion or fruition."</a:t>
            </a:r>
          </a:p>
        </p:txBody>
      </p:sp>
    </p:spTree>
    <p:extLst>
      <p:ext uri="{BB962C8B-B14F-4D97-AF65-F5344CB8AC3E}">
        <p14:creationId xmlns:p14="http://schemas.microsoft.com/office/powerpoint/2010/main" val="81493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On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42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27042" cy="5840060"/>
          </a:xfrm>
          <a:prstGeom prst="rect">
            <a:avLst/>
          </a:prstGeom>
        </p:spPr>
        <p:txBody>
          <a:bodyPr wrap="square">
            <a:spAutoFit/>
          </a:bodyPr>
          <a:lstStyle/>
          <a:p>
            <a:pPr algn="ctr" defTabSz="685800">
              <a:defRPr/>
            </a:pPr>
            <a:endParaRPr lang="en-US" sz="2100" b="1" dirty="0">
              <a:solidFill>
                <a:prstClr val="black"/>
              </a:solidFill>
              <a:latin typeface="Calibri" panose="020F0502020204030204" pitchFamily="34" charset="0"/>
              <a:cs typeface="Arial" panose="020B0604020202020204" pitchFamily="34" charset="0"/>
            </a:endParaRPr>
          </a:p>
          <a:p>
            <a:pPr lvl="0" algn="ctr"/>
            <a:r>
              <a:rPr lang="en-US" sz="2400" b="1" dirty="0">
                <a:solidFill>
                  <a:schemeClr val="tx1"/>
                </a:solidFill>
                <a:latin typeface="+mn-lt"/>
                <a:cs typeface="Arial" panose="020B0604020202020204" pitchFamily="34" charset="0"/>
              </a:rPr>
              <a:t>The Gospel</a:t>
            </a:r>
            <a:endParaRPr lang="en-US" sz="2400" b="1" dirty="0">
              <a:solidFill>
                <a:schemeClr val="tx1"/>
              </a:solidFill>
              <a:latin typeface="+mn-lt"/>
            </a:endParaRPr>
          </a:p>
          <a:p>
            <a:pPr lvl="0" algn="ctr"/>
            <a:r>
              <a:rPr lang="en-US" sz="2400" b="1" dirty="0">
                <a:solidFill>
                  <a:schemeClr val="tx1"/>
                </a:solidFill>
                <a:latin typeface="+mn-lt"/>
              </a:rPr>
              <a:t> </a:t>
            </a:r>
            <a:endParaRPr lang="en-US" sz="2400" b="1" dirty="0">
              <a:solidFill>
                <a:schemeClr val="tx1"/>
              </a:solidFill>
              <a:latin typeface="+mn-lt"/>
              <a:cs typeface="Arial" panose="020B0604020202020204" pitchFamily="34" charset="0"/>
            </a:endParaRPr>
          </a:p>
          <a:p>
            <a:pPr algn="ctr" defTabSz="685800">
              <a:defRPr/>
            </a:pPr>
            <a:r>
              <a:rPr lang="en-US" sz="2400" b="1" dirty="0">
                <a:solidFill>
                  <a:schemeClr val="tx1"/>
                </a:solidFill>
                <a:latin typeface="+mn-lt"/>
                <a:cs typeface="Arial" panose="020B0604020202020204" pitchFamily="34" charset="0"/>
              </a:rPr>
              <a:t>“</a:t>
            </a:r>
            <a:r>
              <a:rPr lang="en-US" sz="2400" b="1" dirty="0">
                <a:solidFill>
                  <a:schemeClr val="tx1"/>
                </a:solidFill>
                <a:latin typeface="+mn-lt"/>
              </a:rPr>
              <a:t>Paul, a servant of Christ Jesus, called to be an apostle, set apart for the gospel of God, </a:t>
            </a:r>
            <a:r>
              <a:rPr lang="en-US" sz="2400" b="1" baseline="30000" dirty="0">
                <a:solidFill>
                  <a:schemeClr val="tx1"/>
                </a:solidFill>
                <a:latin typeface="+mn-lt"/>
              </a:rPr>
              <a:t> </a:t>
            </a:r>
            <a:r>
              <a:rPr lang="en-US" sz="2400" b="1" i="1" u="sng" dirty="0">
                <a:solidFill>
                  <a:schemeClr val="tx1"/>
                </a:solidFill>
                <a:latin typeface="+mn-lt"/>
              </a:rPr>
              <a:t>which he promised beforehand through his prophets in the holy Scriptures, concerning his Son, who was descended from David</a:t>
            </a:r>
            <a:r>
              <a:rPr lang="en-US" sz="2400" b="1" i="1" u="sng" baseline="30000" dirty="0">
                <a:solidFill>
                  <a:schemeClr val="tx1"/>
                </a:solidFill>
                <a:latin typeface="+mn-lt"/>
              </a:rPr>
              <a:t> </a:t>
            </a:r>
            <a:r>
              <a:rPr lang="en-US" sz="2400" b="1" i="1" u="sng" dirty="0">
                <a:solidFill>
                  <a:schemeClr val="tx1"/>
                </a:solidFill>
                <a:latin typeface="+mn-lt"/>
              </a:rPr>
              <a:t>according to the flesh </a:t>
            </a:r>
            <a:r>
              <a:rPr lang="en-US" sz="2400" b="1" i="1" u="sng" baseline="30000" dirty="0">
                <a:solidFill>
                  <a:schemeClr val="tx1"/>
                </a:solidFill>
                <a:latin typeface="+mn-lt"/>
              </a:rPr>
              <a:t> </a:t>
            </a:r>
            <a:r>
              <a:rPr lang="en-US" sz="2400" b="1" i="1" u="sng" dirty="0">
                <a:solidFill>
                  <a:schemeClr val="tx1"/>
                </a:solidFill>
                <a:latin typeface="+mn-lt"/>
              </a:rPr>
              <a:t>and was declared to be the Son of God</a:t>
            </a:r>
            <a:r>
              <a:rPr lang="en-US" sz="2400" b="1" dirty="0">
                <a:solidFill>
                  <a:schemeClr val="tx1"/>
                </a:solidFill>
                <a:latin typeface="+mn-lt"/>
              </a:rPr>
              <a:t> in power according to the Spirit of holiness by his resurrection from the dead, Jesus Christ our Lord, through whom we have received grace and apostleship to bring about the obedience of faith for the sake of his name among all the nations, </a:t>
            </a:r>
            <a:r>
              <a:rPr lang="en-US" sz="2400" b="1" baseline="30000" dirty="0">
                <a:solidFill>
                  <a:schemeClr val="tx1"/>
                </a:solidFill>
                <a:latin typeface="+mn-lt"/>
              </a:rPr>
              <a:t> </a:t>
            </a:r>
            <a:r>
              <a:rPr lang="en-US" sz="2400" b="1" dirty="0">
                <a:solidFill>
                  <a:schemeClr val="tx1"/>
                </a:solidFill>
                <a:latin typeface="+mn-lt"/>
              </a:rPr>
              <a:t>including you who are called to belong to Jesus Christ.” –Romans 1: 1-4</a:t>
            </a:r>
            <a:br>
              <a:rPr lang="en-US" sz="2100" b="1" dirty="0"/>
            </a:br>
            <a:br>
              <a:rPr lang="en-US" sz="1350" dirty="0"/>
            </a:br>
            <a:br>
              <a:rPr lang="en-US" sz="1350" dirty="0"/>
            </a:br>
            <a:endParaRPr lang="en-US" sz="1350" dirty="0">
              <a:solidFill>
                <a:prstClr val="black"/>
              </a:solidFill>
            </a:endParaRPr>
          </a:p>
        </p:txBody>
      </p:sp>
      <p:sp>
        <p:nvSpPr>
          <p:cNvPr id="6" name="Slide Number Placeholder 5"/>
          <p:cNvSpPr>
            <a:spLocks noGrp="1"/>
          </p:cNvSpPr>
          <p:nvPr>
            <p:ph type="sldNum" sz="quarter" idx="12"/>
          </p:nvPr>
        </p:nvSpPr>
        <p:spPr/>
        <p:txBody>
          <a:bodyPr/>
          <a:lstStyle/>
          <a:p>
            <a:pPr defTabSz="685800">
              <a:defRPr/>
            </a:pPr>
            <a:endParaRPr lang="en-US" sz="1350" dirty="0">
              <a:solidFill>
                <a:sysClr val="windowText" lastClr="000000"/>
              </a:solidFill>
            </a:endParaRPr>
          </a:p>
        </p:txBody>
      </p:sp>
    </p:spTree>
    <p:extLst>
      <p:ext uri="{BB962C8B-B14F-4D97-AF65-F5344CB8AC3E}">
        <p14:creationId xmlns:p14="http://schemas.microsoft.com/office/powerpoint/2010/main" val="3855736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74428" y="384101"/>
            <a:ext cx="8984512" cy="4000500"/>
          </a:xfrm>
        </p:spPr>
        <p:txBody>
          <a:bodyPr/>
          <a:lstStyle/>
          <a:p>
            <a:pPr marL="457200" indent="-457200" algn="ctr"/>
            <a:r>
              <a:rPr lang="en-US" altLang="ja-JP" sz="2400" b="1" dirty="0">
                <a:solidFill>
                  <a:schemeClr val="tx1"/>
                </a:solidFill>
                <a:ea typeface="MS PGothic" panose="020B0600070205080204" pitchFamily="34" charset="-128"/>
              </a:rPr>
              <a:t>Missionary calling to proclaim gospel is </a:t>
            </a:r>
            <a:r>
              <a:rPr lang="en-US" altLang="ja-JP" sz="2400" b="1" i="1" dirty="0">
                <a:solidFill>
                  <a:schemeClr val="tx1"/>
                </a:solidFill>
                <a:ea typeface="MS PGothic" panose="020B0600070205080204" pitchFamily="34" charset="-128"/>
              </a:rPr>
              <a:t>vital</a:t>
            </a:r>
            <a:r>
              <a:rPr lang="en-US" altLang="ja-JP" sz="2400" b="1" dirty="0">
                <a:solidFill>
                  <a:schemeClr val="tx1"/>
                </a:solidFill>
                <a:ea typeface="MS PGothic" panose="020B0600070205080204" pitchFamily="34" charset="-128"/>
              </a:rPr>
              <a:t> to plan of God</a:t>
            </a:r>
          </a:p>
          <a:p>
            <a:pPr marL="457200" indent="-457200"/>
            <a:endParaRPr lang="en-US" altLang="ja-JP" sz="2400" dirty="0">
              <a:solidFill>
                <a:schemeClr val="bg1"/>
              </a:solidFill>
              <a:ea typeface="MS PGothic" panose="020B0600070205080204" pitchFamily="34" charset="-128"/>
            </a:endParaRPr>
          </a:p>
          <a:p>
            <a:pPr marL="742950" lvl="1" indent="-400050">
              <a:lnSpc>
                <a:spcPct val="130000"/>
              </a:lnSpc>
            </a:pPr>
            <a:r>
              <a:rPr lang="en-US" altLang="ja-JP" sz="2400" b="1" u="sng" dirty="0">
                <a:solidFill>
                  <a:schemeClr val="tx1"/>
                </a:solidFill>
                <a:ea typeface="MS PGothic" panose="020B0600070205080204" pitchFamily="34" charset="-128"/>
              </a:rPr>
              <a:t>Paul’s</a:t>
            </a:r>
            <a:r>
              <a:rPr lang="en-US" altLang="ja-JP" sz="2400" b="1" i="1" u="sng" dirty="0">
                <a:solidFill>
                  <a:schemeClr val="tx1"/>
                </a:solidFill>
                <a:ea typeface="MS PGothic" panose="020B0600070205080204" pitchFamily="34" charset="-128"/>
              </a:rPr>
              <a:t> </a:t>
            </a:r>
            <a:r>
              <a:rPr lang="en-US" altLang="ja-JP" sz="2400" b="1" u="sng" dirty="0">
                <a:solidFill>
                  <a:schemeClr val="tx1"/>
                </a:solidFill>
                <a:ea typeface="MS PGothic" panose="020B0600070205080204" pitchFamily="34" charset="-128"/>
              </a:rPr>
              <a:t>urgency for exclusivism – Rom 10:13-16</a:t>
            </a:r>
          </a:p>
          <a:p>
            <a:pPr marL="1028700" lvl="2" indent="-342900"/>
            <a:r>
              <a:rPr lang="en-US" altLang="en-US" sz="2400" b="1" dirty="0">
                <a:solidFill>
                  <a:schemeClr val="tx1"/>
                </a:solidFill>
              </a:rPr>
              <a:t>Everyone who calls on Lord will be saved</a:t>
            </a:r>
          </a:p>
          <a:p>
            <a:pPr marL="1028700" lvl="2" indent="-342900"/>
            <a:r>
              <a:rPr lang="en-US" altLang="en-US" sz="2400" b="1" dirty="0">
                <a:solidFill>
                  <a:schemeClr val="tx1"/>
                </a:solidFill>
              </a:rPr>
              <a:t>How will they call on one they have not believed in</a:t>
            </a:r>
          </a:p>
          <a:p>
            <a:pPr marL="1028700" lvl="2" indent="-342900"/>
            <a:r>
              <a:rPr lang="en-US" altLang="en-US" sz="2400" b="1" dirty="0">
                <a:solidFill>
                  <a:schemeClr val="tx1"/>
                </a:solidFill>
              </a:rPr>
              <a:t>How can they believe in one they have not heard of</a:t>
            </a:r>
          </a:p>
          <a:p>
            <a:pPr marL="1028700" lvl="2" indent="-342900"/>
            <a:r>
              <a:rPr lang="en-US" altLang="en-US" sz="2400" b="1" dirty="0">
                <a:solidFill>
                  <a:schemeClr val="tx1"/>
                </a:solidFill>
              </a:rPr>
              <a:t>How can they hear without someone proclaiming message</a:t>
            </a:r>
          </a:p>
          <a:p>
            <a:pPr marL="1028700" lvl="2" indent="-342900">
              <a:lnSpc>
                <a:spcPct val="120000"/>
              </a:lnSpc>
            </a:pPr>
            <a:r>
              <a:rPr lang="en-US" altLang="en-US" sz="2400" b="1" dirty="0">
                <a:solidFill>
                  <a:schemeClr val="tx1"/>
                </a:solidFill>
              </a:rPr>
              <a:t>How can they proclaim without someone being sent</a:t>
            </a:r>
          </a:p>
        </p:txBody>
      </p:sp>
    </p:spTree>
    <p:extLst>
      <p:ext uri="{BB962C8B-B14F-4D97-AF65-F5344CB8AC3E}">
        <p14:creationId xmlns:p14="http://schemas.microsoft.com/office/powerpoint/2010/main" val="387465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10" dur="500"/>
                                        <p:tgtEl>
                                          <p:spTgt spid="63491">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13" dur="500"/>
                                        <p:tgtEl>
                                          <p:spTgt spid="63491">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16" dur="500"/>
                                        <p:tgtEl>
                                          <p:spTgt spid="63491">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animEffect transition="in" filter="blinds(horizontal)">
                                      <p:cBhvr>
                                        <p:cTn id="19" dur="500"/>
                                        <p:tgtEl>
                                          <p:spTgt spid="63491">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3491">
                                            <p:txEl>
                                              <p:pRg st="6" end="6"/>
                                            </p:txEl>
                                          </p:spTgt>
                                        </p:tgtEl>
                                        <p:attrNameLst>
                                          <p:attrName>style.visibility</p:attrName>
                                        </p:attrNameLst>
                                      </p:cBhvr>
                                      <p:to>
                                        <p:strVal val="visible"/>
                                      </p:to>
                                    </p:set>
                                    <p:animEffect transition="in" filter="blinds(horizontal)">
                                      <p:cBhvr>
                                        <p:cTn id="22" dur="500"/>
                                        <p:tgtEl>
                                          <p:spTgt spid="63491">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3491">
                                            <p:txEl>
                                              <p:pRg st="7" end="7"/>
                                            </p:txEl>
                                          </p:spTgt>
                                        </p:tgtEl>
                                        <p:attrNameLst>
                                          <p:attrName>style.visibility</p:attrName>
                                        </p:attrNameLst>
                                      </p:cBhvr>
                                      <p:to>
                                        <p:strVal val="visible"/>
                                      </p:to>
                                    </p:set>
                                    <p:animEffect transition="in" filter="blinds(horizontal)">
                                      <p:cBhvr>
                                        <p:cTn id="25" dur="500"/>
                                        <p:tgtEl>
                                          <p:spTgt spid="63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415090672"/>
              </p:ext>
            </p:extLst>
          </p:nvPr>
        </p:nvSpPr>
        <p:spPr>
          <a:xfrm>
            <a:off x="188699" y="0"/>
            <a:ext cx="8520119" cy="572399"/>
          </a:xfrm>
        </p:spPr>
        <p:txBody>
          <a:bodyPr/>
          <a:lstStyle/>
          <a:p>
            <a:pPr algn="ctr"/>
            <a:r>
              <a:rPr lang="en-US" sz="3600" dirty="0">
                <a:solidFill>
                  <a:schemeClr val="tx1"/>
                </a:solidFill>
              </a:rPr>
              <a:t>Book of John</a:t>
            </a:r>
            <a:r>
              <a:rPr lang="en-US" dirty="0">
                <a:solidFill>
                  <a:schemeClr val="tx1"/>
                </a:solidFill>
              </a:rPr>
              <a:t> </a:t>
            </a:r>
          </a:p>
        </p:txBody>
      </p:sp>
      <p:sp>
        <p:nvSpPr>
          <p:cNvPr id="3" name="Content Placeholder 2"/>
          <p:cNvSpPr>
            <a:spLocks noGrp="1"/>
          </p:cNvSpPr>
          <p:nvPr>
            <p:ph idx="1"/>
          </p:nvPr>
        </p:nvSpPr>
        <p:spPr>
          <a:xfrm>
            <a:off x="668883" y="1203011"/>
            <a:ext cx="7559749" cy="3371850"/>
          </a:xfrm>
        </p:spPr>
        <p:txBody>
          <a:bodyPr/>
          <a:lstStyle/>
          <a:p>
            <a:r>
              <a:rPr lang="en-US" sz="2800" b="1" dirty="0">
                <a:solidFill>
                  <a:schemeClr val="tx1"/>
                </a:solidFill>
              </a:rPr>
              <a:t>The necessity of personal faith in Jesus is particularly pronounced in John's gospel, where the word "believe" (</a:t>
            </a:r>
            <a:r>
              <a:rPr lang="en-US" sz="2800" b="1" i="1" dirty="0" err="1">
                <a:solidFill>
                  <a:schemeClr val="tx1"/>
                </a:solidFill>
              </a:rPr>
              <a:t>pisteúō</a:t>
            </a:r>
            <a:r>
              <a:rPr lang="en-US" sz="2800" b="1" dirty="0">
                <a:solidFill>
                  <a:schemeClr val="tx1"/>
                </a:solidFill>
              </a:rPr>
              <a:t>) occurs close to one hundred times and the presence or absence of faith is made the sole distinguishing characteristic between followers of Jesus and those who, as Jesus puts it, "are not my sheep" (</a:t>
            </a:r>
            <a:r>
              <a:rPr lang="en-US" sz="2800" b="1" dirty="0" err="1">
                <a:solidFill>
                  <a:schemeClr val="tx1"/>
                </a:solidFill>
              </a:rPr>
              <a:t>Jn</a:t>
            </a:r>
            <a:r>
              <a:rPr lang="en-US" sz="2800" b="1" dirty="0">
                <a:solidFill>
                  <a:schemeClr val="tx1"/>
                </a:solidFill>
              </a:rPr>
              <a:t> 10:26).</a:t>
            </a:r>
          </a:p>
        </p:txBody>
      </p:sp>
    </p:spTree>
    <p:extLst>
      <p:ext uri="{BB962C8B-B14F-4D97-AF65-F5344CB8AC3E}">
        <p14:creationId xmlns:p14="http://schemas.microsoft.com/office/powerpoint/2010/main" val="4135490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extLst>
              <p:ext uri="{D42A27DB-BD31-4B8C-83A1-F6EECF244321}">
                <p14:modId xmlns:p14="http://schemas.microsoft.com/office/powerpoint/2010/main" val="1989619998"/>
              </p:ext>
            </p:extLst>
          </p:nvPr>
        </p:nvSpPr>
        <p:spPr>
          <a:xfrm>
            <a:off x="180975" y="428625"/>
            <a:ext cx="8855940" cy="3600450"/>
          </a:xfrm>
        </p:spPr>
        <p:txBody>
          <a:bodyPr/>
          <a:lstStyle/>
          <a:p>
            <a:pPr algn="ctr">
              <a:lnSpc>
                <a:spcPct val="120000"/>
              </a:lnSpc>
            </a:pPr>
            <a:r>
              <a:rPr lang="en-US" altLang="ja-JP" sz="2400" b="1" dirty="0">
                <a:solidFill>
                  <a:schemeClr val="tx1"/>
                </a:solidFill>
                <a:ea typeface="MS PGothic" panose="020B0600070205080204" pitchFamily="34" charset="-128"/>
              </a:rPr>
              <a:t>Exclusivism</a:t>
            </a:r>
          </a:p>
          <a:p>
            <a:pPr algn="ctr">
              <a:lnSpc>
                <a:spcPct val="120000"/>
              </a:lnSpc>
            </a:pPr>
            <a:endParaRPr lang="en-US" altLang="ja-JP" sz="2400" b="1" dirty="0">
              <a:solidFill>
                <a:schemeClr val="bg1"/>
              </a:solidFill>
              <a:ea typeface="MS PGothic" panose="020B0600070205080204" pitchFamily="34" charset="-128"/>
            </a:endParaRPr>
          </a:p>
          <a:p>
            <a:pPr>
              <a:lnSpc>
                <a:spcPct val="120000"/>
              </a:lnSpc>
            </a:pPr>
            <a:r>
              <a:rPr lang="en-US" altLang="ja-JP" sz="2400" b="1" dirty="0">
                <a:solidFill>
                  <a:schemeClr val="tx1"/>
                </a:solidFill>
                <a:ea typeface="MS PGothic" panose="020B0600070205080204" pitchFamily="34" charset="-128"/>
              </a:rPr>
              <a:t>1. Only by hearing and believing in Christ during this life can we attain salvation.</a:t>
            </a:r>
          </a:p>
          <a:p>
            <a:pPr lvl="1">
              <a:lnSpc>
                <a:spcPct val="120000"/>
              </a:lnSpc>
            </a:pPr>
            <a:r>
              <a:rPr lang="en-US" altLang="en-US" sz="2400" b="1" dirty="0">
                <a:solidFill>
                  <a:schemeClr val="tx1"/>
                </a:solidFill>
              </a:rPr>
              <a:t>2. Our Lord’s commission leaves </a:t>
            </a:r>
            <a:r>
              <a:rPr lang="en-US" altLang="en-US" sz="2400" b="1" u="sng" dirty="0">
                <a:solidFill>
                  <a:schemeClr val="tx1"/>
                </a:solidFill>
              </a:rPr>
              <a:t>believers</a:t>
            </a:r>
            <a:r>
              <a:rPr lang="en-US" altLang="en-US" sz="2400" b="1" dirty="0">
                <a:solidFill>
                  <a:schemeClr val="tx1"/>
                </a:solidFill>
              </a:rPr>
              <a:t> with no alternative.</a:t>
            </a:r>
          </a:p>
          <a:p>
            <a:pPr lvl="2">
              <a:lnSpc>
                <a:spcPct val="120000"/>
              </a:lnSpc>
            </a:pPr>
            <a:r>
              <a:rPr lang="en-US" altLang="en-US" sz="2400" b="1" dirty="0">
                <a:solidFill>
                  <a:schemeClr val="tx1"/>
                </a:solidFill>
              </a:rPr>
              <a:t> 3. We must proclaim! </a:t>
            </a:r>
            <a:r>
              <a:rPr lang="en-US" altLang="ja-JP" sz="2400" b="1" dirty="0">
                <a:solidFill>
                  <a:schemeClr val="tx1"/>
                </a:solidFill>
                <a:ea typeface="MS PGothic" panose="020B0600070205080204" pitchFamily="34" charset="-128"/>
              </a:rPr>
              <a:t>Our Lord’s command leaves </a:t>
            </a:r>
            <a:r>
              <a:rPr lang="en-US" altLang="ja-JP" sz="2400" b="1" u="sng" dirty="0">
                <a:solidFill>
                  <a:schemeClr val="tx1"/>
                </a:solidFill>
                <a:ea typeface="MS PGothic" panose="020B0600070205080204" pitchFamily="34" charset="-128"/>
              </a:rPr>
              <a:t>unbelievers</a:t>
            </a:r>
            <a:r>
              <a:rPr lang="en-US" altLang="ja-JP" sz="2400" b="1" dirty="0">
                <a:solidFill>
                  <a:schemeClr val="tx1"/>
                </a:solidFill>
                <a:ea typeface="MS PGothic" panose="020B0600070205080204" pitchFamily="34" charset="-128"/>
              </a:rPr>
              <a:t> with no alternative.</a:t>
            </a:r>
          </a:p>
          <a:p>
            <a:pPr lvl="2">
              <a:lnSpc>
                <a:spcPct val="120000"/>
              </a:lnSpc>
            </a:pPr>
            <a:r>
              <a:rPr lang="en-US" altLang="ja-JP" sz="2400" b="1" dirty="0">
                <a:solidFill>
                  <a:schemeClr val="tx1"/>
                </a:solidFill>
                <a:ea typeface="MS PGothic" panose="020B0600070205080204" pitchFamily="34" charset="-128"/>
              </a:rPr>
              <a:t>4. People must hear and believe!</a:t>
            </a:r>
            <a:endParaRPr lang="en-US" altLang="en-US" sz="2400" b="1" dirty="0">
              <a:solidFill>
                <a:schemeClr val="tx1"/>
              </a:solidFill>
            </a:endParaRPr>
          </a:p>
        </p:txBody>
      </p:sp>
    </p:spTree>
    <p:extLst>
      <p:ext uri="{BB962C8B-B14F-4D97-AF65-F5344CB8AC3E}">
        <p14:creationId xmlns:p14="http://schemas.microsoft.com/office/powerpoint/2010/main" val="181679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2" dur="500"/>
                                        <p:tgtEl>
                                          <p:spTgt spid="67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7" dur="500"/>
                                        <p:tgtEl>
                                          <p:spTgt spid="67587">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0" dur="500"/>
                                        <p:tgtEl>
                                          <p:spTgt spid="67587">
                                            <p:txEl>
                                              <p:pRg st="4" end="4"/>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67587">
                                            <p:txEl>
                                              <p:pRg st="5" end="5"/>
                                            </p:txEl>
                                          </p:spTgt>
                                        </p:tgtEl>
                                        <p:attrNameLst>
                                          <p:attrName>style.visibility</p:attrName>
                                        </p:attrNameLst>
                                      </p:cBhvr>
                                      <p:to>
                                        <p:strVal val="visible"/>
                                      </p:to>
                                    </p:set>
                                    <p:animEffect transition="in" filter="blinds(horizontal)">
                                      <p:cBhvr>
                                        <p:cTn id="24" dur="5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11760" y="94085"/>
            <a:ext cx="8520119" cy="572399"/>
          </a:xfrm>
        </p:spPr>
        <p:txBody>
          <a:bodyPr/>
          <a:lstStyle/>
          <a:p>
            <a:pPr algn="ctr"/>
            <a:r>
              <a:rPr lang="en-US" altLang="en-US" sz="2800" b="1" dirty="0">
                <a:solidFill>
                  <a:schemeClr val="tx1"/>
                </a:solidFill>
              </a:rPr>
              <a:t>Responses to Exclusivism</a:t>
            </a:r>
          </a:p>
        </p:txBody>
      </p:sp>
      <p:sp>
        <p:nvSpPr>
          <p:cNvPr id="57347" name="Rectangle 3"/>
          <p:cNvSpPr>
            <a:spLocks noGrp="1" noChangeArrowheads="1"/>
          </p:cNvSpPr>
          <p:nvPr>
            <p:ph type="body" idx="1"/>
          </p:nvPr>
        </p:nvSpPr>
        <p:spPr>
          <a:xfrm>
            <a:off x="311760" y="1028700"/>
            <a:ext cx="8077328" cy="3657600"/>
          </a:xfrm>
        </p:spPr>
        <p:txBody>
          <a:bodyPr/>
          <a:lstStyle/>
          <a:p>
            <a:pPr>
              <a:lnSpc>
                <a:spcPct val="110000"/>
              </a:lnSpc>
            </a:pPr>
            <a:r>
              <a:rPr lang="en-US" altLang="ja-JP" sz="2800" b="1" dirty="0">
                <a:solidFill>
                  <a:schemeClr val="tx1"/>
                </a:solidFill>
                <a:ea typeface="MS PGothic" panose="020B0600070205080204" pitchFamily="34" charset="-128"/>
              </a:rPr>
              <a:t>Inclusivism</a:t>
            </a:r>
          </a:p>
          <a:p>
            <a:pPr>
              <a:lnSpc>
                <a:spcPct val="110000"/>
              </a:lnSpc>
            </a:pPr>
            <a:r>
              <a:rPr lang="en-US" sz="2800" b="1" dirty="0">
                <a:solidFill>
                  <a:schemeClr val="tx1"/>
                </a:solidFill>
              </a:rPr>
              <a:t>-In this model God saves people only because of the work of Christ, but people may be saved even if they do not know about Christ. God grants them salvation if they exercise faith in God as revealed to them through creation and accepting the moral law (General Revelation).</a:t>
            </a:r>
            <a:endParaRPr lang="en-US" altLang="ja-JP" sz="2800" b="1" dirty="0">
              <a:solidFill>
                <a:schemeClr val="tx1"/>
              </a:solidFill>
              <a:ea typeface="MS PGothic" panose="020B0600070205080204" pitchFamily="34" charset="-128"/>
            </a:endParaRPr>
          </a:p>
        </p:txBody>
      </p:sp>
    </p:spTree>
    <p:extLst>
      <p:ext uri="{BB962C8B-B14F-4D97-AF65-F5344CB8AC3E}">
        <p14:creationId xmlns:p14="http://schemas.microsoft.com/office/powerpoint/2010/main" val="718318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2"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nvPr>
        </p:nvSpPr>
        <p:spPr>
          <a:xfrm>
            <a:off x="467832" y="631308"/>
            <a:ext cx="7675277" cy="3371850"/>
          </a:xfrm>
        </p:spPr>
        <p:txBody>
          <a:bodyPr/>
          <a:lstStyle/>
          <a:p>
            <a:pPr algn="ctr"/>
            <a:r>
              <a:rPr lang="en-US" sz="2400" b="1" dirty="0">
                <a:solidFill>
                  <a:schemeClr val="tx1"/>
                </a:solidFill>
                <a:latin typeface="+mj-lt"/>
              </a:rPr>
              <a:t>General revelation</a:t>
            </a:r>
          </a:p>
          <a:p>
            <a:pPr algn="ctr"/>
            <a:endParaRPr lang="en-US" sz="2400" b="1" dirty="0">
              <a:solidFill>
                <a:schemeClr val="bg1"/>
              </a:solidFill>
              <a:latin typeface="+mj-lt"/>
            </a:endParaRPr>
          </a:p>
          <a:p>
            <a:pPr algn="ctr"/>
            <a:r>
              <a:rPr lang="en-US" sz="2400" b="1" dirty="0">
                <a:solidFill>
                  <a:schemeClr val="tx1"/>
                </a:solidFill>
                <a:latin typeface="+mj-lt"/>
              </a:rPr>
              <a:t> Can be defined as “the revelation of God to all people, at all times, and in all places that reveals that God exists and that He is intelligent, powerful, and transcendent.” Scriptures such as Psalm 19:1 and Romans 1:20 clearly state that certain things about God can be understood from His creation around us. Creation reveals God’s power and majesty, but it does not reveal the plan of salvation through Christ</a:t>
            </a:r>
            <a:r>
              <a:rPr lang="en-US" sz="2400" b="1" dirty="0">
                <a:solidFill>
                  <a:schemeClr val="bg1"/>
                </a:solidFill>
                <a:latin typeface="+mj-lt"/>
              </a:rPr>
              <a:t>.</a:t>
            </a:r>
          </a:p>
        </p:txBody>
      </p:sp>
    </p:spTree>
    <p:extLst>
      <p:ext uri="{BB962C8B-B14F-4D97-AF65-F5344CB8AC3E}">
        <p14:creationId xmlns:p14="http://schemas.microsoft.com/office/powerpoint/2010/main" val="2873894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extLst>
              <p:ext uri="{D42A27DB-BD31-4B8C-83A1-F6EECF244321}">
                <p14:modId xmlns:p14="http://schemas.microsoft.com/office/powerpoint/2010/main" val="4092105315"/>
              </p:ext>
            </p:extLst>
          </p:nvPr>
        </p:nvSpPr>
        <p:spPr>
          <a:xfrm>
            <a:off x="308973" y="412861"/>
            <a:ext cx="8133627" cy="3373437"/>
          </a:xfrm>
        </p:spPr>
        <p:txBody>
          <a:bodyPr/>
          <a:lstStyle/>
          <a:p>
            <a:pPr algn="ctr"/>
            <a:r>
              <a:rPr lang="en-US" sz="2800" b="1" dirty="0">
                <a:solidFill>
                  <a:schemeClr val="tx1"/>
                </a:solidFill>
                <a:latin typeface="+mj-lt"/>
              </a:rPr>
              <a:t>What about those who have never heard?</a:t>
            </a:r>
          </a:p>
          <a:p>
            <a:pPr algn="ctr"/>
            <a:endParaRPr lang="en-US" sz="2800" b="1" dirty="0">
              <a:solidFill>
                <a:schemeClr val="tx1"/>
              </a:solidFill>
              <a:latin typeface="+mj-lt"/>
            </a:endParaRPr>
          </a:p>
          <a:p>
            <a:pPr algn="ctr"/>
            <a:r>
              <a:rPr lang="en-US" sz="2800" b="1" dirty="0">
                <a:solidFill>
                  <a:schemeClr val="tx1"/>
                </a:solidFill>
                <a:latin typeface="+mj-lt"/>
              </a:rPr>
              <a:t>Inclusivism advocates say throughout the O.T. God revealed himself to people/nations without having knowledge of Jesus.</a:t>
            </a:r>
          </a:p>
          <a:p>
            <a:endParaRPr lang="en-US" dirty="0"/>
          </a:p>
        </p:txBody>
      </p:sp>
    </p:spTree>
    <p:extLst>
      <p:ext uri="{BB962C8B-B14F-4D97-AF65-F5344CB8AC3E}">
        <p14:creationId xmlns:p14="http://schemas.microsoft.com/office/powerpoint/2010/main" val="1708533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43000" y="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de-DE" sz="1800" i="1"/>
          </a:p>
        </p:txBody>
      </p:sp>
      <p:sp>
        <p:nvSpPr>
          <p:cNvPr id="16387" name="Text Box 3"/>
          <p:cNvSpPr txBox="1">
            <a:spLocks noChangeArrowheads="1"/>
          </p:cNvSpPr>
          <p:nvPr>
            <p:extLst>
              <p:ext uri="{D42A27DB-BD31-4B8C-83A1-F6EECF244321}">
                <p14:modId xmlns:p14="http://schemas.microsoft.com/office/powerpoint/2010/main" val="8357660"/>
              </p:ext>
            </p:extLst>
          </p:nvPr>
        </p:nvSpPr>
        <p:spPr bwMode="auto">
          <a:xfrm>
            <a:off x="638316" y="92075"/>
            <a:ext cx="7611774" cy="3354765"/>
          </a:xfrm>
          <a:prstGeom prst="rect">
            <a:avLst/>
          </a:prstGeom>
          <a:noFill/>
          <a:ln>
            <a:noFill/>
          </a:ln>
          <a:effectLst>
            <a:outerShdw sx="999" sy="999" algn="ctr" rotWithShape="0">
              <a:srgbClr val="33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800" b="1" dirty="0">
                <a:latin typeface="+mj-lt"/>
              </a:rPr>
              <a:t>But what about?</a:t>
            </a:r>
          </a:p>
          <a:p>
            <a:pPr algn="ctr">
              <a:spcBef>
                <a:spcPct val="50000"/>
              </a:spcBef>
            </a:pPr>
            <a:endParaRPr lang="en-US" sz="2800" b="1" dirty="0">
              <a:latin typeface="+mj-lt"/>
            </a:endParaRPr>
          </a:p>
          <a:p>
            <a:r>
              <a:rPr lang="en-US" sz="2800" b="1" dirty="0">
                <a:latin typeface="+mj-lt"/>
              </a:rPr>
              <a:t>1.  Infants?</a:t>
            </a:r>
          </a:p>
          <a:p>
            <a:r>
              <a:rPr lang="en-US" sz="2800" b="1" dirty="0">
                <a:latin typeface="+mj-lt"/>
              </a:rPr>
              <a:t>2.  Mentally deficient?</a:t>
            </a:r>
          </a:p>
          <a:p>
            <a:r>
              <a:rPr lang="en-US" sz="2800" b="1" dirty="0">
                <a:latin typeface="+mj-lt"/>
              </a:rPr>
              <a:t>3.  Unreached/Third World countries?</a:t>
            </a:r>
          </a:p>
          <a:p>
            <a:r>
              <a:rPr lang="en-US" sz="2800" b="1" dirty="0">
                <a:latin typeface="+mj-lt"/>
              </a:rPr>
              <a:t>4.  Sincere people?</a:t>
            </a:r>
          </a:p>
          <a:p>
            <a:r>
              <a:rPr lang="en-US" sz="2800" b="1" dirty="0">
                <a:latin typeface="+mj-lt"/>
              </a:rPr>
              <a:t>5.   Sovereignty/responsibility</a:t>
            </a:r>
            <a:r>
              <a:rPr lang="en-US" sz="3000" b="1" dirty="0">
                <a:latin typeface="+mj-lt"/>
              </a:rPr>
              <a:t>?</a:t>
            </a: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imes New Roman" pitchFamily="18" charset="0"/>
              </a:defRPr>
            </a:lvl1pPr>
            <a:lvl2pPr marL="557213" indent="-214313">
              <a:defRPr sz="1800">
                <a:solidFill>
                  <a:schemeClr val="tx1"/>
                </a:solidFill>
                <a:latin typeface="Times New Roman" pitchFamily="18" charset="0"/>
              </a:defRPr>
            </a:lvl2pPr>
            <a:lvl3pPr marL="857250" indent="-171450">
              <a:defRPr sz="1800">
                <a:solidFill>
                  <a:schemeClr val="tx1"/>
                </a:solidFill>
                <a:latin typeface="Times New Roman" pitchFamily="18" charset="0"/>
              </a:defRPr>
            </a:lvl3pPr>
            <a:lvl4pPr marL="1200150" indent="-171450">
              <a:defRPr sz="1800">
                <a:solidFill>
                  <a:schemeClr val="tx1"/>
                </a:solidFill>
                <a:latin typeface="Times New Roman" pitchFamily="18" charset="0"/>
              </a:defRPr>
            </a:lvl4pPr>
            <a:lvl5pPr marL="1543050" indent="-17145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endParaRPr lang="en-US" sz="900" dirty="0">
              <a:solidFill>
                <a:srgbClr val="BCBCBC"/>
              </a:solidFill>
            </a:endParaRPr>
          </a:p>
        </p:txBody>
      </p:sp>
    </p:spTree>
    <p:extLst>
      <p:ext uri="{BB962C8B-B14F-4D97-AF65-F5344CB8AC3E}">
        <p14:creationId xmlns:p14="http://schemas.microsoft.com/office/powerpoint/2010/main" val="3826523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143000" y="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de-DE" sz="1800" i="1"/>
          </a:p>
        </p:txBody>
      </p:sp>
      <p:sp>
        <p:nvSpPr>
          <p:cNvPr id="28675" name="Text Box 3"/>
          <p:cNvSpPr txBox="1">
            <a:spLocks noChangeArrowheads="1"/>
          </p:cNvSpPr>
          <p:nvPr/>
        </p:nvSpPr>
        <p:spPr bwMode="auto">
          <a:xfrm>
            <a:off x="233915" y="228600"/>
            <a:ext cx="8272131" cy="2585323"/>
          </a:xfrm>
          <a:prstGeom prst="rect">
            <a:avLst/>
          </a:prstGeom>
          <a:noFill/>
          <a:ln>
            <a:noFill/>
          </a:ln>
          <a:effectLst>
            <a:outerShdw sx="999" sy="999" algn="ctr" rotWithShape="0">
              <a:srgbClr val="33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300" b="1" dirty="0">
                <a:latin typeface="+mj-lt"/>
              </a:rPr>
              <a:t>All people have the knowledge of God</a:t>
            </a:r>
          </a:p>
          <a:p>
            <a:pPr algn="ctr">
              <a:spcBef>
                <a:spcPct val="50000"/>
              </a:spcBef>
            </a:pPr>
            <a:r>
              <a:rPr lang="en-US" sz="3300" b="1" dirty="0">
                <a:latin typeface="+mj-lt"/>
              </a:rPr>
              <a:t>1.Through creation (Romans 1:20)</a:t>
            </a:r>
          </a:p>
          <a:p>
            <a:pPr algn="ctr">
              <a:spcBef>
                <a:spcPct val="50000"/>
              </a:spcBef>
            </a:pPr>
            <a:r>
              <a:rPr lang="en-US" sz="3300" b="1" dirty="0">
                <a:latin typeface="+mj-lt"/>
              </a:rPr>
              <a:t>2. Through conscience/moral law </a:t>
            </a:r>
            <a:r>
              <a:rPr lang="en-US" sz="3000" b="1" dirty="0">
                <a:latin typeface="+mj-lt"/>
              </a:rPr>
              <a:t>(Romans 2:14-16)</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imes New Roman" pitchFamily="18" charset="0"/>
              </a:defRPr>
            </a:lvl1pPr>
            <a:lvl2pPr marL="557213" indent="-214313">
              <a:defRPr sz="1800">
                <a:solidFill>
                  <a:schemeClr val="tx1"/>
                </a:solidFill>
                <a:latin typeface="Times New Roman" pitchFamily="18" charset="0"/>
              </a:defRPr>
            </a:lvl2pPr>
            <a:lvl3pPr marL="857250" indent="-171450">
              <a:defRPr sz="1800">
                <a:solidFill>
                  <a:schemeClr val="tx1"/>
                </a:solidFill>
                <a:latin typeface="Times New Roman" pitchFamily="18" charset="0"/>
              </a:defRPr>
            </a:lvl3pPr>
            <a:lvl4pPr marL="1200150" indent="-171450">
              <a:defRPr sz="1800">
                <a:solidFill>
                  <a:schemeClr val="tx1"/>
                </a:solidFill>
                <a:latin typeface="Times New Roman" pitchFamily="18" charset="0"/>
              </a:defRPr>
            </a:lvl4pPr>
            <a:lvl5pPr marL="1543050" indent="-17145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fld id="{5B501D39-2F45-48F0-B17B-E795E4F3FC91}" type="slidenum">
              <a:rPr lang="en-US" sz="900">
                <a:solidFill>
                  <a:srgbClr val="BCBCBC"/>
                </a:solidFill>
              </a:rPr>
              <a:pPr/>
              <a:t>38</a:t>
            </a:fld>
            <a:endParaRPr lang="en-US" sz="900">
              <a:solidFill>
                <a:srgbClr val="BCBCBC"/>
              </a:solidFill>
            </a:endParaRPr>
          </a:p>
        </p:txBody>
      </p:sp>
    </p:spTree>
    <p:extLst>
      <p:ext uri="{BB962C8B-B14F-4D97-AF65-F5344CB8AC3E}">
        <p14:creationId xmlns:p14="http://schemas.microsoft.com/office/powerpoint/2010/main" val="145270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0" y="342900"/>
            <a:ext cx="4423064" cy="4247317"/>
          </a:xfrm>
          <a:prstGeom prst="rect">
            <a:avLst/>
          </a:prstGeom>
        </p:spPr>
        <p:txBody>
          <a:bodyPr wrap="square">
            <a:spAutoFit/>
          </a:bodyPr>
          <a:lstStyle/>
          <a:p>
            <a:pPr algn="ctr" fontAlgn="base"/>
            <a:r>
              <a:rPr lang="en-US" sz="2800" b="1" dirty="0">
                <a:solidFill>
                  <a:schemeClr val="tx1"/>
                </a:solidFill>
                <a:latin typeface="+mn-lt"/>
              </a:rPr>
              <a:t>William Lane Craig: How Will God Judge Someone Who Has Never Heard the Gospel?</a:t>
            </a:r>
          </a:p>
          <a:p>
            <a:pPr algn="ctr" fontAlgn="base"/>
            <a:endParaRPr lang="en-US" sz="2800" b="1" dirty="0">
              <a:solidFill>
                <a:schemeClr val="tx1"/>
              </a:solidFill>
              <a:latin typeface="+mn-lt"/>
            </a:endParaRPr>
          </a:p>
          <a:p>
            <a:pPr algn="ctr" fontAlgn="base"/>
            <a:r>
              <a:rPr lang="en-US" sz="2800" b="1" dirty="0">
                <a:solidFill>
                  <a:schemeClr val="tx1"/>
                </a:solidFill>
                <a:latin typeface="+mn-lt"/>
              </a:rPr>
              <a:t>https://www.youtube.com/watch?v=cBmLTpem7tw </a:t>
            </a:r>
          </a:p>
          <a:p>
            <a:pPr fontAlgn="base"/>
            <a:endParaRPr lang="en-US" sz="1800" dirty="0">
              <a:latin typeface="inherit"/>
            </a:endParaRPr>
          </a:p>
        </p:txBody>
      </p:sp>
      <p:pic>
        <p:nvPicPr>
          <p:cNvPr id="1026" name="Picture 2" descr="William Lane Cra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55" y="342900"/>
            <a:ext cx="2380665" cy="430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4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45" y="342186"/>
            <a:ext cx="8669438" cy="4801314"/>
          </a:xfrm>
          <a:prstGeom prst="rect">
            <a:avLst/>
          </a:prstGeom>
        </p:spPr>
        <p:txBody>
          <a:bodyPr wrap="square">
            <a:spAutoFit/>
          </a:bodyPr>
          <a:lstStyle/>
          <a:p>
            <a:pPr algn="ctr"/>
            <a:r>
              <a:rPr lang="en-US" sz="5400" b="1" baseline="30000" dirty="0">
                <a:solidFill>
                  <a:schemeClr val="tx1"/>
                </a:solidFill>
                <a:latin typeface="+mj-lt"/>
                <a:cs typeface="Calibri" panose="020F0502020204030204" pitchFamily="34" charset="0"/>
              </a:rPr>
              <a:t>Our Model</a:t>
            </a:r>
          </a:p>
          <a:p>
            <a:pPr algn="ctr"/>
            <a:r>
              <a:rPr lang="en-US" sz="3200" b="1" baseline="30000" dirty="0">
                <a:solidFill>
                  <a:schemeClr val="tx1"/>
                </a:solidFill>
                <a:latin typeface="+mj-lt"/>
                <a:cs typeface="Calibri" panose="020F0502020204030204" pitchFamily="34" charset="0"/>
              </a:rPr>
              <a:t>“</a:t>
            </a:r>
            <a:r>
              <a:rPr lang="en-US" sz="3200" dirty="0">
                <a:solidFill>
                  <a:schemeClr val="tx1"/>
                </a:solidFill>
                <a:latin typeface="+mj-lt"/>
                <a:cs typeface="Calibri" panose="020F0502020204030204" pitchFamily="34" charset="0"/>
              </a:rPr>
              <a:t>But in your hearts honor Christ the Lord as holy, always being prepared to make a defense to anyone who asks you for a reason for the hope that is in you; yet do it with gentleness and respect,</a:t>
            </a:r>
            <a:r>
              <a:rPr lang="en-US" sz="3200" b="1" baseline="30000" dirty="0">
                <a:solidFill>
                  <a:schemeClr val="tx1"/>
                </a:solidFill>
                <a:latin typeface="+mj-lt"/>
                <a:cs typeface="Calibri" panose="020F0502020204030204" pitchFamily="34" charset="0"/>
              </a:rPr>
              <a:t> </a:t>
            </a:r>
            <a:r>
              <a:rPr lang="en-US" sz="3200" dirty="0">
                <a:solidFill>
                  <a:schemeClr val="tx1"/>
                </a:solidFill>
                <a:latin typeface="+mj-lt"/>
                <a:cs typeface="Calibri" panose="020F0502020204030204" pitchFamily="34" charset="0"/>
              </a:rPr>
              <a:t>having a good conscience, so that, when you are slandered, those who revile your good behavior in Christ may be put to shame.”-1 Peter 3:15-16</a:t>
            </a:r>
          </a:p>
          <a:p>
            <a:endParaRPr lang="en-US" dirty="0">
              <a:latin typeface="Helvetica Neue"/>
            </a:endParaRPr>
          </a:p>
        </p:txBody>
      </p:sp>
    </p:spTree>
    <p:extLst>
      <p:ext uri="{BB962C8B-B14F-4D97-AF65-F5344CB8AC3E}">
        <p14:creationId xmlns:p14="http://schemas.microsoft.com/office/powerpoint/2010/main" val="311582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9721"/>
            <a:ext cx="9145288" cy="2677656"/>
          </a:xfrm>
          <a:prstGeom prst="rect">
            <a:avLst/>
          </a:prstGeom>
        </p:spPr>
        <p:txBody>
          <a:bodyPr wrap="square">
            <a:spAutoFit/>
          </a:bodyPr>
          <a:lstStyle/>
          <a:p>
            <a:r>
              <a:rPr lang="en-US" sz="2400" b="1" dirty="0">
                <a:solidFill>
                  <a:schemeClr val="tx1"/>
                </a:solidFill>
                <a:latin typeface="+mj-lt"/>
              </a:rPr>
              <a:t>After watching this clip with Craig, note he says most people pervert general revelation. In other words: </a:t>
            </a:r>
          </a:p>
          <a:p>
            <a:endParaRPr lang="en-US" sz="2400" b="1" dirty="0">
              <a:solidFill>
                <a:schemeClr val="tx1"/>
              </a:solidFill>
              <a:latin typeface="+mj-lt"/>
            </a:endParaRPr>
          </a:p>
          <a:p>
            <a:r>
              <a:rPr lang="en-US" sz="2400" b="1" dirty="0">
                <a:solidFill>
                  <a:schemeClr val="tx1"/>
                </a:solidFill>
                <a:latin typeface="+mj-lt"/>
              </a:rPr>
              <a:t>1. According to Scripture, the knowledge of God is </a:t>
            </a:r>
            <a:r>
              <a:rPr lang="en-US" sz="2400" b="1" i="1" dirty="0">
                <a:solidFill>
                  <a:schemeClr val="tx1"/>
                </a:solidFill>
                <a:latin typeface="+mj-lt"/>
              </a:rPr>
              <a:t>available</a:t>
            </a:r>
            <a:r>
              <a:rPr lang="en-US" sz="2400" b="1" dirty="0">
                <a:solidFill>
                  <a:schemeClr val="tx1"/>
                </a:solidFill>
                <a:latin typeface="+mj-lt"/>
              </a:rPr>
              <a:t> (through general revelation), but mankind perverts it to his own liking (see Romans 1). </a:t>
            </a:r>
          </a:p>
          <a:p>
            <a:endParaRPr lang="en-US" sz="2400" b="1" u="sng" dirty="0">
              <a:solidFill>
                <a:schemeClr val="tx1"/>
              </a:solidFill>
              <a:latin typeface="+mj-lt"/>
            </a:endParaRPr>
          </a:p>
        </p:txBody>
      </p:sp>
    </p:spTree>
    <p:extLst>
      <p:ext uri="{BB962C8B-B14F-4D97-AF65-F5344CB8AC3E}">
        <p14:creationId xmlns:p14="http://schemas.microsoft.com/office/powerpoint/2010/main" val="661490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65" y="125983"/>
            <a:ext cx="8520119" cy="572399"/>
          </a:xfrm>
        </p:spPr>
        <p:txBody>
          <a:bodyPr/>
          <a:lstStyle/>
          <a:p>
            <a:pPr algn="ctr"/>
            <a:r>
              <a:rPr lang="en-US" sz="2800" b="1" dirty="0">
                <a:solidFill>
                  <a:schemeClr val="tx1"/>
                </a:solidFill>
              </a:rPr>
              <a:t>Competing Worldviews</a:t>
            </a:r>
          </a:p>
        </p:txBody>
      </p:sp>
      <p:sp>
        <p:nvSpPr>
          <p:cNvPr id="3" name="Content Placeholder 2"/>
          <p:cNvSpPr>
            <a:spLocks noGrp="1"/>
          </p:cNvSpPr>
          <p:nvPr>
            <p:ph idx="1"/>
          </p:nvPr>
        </p:nvSpPr>
        <p:spPr>
          <a:xfrm>
            <a:off x="0" y="1364955"/>
            <a:ext cx="8490675" cy="3394710"/>
          </a:xfrm>
        </p:spPr>
        <p:txBody>
          <a:bodyPr/>
          <a:lstStyle/>
          <a:p>
            <a:pPr marL="514350" indent="-514350" algn="ctr">
              <a:buAutoNum type="arabicPeriod"/>
            </a:pPr>
            <a:r>
              <a:rPr lang="en-US" sz="2800" b="1" dirty="0">
                <a:solidFill>
                  <a:schemeClr val="tx1"/>
                </a:solidFill>
                <a:latin typeface="+mn-lt"/>
              </a:rPr>
              <a:t>Naturalism or materialism: The idea that reality can be completely explained as natural phenomena.</a:t>
            </a:r>
          </a:p>
          <a:p>
            <a:pPr algn="ctr"/>
            <a:endParaRPr lang="en-US" sz="2800" b="1" dirty="0">
              <a:solidFill>
                <a:schemeClr val="tx1"/>
              </a:solidFill>
              <a:latin typeface="+mn-lt"/>
            </a:endParaRPr>
          </a:p>
          <a:p>
            <a:pPr algn="ctr"/>
            <a:r>
              <a:rPr lang="en-US" sz="2800" b="1" dirty="0">
                <a:solidFill>
                  <a:schemeClr val="tx1"/>
                </a:solidFill>
                <a:latin typeface="+mn-lt"/>
              </a:rPr>
              <a:t>2. No God + Evolution = Reductive Purpose: All natural phenomena can be reduced to biology, biology reduces to chemistry, chemistry reduces to physics, and all physics reduces to the “behavior” of elementary particles and forces.</a:t>
            </a:r>
          </a:p>
          <a:p>
            <a:r>
              <a:rPr lang="en-US" sz="2800" dirty="0">
                <a:solidFill>
                  <a:schemeClr val="bg1"/>
                </a:solidFill>
              </a:rPr>
              <a:t> </a:t>
            </a:r>
          </a:p>
        </p:txBody>
      </p:sp>
    </p:spTree>
    <p:extLst>
      <p:ext uri="{BB962C8B-B14F-4D97-AF65-F5344CB8AC3E}">
        <p14:creationId xmlns:p14="http://schemas.microsoft.com/office/powerpoint/2010/main" val="3327490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549" y="114300"/>
            <a:ext cx="8442251" cy="4154984"/>
          </a:xfrm>
          <a:prstGeom prst="rect">
            <a:avLst/>
          </a:prstGeom>
        </p:spPr>
        <p:txBody>
          <a:bodyPr wrap="square">
            <a:spAutoFit/>
          </a:bodyPr>
          <a:lstStyle/>
          <a:p>
            <a:pPr algn="ctr"/>
            <a:r>
              <a:rPr lang="en-US" sz="2400" b="1" dirty="0">
                <a:solidFill>
                  <a:schemeClr val="tx1"/>
                </a:solidFill>
              </a:rPr>
              <a:t>Atheist William </a:t>
            </a:r>
            <a:r>
              <a:rPr lang="en-US" sz="2400" b="1" dirty="0" err="1">
                <a:solidFill>
                  <a:schemeClr val="tx1"/>
                </a:solidFill>
              </a:rPr>
              <a:t>Provine</a:t>
            </a:r>
            <a:r>
              <a:rPr lang="en-US" sz="2400" b="1" dirty="0">
                <a:solidFill>
                  <a:schemeClr val="tx1"/>
                </a:solidFill>
              </a:rPr>
              <a:t> says: (this is taken from his debate with Phillip E. Johnson)</a:t>
            </a:r>
            <a:br>
              <a:rPr lang="en-US" sz="2400" b="1" dirty="0">
                <a:solidFill>
                  <a:schemeClr val="tx1"/>
                </a:solidFill>
              </a:rPr>
            </a:br>
            <a:br>
              <a:rPr lang="en-US" sz="2400" b="1" dirty="0">
                <a:solidFill>
                  <a:schemeClr val="tx1"/>
                </a:solidFill>
              </a:rPr>
            </a:br>
            <a:r>
              <a:rPr lang="en-US" sz="2400" b="1" dirty="0">
                <a:solidFill>
                  <a:schemeClr val="tx1"/>
                </a:solidFill>
              </a:rPr>
              <a:t>“Let me summarize my views on what modern evolutionary biology tells us loud and clear — and these are basically Darwin’s views. There are no gods, no purposes, and no goal-directed forces of any kind. There is no life after death. When I die, I am absolutely certain that I am going to be dead. That’s the end of me. There is no ultimate foundation for ethics, no ultimate meaning in life, and no free will for humans, either.” </a:t>
            </a:r>
            <a:endParaRPr lang="en-US" sz="2400" dirty="0">
              <a:solidFill>
                <a:schemeClr val="tx1"/>
              </a:solidFill>
            </a:endParaRPr>
          </a:p>
        </p:txBody>
      </p:sp>
    </p:spTree>
    <p:extLst>
      <p:ext uri="{BB962C8B-B14F-4D97-AF65-F5344CB8AC3E}">
        <p14:creationId xmlns:p14="http://schemas.microsoft.com/office/powerpoint/2010/main" val="3533401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68" y="168513"/>
            <a:ext cx="9055524" cy="572399"/>
          </a:xfrm>
        </p:spPr>
        <p:txBody>
          <a:bodyPr/>
          <a:lstStyle/>
          <a:p>
            <a:pPr algn="ctr"/>
            <a:r>
              <a:rPr lang="en-US" sz="2400" b="1" dirty="0">
                <a:solidFill>
                  <a:schemeClr val="tx1"/>
                </a:solidFill>
                <a:latin typeface="+mn-lt"/>
              </a:rPr>
              <a:t>More Revelation (the coming of Jesus)</a:t>
            </a:r>
            <a:br>
              <a:rPr lang="en-US" sz="2400" b="1" dirty="0">
                <a:solidFill>
                  <a:schemeClr val="tx1"/>
                </a:solidFill>
                <a:latin typeface="+mn-lt"/>
              </a:rPr>
            </a:br>
            <a:r>
              <a:rPr lang="en-US" sz="2400" b="1" dirty="0">
                <a:solidFill>
                  <a:schemeClr val="tx1"/>
                </a:solidFill>
                <a:latin typeface="+mn-lt"/>
              </a:rPr>
              <a:t>=More Accountability</a:t>
            </a:r>
          </a:p>
        </p:txBody>
      </p:sp>
      <p:sp>
        <p:nvSpPr>
          <p:cNvPr id="4" name="Rectangle 1"/>
          <p:cNvSpPr>
            <a:spLocks noGrp="1" noChangeArrowheads="1"/>
          </p:cNvSpPr>
          <p:nvPr>
            <p:ph idx="1"/>
          </p:nvPr>
        </p:nvSpPr>
        <p:spPr bwMode="auto">
          <a:xfrm>
            <a:off x="0" y="1163232"/>
            <a:ext cx="880375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sz="2000" b="1" dirty="0"/>
              <a:t>(1) Paul is urgent in his appeal for repentance:</a:t>
            </a:r>
            <a:endParaRPr lang="en-US" altLang="en-US" sz="2000" dirty="0">
              <a:latin typeface="+mn-lt"/>
            </a:endParaRPr>
          </a:p>
          <a:p>
            <a:pPr algn="ctr" defTabSz="685800"/>
            <a:endParaRPr lang="en-US" altLang="en-US" sz="2000" b="1" dirty="0">
              <a:latin typeface="+mn-lt"/>
            </a:endParaRPr>
          </a:p>
          <a:p>
            <a:pPr algn="ctr" defTabSz="685800"/>
            <a:r>
              <a:rPr lang="en-US" altLang="en-US" sz="2000" b="1" dirty="0">
                <a:latin typeface="+mn-lt"/>
              </a:rPr>
              <a:t>“Therefore having overlooked the times of ignorance, God is now declaring to men that all people everywhere should repent, because </a:t>
            </a:r>
          </a:p>
          <a:p>
            <a:pPr algn="ctr" defTabSz="685800"/>
            <a:r>
              <a:rPr lang="en-US" altLang="en-US" sz="2000" b="1" dirty="0">
                <a:latin typeface="+mn-lt"/>
              </a:rPr>
              <a:t>He has fixed a day in which He will judge the world in righteousness through a Man whom He has appointed, having furnished proof to all men by raising Him from the dead” (Acts 17:30-31).</a:t>
            </a:r>
          </a:p>
          <a:p>
            <a:pPr defTabSz="685800"/>
            <a:endParaRPr lang="en-US" altLang="en-US" sz="1350" dirty="0"/>
          </a:p>
        </p:txBody>
      </p:sp>
    </p:spTree>
    <p:extLst>
      <p:ext uri="{BB962C8B-B14F-4D97-AF65-F5344CB8AC3E}">
        <p14:creationId xmlns:p14="http://schemas.microsoft.com/office/powerpoint/2010/main" val="3265567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28600"/>
            <a:ext cx="8814391" cy="2677656"/>
          </a:xfrm>
          <a:prstGeom prst="rect">
            <a:avLst/>
          </a:prstGeom>
        </p:spPr>
        <p:txBody>
          <a:bodyPr wrap="square">
            <a:spAutoFit/>
          </a:bodyPr>
          <a:lstStyle/>
          <a:p>
            <a:pPr algn="ctr" eaLnBrk="0" fontAlgn="base" hangingPunct="0">
              <a:spcBef>
                <a:spcPct val="50000"/>
              </a:spcBef>
              <a:spcAft>
                <a:spcPct val="0"/>
              </a:spcAft>
            </a:pPr>
            <a:r>
              <a:rPr lang="en-US" sz="2400" b="1" dirty="0">
                <a:solidFill>
                  <a:schemeClr val="tx1"/>
                </a:solidFill>
                <a:latin typeface="Arial" pitchFamily="34" charset="0"/>
              </a:rPr>
              <a:t>What about people who are sincere? </a:t>
            </a:r>
          </a:p>
          <a:p>
            <a:pPr marL="390525" lvl="1" eaLnBrk="0" fontAlgn="base" hangingPunct="0">
              <a:spcBef>
                <a:spcPct val="50000"/>
              </a:spcBef>
              <a:spcAft>
                <a:spcPct val="0"/>
              </a:spcAft>
            </a:pPr>
            <a:r>
              <a:rPr lang="en-US" sz="2400" b="1" dirty="0">
                <a:solidFill>
                  <a:schemeClr val="tx1"/>
                </a:solidFill>
                <a:latin typeface="Arial" pitchFamily="34" charset="0"/>
              </a:rPr>
              <a:t>1. You can be sincerely wrong (Prov. 14:12).</a:t>
            </a:r>
          </a:p>
          <a:p>
            <a:pPr marL="390525" lvl="1" eaLnBrk="0" fontAlgn="base" hangingPunct="0">
              <a:spcBef>
                <a:spcPct val="50000"/>
              </a:spcBef>
              <a:spcAft>
                <a:spcPct val="0"/>
              </a:spcAft>
            </a:pPr>
            <a:r>
              <a:rPr lang="en-US" sz="2400" b="1" dirty="0">
                <a:solidFill>
                  <a:schemeClr val="tx1"/>
                </a:solidFill>
                <a:latin typeface="Arial" pitchFamily="34" charset="0"/>
              </a:rPr>
              <a:t>2. If someone is truly seeking the truth and they respond to general revelation (see Rom. 1:18-21),  God will provide a way for them to hear and know the Gospel (see Acts 10-story of Cornelius and Peter). </a:t>
            </a:r>
          </a:p>
        </p:txBody>
      </p:sp>
    </p:spTree>
    <p:extLst>
      <p:ext uri="{BB962C8B-B14F-4D97-AF65-F5344CB8AC3E}">
        <p14:creationId xmlns:p14="http://schemas.microsoft.com/office/powerpoint/2010/main" val="4190049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224" y="358849"/>
            <a:ext cx="8676168" cy="3927229"/>
          </a:xfrm>
          <a:prstGeom prst="rect">
            <a:avLst/>
          </a:prstGeom>
        </p:spPr>
        <p:txBody>
          <a:bodyPr wrap="square">
            <a:spAutoFit/>
          </a:bodyPr>
          <a:lstStyle/>
          <a:p>
            <a:pPr algn="ctr" eaLnBrk="0" fontAlgn="base" hangingPunct="0">
              <a:spcBef>
                <a:spcPct val="40000"/>
              </a:spcBef>
              <a:spcAft>
                <a:spcPct val="0"/>
              </a:spcAft>
            </a:pPr>
            <a:r>
              <a:rPr lang="en-US" sz="2800" b="1" dirty="0">
                <a:solidFill>
                  <a:schemeClr val="tx1"/>
                </a:solidFill>
              </a:rPr>
              <a:t>What About People That Have No Access to the Gospel ? (i.e. Muslims, people that are handicapped, infants, etc.) </a:t>
            </a:r>
          </a:p>
          <a:p>
            <a:pPr algn="ctr" eaLnBrk="0" fontAlgn="base" hangingPunct="0">
              <a:spcBef>
                <a:spcPct val="40000"/>
              </a:spcBef>
              <a:spcAft>
                <a:spcPct val="0"/>
              </a:spcAft>
            </a:pPr>
            <a:endParaRPr lang="en-US" sz="2800" b="1" dirty="0">
              <a:solidFill>
                <a:schemeClr val="tx1"/>
              </a:solidFill>
            </a:endParaRPr>
          </a:p>
          <a:p>
            <a:pPr algn="ctr" eaLnBrk="0" fontAlgn="base" hangingPunct="0">
              <a:spcBef>
                <a:spcPct val="50000"/>
              </a:spcBef>
              <a:spcAft>
                <a:spcPct val="0"/>
              </a:spcAft>
            </a:pPr>
            <a:r>
              <a:rPr lang="en-US" sz="2800" b="1" dirty="0">
                <a:solidFill>
                  <a:schemeClr val="tx1"/>
                </a:solidFill>
                <a:latin typeface="Arial" pitchFamily="34" charset="0"/>
              </a:rPr>
              <a:t>	Response: God has other means of communication (visions, dreams, angels, etc.). If we don’t reach them, God can still reach them via special revelation. </a:t>
            </a:r>
          </a:p>
        </p:txBody>
      </p:sp>
    </p:spTree>
    <p:extLst>
      <p:ext uri="{BB962C8B-B14F-4D97-AF65-F5344CB8AC3E}">
        <p14:creationId xmlns:p14="http://schemas.microsoft.com/office/powerpoint/2010/main" val="399945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2402"/>
            <a:ext cx="8676168" cy="3754874"/>
          </a:xfrm>
          <a:prstGeom prst="rect">
            <a:avLst/>
          </a:prstGeom>
        </p:spPr>
        <p:txBody>
          <a:bodyPr wrap="square">
            <a:spAutoFit/>
          </a:bodyPr>
          <a:lstStyle/>
          <a:p>
            <a:pPr algn="ctr" eaLnBrk="0" fontAlgn="base" hangingPunct="0">
              <a:spcBef>
                <a:spcPct val="40000"/>
              </a:spcBef>
              <a:spcAft>
                <a:spcPct val="0"/>
              </a:spcAft>
            </a:pPr>
            <a:r>
              <a:rPr lang="en-US" sz="2800" b="1" dirty="0">
                <a:solidFill>
                  <a:schemeClr val="tx1"/>
                </a:solidFill>
              </a:rPr>
              <a:t>Remember: </a:t>
            </a:r>
          </a:p>
          <a:p>
            <a:pPr algn="ctr" eaLnBrk="0" fontAlgn="base" hangingPunct="0">
              <a:spcBef>
                <a:spcPct val="50000"/>
              </a:spcBef>
              <a:spcAft>
                <a:spcPct val="0"/>
              </a:spcAft>
            </a:pPr>
            <a:r>
              <a:rPr lang="en-US" sz="2800" b="1" dirty="0">
                <a:solidFill>
                  <a:schemeClr val="tx1"/>
                </a:solidFill>
                <a:latin typeface="Arial" pitchFamily="34" charset="0"/>
              </a:rPr>
              <a:t>	1.We have no way of knowing how much knowledge people have about God/The Gospel.</a:t>
            </a:r>
          </a:p>
          <a:p>
            <a:pPr algn="ctr" eaLnBrk="0" fontAlgn="base" hangingPunct="0">
              <a:spcBef>
                <a:spcPct val="50000"/>
              </a:spcBef>
              <a:spcAft>
                <a:spcPct val="0"/>
              </a:spcAft>
            </a:pPr>
            <a:endParaRPr lang="en-US" sz="2800" b="1" dirty="0">
              <a:solidFill>
                <a:schemeClr val="tx1"/>
              </a:solidFill>
              <a:latin typeface="Arial" pitchFamily="34" charset="0"/>
            </a:endParaRPr>
          </a:p>
          <a:p>
            <a:pPr algn="ctr" eaLnBrk="0" fontAlgn="base" hangingPunct="0">
              <a:spcBef>
                <a:spcPct val="50000"/>
              </a:spcBef>
              <a:spcAft>
                <a:spcPct val="0"/>
              </a:spcAft>
            </a:pPr>
            <a:r>
              <a:rPr lang="en-US" sz="2800" b="1" dirty="0">
                <a:solidFill>
                  <a:schemeClr val="tx1"/>
                </a:solidFill>
                <a:latin typeface="Arial" pitchFamily="34" charset="0"/>
              </a:rPr>
              <a:t>2. God is fair and makes no mistakes. He knows how much exposure someone has had to the Good News.</a:t>
            </a:r>
          </a:p>
        </p:txBody>
      </p:sp>
    </p:spTree>
    <p:extLst>
      <p:ext uri="{BB962C8B-B14F-4D97-AF65-F5344CB8AC3E}">
        <p14:creationId xmlns:p14="http://schemas.microsoft.com/office/powerpoint/2010/main" val="3929459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711" y="131326"/>
            <a:ext cx="8697433" cy="4832092"/>
          </a:xfrm>
          <a:prstGeom prst="rect">
            <a:avLst/>
          </a:prstGeom>
        </p:spPr>
        <p:txBody>
          <a:bodyPr wrap="square">
            <a:spAutoFit/>
          </a:bodyPr>
          <a:lstStyle/>
          <a:p>
            <a:r>
              <a:rPr lang="en-US" sz="2800" b="1" dirty="0">
                <a:solidFill>
                  <a:schemeClr val="tx1"/>
                </a:solidFill>
                <a:latin typeface="+mn-lt"/>
              </a:rPr>
              <a:t>What are the mediums that God chooses to reveal Himself to man?</a:t>
            </a:r>
          </a:p>
          <a:p>
            <a:br>
              <a:rPr lang="en-US" sz="2800" b="1" dirty="0">
                <a:solidFill>
                  <a:schemeClr val="tx1"/>
                </a:solidFill>
                <a:latin typeface="+mn-lt"/>
              </a:rPr>
            </a:br>
            <a:r>
              <a:rPr lang="en-US" sz="2800" b="1" dirty="0">
                <a:solidFill>
                  <a:schemeClr val="tx1"/>
                </a:solidFill>
                <a:latin typeface="+mn-lt"/>
              </a:rPr>
              <a:t>1. General Revelation: Creation: (external manifestation)</a:t>
            </a:r>
            <a:br>
              <a:rPr lang="en-US" sz="2800" b="1" dirty="0">
                <a:solidFill>
                  <a:schemeClr val="tx1"/>
                </a:solidFill>
                <a:latin typeface="+mn-lt"/>
              </a:rPr>
            </a:br>
            <a:r>
              <a:rPr lang="en-US" sz="2800" b="1" dirty="0">
                <a:solidFill>
                  <a:schemeClr val="tx1"/>
                </a:solidFill>
                <a:latin typeface="+mn-lt"/>
              </a:rPr>
              <a:t>2. General Revelation: Conscience: (internal manifestation)</a:t>
            </a:r>
            <a:br>
              <a:rPr lang="en-US" sz="2800" b="1" dirty="0">
                <a:solidFill>
                  <a:schemeClr val="tx1"/>
                </a:solidFill>
                <a:latin typeface="+mn-lt"/>
              </a:rPr>
            </a:br>
            <a:r>
              <a:rPr lang="en-US" sz="2800" b="1" dirty="0">
                <a:solidFill>
                  <a:schemeClr val="tx1"/>
                </a:solidFill>
                <a:latin typeface="+mn-lt"/>
              </a:rPr>
              <a:t>3. Special/Historical Revelation: Jesus: (external manifestation)</a:t>
            </a:r>
            <a:br>
              <a:rPr lang="en-US" sz="2800" b="1" dirty="0">
                <a:solidFill>
                  <a:schemeClr val="tx1"/>
                </a:solidFill>
                <a:latin typeface="+mn-lt"/>
              </a:rPr>
            </a:br>
            <a:r>
              <a:rPr lang="en-US" sz="2800" b="1" dirty="0">
                <a:solidFill>
                  <a:schemeClr val="tx1"/>
                </a:solidFill>
                <a:latin typeface="+mn-lt"/>
              </a:rPr>
              <a:t>4. Special Revelation: A Messenger: (external manifestation)</a:t>
            </a:r>
          </a:p>
        </p:txBody>
      </p:sp>
    </p:spTree>
    <p:extLst>
      <p:ext uri="{BB962C8B-B14F-4D97-AF65-F5344CB8AC3E}">
        <p14:creationId xmlns:p14="http://schemas.microsoft.com/office/powerpoint/2010/main" val="17044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191385" y="802011"/>
            <a:ext cx="8867555" cy="2982960"/>
          </a:xfrm>
        </p:spPr>
        <p:txBody>
          <a:bodyPr/>
          <a:lstStyle/>
          <a:p>
            <a:pPr algn="ctr"/>
            <a:endParaRPr lang="en-US" sz="2100" b="1" dirty="0">
              <a:latin typeface="Calibri" panose="020F0502020204030204" pitchFamily="34" charset="0"/>
            </a:endParaRPr>
          </a:p>
          <a:p>
            <a:pPr algn="ctr"/>
            <a:endParaRPr lang="en-US" sz="2100" b="1" dirty="0">
              <a:latin typeface="Calibri" panose="020F0502020204030204" pitchFamily="34" charset="0"/>
            </a:endParaRPr>
          </a:p>
          <a:p>
            <a:pPr algn="ctr"/>
            <a:r>
              <a:rPr lang="en-US" sz="2100" b="1" dirty="0">
                <a:solidFill>
                  <a:schemeClr val="tx1"/>
                </a:solidFill>
                <a:latin typeface="+mn-lt"/>
              </a:rPr>
              <a:t>Remember: The Existence of God Impacts:</a:t>
            </a:r>
          </a:p>
          <a:p>
            <a:endParaRPr lang="en-US" sz="2100" b="1" dirty="0">
              <a:solidFill>
                <a:schemeClr val="tx1"/>
              </a:solidFill>
              <a:latin typeface="Calibri" panose="020F0502020204030204" pitchFamily="34" charset="0"/>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The way we view reality </a:t>
            </a:r>
          </a:p>
          <a:p>
            <a:pPr marL="385763" indent="-385763">
              <a:buAutoNum type="arabicPeriod"/>
            </a:pPr>
            <a:endParaRPr lang="en-US" sz="2100" b="1" dirty="0">
              <a:solidFill>
                <a:schemeClr val="tx1"/>
              </a:solidFill>
              <a:latin typeface="+mn-lt"/>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How we view man’s origins (how did we get here?)</a:t>
            </a:r>
          </a:p>
          <a:p>
            <a:pPr marL="385763" indent="-385763">
              <a:buAutoNum type="arabicPeriod"/>
            </a:pPr>
            <a:endParaRPr lang="en-US" sz="2100" b="1" dirty="0">
              <a:solidFill>
                <a:schemeClr val="tx1"/>
              </a:solidFill>
              <a:latin typeface="+mn-lt"/>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What is wrong with the world, and how to fix the problem (the human condition)</a:t>
            </a:r>
          </a:p>
          <a:p>
            <a:pPr marL="385763" indent="-385763">
              <a:buAutoNum type="arabicPeriod"/>
            </a:pPr>
            <a:endParaRPr lang="en-US" sz="2100" b="1" dirty="0">
              <a:solidFill>
                <a:schemeClr val="tx1"/>
              </a:solidFill>
              <a:latin typeface="+mn-lt"/>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Where are headed as a human race (our destiny) </a:t>
            </a:r>
          </a:p>
          <a:p>
            <a:pPr marL="385763" indent="-385763">
              <a:buAutoNum type="arabicPeriod"/>
            </a:pPr>
            <a:endParaRPr lang="en-US" sz="2100" b="1" dirty="0">
              <a:solidFill>
                <a:schemeClr val="tx1"/>
              </a:solidFill>
              <a:latin typeface="+mn-lt"/>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How we know right from wrong (morality)</a:t>
            </a:r>
          </a:p>
          <a:p>
            <a:pPr marL="385763" indent="-385763">
              <a:buAutoNum type="arabicPeriod"/>
            </a:pPr>
            <a:endParaRPr lang="en-US" sz="2100" b="1" dirty="0">
              <a:solidFill>
                <a:schemeClr val="tx1"/>
              </a:solidFill>
              <a:latin typeface="+mn-lt"/>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What happens at death? </a:t>
            </a:r>
          </a:p>
          <a:p>
            <a:pPr marL="385763" indent="-385763">
              <a:buAutoNum type="arabicPeriod"/>
            </a:pPr>
            <a:endParaRPr lang="en-US" sz="2100" b="1" dirty="0">
              <a:solidFill>
                <a:schemeClr val="tx1"/>
              </a:solidFill>
              <a:latin typeface="+mn-lt"/>
              <a:cs typeface="Arial" panose="020B0604020202020204" pitchFamily="34" charset="0"/>
            </a:endParaRPr>
          </a:p>
          <a:p>
            <a:pPr marL="385763" indent="-385763">
              <a:buAutoNum type="arabicPeriod"/>
            </a:pPr>
            <a:r>
              <a:rPr lang="en-US" sz="2100" b="1" dirty="0">
                <a:solidFill>
                  <a:schemeClr val="tx1"/>
                </a:solidFill>
                <a:latin typeface="+mn-lt"/>
                <a:cs typeface="Arial" panose="020B0604020202020204" pitchFamily="34" charset="0"/>
              </a:rPr>
              <a:t>How can we attain knowledge</a:t>
            </a:r>
            <a:endParaRPr lang="en-US" sz="2100" dirty="0">
              <a:solidFill>
                <a:schemeClr val="tx1"/>
              </a:solidFill>
              <a:latin typeface="+mn-lt"/>
            </a:endParaRPr>
          </a:p>
        </p:txBody>
      </p:sp>
    </p:spTree>
    <p:extLst>
      <p:ext uri="{BB962C8B-B14F-4D97-AF65-F5344CB8AC3E}">
        <p14:creationId xmlns:p14="http://schemas.microsoft.com/office/powerpoint/2010/main" val="2750469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2293412" y="-21845"/>
            <a:ext cx="6666614" cy="4965300"/>
          </a:xfrm>
          <a:prstGeom prst="rect">
            <a:avLst/>
          </a:prstGeom>
          <a:noFill/>
          <a:ln>
            <a:noFill/>
          </a:ln>
        </p:spPr>
        <p:txBody>
          <a:bodyPr lIns="67500" tIns="33750" rIns="67500" bIns="33750"/>
          <a:lstStyle/>
          <a:p>
            <a:r>
              <a:rPr lang="en-US" sz="2000" b="1" dirty="0">
                <a:solidFill>
                  <a:schemeClr val="tx1"/>
                </a:solidFill>
                <a:latin typeface="+mn-lt"/>
              </a:rPr>
              <a:t>In the Q&amp; A period of an I Don’t Have Enough Faith to Be an Atheist presentation, I normally ask the questioner, “If Christianity were true, would you become a Christian?” On several occasions I’ve had atheists yell back at me, “No!”</a:t>
            </a:r>
          </a:p>
          <a:p>
            <a:endParaRPr sz="2000" b="1" dirty="0">
              <a:solidFill>
                <a:schemeClr val="tx1"/>
              </a:solidFill>
              <a:latin typeface="+mn-lt"/>
            </a:endParaRPr>
          </a:p>
          <a:p>
            <a:r>
              <a:rPr lang="en-US" sz="2000" b="1" dirty="0">
                <a:solidFill>
                  <a:schemeClr val="tx1"/>
                </a:solidFill>
                <a:latin typeface="+mn-lt"/>
              </a:rPr>
              <a:t>(Frank responds) “No? “Wait, you claim to be a beacon of reason, yet when I ask you if something were true would you believe it, you say ‘no!’ How is that reasonable?” It’s not. That’s because reason or evidence isn’t the issue for such people. They don’t have an intellectual objection to Christianity  — they have an emotional, moral, or volitional objection. They are not on a relentless pursuit of the truth, open to following the evidence where it leads. They’re on a happiness quest, not a truth quest.”</a:t>
            </a:r>
            <a:endParaRPr sz="1050" b="1" dirty="0">
              <a:solidFill>
                <a:schemeClr val="tx1"/>
              </a:solidFill>
            </a:endParaRPr>
          </a:p>
        </p:txBody>
      </p:sp>
      <p:pic>
        <p:nvPicPr>
          <p:cNvPr id="222" name="Picture 221"/>
          <p:cNvPicPr/>
          <p:nvPr/>
        </p:nvPicPr>
        <p:blipFill>
          <a:blip r:embed="rId2"/>
          <a:stretch/>
        </p:blipFill>
        <p:spPr>
          <a:xfrm>
            <a:off x="150853" y="455291"/>
            <a:ext cx="1920240" cy="4011028"/>
          </a:xfrm>
          <a:prstGeom prst="rect">
            <a:avLst/>
          </a:prstGeom>
          <a:ln>
            <a:noFill/>
          </a:ln>
        </p:spPr>
      </p:pic>
    </p:spTree>
    <p:extLst>
      <p:ext uri="{BB962C8B-B14F-4D97-AF65-F5344CB8AC3E}">
        <p14:creationId xmlns:p14="http://schemas.microsoft.com/office/powerpoint/2010/main" val="25623921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extLst>
              <p:ext uri="{D42A27DB-BD31-4B8C-83A1-F6EECF244321}">
                <p14:modId xmlns:p14="http://schemas.microsoft.com/office/powerpoint/2010/main" val="3914418658"/>
              </p:ext>
            </p:extLst>
          </p:nvPr>
        </p:nvSpPr>
        <p:spPr>
          <a:xfrm>
            <a:off x="223281" y="308344"/>
            <a:ext cx="8633639" cy="5139869"/>
          </a:xfrm>
          <a:prstGeom prst="rect">
            <a:avLst/>
          </a:prstGeom>
        </p:spPr>
        <p:txBody>
          <a:bodyPr wrap="square" anchor="t">
            <a:spAutoFit/>
          </a:bodyPr>
          <a:lstStyle/>
          <a:p>
            <a:pPr algn="ctr"/>
            <a:r>
              <a:rPr lang="en-US" sz="2400" b="1" dirty="0">
                <a:solidFill>
                  <a:schemeClr val="tx1"/>
                </a:solidFill>
                <a:latin typeface="+mn-lt"/>
              </a:rPr>
              <a:t>What were the first Christians called? </a:t>
            </a:r>
          </a:p>
          <a:p>
            <a:pPr algn="ctr"/>
            <a:endParaRPr lang="en-US" sz="2400" b="1" dirty="0">
              <a:solidFill>
                <a:schemeClr val="tx1"/>
              </a:solidFill>
              <a:latin typeface="+mn-lt"/>
            </a:endParaRPr>
          </a:p>
          <a:p>
            <a:pPr algn="ctr"/>
            <a:r>
              <a:rPr lang="en-US" sz="2400" b="1" dirty="0">
                <a:solidFill>
                  <a:schemeClr val="tx1"/>
                </a:solidFill>
                <a:latin typeface="+mn-lt"/>
              </a:rPr>
              <a:t>1. Sect of the Nazarenes--“For we have found this man a real pest and a fellow who stirs up dissension among all the Jews throughout the world, and a ringleader of the sect of the Nazarenes," (Acts 24:5).</a:t>
            </a:r>
          </a:p>
          <a:p>
            <a:pPr algn="ctr"/>
            <a:endParaRPr lang="en-US" sz="2400" b="1" dirty="0">
              <a:solidFill>
                <a:schemeClr val="tx1"/>
              </a:solidFill>
              <a:latin typeface="+mn-lt"/>
            </a:endParaRPr>
          </a:p>
          <a:p>
            <a:pPr algn="ctr"/>
            <a:r>
              <a:rPr lang="en-US" sz="2400" b="1" dirty="0">
                <a:solidFill>
                  <a:schemeClr val="tx1"/>
                </a:solidFill>
                <a:latin typeface="+mn-lt"/>
              </a:rPr>
              <a:t>2.  “The Way” is mentioned several times in the book of Acts (Acts 9:2 19:9 23; 22:4; 24:14, 22) in connection with early followers of Jesus. It was to take prisoner men and women who “belonged to the Way” (Acts 9:2; 22:4) that Saul of Tarsus went to Damascus.</a:t>
            </a:r>
            <a:endParaRPr sz="2400" dirty="0">
              <a:solidFill>
                <a:schemeClr val="tx1"/>
              </a:solidFill>
            </a:endParaRPr>
          </a:p>
          <a:p>
            <a:pPr algn="ctr">
              <a:buFont typeface="+mj-lt"/>
              <a:buAutoNum type="arabicPeriod"/>
            </a:pPr>
            <a:endParaRPr lang="en-US" sz="2000" b="1" dirty="0">
              <a:solidFill>
                <a:schemeClr val="bg1"/>
              </a:solidFill>
              <a:latin typeface="+mn-lt"/>
            </a:endParaRPr>
          </a:p>
          <a:p>
            <a:pPr algn="ctr">
              <a:buFont typeface="+mj-lt"/>
              <a:buAutoNum type="arabicPeriod"/>
            </a:pPr>
            <a:endParaRPr lang="en-US" sz="2000" b="1" dirty="0">
              <a:solidFill>
                <a:schemeClr val="bg1"/>
              </a:solidFill>
              <a:latin typeface="+mn-lt"/>
            </a:endParaRPr>
          </a:p>
        </p:txBody>
      </p:sp>
    </p:spTree>
    <p:extLst>
      <p:ext uri="{BB962C8B-B14F-4D97-AF65-F5344CB8AC3E}">
        <p14:creationId xmlns:p14="http://schemas.microsoft.com/office/powerpoint/2010/main" val="358753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M2rsr%2BL._SL10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95" y="625656"/>
            <a:ext cx="8808334" cy="254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7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37" y="880566"/>
            <a:ext cx="9230810" cy="4401205"/>
          </a:xfrm>
          <a:prstGeom prst="rect">
            <a:avLst/>
          </a:prstGeom>
        </p:spPr>
        <p:txBody>
          <a:bodyPr wrap="square">
            <a:spAutoFit/>
          </a:bodyPr>
          <a:lstStyle/>
          <a:p>
            <a:pPr algn="ctr"/>
            <a:endParaRPr lang="en-US" sz="2000" b="1" dirty="0">
              <a:solidFill>
                <a:schemeClr val="bg1"/>
              </a:solidFill>
            </a:endParaRPr>
          </a:p>
          <a:p>
            <a:pPr algn="ctr"/>
            <a:r>
              <a:rPr lang="en-US" sz="2000" b="1" dirty="0">
                <a:solidFill>
                  <a:schemeClr val="tx1"/>
                </a:solidFill>
              </a:rPr>
              <a:t>“C” is a crescent moon representing Islam.  </a:t>
            </a:r>
          </a:p>
          <a:p>
            <a:pPr algn="ctr"/>
            <a:endParaRPr lang="en-US" sz="2000" b="1" dirty="0">
              <a:solidFill>
                <a:schemeClr val="tx1"/>
              </a:solidFill>
            </a:endParaRPr>
          </a:p>
          <a:p>
            <a:pPr algn="ctr"/>
            <a:r>
              <a:rPr lang="en-US" sz="2000" b="1" dirty="0">
                <a:solidFill>
                  <a:schemeClr val="tx1"/>
                </a:solidFill>
              </a:rPr>
              <a:t> “O” is one symbol for peace. </a:t>
            </a:r>
          </a:p>
          <a:p>
            <a:pPr algn="ctr"/>
            <a:endParaRPr lang="en-US" sz="2000" b="1" dirty="0">
              <a:solidFill>
                <a:schemeClr val="tx1"/>
              </a:solidFill>
            </a:endParaRPr>
          </a:p>
          <a:p>
            <a:pPr algn="ctr"/>
            <a:r>
              <a:rPr lang="en-US" sz="2000" b="1" dirty="0">
                <a:solidFill>
                  <a:schemeClr val="tx1"/>
                </a:solidFill>
              </a:rPr>
              <a:t> “E” is the symbol for both male and female. </a:t>
            </a:r>
          </a:p>
          <a:p>
            <a:pPr algn="ctr"/>
            <a:endParaRPr lang="en-US" sz="2000" b="1" dirty="0">
              <a:solidFill>
                <a:schemeClr val="tx1"/>
              </a:solidFill>
            </a:endParaRPr>
          </a:p>
          <a:p>
            <a:pPr algn="ctr"/>
            <a:r>
              <a:rPr lang="en-US" sz="2000" b="1" dirty="0">
                <a:solidFill>
                  <a:schemeClr val="tx1"/>
                </a:solidFill>
              </a:rPr>
              <a:t>“X” is the Star of David representing Judaism.  </a:t>
            </a:r>
          </a:p>
          <a:p>
            <a:pPr algn="ctr"/>
            <a:endParaRPr lang="en-US" sz="2000" b="1" dirty="0">
              <a:solidFill>
                <a:schemeClr val="tx1"/>
              </a:solidFill>
            </a:endParaRPr>
          </a:p>
          <a:p>
            <a:pPr algn="ctr"/>
            <a:r>
              <a:rPr lang="en-US" sz="2000" b="1" dirty="0">
                <a:solidFill>
                  <a:schemeClr val="tx1"/>
                </a:solidFill>
              </a:rPr>
              <a:t>The “I” is a Wiccan symbol.</a:t>
            </a:r>
          </a:p>
          <a:p>
            <a:pPr algn="ctr"/>
            <a:endParaRPr lang="en-US" sz="2000" b="1" dirty="0">
              <a:solidFill>
                <a:schemeClr val="tx1"/>
              </a:solidFill>
            </a:endParaRPr>
          </a:p>
          <a:p>
            <a:pPr algn="ctr"/>
            <a:r>
              <a:rPr lang="en-US" sz="2000" b="1" dirty="0">
                <a:solidFill>
                  <a:schemeClr val="tx1"/>
                </a:solidFill>
              </a:rPr>
              <a:t>  The “S” is the Chinese yin-yang </a:t>
            </a:r>
          </a:p>
          <a:p>
            <a:pPr algn="ctr"/>
            <a:endParaRPr lang="en-US" sz="2000" b="1" dirty="0">
              <a:solidFill>
                <a:schemeClr val="tx1"/>
              </a:solidFill>
            </a:endParaRPr>
          </a:p>
          <a:p>
            <a:pPr algn="ctr"/>
            <a:r>
              <a:rPr lang="en-US" sz="2000" b="1" dirty="0">
                <a:solidFill>
                  <a:schemeClr val="tx1"/>
                </a:solidFill>
              </a:rPr>
              <a:t>“T” represents the cross of Jesus Christ!</a:t>
            </a:r>
          </a:p>
        </p:txBody>
      </p:sp>
      <p:pic>
        <p:nvPicPr>
          <p:cNvPr id="3" name="Picture 2" descr="https://images-na.ssl-images-amazon.com/images/I/51i-M2rsr%2BL._SL10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9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751" y="571314"/>
            <a:ext cx="8177514" cy="3970318"/>
          </a:xfrm>
          <a:prstGeom prst="rect">
            <a:avLst/>
          </a:prstGeom>
        </p:spPr>
        <p:txBody>
          <a:bodyPr wrap="square">
            <a:spAutoFit/>
          </a:bodyPr>
          <a:lstStyle/>
          <a:p>
            <a:pPr algn="ctr"/>
            <a:r>
              <a:rPr lang="en-US" sz="2400" dirty="0">
                <a:solidFill>
                  <a:schemeClr val="bg1"/>
                </a:solidFill>
                <a:latin typeface="+mj-lt"/>
              </a:rPr>
              <a:t> </a:t>
            </a:r>
            <a:r>
              <a:rPr lang="en-US" sz="2800" b="1" dirty="0">
                <a:solidFill>
                  <a:schemeClr val="tx1"/>
                </a:solidFill>
                <a:latin typeface="+mj-lt"/>
                <a:cs typeface="Calibri" panose="020F0502020204030204" pitchFamily="34" charset="0"/>
              </a:rPr>
              <a:t>What is the Coexist Bumper Sticker about? </a:t>
            </a:r>
          </a:p>
          <a:p>
            <a:pPr algn="ctr"/>
            <a:endParaRPr lang="en-US" sz="2800" b="1" dirty="0">
              <a:solidFill>
                <a:schemeClr val="tx1"/>
              </a:solidFill>
              <a:latin typeface="+mj-lt"/>
              <a:cs typeface="Calibri" panose="020F0502020204030204" pitchFamily="34" charset="0"/>
            </a:endParaRPr>
          </a:p>
          <a:p>
            <a:pPr algn="ctr"/>
            <a:r>
              <a:rPr lang="en-US" sz="2800" b="1" dirty="0">
                <a:solidFill>
                  <a:schemeClr val="tx1"/>
                </a:solidFill>
                <a:latin typeface="+mj-lt"/>
                <a:cs typeface="Calibri" panose="020F0502020204030204" pitchFamily="34" charset="0"/>
              </a:rPr>
              <a:t>1. Tolerance is at the heart of successful coexistence.</a:t>
            </a:r>
          </a:p>
          <a:p>
            <a:pPr algn="ctr"/>
            <a:endParaRPr lang="en-US" sz="2800" b="1" dirty="0">
              <a:solidFill>
                <a:schemeClr val="tx1"/>
              </a:solidFill>
              <a:latin typeface="+mj-lt"/>
              <a:cs typeface="Calibri" panose="020F0502020204030204" pitchFamily="34" charset="0"/>
            </a:endParaRPr>
          </a:p>
          <a:p>
            <a:pPr algn="ctr"/>
            <a:r>
              <a:rPr lang="en-US" sz="2800" b="1" dirty="0">
                <a:solidFill>
                  <a:schemeClr val="tx1"/>
                </a:solidFill>
                <a:latin typeface="+mj-lt"/>
                <a:cs typeface="Calibri" panose="020F0502020204030204" pitchFamily="34" charset="0"/>
              </a:rPr>
              <a:t> 2. There are differences within the world’s religions, and that the tensions caused by these differences must be resolved through practicing tolerance. </a:t>
            </a:r>
          </a:p>
        </p:txBody>
      </p:sp>
    </p:spTree>
    <p:extLst>
      <p:ext uri="{BB962C8B-B14F-4D97-AF65-F5344CB8AC3E}">
        <p14:creationId xmlns:p14="http://schemas.microsoft.com/office/powerpoint/2010/main" val="134167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048" y="0"/>
            <a:ext cx="6172200" cy="857250"/>
          </a:xfrm>
        </p:spPr>
        <p:txBody>
          <a:bodyPr/>
          <a:lstStyle/>
          <a:p>
            <a:r>
              <a:rPr lang="en-US" sz="2800" b="1" dirty="0">
                <a:solidFill>
                  <a:schemeClr val="tx1"/>
                </a:solidFill>
                <a:latin typeface="+mj-lt"/>
              </a:rPr>
              <a:t>Religious Pluralism</a:t>
            </a:r>
            <a:endParaRPr lang="en-US" sz="2800" dirty="0">
              <a:solidFill>
                <a:schemeClr val="tx1"/>
              </a:solidFill>
              <a:latin typeface="+mj-lt"/>
            </a:endParaRPr>
          </a:p>
        </p:txBody>
      </p:sp>
      <p:sp>
        <p:nvSpPr>
          <p:cNvPr id="3" name="Content Placeholder 2"/>
          <p:cNvSpPr>
            <a:spLocks noGrp="1"/>
          </p:cNvSpPr>
          <p:nvPr>
            <p:ph idx="1"/>
          </p:nvPr>
        </p:nvSpPr>
        <p:spPr>
          <a:xfrm>
            <a:off x="218110" y="857250"/>
            <a:ext cx="8314240" cy="3372208"/>
          </a:xfrm>
        </p:spPr>
        <p:txBody>
          <a:bodyPr/>
          <a:lstStyle/>
          <a:p>
            <a:pPr marL="257175" indent="-257175" algn="ctr">
              <a:buFontTx/>
              <a:buAutoNum type="arabicPeriod"/>
            </a:pPr>
            <a:r>
              <a:rPr lang="en-US" sz="2800" b="1" dirty="0">
                <a:solidFill>
                  <a:schemeClr val="tx1"/>
                </a:solidFill>
                <a:latin typeface="+mj-lt"/>
              </a:rPr>
              <a:t> The Christian claim that Jesus is the only possible Savior for the human race is considered to be exclusive and arrogant.</a:t>
            </a:r>
          </a:p>
          <a:p>
            <a:pPr algn="ctr"/>
            <a:endParaRPr lang="en-US" sz="2800" b="1" dirty="0">
              <a:solidFill>
                <a:schemeClr val="tx1"/>
              </a:solidFill>
              <a:latin typeface="+mj-lt"/>
            </a:endParaRPr>
          </a:p>
          <a:p>
            <a:pPr algn="ctr"/>
            <a:r>
              <a:rPr lang="en-US" sz="2800" b="1" dirty="0">
                <a:solidFill>
                  <a:schemeClr val="tx1"/>
                </a:solidFill>
                <a:latin typeface="+mj-lt"/>
              </a:rPr>
              <a:t>2. People believe in the religion of their own culture. </a:t>
            </a:r>
          </a:p>
          <a:p>
            <a:endParaRPr lang="en-US" dirty="0"/>
          </a:p>
        </p:txBody>
      </p:sp>
    </p:spTree>
    <p:extLst>
      <p:ext uri="{BB962C8B-B14F-4D97-AF65-F5344CB8AC3E}">
        <p14:creationId xmlns:p14="http://schemas.microsoft.com/office/powerpoint/2010/main" val="27137526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1555</Words>
  <Application>Microsoft Office PowerPoint</Application>
  <PresentationFormat>On-screen Show (16:9)</PresentationFormat>
  <Paragraphs>221</Paragraphs>
  <Slides>49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MS PGothic</vt:lpstr>
      <vt:lpstr>Arial</vt:lpstr>
      <vt:lpstr>Calibri</vt:lpstr>
      <vt:lpstr>Helvetica Neue</vt:lpstr>
      <vt:lpstr>inherit</vt:lpstr>
      <vt:lpstr>Liberation Mono;Courier New</vt:lpstr>
      <vt:lpstr>Times New Roman</vt:lpstr>
      <vt:lpstr>YouTube Noto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Religious Pluralism</vt:lpstr>
      <vt:lpstr>PowerPoint Presentation</vt:lpstr>
      <vt:lpstr>Our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it mean to say what we believe is true? </vt:lpstr>
      <vt:lpstr>PowerPoint Presentation</vt:lpstr>
      <vt:lpstr>PowerPoint Presentation</vt:lpstr>
      <vt:lpstr>PowerPoint Presentation</vt:lpstr>
      <vt:lpstr>PowerPoint Presentation</vt:lpstr>
      <vt:lpstr>Salvation </vt:lpstr>
      <vt:lpstr>PowerPoint Presentation</vt:lpstr>
      <vt:lpstr>PowerPoint Presentation</vt:lpstr>
      <vt:lpstr>Book of John </vt:lpstr>
      <vt:lpstr>PowerPoint Presentation</vt:lpstr>
      <vt:lpstr>Responses to Exclusivism</vt:lpstr>
      <vt:lpstr>PowerPoint Presentation</vt:lpstr>
      <vt:lpstr>PowerPoint Presentation</vt:lpstr>
      <vt:lpstr>PowerPoint Presentation</vt:lpstr>
      <vt:lpstr>PowerPoint Presentation</vt:lpstr>
      <vt:lpstr>PowerPoint Presentation</vt:lpstr>
      <vt:lpstr>PowerPoint Presentation</vt:lpstr>
      <vt:lpstr>Competing Worldviews</vt:lpstr>
      <vt:lpstr>PowerPoint Presentation</vt:lpstr>
      <vt:lpstr>More Revelation (the coming of Jesus) =More Accountability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Chabot</dc:creator>
  <cp:lastModifiedBy>Eric Chabot</cp:lastModifiedBy>
  <cp:revision>58</cp:revision>
  <dcterms:modified xsi:type="dcterms:W3CDTF">2017-06-15T16:51:48Z</dcterms:modified>
</cp:coreProperties>
</file>